
<file path=[Content_Types].xml><?xml version="1.0" encoding="utf-8"?>
<Types xmlns="http://schemas.openxmlformats.org/package/2006/content-types">
  <Default Extension="emf" ContentType="image/x-emf"/>
  <Default Extension="HEIC" ContentType="image/heic"/>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96" r:id="rId2"/>
    <p:sldId id="964" r:id="rId3"/>
    <p:sldId id="955" r:id="rId4"/>
    <p:sldId id="954" r:id="rId5"/>
    <p:sldId id="728" r:id="rId6"/>
    <p:sldId id="924" r:id="rId7"/>
    <p:sldId id="919" r:id="rId8"/>
    <p:sldId id="927" r:id="rId9"/>
    <p:sldId id="926" r:id="rId10"/>
    <p:sldId id="958" r:id="rId11"/>
    <p:sldId id="925" r:id="rId12"/>
    <p:sldId id="957" r:id="rId13"/>
    <p:sldId id="928" r:id="rId14"/>
    <p:sldId id="933" r:id="rId15"/>
    <p:sldId id="932" r:id="rId16"/>
    <p:sldId id="931" r:id="rId17"/>
    <p:sldId id="930" r:id="rId18"/>
    <p:sldId id="929" r:id="rId19"/>
    <p:sldId id="936" r:id="rId20"/>
    <p:sldId id="935" r:id="rId21"/>
    <p:sldId id="934" r:id="rId22"/>
    <p:sldId id="890" r:id="rId23"/>
    <p:sldId id="940" r:id="rId24"/>
    <p:sldId id="939" r:id="rId25"/>
    <p:sldId id="944" r:id="rId26"/>
    <p:sldId id="943" r:id="rId27"/>
    <p:sldId id="942" r:id="rId28"/>
    <p:sldId id="941" r:id="rId29"/>
    <p:sldId id="921" r:id="rId30"/>
    <p:sldId id="819" r:id="rId31"/>
    <p:sldId id="947" r:id="rId32"/>
    <p:sldId id="946" r:id="rId33"/>
    <p:sldId id="945" r:id="rId34"/>
    <p:sldId id="961" r:id="rId35"/>
    <p:sldId id="960" r:id="rId36"/>
    <p:sldId id="959" r:id="rId37"/>
    <p:sldId id="963" r:id="rId38"/>
    <p:sldId id="962" r:id="rId39"/>
    <p:sldId id="907" r:id="rId40"/>
    <p:sldId id="908" r:id="rId41"/>
    <p:sldId id="909" r:id="rId42"/>
    <p:sldId id="910" r:id="rId43"/>
    <p:sldId id="911" r:id="rId44"/>
    <p:sldId id="912" r:id="rId45"/>
    <p:sldId id="913" r:id="rId46"/>
    <p:sldId id="914" r:id="rId47"/>
    <p:sldId id="915" r:id="rId48"/>
    <p:sldId id="916" r:id="rId49"/>
    <p:sldId id="917" r:id="rId50"/>
    <p:sldId id="950" r:id="rId51"/>
    <p:sldId id="949" r:id="rId52"/>
    <p:sldId id="948" r:id="rId53"/>
    <p:sldId id="918" r:id="rId54"/>
    <p:sldId id="956" r:id="rId55"/>
    <p:sldId id="906"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28"/>
    <p:restoredTop sz="95952"/>
  </p:normalViewPr>
  <p:slideViewPr>
    <p:cSldViewPr snapToGrid="0" snapToObjects="1">
      <p:cViewPr varScale="1">
        <p:scale>
          <a:sx n="107" d="100"/>
          <a:sy n="107" d="100"/>
        </p:scale>
        <p:origin x="7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F58A1-EECB-FE4D-B50D-8CD361D8DC50}" type="datetimeFigureOut">
              <a:rPr kumimoji="1" lang="ja-JP" altLang="en-US" smtClean="0"/>
              <a:t>2023/8/14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55C79-491A-A543-B564-C40CBF7D311C}" type="slidenum">
              <a:rPr kumimoji="1" lang="ja-JP" altLang="en-US" smtClean="0"/>
              <a:t>‹#›</a:t>
            </a:fld>
            <a:endParaRPr kumimoji="1" lang="ja-JP" altLang="en-US"/>
          </a:p>
        </p:txBody>
      </p:sp>
    </p:spTree>
    <p:extLst>
      <p:ext uri="{BB962C8B-B14F-4D97-AF65-F5344CB8AC3E}">
        <p14:creationId xmlns:p14="http://schemas.microsoft.com/office/powerpoint/2010/main" val="31227850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行列積状態の族を用いた一般化</a:t>
            </a:r>
            <a:r>
              <a:rPr kumimoji="1" lang="en-US" altLang="ja-JP" dirty="0"/>
              <a:t>Thouless</a:t>
            </a:r>
            <a:r>
              <a:rPr kumimoji="1" lang="ja-JP" altLang="en-US"/>
              <a:t>ポンプの定式化と言うタイトルで大山が発表させていただきます．</a:t>
            </a:r>
            <a:endParaRPr kumimoji="1" lang="en-US" altLang="ja-JP" dirty="0"/>
          </a:p>
          <a:p>
            <a:endParaRPr kumimoji="1" lang="en-US" altLang="ja-JP" dirty="0"/>
          </a:p>
          <a:p>
            <a:r>
              <a:rPr kumimoji="1" lang="ja-JP" altLang="en-US"/>
              <a:t>まず研究の背景として</a:t>
            </a:r>
            <a:r>
              <a:rPr kumimoji="1" lang="en-US" altLang="ja-JP" dirty="0"/>
              <a:t>Short Range Entangled</a:t>
            </a:r>
            <a:r>
              <a:rPr kumimoji="1" lang="ja-JP" altLang="en-US"/>
              <a:t>状態及び</a:t>
            </a:r>
            <a:r>
              <a:rPr kumimoji="1" lang="en-US" altLang="ja-JP" dirty="0"/>
              <a:t>generalized Thouless</a:t>
            </a:r>
            <a:r>
              <a:rPr kumimoji="1" lang="ja-JP" altLang="en-US"/>
              <a:t>ポンプと言う言葉の説明から始めたいと思います．</a:t>
            </a:r>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a:t>
            </a:fld>
            <a:endParaRPr kumimoji="1" lang="ja-JP" altLang="en-US"/>
          </a:p>
        </p:txBody>
      </p:sp>
    </p:spTree>
    <p:extLst>
      <p:ext uri="{BB962C8B-B14F-4D97-AF65-F5344CB8AC3E}">
        <p14:creationId xmlns:p14="http://schemas.microsoft.com/office/powerpoint/2010/main" val="3908365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14</a:t>
            </a:fld>
            <a:endParaRPr kumimoji="1" lang="ja-JP" altLang="en-US"/>
          </a:p>
        </p:txBody>
      </p:sp>
    </p:spTree>
    <p:extLst>
      <p:ext uri="{BB962C8B-B14F-4D97-AF65-F5344CB8AC3E}">
        <p14:creationId xmlns:p14="http://schemas.microsoft.com/office/powerpoint/2010/main" val="77667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15</a:t>
            </a:fld>
            <a:endParaRPr kumimoji="1" lang="ja-JP" altLang="en-US"/>
          </a:p>
        </p:txBody>
      </p:sp>
    </p:spTree>
    <p:extLst>
      <p:ext uri="{BB962C8B-B14F-4D97-AF65-F5344CB8AC3E}">
        <p14:creationId xmlns:p14="http://schemas.microsoft.com/office/powerpoint/2010/main" val="30210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16</a:t>
            </a:fld>
            <a:endParaRPr kumimoji="1" lang="ja-JP" altLang="en-US"/>
          </a:p>
        </p:txBody>
      </p:sp>
    </p:spTree>
    <p:extLst>
      <p:ext uri="{BB962C8B-B14F-4D97-AF65-F5344CB8AC3E}">
        <p14:creationId xmlns:p14="http://schemas.microsoft.com/office/powerpoint/2010/main" val="368952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17</a:t>
            </a:fld>
            <a:endParaRPr kumimoji="1" lang="ja-JP" altLang="en-US"/>
          </a:p>
        </p:txBody>
      </p:sp>
    </p:spTree>
    <p:extLst>
      <p:ext uri="{BB962C8B-B14F-4D97-AF65-F5344CB8AC3E}">
        <p14:creationId xmlns:p14="http://schemas.microsoft.com/office/powerpoint/2010/main" val="152219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18</a:t>
            </a:fld>
            <a:endParaRPr kumimoji="1" lang="ja-JP" altLang="en-US"/>
          </a:p>
        </p:txBody>
      </p:sp>
    </p:spTree>
    <p:extLst>
      <p:ext uri="{BB962C8B-B14F-4D97-AF65-F5344CB8AC3E}">
        <p14:creationId xmlns:p14="http://schemas.microsoft.com/office/powerpoint/2010/main" val="23137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19</a:t>
            </a:fld>
            <a:endParaRPr kumimoji="1" lang="ja-JP" altLang="en-US"/>
          </a:p>
        </p:txBody>
      </p:sp>
    </p:spTree>
    <p:extLst>
      <p:ext uri="{BB962C8B-B14F-4D97-AF65-F5344CB8AC3E}">
        <p14:creationId xmlns:p14="http://schemas.microsoft.com/office/powerpoint/2010/main" val="306238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20</a:t>
            </a:fld>
            <a:endParaRPr kumimoji="1" lang="ja-JP" altLang="en-US"/>
          </a:p>
        </p:txBody>
      </p:sp>
    </p:spTree>
    <p:extLst>
      <p:ext uri="{BB962C8B-B14F-4D97-AF65-F5344CB8AC3E}">
        <p14:creationId xmlns:p14="http://schemas.microsoft.com/office/powerpoint/2010/main" val="219034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21</a:t>
            </a:fld>
            <a:endParaRPr kumimoji="1" lang="ja-JP" altLang="en-US"/>
          </a:p>
        </p:txBody>
      </p:sp>
    </p:spTree>
    <p:extLst>
      <p:ext uri="{BB962C8B-B14F-4D97-AF65-F5344CB8AC3E}">
        <p14:creationId xmlns:p14="http://schemas.microsoft.com/office/powerpoint/2010/main" val="46963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22</a:t>
            </a:fld>
            <a:endParaRPr kumimoji="1" lang="ja-JP" altLang="en-US"/>
          </a:p>
        </p:txBody>
      </p:sp>
    </p:spTree>
    <p:extLst>
      <p:ext uri="{BB962C8B-B14F-4D97-AF65-F5344CB8AC3E}">
        <p14:creationId xmlns:p14="http://schemas.microsoft.com/office/powerpoint/2010/main" val="320732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23</a:t>
            </a:fld>
            <a:endParaRPr kumimoji="1" lang="ja-JP" altLang="en-US"/>
          </a:p>
        </p:txBody>
      </p:sp>
    </p:spTree>
    <p:extLst>
      <p:ext uri="{BB962C8B-B14F-4D97-AF65-F5344CB8AC3E}">
        <p14:creationId xmlns:p14="http://schemas.microsoft.com/office/powerpoint/2010/main" val="82606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6</a:t>
            </a:fld>
            <a:endParaRPr kumimoji="1" lang="ja-JP" altLang="en-US"/>
          </a:p>
        </p:txBody>
      </p:sp>
    </p:spTree>
    <p:extLst>
      <p:ext uri="{BB962C8B-B14F-4D97-AF65-F5344CB8AC3E}">
        <p14:creationId xmlns:p14="http://schemas.microsoft.com/office/powerpoint/2010/main" val="341306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24</a:t>
            </a:fld>
            <a:endParaRPr kumimoji="1" lang="ja-JP" altLang="en-US"/>
          </a:p>
        </p:txBody>
      </p:sp>
    </p:spTree>
    <p:extLst>
      <p:ext uri="{BB962C8B-B14F-4D97-AF65-F5344CB8AC3E}">
        <p14:creationId xmlns:p14="http://schemas.microsoft.com/office/powerpoint/2010/main" val="246062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25</a:t>
            </a:fld>
            <a:endParaRPr kumimoji="1" lang="ja-JP" altLang="en-US"/>
          </a:p>
        </p:txBody>
      </p:sp>
    </p:spTree>
    <p:extLst>
      <p:ext uri="{BB962C8B-B14F-4D97-AF65-F5344CB8AC3E}">
        <p14:creationId xmlns:p14="http://schemas.microsoft.com/office/powerpoint/2010/main" val="405759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26</a:t>
            </a:fld>
            <a:endParaRPr kumimoji="1" lang="ja-JP" altLang="en-US"/>
          </a:p>
        </p:txBody>
      </p:sp>
    </p:spTree>
    <p:extLst>
      <p:ext uri="{BB962C8B-B14F-4D97-AF65-F5344CB8AC3E}">
        <p14:creationId xmlns:p14="http://schemas.microsoft.com/office/powerpoint/2010/main" val="301737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27</a:t>
            </a:fld>
            <a:endParaRPr kumimoji="1" lang="ja-JP" altLang="en-US"/>
          </a:p>
        </p:txBody>
      </p:sp>
    </p:spTree>
    <p:extLst>
      <p:ext uri="{BB962C8B-B14F-4D97-AF65-F5344CB8AC3E}">
        <p14:creationId xmlns:p14="http://schemas.microsoft.com/office/powerpoint/2010/main" val="88181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28</a:t>
            </a:fld>
            <a:endParaRPr kumimoji="1" lang="ja-JP" altLang="en-US"/>
          </a:p>
        </p:txBody>
      </p:sp>
    </p:spTree>
    <p:extLst>
      <p:ext uri="{BB962C8B-B14F-4D97-AF65-F5344CB8AC3E}">
        <p14:creationId xmlns:p14="http://schemas.microsoft.com/office/powerpoint/2010/main" val="418483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29</a:t>
            </a:fld>
            <a:endParaRPr kumimoji="1" lang="ja-JP" altLang="en-US"/>
          </a:p>
        </p:txBody>
      </p:sp>
    </p:spTree>
    <p:extLst>
      <p:ext uri="{BB962C8B-B14F-4D97-AF65-F5344CB8AC3E}">
        <p14:creationId xmlns:p14="http://schemas.microsoft.com/office/powerpoint/2010/main" val="3443359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30</a:t>
            </a:fld>
            <a:endParaRPr kumimoji="1" lang="ja-JP" altLang="en-US"/>
          </a:p>
        </p:txBody>
      </p:sp>
    </p:spTree>
    <p:extLst>
      <p:ext uri="{BB962C8B-B14F-4D97-AF65-F5344CB8AC3E}">
        <p14:creationId xmlns:p14="http://schemas.microsoft.com/office/powerpoint/2010/main" val="16872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31</a:t>
            </a:fld>
            <a:endParaRPr kumimoji="1" lang="ja-JP" altLang="en-US"/>
          </a:p>
        </p:txBody>
      </p:sp>
    </p:spTree>
    <p:extLst>
      <p:ext uri="{BB962C8B-B14F-4D97-AF65-F5344CB8AC3E}">
        <p14:creationId xmlns:p14="http://schemas.microsoft.com/office/powerpoint/2010/main" val="1046620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32</a:t>
            </a:fld>
            <a:endParaRPr kumimoji="1" lang="ja-JP" altLang="en-US"/>
          </a:p>
        </p:txBody>
      </p:sp>
    </p:spTree>
    <p:extLst>
      <p:ext uri="{BB962C8B-B14F-4D97-AF65-F5344CB8AC3E}">
        <p14:creationId xmlns:p14="http://schemas.microsoft.com/office/powerpoint/2010/main" val="139718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33</a:t>
            </a:fld>
            <a:endParaRPr kumimoji="1" lang="ja-JP" altLang="en-US"/>
          </a:p>
        </p:txBody>
      </p:sp>
    </p:spTree>
    <p:extLst>
      <p:ext uri="{BB962C8B-B14F-4D97-AF65-F5344CB8AC3E}">
        <p14:creationId xmlns:p14="http://schemas.microsoft.com/office/powerpoint/2010/main" val="174461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7</a:t>
            </a:fld>
            <a:endParaRPr kumimoji="1" lang="ja-JP" altLang="en-US"/>
          </a:p>
        </p:txBody>
      </p:sp>
    </p:spTree>
    <p:extLst>
      <p:ext uri="{BB962C8B-B14F-4D97-AF65-F5344CB8AC3E}">
        <p14:creationId xmlns:p14="http://schemas.microsoft.com/office/powerpoint/2010/main" val="2611498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34</a:t>
            </a:fld>
            <a:endParaRPr kumimoji="1" lang="ja-JP" altLang="en-US"/>
          </a:p>
        </p:txBody>
      </p:sp>
    </p:spTree>
    <p:extLst>
      <p:ext uri="{BB962C8B-B14F-4D97-AF65-F5344CB8AC3E}">
        <p14:creationId xmlns:p14="http://schemas.microsoft.com/office/powerpoint/2010/main" val="155906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35</a:t>
            </a:fld>
            <a:endParaRPr kumimoji="1" lang="ja-JP" altLang="en-US"/>
          </a:p>
        </p:txBody>
      </p:sp>
    </p:spTree>
    <p:extLst>
      <p:ext uri="{BB962C8B-B14F-4D97-AF65-F5344CB8AC3E}">
        <p14:creationId xmlns:p14="http://schemas.microsoft.com/office/powerpoint/2010/main" val="3861253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36</a:t>
            </a:fld>
            <a:endParaRPr kumimoji="1" lang="ja-JP" altLang="en-US"/>
          </a:p>
        </p:txBody>
      </p:sp>
    </p:spTree>
    <p:extLst>
      <p:ext uri="{BB962C8B-B14F-4D97-AF65-F5344CB8AC3E}">
        <p14:creationId xmlns:p14="http://schemas.microsoft.com/office/powerpoint/2010/main" val="326220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37</a:t>
            </a:fld>
            <a:endParaRPr kumimoji="1" lang="ja-JP" altLang="en-US"/>
          </a:p>
        </p:txBody>
      </p:sp>
    </p:spTree>
    <p:extLst>
      <p:ext uri="{BB962C8B-B14F-4D97-AF65-F5344CB8AC3E}">
        <p14:creationId xmlns:p14="http://schemas.microsoft.com/office/powerpoint/2010/main" val="335599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38</a:t>
            </a:fld>
            <a:endParaRPr kumimoji="1" lang="ja-JP" altLang="en-US"/>
          </a:p>
        </p:txBody>
      </p:sp>
    </p:spTree>
    <p:extLst>
      <p:ext uri="{BB962C8B-B14F-4D97-AF65-F5344CB8AC3E}">
        <p14:creationId xmlns:p14="http://schemas.microsoft.com/office/powerpoint/2010/main" val="23632533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39</a:t>
            </a:fld>
            <a:endParaRPr kumimoji="1" lang="ja-JP" altLang="en-US"/>
          </a:p>
        </p:txBody>
      </p:sp>
    </p:spTree>
    <p:extLst>
      <p:ext uri="{BB962C8B-B14F-4D97-AF65-F5344CB8AC3E}">
        <p14:creationId xmlns:p14="http://schemas.microsoft.com/office/powerpoint/2010/main" val="2776101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40</a:t>
            </a:fld>
            <a:endParaRPr kumimoji="1" lang="ja-JP" altLang="en-US"/>
          </a:p>
        </p:txBody>
      </p:sp>
    </p:spTree>
    <p:extLst>
      <p:ext uri="{BB962C8B-B14F-4D97-AF65-F5344CB8AC3E}">
        <p14:creationId xmlns:p14="http://schemas.microsoft.com/office/powerpoint/2010/main" val="836125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41</a:t>
            </a:fld>
            <a:endParaRPr kumimoji="1" lang="ja-JP" altLang="en-US"/>
          </a:p>
        </p:txBody>
      </p:sp>
    </p:spTree>
    <p:extLst>
      <p:ext uri="{BB962C8B-B14F-4D97-AF65-F5344CB8AC3E}">
        <p14:creationId xmlns:p14="http://schemas.microsoft.com/office/powerpoint/2010/main" val="55997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42</a:t>
            </a:fld>
            <a:endParaRPr kumimoji="1" lang="ja-JP" altLang="en-US"/>
          </a:p>
        </p:txBody>
      </p:sp>
    </p:spTree>
    <p:extLst>
      <p:ext uri="{BB962C8B-B14F-4D97-AF65-F5344CB8AC3E}">
        <p14:creationId xmlns:p14="http://schemas.microsoft.com/office/powerpoint/2010/main" val="1449264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43</a:t>
            </a:fld>
            <a:endParaRPr kumimoji="1" lang="ja-JP" altLang="en-US"/>
          </a:p>
        </p:txBody>
      </p:sp>
    </p:spTree>
    <p:extLst>
      <p:ext uri="{BB962C8B-B14F-4D97-AF65-F5344CB8AC3E}">
        <p14:creationId xmlns:p14="http://schemas.microsoft.com/office/powerpoint/2010/main" val="231458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8</a:t>
            </a:fld>
            <a:endParaRPr kumimoji="1" lang="ja-JP" altLang="en-US"/>
          </a:p>
        </p:txBody>
      </p:sp>
    </p:spTree>
    <p:extLst>
      <p:ext uri="{BB962C8B-B14F-4D97-AF65-F5344CB8AC3E}">
        <p14:creationId xmlns:p14="http://schemas.microsoft.com/office/powerpoint/2010/main" val="1173775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44</a:t>
            </a:fld>
            <a:endParaRPr kumimoji="1" lang="ja-JP" altLang="en-US"/>
          </a:p>
        </p:txBody>
      </p:sp>
    </p:spTree>
    <p:extLst>
      <p:ext uri="{BB962C8B-B14F-4D97-AF65-F5344CB8AC3E}">
        <p14:creationId xmlns:p14="http://schemas.microsoft.com/office/powerpoint/2010/main" val="2236505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45</a:t>
            </a:fld>
            <a:endParaRPr kumimoji="1" lang="ja-JP" altLang="en-US"/>
          </a:p>
        </p:txBody>
      </p:sp>
    </p:spTree>
    <p:extLst>
      <p:ext uri="{BB962C8B-B14F-4D97-AF65-F5344CB8AC3E}">
        <p14:creationId xmlns:p14="http://schemas.microsoft.com/office/powerpoint/2010/main" val="3072666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46</a:t>
            </a:fld>
            <a:endParaRPr kumimoji="1" lang="ja-JP" altLang="en-US"/>
          </a:p>
        </p:txBody>
      </p:sp>
    </p:spTree>
    <p:extLst>
      <p:ext uri="{BB962C8B-B14F-4D97-AF65-F5344CB8AC3E}">
        <p14:creationId xmlns:p14="http://schemas.microsoft.com/office/powerpoint/2010/main" val="3761493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47</a:t>
            </a:fld>
            <a:endParaRPr kumimoji="1" lang="ja-JP" altLang="en-US"/>
          </a:p>
        </p:txBody>
      </p:sp>
    </p:spTree>
    <p:extLst>
      <p:ext uri="{BB962C8B-B14F-4D97-AF65-F5344CB8AC3E}">
        <p14:creationId xmlns:p14="http://schemas.microsoft.com/office/powerpoint/2010/main" val="268950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48</a:t>
            </a:fld>
            <a:endParaRPr kumimoji="1" lang="ja-JP" altLang="en-US"/>
          </a:p>
        </p:txBody>
      </p:sp>
    </p:spTree>
    <p:extLst>
      <p:ext uri="{BB962C8B-B14F-4D97-AF65-F5344CB8AC3E}">
        <p14:creationId xmlns:p14="http://schemas.microsoft.com/office/powerpoint/2010/main" val="81083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49</a:t>
            </a:fld>
            <a:endParaRPr kumimoji="1" lang="ja-JP" altLang="en-US"/>
          </a:p>
        </p:txBody>
      </p:sp>
    </p:spTree>
    <p:extLst>
      <p:ext uri="{BB962C8B-B14F-4D97-AF65-F5344CB8AC3E}">
        <p14:creationId xmlns:p14="http://schemas.microsoft.com/office/powerpoint/2010/main" val="200879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50</a:t>
            </a:fld>
            <a:endParaRPr kumimoji="1" lang="ja-JP" altLang="en-US"/>
          </a:p>
        </p:txBody>
      </p:sp>
    </p:spTree>
    <p:extLst>
      <p:ext uri="{BB962C8B-B14F-4D97-AF65-F5344CB8AC3E}">
        <p14:creationId xmlns:p14="http://schemas.microsoft.com/office/powerpoint/2010/main" val="699354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51</a:t>
            </a:fld>
            <a:endParaRPr kumimoji="1" lang="ja-JP" altLang="en-US"/>
          </a:p>
        </p:txBody>
      </p:sp>
    </p:spTree>
    <p:extLst>
      <p:ext uri="{BB962C8B-B14F-4D97-AF65-F5344CB8AC3E}">
        <p14:creationId xmlns:p14="http://schemas.microsoft.com/office/powerpoint/2010/main" val="3761729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52</a:t>
            </a:fld>
            <a:endParaRPr kumimoji="1" lang="ja-JP" altLang="en-US"/>
          </a:p>
        </p:txBody>
      </p:sp>
    </p:spTree>
    <p:extLst>
      <p:ext uri="{BB962C8B-B14F-4D97-AF65-F5344CB8AC3E}">
        <p14:creationId xmlns:p14="http://schemas.microsoft.com/office/powerpoint/2010/main" val="367205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53</a:t>
            </a:fld>
            <a:endParaRPr kumimoji="1" lang="ja-JP" altLang="en-US"/>
          </a:p>
        </p:txBody>
      </p:sp>
    </p:spTree>
    <p:extLst>
      <p:ext uri="{BB962C8B-B14F-4D97-AF65-F5344CB8AC3E}">
        <p14:creationId xmlns:p14="http://schemas.microsoft.com/office/powerpoint/2010/main" val="302881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9</a:t>
            </a:fld>
            <a:endParaRPr kumimoji="1" lang="ja-JP" altLang="en-US"/>
          </a:p>
        </p:txBody>
      </p:sp>
    </p:spTree>
    <p:extLst>
      <p:ext uri="{BB962C8B-B14F-4D97-AF65-F5344CB8AC3E}">
        <p14:creationId xmlns:p14="http://schemas.microsoft.com/office/powerpoint/2010/main" val="2465682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54</a:t>
            </a:fld>
            <a:endParaRPr kumimoji="1" lang="ja-JP" altLang="en-US"/>
          </a:p>
        </p:txBody>
      </p:sp>
    </p:spTree>
    <p:extLst>
      <p:ext uri="{BB962C8B-B14F-4D97-AF65-F5344CB8AC3E}">
        <p14:creationId xmlns:p14="http://schemas.microsoft.com/office/powerpoint/2010/main" val="1413244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55</a:t>
            </a:fld>
            <a:endParaRPr kumimoji="1" lang="ja-JP" altLang="en-US"/>
          </a:p>
        </p:txBody>
      </p:sp>
    </p:spTree>
    <p:extLst>
      <p:ext uri="{BB962C8B-B14F-4D97-AF65-F5344CB8AC3E}">
        <p14:creationId xmlns:p14="http://schemas.microsoft.com/office/powerpoint/2010/main" val="58677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10</a:t>
            </a:fld>
            <a:endParaRPr kumimoji="1" lang="ja-JP" altLang="en-US"/>
          </a:p>
        </p:txBody>
      </p:sp>
    </p:spTree>
    <p:extLst>
      <p:ext uri="{BB962C8B-B14F-4D97-AF65-F5344CB8AC3E}">
        <p14:creationId xmlns:p14="http://schemas.microsoft.com/office/powerpoint/2010/main" val="2296273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11</a:t>
            </a:fld>
            <a:endParaRPr kumimoji="1" lang="ja-JP" altLang="en-US"/>
          </a:p>
        </p:txBody>
      </p:sp>
    </p:spTree>
    <p:extLst>
      <p:ext uri="{BB962C8B-B14F-4D97-AF65-F5344CB8AC3E}">
        <p14:creationId xmlns:p14="http://schemas.microsoft.com/office/powerpoint/2010/main" val="149794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12</a:t>
            </a:fld>
            <a:endParaRPr kumimoji="1" lang="ja-JP" altLang="en-US"/>
          </a:p>
        </p:txBody>
      </p:sp>
    </p:spTree>
    <p:extLst>
      <p:ext uri="{BB962C8B-B14F-4D97-AF65-F5344CB8AC3E}">
        <p14:creationId xmlns:p14="http://schemas.microsoft.com/office/powerpoint/2010/main" val="75643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SRE</a:t>
            </a:r>
            <a:r>
              <a:rPr kumimoji="1" lang="ja-JP" altLang="en-US"/>
              <a:t>状態の重要な性質はテンソル積に関する逆元を持つと言うことです．</a:t>
            </a:r>
            <a:endParaRPr kumimoji="1" lang="en-US" altLang="ja-JP" dirty="0"/>
          </a:p>
          <a:p>
            <a:endParaRPr kumimoji="1" lang="en-US" altLang="ja-JP" dirty="0"/>
          </a:p>
          <a:p>
            <a:r>
              <a:rPr kumimoji="1" lang="ja-JP" altLang="en-US"/>
              <a:t>すなわち任意の</a:t>
            </a:r>
            <a:r>
              <a:rPr kumimoji="1" lang="en-US" altLang="ja-JP" dirty="0"/>
              <a:t>SRE</a:t>
            </a:r>
            <a:r>
              <a:rPr kumimoji="1" lang="ja-JP" altLang="en-US"/>
              <a:t>状態</a:t>
            </a:r>
            <a:r>
              <a:rPr kumimoji="1" lang="en-US" altLang="ja-JP" dirty="0" err="1"/>
              <a:t>χ</a:t>
            </a:r>
            <a:r>
              <a:rPr kumimoji="1" lang="ja-JP" altLang="en-US"/>
              <a:t>に対して</a:t>
            </a:r>
            <a:r>
              <a:rPr kumimoji="1" lang="en-US" altLang="ja-JP" dirty="0" err="1"/>
              <a:t>χ</a:t>
            </a:r>
            <a:r>
              <a:rPr kumimoji="1" lang="ja-JP" altLang="en-US"/>
              <a:t>バーと言う</a:t>
            </a:r>
            <a:r>
              <a:rPr kumimoji="1" lang="en-US" altLang="ja-JP" dirty="0"/>
              <a:t>SRE</a:t>
            </a:r>
            <a:r>
              <a:rPr kumimoji="1" lang="ja-JP" altLang="en-US"/>
              <a:t>状態が存在して，</a:t>
            </a:r>
            <a:r>
              <a:rPr kumimoji="1" lang="en-US" altLang="ja-JP" dirty="0" err="1"/>
              <a:t>χ</a:t>
            </a:r>
            <a:r>
              <a:rPr kumimoji="1" lang="ja-JP" altLang="en-US"/>
              <a:t>テンソル</a:t>
            </a:r>
            <a:r>
              <a:rPr kumimoji="1" lang="en-US" altLang="ja-JP" dirty="0" err="1"/>
              <a:t>χ</a:t>
            </a:r>
            <a:r>
              <a:rPr kumimoji="1" lang="ja-JP" altLang="en-US"/>
              <a:t>バーが自明な状態と連続変形で結びつくと言うことです</a:t>
            </a:r>
            <a:r>
              <a:rPr kumimoji="1" lang="en-US" altLang="ja-JP" dirty="0"/>
              <a:t>.</a:t>
            </a:r>
          </a:p>
          <a:p>
            <a:endParaRPr kumimoji="1" lang="en-US" altLang="ja-JP" dirty="0"/>
          </a:p>
          <a:p>
            <a:r>
              <a:rPr kumimoji="1" lang="ja-JP" altLang="en-US"/>
              <a:t>ここで</a:t>
            </a:r>
            <a:r>
              <a:rPr kumimoji="1" lang="en-US" altLang="ja-JP" dirty="0"/>
              <a:t>〜</a:t>
            </a:r>
            <a:r>
              <a:rPr kumimoji="1" lang="ja-JP" altLang="en-US"/>
              <a:t>と言うのは</a:t>
            </a:r>
            <a:r>
              <a:rPr kumimoji="1" lang="en-US" altLang="ja-JP" dirty="0"/>
              <a:t>gap</a:t>
            </a:r>
            <a:r>
              <a:rPr kumimoji="1" lang="ja-JP" altLang="en-US"/>
              <a:t>を保った連続変形です．</a:t>
            </a:r>
            <a:endParaRPr kumimoji="1" lang="en-US" altLang="ja-JP" dirty="0"/>
          </a:p>
          <a:p>
            <a:endParaRPr kumimoji="1" lang="en-US" altLang="ja-JP" dirty="0"/>
          </a:p>
          <a:p>
            <a:r>
              <a:rPr kumimoji="1" lang="ja-JP" altLang="en-US"/>
              <a:t>この変形をイラストにしたのが右の図です．</a:t>
            </a:r>
            <a:endParaRPr kumimoji="1" lang="en-US" altLang="ja-JP" dirty="0"/>
          </a:p>
        </p:txBody>
      </p:sp>
      <p:sp>
        <p:nvSpPr>
          <p:cNvPr id="4" name="スライド番号プレースホルダー 3"/>
          <p:cNvSpPr>
            <a:spLocks noGrp="1"/>
          </p:cNvSpPr>
          <p:nvPr>
            <p:ph type="sldNum" sz="quarter" idx="5"/>
          </p:nvPr>
        </p:nvSpPr>
        <p:spPr/>
        <p:txBody>
          <a:bodyPr/>
          <a:lstStyle/>
          <a:p>
            <a:fld id="{1CE55C79-491A-A543-B564-C40CBF7D311C}" type="slidenum">
              <a:rPr kumimoji="1" lang="ja-JP" altLang="en-US" smtClean="0"/>
              <a:t>13</a:t>
            </a:fld>
            <a:endParaRPr kumimoji="1" lang="ja-JP" altLang="en-US"/>
          </a:p>
        </p:txBody>
      </p:sp>
    </p:spTree>
    <p:extLst>
      <p:ext uri="{BB962C8B-B14F-4D97-AF65-F5344CB8AC3E}">
        <p14:creationId xmlns:p14="http://schemas.microsoft.com/office/powerpoint/2010/main" val="337106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AAAC6F3-DC4A-0543-AA4D-7088D79FA348}"/>
              </a:ext>
            </a:extLst>
          </p:cNvPr>
          <p:cNvSpPr/>
          <p:nvPr userDrawn="1"/>
        </p:nvSpPr>
        <p:spPr>
          <a:xfrm>
            <a:off x="1" y="0"/>
            <a:ext cx="12192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8E2F7AA-E740-F047-BFFD-4DB3F6D17CC7}"/>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Hiragino Maru Gothic ProN W4" panose="020F0400000000000000" pitchFamily="34" charset="-128"/>
                <a:ea typeface="Hiragino Maru Gothic ProN W4" panose="020F0400000000000000" pitchFamily="34"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A008C7-048F-1B43-B0EC-1EF133572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32B64C3-7E94-3048-AC59-4CAA865DC7ED}"/>
              </a:ext>
            </a:extLst>
          </p:cNvPr>
          <p:cNvSpPr>
            <a:spLocks noGrp="1"/>
          </p:cNvSpPr>
          <p:nvPr>
            <p:ph type="dt" sz="half" idx="10"/>
          </p:nvPr>
        </p:nvSpPr>
        <p:spPr/>
        <p:txBody>
          <a:bodyPr/>
          <a:lstStyle/>
          <a:p>
            <a:fld id="{50D41A43-C52E-9B49-A82E-5CFF8D0EE2AA}" type="datetime1">
              <a:rPr kumimoji="1" lang="ja-JP" altLang="en-US" smtClean="0"/>
              <a:t>2023/8/14</a:t>
            </a:fld>
            <a:endParaRPr kumimoji="1" lang="ja-JP" altLang="en-US"/>
          </a:p>
        </p:txBody>
      </p:sp>
      <p:sp>
        <p:nvSpPr>
          <p:cNvPr id="5" name="フッター プレースホルダー 4">
            <a:extLst>
              <a:ext uri="{FF2B5EF4-FFF2-40B4-BE49-F238E27FC236}">
                <a16:creationId xmlns:a16="http://schemas.microsoft.com/office/drawing/2014/main" id="{EF078D84-53DA-E14E-942F-4DCA9D7CCE58}"/>
              </a:ext>
            </a:extLst>
          </p:cNvPr>
          <p:cNvSpPr>
            <a:spLocks noGrp="1"/>
          </p:cNvSpPr>
          <p:nvPr>
            <p:ph type="ftr" sz="quarter" idx="11"/>
          </p:nvPr>
        </p:nvSpPr>
        <p:spPr/>
        <p:txBody>
          <a:bodyPr/>
          <a:lstStyle/>
          <a:p>
            <a:endParaRPr kumimoji="1" lang="ja-JP" altLang="en-US"/>
          </a:p>
        </p:txBody>
      </p:sp>
      <p:sp>
        <p:nvSpPr>
          <p:cNvPr id="12" name="テキスト プレースホルダー 11">
            <a:extLst>
              <a:ext uri="{FF2B5EF4-FFF2-40B4-BE49-F238E27FC236}">
                <a16:creationId xmlns:a16="http://schemas.microsoft.com/office/drawing/2014/main" id="{CCBC1710-0B0E-AE45-B447-8DE5EB750B90}"/>
              </a:ext>
            </a:extLst>
          </p:cNvPr>
          <p:cNvSpPr>
            <a:spLocks noGrp="1"/>
          </p:cNvSpPr>
          <p:nvPr>
            <p:ph type="body" sz="quarter" idx="12" hasCustomPrompt="1"/>
          </p:nvPr>
        </p:nvSpPr>
        <p:spPr>
          <a:xfrm>
            <a:off x="11611342" y="6467780"/>
            <a:ext cx="762733" cy="371475"/>
          </a:xfrm>
        </p:spPr>
        <p:txBody>
          <a:bodyPr>
            <a:normAutofit/>
          </a:bodyPr>
          <a:lstStyle>
            <a:lvl1pPr marL="0" indent="0">
              <a:buNone/>
              <a:defRPr sz="2000" b="1"/>
            </a:lvl1pPr>
          </a:lstStyle>
          <a:p>
            <a:pPr lvl="0"/>
            <a:r>
              <a:rPr kumimoji="1" lang="en-US" altLang="ja-JP" dirty="0"/>
              <a:t>/10</a:t>
            </a:r>
            <a:endParaRPr kumimoji="1" lang="ja-JP" altLang="en-US"/>
          </a:p>
        </p:txBody>
      </p:sp>
    </p:spTree>
    <p:extLst>
      <p:ext uri="{BB962C8B-B14F-4D97-AF65-F5344CB8AC3E}">
        <p14:creationId xmlns:p14="http://schemas.microsoft.com/office/powerpoint/2010/main" val="48111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302354-505C-1A47-A0D9-5D82A015B8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427C5A-3863-4C4E-9DDE-84A4ACA2FA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0FFA15-AE34-6E49-BE1E-69304BA6D29E}"/>
              </a:ext>
            </a:extLst>
          </p:cNvPr>
          <p:cNvSpPr>
            <a:spLocks noGrp="1"/>
          </p:cNvSpPr>
          <p:nvPr>
            <p:ph type="dt" sz="half" idx="10"/>
          </p:nvPr>
        </p:nvSpPr>
        <p:spPr/>
        <p:txBody>
          <a:bodyPr/>
          <a:lstStyle/>
          <a:p>
            <a:fld id="{E732B7D5-7AA4-9D43-9BD2-9BFC1E4BEDEB}" type="datetime1">
              <a:rPr kumimoji="1" lang="ja-JP" altLang="en-US" smtClean="0"/>
              <a:t>2023/8/14</a:t>
            </a:fld>
            <a:endParaRPr kumimoji="1" lang="ja-JP" altLang="en-US"/>
          </a:p>
        </p:txBody>
      </p:sp>
      <p:sp>
        <p:nvSpPr>
          <p:cNvPr id="5" name="フッター プレースホルダー 4">
            <a:extLst>
              <a:ext uri="{FF2B5EF4-FFF2-40B4-BE49-F238E27FC236}">
                <a16:creationId xmlns:a16="http://schemas.microsoft.com/office/drawing/2014/main" id="{AA96DEFD-3B5D-4B47-A169-817C9B69A8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3F3FF7-6B58-B842-A5B5-6BC615A2F316}"/>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111287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3B48356-223E-0E48-AAB4-3FB6A8752FE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47615A-131E-B449-8494-96DB7F1EB4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85416E-C77E-3040-B3D3-14F904783C82}"/>
              </a:ext>
            </a:extLst>
          </p:cNvPr>
          <p:cNvSpPr>
            <a:spLocks noGrp="1"/>
          </p:cNvSpPr>
          <p:nvPr>
            <p:ph type="dt" sz="half" idx="10"/>
          </p:nvPr>
        </p:nvSpPr>
        <p:spPr/>
        <p:txBody>
          <a:bodyPr/>
          <a:lstStyle/>
          <a:p>
            <a:fld id="{CDA3FD20-D8E2-0B46-8F67-511356CB6A1D}" type="datetime1">
              <a:rPr kumimoji="1" lang="ja-JP" altLang="en-US" smtClean="0"/>
              <a:t>2023/8/14</a:t>
            </a:fld>
            <a:endParaRPr kumimoji="1" lang="ja-JP" altLang="en-US"/>
          </a:p>
        </p:txBody>
      </p:sp>
      <p:sp>
        <p:nvSpPr>
          <p:cNvPr id="5" name="フッター プレースホルダー 4">
            <a:extLst>
              <a:ext uri="{FF2B5EF4-FFF2-40B4-BE49-F238E27FC236}">
                <a16:creationId xmlns:a16="http://schemas.microsoft.com/office/drawing/2014/main" id="{FA47E90C-1717-AA42-A97A-C7397A5567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8F128C-9BD6-0047-9116-6F9871227948}"/>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25593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4AADE4B-3D64-B146-A2F1-7D0377675062}"/>
              </a:ext>
            </a:extLst>
          </p:cNvPr>
          <p:cNvSpPr/>
          <p:nvPr userDrawn="1"/>
        </p:nvSpPr>
        <p:spPr>
          <a:xfrm>
            <a:off x="-1" y="1"/>
            <a:ext cx="12192001" cy="84314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F4EC027-735A-C34F-96FE-73751B851DFB}"/>
              </a:ext>
            </a:extLst>
          </p:cNvPr>
          <p:cNvSpPr>
            <a:spLocks noGrp="1"/>
          </p:cNvSpPr>
          <p:nvPr>
            <p:ph type="title"/>
          </p:nvPr>
        </p:nvSpPr>
        <p:spPr>
          <a:xfrm>
            <a:off x="838200" y="-164810"/>
            <a:ext cx="10515600" cy="1325563"/>
          </a:xfrm>
        </p:spPr>
        <p:txBody>
          <a:bodyPr/>
          <a:lstStyle>
            <a:lvl1pPr>
              <a:defRPr b="1">
                <a:latin typeface="Hiragino Maru Gothic ProN W4" panose="020F0400000000000000" pitchFamily="34" charset="-128"/>
                <a:ea typeface="Hiragino Maru Gothic ProN W4" panose="020F0400000000000000" pitchFamily="34"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DC9AC8-9DC9-9840-A8CF-89A8C1202ED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FCE35962-4EFA-2847-8B27-0F2D986A7657}"/>
              </a:ext>
            </a:extLst>
          </p:cNvPr>
          <p:cNvSpPr>
            <a:spLocks noGrp="1"/>
          </p:cNvSpPr>
          <p:nvPr>
            <p:ph type="dt" sz="half" idx="10"/>
          </p:nvPr>
        </p:nvSpPr>
        <p:spPr/>
        <p:txBody>
          <a:bodyPr/>
          <a:lstStyle/>
          <a:p>
            <a:fld id="{C113D070-D599-1A46-913C-A6294A68A8C1}" type="datetime1">
              <a:rPr kumimoji="1" lang="ja-JP" altLang="en-US" smtClean="0"/>
              <a:t>2023/8/14</a:t>
            </a:fld>
            <a:endParaRPr kumimoji="1" lang="ja-JP" altLang="en-US"/>
          </a:p>
        </p:txBody>
      </p:sp>
      <p:sp>
        <p:nvSpPr>
          <p:cNvPr id="5" name="フッター プレースホルダー 4">
            <a:extLst>
              <a:ext uri="{FF2B5EF4-FFF2-40B4-BE49-F238E27FC236}">
                <a16:creationId xmlns:a16="http://schemas.microsoft.com/office/drawing/2014/main" id="{9D5C73C2-6DDD-164E-8FF2-ABE1BDE75963}"/>
              </a:ext>
            </a:extLst>
          </p:cNvPr>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16218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804DEC86-1337-6A45-9986-C55DCFD02216}"/>
              </a:ext>
            </a:extLst>
          </p:cNvPr>
          <p:cNvSpPr/>
          <p:nvPr userDrawn="1"/>
        </p:nvSpPr>
        <p:spPr>
          <a:xfrm>
            <a:off x="0" y="15874"/>
            <a:ext cx="12192000" cy="685800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086C793-750B-B34F-813C-AA21999A9210}"/>
              </a:ext>
            </a:extLst>
          </p:cNvPr>
          <p:cNvSpPr>
            <a:spLocks noGrp="1"/>
          </p:cNvSpPr>
          <p:nvPr>
            <p:ph type="title"/>
          </p:nvPr>
        </p:nvSpPr>
        <p:spPr>
          <a:xfrm>
            <a:off x="831850" y="1709738"/>
            <a:ext cx="10515600" cy="2852737"/>
          </a:xfrm>
        </p:spPr>
        <p:txBody>
          <a:bodyPr anchor="b"/>
          <a:lstStyle>
            <a:lvl1pPr>
              <a:defRPr sz="6000" b="0">
                <a:solidFill>
                  <a:schemeClr val="bg1"/>
                </a:solidFill>
                <a:latin typeface="Hiragino Maru Gothic ProN W4" panose="020F0400000000000000" pitchFamily="34" charset="-128"/>
                <a:ea typeface="Hiragino Maru Gothic ProN W4" panose="020F0400000000000000" pitchFamily="34" charset="-128"/>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7A0B92-629C-D44A-9231-171C7FBE013C}"/>
              </a:ext>
            </a:extLst>
          </p:cNvPr>
          <p:cNvSpPr>
            <a:spLocks noGrp="1"/>
          </p:cNvSpPr>
          <p:nvPr>
            <p:ph type="body" idx="1"/>
          </p:nvPr>
        </p:nvSpPr>
        <p:spPr>
          <a:xfrm>
            <a:off x="831850" y="4589463"/>
            <a:ext cx="10515600" cy="1500187"/>
          </a:xfrm>
        </p:spPr>
        <p:txBody>
          <a:bodyPr/>
          <a:lstStyle>
            <a:lvl1pPr marL="0" indent="0">
              <a:buNone/>
              <a:defRPr sz="2400" b="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895C00D8-BFAB-C242-8A56-86C1528F538E}"/>
              </a:ext>
            </a:extLst>
          </p:cNvPr>
          <p:cNvSpPr>
            <a:spLocks noGrp="1"/>
          </p:cNvSpPr>
          <p:nvPr>
            <p:ph type="dt" sz="half" idx="10"/>
          </p:nvPr>
        </p:nvSpPr>
        <p:spPr/>
        <p:txBody>
          <a:bodyPr/>
          <a:lstStyle/>
          <a:p>
            <a:fld id="{74DA72B9-3763-EE47-A200-83CB368C924B}" type="datetime1">
              <a:rPr kumimoji="1" lang="ja-JP" altLang="en-US" smtClean="0"/>
              <a:t>2023/8/14</a:t>
            </a:fld>
            <a:endParaRPr kumimoji="1" lang="ja-JP" altLang="en-US"/>
          </a:p>
        </p:txBody>
      </p:sp>
      <p:sp>
        <p:nvSpPr>
          <p:cNvPr id="9" name="フッター プレースホルダー 8">
            <a:extLst>
              <a:ext uri="{FF2B5EF4-FFF2-40B4-BE49-F238E27FC236}">
                <a16:creationId xmlns:a16="http://schemas.microsoft.com/office/drawing/2014/main" id="{0A1BABA8-588A-0144-B80D-7A4DA4B27115}"/>
              </a:ext>
            </a:extLst>
          </p:cNvPr>
          <p:cNvSpPr>
            <a:spLocks noGrp="1"/>
          </p:cNvSpPr>
          <p:nvPr>
            <p:ph type="ftr" sz="quarter" idx="11"/>
          </p:nvPr>
        </p:nvSpPr>
        <p:spPr/>
        <p:txBody>
          <a:bodyPr/>
          <a:lstStyle/>
          <a:p>
            <a:endParaRPr kumimoji="1" lang="ja-JP" altLang="en-US"/>
          </a:p>
        </p:txBody>
      </p:sp>
      <p:sp>
        <p:nvSpPr>
          <p:cNvPr id="14" name="スライド番号プレースホルダー 5">
            <a:extLst>
              <a:ext uri="{FF2B5EF4-FFF2-40B4-BE49-F238E27FC236}">
                <a16:creationId xmlns:a16="http://schemas.microsoft.com/office/drawing/2014/main" id="{97F8F0FA-72DE-8D41-AF59-BF473E714357}"/>
              </a:ext>
            </a:extLst>
          </p:cNvPr>
          <p:cNvSpPr txBox="1">
            <a:spLocks/>
          </p:cNvSpPr>
          <p:nvPr userDrawn="1"/>
        </p:nvSpPr>
        <p:spPr>
          <a:xfrm>
            <a:off x="11248292" y="6460027"/>
            <a:ext cx="545123"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E9B96DF-59C9-7440-98B2-D5F41DF0FA82}" type="slidenum">
              <a:rPr lang="ja-JP" altLang="en-US" sz="2000" b="1" smtClean="0">
                <a:solidFill>
                  <a:srgbClr val="FF0000"/>
                </a:solidFill>
              </a:rPr>
              <a:pPr/>
              <a:t>‹#›</a:t>
            </a:fld>
            <a:endParaRPr lang="ja-JP" altLang="en-US" sz="2000" b="1">
              <a:solidFill>
                <a:srgbClr val="FF0000"/>
              </a:solidFill>
            </a:endParaRPr>
          </a:p>
        </p:txBody>
      </p:sp>
      <p:sp>
        <p:nvSpPr>
          <p:cNvPr id="17" name="テキスト プレースホルダー 16">
            <a:extLst>
              <a:ext uri="{FF2B5EF4-FFF2-40B4-BE49-F238E27FC236}">
                <a16:creationId xmlns:a16="http://schemas.microsoft.com/office/drawing/2014/main" id="{DBA6C52B-8B87-AE4E-92D1-5AAA185B1306}"/>
              </a:ext>
            </a:extLst>
          </p:cNvPr>
          <p:cNvSpPr>
            <a:spLocks noGrp="1"/>
          </p:cNvSpPr>
          <p:nvPr>
            <p:ph type="body" sz="quarter" idx="13" hasCustomPrompt="1"/>
          </p:nvPr>
        </p:nvSpPr>
        <p:spPr>
          <a:xfrm>
            <a:off x="11617448" y="6467109"/>
            <a:ext cx="633290" cy="369887"/>
          </a:xfrm>
        </p:spPr>
        <p:txBody>
          <a:bodyPr>
            <a:normAutofit/>
          </a:bodyPr>
          <a:lstStyle>
            <a:lvl1pPr marL="0" indent="0">
              <a:buNone/>
              <a:defRPr sz="2000" b="1"/>
            </a:lvl1pPr>
          </a:lstStyle>
          <a:p>
            <a:pPr lvl="0"/>
            <a:r>
              <a:rPr kumimoji="1" lang="en-US" altLang="ja-JP" dirty="0"/>
              <a:t>/10</a:t>
            </a:r>
            <a:endParaRPr kumimoji="1" lang="ja-JP" altLang="en-US"/>
          </a:p>
        </p:txBody>
      </p:sp>
    </p:spTree>
    <p:extLst>
      <p:ext uri="{BB962C8B-B14F-4D97-AF65-F5344CB8AC3E}">
        <p14:creationId xmlns:p14="http://schemas.microsoft.com/office/powerpoint/2010/main" val="141087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F30B0-7D58-1443-ABF0-E7F3B85FEBC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16B1DE3-3A33-E244-A439-A89C7DF6BB2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994E0D-47FC-2F4D-95FF-2AD53B1DA73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A1C6D0-9FEF-904A-8B24-A8F096D14848}"/>
              </a:ext>
            </a:extLst>
          </p:cNvPr>
          <p:cNvSpPr>
            <a:spLocks noGrp="1"/>
          </p:cNvSpPr>
          <p:nvPr>
            <p:ph type="dt" sz="half" idx="10"/>
          </p:nvPr>
        </p:nvSpPr>
        <p:spPr/>
        <p:txBody>
          <a:bodyPr/>
          <a:lstStyle/>
          <a:p>
            <a:fld id="{B227CDEC-3791-AD43-BE61-1FCB3E1AF9A6}" type="datetime1">
              <a:rPr kumimoji="1" lang="ja-JP" altLang="en-US" smtClean="0"/>
              <a:t>2023/8/14</a:t>
            </a:fld>
            <a:endParaRPr kumimoji="1" lang="ja-JP" altLang="en-US"/>
          </a:p>
        </p:txBody>
      </p:sp>
      <p:sp>
        <p:nvSpPr>
          <p:cNvPr id="6" name="フッター プレースホルダー 5">
            <a:extLst>
              <a:ext uri="{FF2B5EF4-FFF2-40B4-BE49-F238E27FC236}">
                <a16:creationId xmlns:a16="http://schemas.microsoft.com/office/drawing/2014/main" id="{3580132C-BAAF-0D44-92E0-D3CA9CF816F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6E3C60-1514-0845-B51B-D8BE68652CB5}"/>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147703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8F769-6874-554E-94AC-706DEB8ABCB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337FD5-7C83-174A-BFDD-12D180124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790790-AC92-5340-A1B6-273F5108C66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A8C18E7-58BF-1D4F-B503-C4F7F7F77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CF2542D-4B9F-B548-A6FE-418A995125A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D823F97-2B5C-774F-9083-E994542DE3E4}"/>
              </a:ext>
            </a:extLst>
          </p:cNvPr>
          <p:cNvSpPr>
            <a:spLocks noGrp="1"/>
          </p:cNvSpPr>
          <p:nvPr>
            <p:ph type="dt" sz="half" idx="10"/>
          </p:nvPr>
        </p:nvSpPr>
        <p:spPr/>
        <p:txBody>
          <a:bodyPr/>
          <a:lstStyle/>
          <a:p>
            <a:fld id="{1658055B-0EE8-E94A-B3E9-C3E555CD4162}" type="datetime1">
              <a:rPr kumimoji="1" lang="ja-JP" altLang="en-US" smtClean="0"/>
              <a:t>2023/8/14</a:t>
            </a:fld>
            <a:endParaRPr kumimoji="1" lang="ja-JP" altLang="en-US"/>
          </a:p>
        </p:txBody>
      </p:sp>
      <p:sp>
        <p:nvSpPr>
          <p:cNvPr id="8" name="フッター プレースホルダー 7">
            <a:extLst>
              <a:ext uri="{FF2B5EF4-FFF2-40B4-BE49-F238E27FC236}">
                <a16:creationId xmlns:a16="http://schemas.microsoft.com/office/drawing/2014/main" id="{07CB94CD-67CE-4E4B-87AF-CE3C599536E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B790BCB-5991-5B4F-ACFC-71CB41F183D5}"/>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396468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61766-C969-8848-A04D-FE96231C1BE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5F58AB-8B79-744A-9A0C-17DEEF438BA1}"/>
              </a:ext>
            </a:extLst>
          </p:cNvPr>
          <p:cNvSpPr>
            <a:spLocks noGrp="1"/>
          </p:cNvSpPr>
          <p:nvPr>
            <p:ph type="dt" sz="half" idx="10"/>
          </p:nvPr>
        </p:nvSpPr>
        <p:spPr/>
        <p:txBody>
          <a:bodyPr/>
          <a:lstStyle/>
          <a:p>
            <a:fld id="{379BAA07-40B4-3E4E-8AB8-6AF831F8CD5D}" type="datetime1">
              <a:rPr kumimoji="1" lang="ja-JP" altLang="en-US" smtClean="0"/>
              <a:t>2023/8/14</a:t>
            </a:fld>
            <a:endParaRPr kumimoji="1" lang="ja-JP" altLang="en-US"/>
          </a:p>
        </p:txBody>
      </p:sp>
      <p:sp>
        <p:nvSpPr>
          <p:cNvPr id="4" name="フッター プレースホルダー 3">
            <a:extLst>
              <a:ext uri="{FF2B5EF4-FFF2-40B4-BE49-F238E27FC236}">
                <a16:creationId xmlns:a16="http://schemas.microsoft.com/office/drawing/2014/main" id="{80DAEA0C-5459-DE4A-B0CD-1F90569A0D1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347C2A-4842-8148-9D80-D09218386117}"/>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96851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6D2CEA-1BC9-FD4E-B2E5-EE733EFF5572}"/>
              </a:ext>
            </a:extLst>
          </p:cNvPr>
          <p:cNvSpPr>
            <a:spLocks noGrp="1"/>
          </p:cNvSpPr>
          <p:nvPr>
            <p:ph type="dt" sz="half" idx="10"/>
          </p:nvPr>
        </p:nvSpPr>
        <p:spPr/>
        <p:txBody>
          <a:bodyPr/>
          <a:lstStyle/>
          <a:p>
            <a:fld id="{8FBBAE5E-601D-FA4F-BC5E-FC47D34F415B}" type="datetime1">
              <a:rPr kumimoji="1" lang="ja-JP" altLang="en-US" smtClean="0"/>
              <a:t>2023/8/14</a:t>
            </a:fld>
            <a:endParaRPr kumimoji="1" lang="ja-JP" altLang="en-US"/>
          </a:p>
        </p:txBody>
      </p:sp>
      <p:sp>
        <p:nvSpPr>
          <p:cNvPr id="3" name="フッター プレースホルダー 2">
            <a:extLst>
              <a:ext uri="{FF2B5EF4-FFF2-40B4-BE49-F238E27FC236}">
                <a16:creationId xmlns:a16="http://schemas.microsoft.com/office/drawing/2014/main" id="{958F3AC5-099C-B74A-B525-928FBCD3F0B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A2BAF-8A02-5A4C-899C-56150D225F8C}"/>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268101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DBF8F7-C0CF-1D4B-95EC-AE4508FCAAF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5D1C0F-FD6A-5B47-BBA8-ACF1FD954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6BA1904-E66A-DF43-8C8D-A5B3532D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ACE45D-4E34-354E-954A-E73CDAAAB88A}"/>
              </a:ext>
            </a:extLst>
          </p:cNvPr>
          <p:cNvSpPr>
            <a:spLocks noGrp="1"/>
          </p:cNvSpPr>
          <p:nvPr>
            <p:ph type="dt" sz="half" idx="10"/>
          </p:nvPr>
        </p:nvSpPr>
        <p:spPr/>
        <p:txBody>
          <a:bodyPr/>
          <a:lstStyle/>
          <a:p>
            <a:fld id="{9972A989-31E6-4B4E-A1F4-E462EC8A6DD8}" type="datetime1">
              <a:rPr kumimoji="1" lang="ja-JP" altLang="en-US" smtClean="0"/>
              <a:t>2023/8/14</a:t>
            </a:fld>
            <a:endParaRPr kumimoji="1" lang="ja-JP" altLang="en-US"/>
          </a:p>
        </p:txBody>
      </p:sp>
      <p:sp>
        <p:nvSpPr>
          <p:cNvPr id="6" name="フッター プレースホルダー 5">
            <a:extLst>
              <a:ext uri="{FF2B5EF4-FFF2-40B4-BE49-F238E27FC236}">
                <a16:creationId xmlns:a16="http://schemas.microsoft.com/office/drawing/2014/main" id="{FE9D248A-81BE-1347-ADE5-30A031F7645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08DA49-17BD-A142-8B13-6A93B9ED663C}"/>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172931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EA4FEF-5066-7C49-A38C-B46106D1FB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34D8EAA-CEBE-7047-B3F9-5C014E0ACD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794A580-19B6-094E-B6A4-4B00B94E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766C98-77F4-764D-B354-085C8D90948F}"/>
              </a:ext>
            </a:extLst>
          </p:cNvPr>
          <p:cNvSpPr>
            <a:spLocks noGrp="1"/>
          </p:cNvSpPr>
          <p:nvPr>
            <p:ph type="dt" sz="half" idx="10"/>
          </p:nvPr>
        </p:nvSpPr>
        <p:spPr/>
        <p:txBody>
          <a:bodyPr/>
          <a:lstStyle/>
          <a:p>
            <a:fld id="{97471A07-1787-A443-9656-ABB1CA3D3CE4}" type="datetime1">
              <a:rPr kumimoji="1" lang="ja-JP" altLang="en-US" smtClean="0"/>
              <a:t>2023/8/14</a:t>
            </a:fld>
            <a:endParaRPr kumimoji="1" lang="ja-JP" altLang="en-US"/>
          </a:p>
        </p:txBody>
      </p:sp>
      <p:sp>
        <p:nvSpPr>
          <p:cNvPr id="6" name="フッター プレースホルダー 5">
            <a:extLst>
              <a:ext uri="{FF2B5EF4-FFF2-40B4-BE49-F238E27FC236}">
                <a16:creationId xmlns:a16="http://schemas.microsoft.com/office/drawing/2014/main" id="{3F7F0D5D-F70D-C84F-ABAC-0E760C2DBB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16C044-6239-B04A-B7C7-E8734BEE438D}"/>
              </a:ext>
            </a:extLst>
          </p:cNvPr>
          <p:cNvSpPr>
            <a:spLocks noGrp="1"/>
          </p:cNvSpPr>
          <p:nvPr>
            <p:ph type="sldNum" sz="quarter" idx="12"/>
          </p:nvPr>
        </p:nvSpPr>
        <p:spPr>
          <a:xfrm>
            <a:off x="8610600" y="6356350"/>
            <a:ext cx="2743200" cy="365125"/>
          </a:xfrm>
          <a:prstGeom prst="rect">
            <a:avLst/>
          </a:prstGeom>
        </p:spPr>
        <p:txBody>
          <a:bodyPr/>
          <a:lstStyle/>
          <a:p>
            <a:fld id="{DE9B96DF-59C9-7440-98B2-D5F41DF0FA82}" type="slidenum">
              <a:rPr kumimoji="1" lang="ja-JP" altLang="en-US" smtClean="0"/>
              <a:t>‹#›</a:t>
            </a:fld>
            <a:endParaRPr kumimoji="1" lang="ja-JP" altLang="en-US"/>
          </a:p>
        </p:txBody>
      </p:sp>
    </p:spTree>
    <p:extLst>
      <p:ext uri="{BB962C8B-B14F-4D97-AF65-F5344CB8AC3E}">
        <p14:creationId xmlns:p14="http://schemas.microsoft.com/office/powerpoint/2010/main" val="226876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CC5B39-00A1-2942-AB42-68383865F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93E5EF-DDF5-3C49-A803-A463DA37D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16A9EAE-7FF1-D245-A367-D743EB285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4510B-5DC9-A74A-A1B7-75D05E791957}" type="datetime1">
              <a:rPr kumimoji="1" lang="ja-JP" altLang="en-US" smtClean="0"/>
              <a:t>2023/8/14</a:t>
            </a:fld>
            <a:endParaRPr kumimoji="1" lang="ja-JP" altLang="en-US"/>
          </a:p>
        </p:txBody>
      </p:sp>
      <p:sp>
        <p:nvSpPr>
          <p:cNvPr id="5" name="フッター プレースホルダー 4">
            <a:extLst>
              <a:ext uri="{FF2B5EF4-FFF2-40B4-BE49-F238E27FC236}">
                <a16:creationId xmlns:a16="http://schemas.microsoft.com/office/drawing/2014/main" id="{61280A30-7249-9347-AB89-0AB5FAAE0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 name="テキスト プレースホルダー 9">
            <a:extLst>
              <a:ext uri="{FF2B5EF4-FFF2-40B4-BE49-F238E27FC236}">
                <a16:creationId xmlns:a16="http://schemas.microsoft.com/office/drawing/2014/main" id="{38F617EE-3AF5-954C-A447-6FC7F7A58DD5}"/>
              </a:ext>
            </a:extLst>
          </p:cNvPr>
          <p:cNvSpPr txBox="1">
            <a:spLocks/>
          </p:cNvSpPr>
          <p:nvPr userDrawn="1"/>
        </p:nvSpPr>
        <p:spPr>
          <a:xfrm>
            <a:off x="11626361" y="6460027"/>
            <a:ext cx="603250" cy="39797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a:t>/10</a:t>
            </a:r>
          </a:p>
        </p:txBody>
      </p:sp>
    </p:spTree>
    <p:extLst>
      <p:ext uri="{BB962C8B-B14F-4D97-AF65-F5344CB8AC3E}">
        <p14:creationId xmlns:p14="http://schemas.microsoft.com/office/powerpoint/2010/main" val="3913122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6.emf"/><Relationship Id="rId9"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15.emf"/><Relationship Id="rId5" Type="http://schemas.openxmlformats.org/officeDocument/2006/relationships/image" Target="../media/image17.emf"/><Relationship Id="rId10" Type="http://schemas.openxmlformats.org/officeDocument/2006/relationships/image" Target="../media/image14.emf"/><Relationship Id="rId4" Type="http://schemas.openxmlformats.org/officeDocument/2006/relationships/image" Target="../media/image16.emf"/><Relationship Id="rId9"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7.emf"/><Relationship Id="rId12"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13.emf"/><Relationship Id="rId5" Type="http://schemas.openxmlformats.org/officeDocument/2006/relationships/image" Target="../media/image19.emf"/><Relationship Id="rId10" Type="http://schemas.openxmlformats.org/officeDocument/2006/relationships/image" Target="../media/image12.emf"/><Relationship Id="rId4" Type="http://schemas.openxmlformats.org/officeDocument/2006/relationships/image" Target="../media/image16.emf"/><Relationship Id="rId9"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7.emf"/><Relationship Id="rId12"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13.emf"/><Relationship Id="rId5" Type="http://schemas.openxmlformats.org/officeDocument/2006/relationships/image" Target="../media/image19.emf"/><Relationship Id="rId10" Type="http://schemas.openxmlformats.org/officeDocument/2006/relationships/image" Target="../media/image12.emf"/><Relationship Id="rId4" Type="http://schemas.openxmlformats.org/officeDocument/2006/relationships/image" Target="../media/image16.emf"/><Relationship Id="rId9"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7.emf"/><Relationship Id="rId12"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13.emf"/><Relationship Id="rId5" Type="http://schemas.openxmlformats.org/officeDocument/2006/relationships/image" Target="../media/image19.emf"/><Relationship Id="rId10" Type="http://schemas.openxmlformats.org/officeDocument/2006/relationships/image" Target="../media/image12.emf"/><Relationship Id="rId4" Type="http://schemas.openxmlformats.org/officeDocument/2006/relationships/image" Target="../media/image16.emf"/><Relationship Id="rId9" Type="http://schemas.openxmlformats.org/officeDocument/2006/relationships/image" Target="../media/image11.emf"/></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7.emf"/><Relationship Id="rId12"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13.emf"/><Relationship Id="rId5" Type="http://schemas.openxmlformats.org/officeDocument/2006/relationships/image" Target="../media/image19.emf"/><Relationship Id="rId10" Type="http://schemas.openxmlformats.org/officeDocument/2006/relationships/image" Target="../media/image12.emf"/><Relationship Id="rId4" Type="http://schemas.openxmlformats.org/officeDocument/2006/relationships/image" Target="../media/image16.emf"/><Relationship Id="rId9"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png"/><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0.emf"/><Relationship Id="rId3" Type="http://schemas.openxmlformats.org/officeDocument/2006/relationships/image" Target="../media/image21.png"/><Relationship Id="rId7" Type="http://schemas.openxmlformats.org/officeDocument/2006/relationships/image" Target="../media/image25.emf"/><Relationship Id="rId12"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27.png"/><Relationship Id="rId4" Type="http://schemas.openxmlformats.org/officeDocument/2006/relationships/image" Target="../media/image22.emf"/><Relationship Id="rId9" Type="http://schemas.openxmlformats.org/officeDocument/2006/relationships/image" Target="../media/image32.png"/><Relationship Id="rId14" Type="http://schemas.openxmlformats.org/officeDocument/2006/relationships/image" Target="../media/image31.emf"/></Relationships>
</file>

<file path=ppt/slides/_rels/slide26.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9.emf"/><Relationship Id="rId12" Type="http://schemas.openxmlformats.org/officeDocument/2006/relationships/image" Target="../media/image25.emf"/><Relationship Id="rId17" Type="http://schemas.openxmlformats.org/officeDocument/2006/relationships/image" Target="../media/image31.emf"/><Relationship Id="rId2" Type="http://schemas.openxmlformats.org/officeDocument/2006/relationships/notesSlide" Target="../notesSlides/notesSlide22.xml"/><Relationship Id="rId16"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24.emf"/><Relationship Id="rId5" Type="http://schemas.openxmlformats.org/officeDocument/2006/relationships/image" Target="../media/image34.png"/><Relationship Id="rId15" Type="http://schemas.openxmlformats.org/officeDocument/2006/relationships/image" Target="../media/image27.png"/><Relationship Id="rId10" Type="http://schemas.openxmlformats.org/officeDocument/2006/relationships/image" Target="../media/image23.emf"/><Relationship Id="rId4" Type="http://schemas.openxmlformats.org/officeDocument/2006/relationships/image" Target="../media/image33.png"/><Relationship Id="rId9" Type="http://schemas.openxmlformats.org/officeDocument/2006/relationships/image" Target="../media/image22.emf"/><Relationship Id="rId1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9.emf"/><Relationship Id="rId12" Type="http://schemas.openxmlformats.org/officeDocument/2006/relationships/image" Target="../media/image25.emf"/><Relationship Id="rId17" Type="http://schemas.openxmlformats.org/officeDocument/2006/relationships/image" Target="../media/image31.emf"/><Relationship Id="rId2" Type="http://schemas.openxmlformats.org/officeDocument/2006/relationships/notesSlide" Target="../notesSlides/notesSlide23.xml"/><Relationship Id="rId16"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24.emf"/><Relationship Id="rId5" Type="http://schemas.openxmlformats.org/officeDocument/2006/relationships/image" Target="../media/image34.png"/><Relationship Id="rId15" Type="http://schemas.openxmlformats.org/officeDocument/2006/relationships/image" Target="../media/image27.png"/><Relationship Id="rId10" Type="http://schemas.openxmlformats.org/officeDocument/2006/relationships/image" Target="../media/image23.emf"/><Relationship Id="rId4" Type="http://schemas.openxmlformats.org/officeDocument/2006/relationships/image" Target="../media/image33.png"/><Relationship Id="rId9" Type="http://schemas.openxmlformats.org/officeDocument/2006/relationships/image" Target="../media/image22.emf"/><Relationship Id="rId1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0.emf"/><Relationship Id="rId18" Type="http://schemas.openxmlformats.org/officeDocument/2006/relationships/image" Target="../media/image31.emf"/><Relationship Id="rId3" Type="http://schemas.openxmlformats.org/officeDocument/2006/relationships/image" Target="../media/image21.png"/><Relationship Id="rId7" Type="http://schemas.openxmlformats.org/officeDocument/2006/relationships/image" Target="../media/image25.emf"/><Relationship Id="rId12" Type="http://schemas.openxmlformats.org/officeDocument/2006/relationships/image" Target="../media/image27.png"/><Relationship Id="rId17" Type="http://schemas.openxmlformats.org/officeDocument/2006/relationships/image" Target="../media/image24.emf"/><Relationship Id="rId2" Type="http://schemas.openxmlformats.org/officeDocument/2006/relationships/notesSlide" Target="../notesSlides/notesSlide24.xml"/><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image" Target="../media/image32.png"/><Relationship Id="rId5" Type="http://schemas.openxmlformats.org/officeDocument/2006/relationships/image" Target="../media/image34.png"/><Relationship Id="rId15" Type="http://schemas.openxmlformats.org/officeDocument/2006/relationships/image" Target="../media/image22.emf"/><Relationship Id="rId10" Type="http://schemas.openxmlformats.org/officeDocument/2006/relationships/image" Target="../media/image28.emf"/><Relationship Id="rId4" Type="http://schemas.openxmlformats.org/officeDocument/2006/relationships/image" Target="../media/image33.png"/><Relationship Id="rId9" Type="http://schemas.openxmlformats.org/officeDocument/2006/relationships/image" Target="../media/image29.emf"/><Relationship Id="rId14" Type="http://schemas.openxmlformats.org/officeDocument/2006/relationships/image" Target="../media/image19.emf"/></Relationships>
</file>

<file path=ppt/slides/_rels/slide2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6.emf"/><Relationship Id="rId7"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image" Target="../media/image37.png"/><Relationship Id="rId9" Type="http://schemas.openxmlformats.org/officeDocument/2006/relationships/image" Target="../media/image40.emf"/></Relationships>
</file>

<file path=ppt/slides/_rels/slide3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7.png"/><Relationship Id="rId10" Type="http://schemas.openxmlformats.org/officeDocument/2006/relationships/image" Target="../media/image40.emf"/><Relationship Id="rId4" Type="http://schemas.openxmlformats.org/officeDocument/2006/relationships/image" Target="../media/image38.emf"/><Relationship Id="rId9" Type="http://schemas.openxmlformats.org/officeDocument/2006/relationships/image" Target="../media/image28.emf"/></Relationships>
</file>

<file path=ppt/slides/_rels/slide3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7.png"/><Relationship Id="rId10" Type="http://schemas.openxmlformats.org/officeDocument/2006/relationships/image" Target="../media/image40.emf"/><Relationship Id="rId4" Type="http://schemas.openxmlformats.org/officeDocument/2006/relationships/image" Target="../media/image38.emf"/><Relationship Id="rId9" Type="http://schemas.openxmlformats.org/officeDocument/2006/relationships/image" Target="../media/image28.emf"/></Relationships>
</file>

<file path=ppt/slides/_rels/slide3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0.emf"/><Relationship Id="rId5" Type="http://schemas.openxmlformats.org/officeDocument/2006/relationships/image" Target="../media/image37.png"/><Relationship Id="rId10" Type="http://schemas.openxmlformats.org/officeDocument/2006/relationships/image" Target="../media/image19.emf"/><Relationship Id="rId4" Type="http://schemas.openxmlformats.org/officeDocument/2006/relationships/image" Target="../media/image38.emf"/><Relationship Id="rId9"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7" Type="http://schemas.openxmlformats.org/officeDocument/2006/relationships/image" Target="../media/image44.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6.emf"/><Relationship Id="rId4" Type="http://schemas.openxmlformats.org/officeDocument/2006/relationships/image" Target="../media/image45.emf"/></Relationships>
</file>

<file path=ppt/slides/_rels/slide36.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7.emf"/><Relationship Id="rId7" Type="http://schemas.openxmlformats.org/officeDocument/2006/relationships/image" Target="../media/image4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7.emf"/><Relationship Id="rId7"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50.emf"/><Relationship Id="rId10" Type="http://schemas.openxmlformats.org/officeDocument/2006/relationships/image" Target="../media/image44.emf"/><Relationship Id="rId4" Type="http://schemas.openxmlformats.org/officeDocument/2006/relationships/image" Target="../media/image49.emf"/><Relationship Id="rId9" Type="http://schemas.openxmlformats.org/officeDocument/2006/relationships/image" Target="../media/image43.emf"/></Relationships>
</file>

<file path=ppt/slides/_rels/slide3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7.emf"/><Relationship Id="rId7"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44.emf"/><Relationship Id="rId5" Type="http://schemas.openxmlformats.org/officeDocument/2006/relationships/image" Target="../media/image50.emf"/><Relationship Id="rId10" Type="http://schemas.openxmlformats.org/officeDocument/2006/relationships/image" Target="../media/image43.emf"/><Relationship Id="rId4" Type="http://schemas.openxmlformats.org/officeDocument/2006/relationships/image" Target="../media/image49.emf"/><Relationship Id="rId9" Type="http://schemas.openxmlformats.org/officeDocument/2006/relationships/image" Target="../media/image4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4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6.emf"/><Relationship Id="rId7" Type="http://schemas.openxmlformats.org/officeDocument/2006/relationships/image" Target="../media/image55.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 Id="rId9" Type="http://schemas.openxmlformats.org/officeDocument/2006/relationships/image" Target="../media/image58.emf"/></Relationships>
</file>

<file path=ppt/slides/_rels/slide4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6.emf"/><Relationship Id="rId7" Type="http://schemas.openxmlformats.org/officeDocument/2006/relationships/image" Target="../media/image55.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10" Type="http://schemas.openxmlformats.org/officeDocument/2006/relationships/image" Target="../media/image59.emf"/><Relationship Id="rId4" Type="http://schemas.openxmlformats.org/officeDocument/2006/relationships/image" Target="../media/image52.emf"/><Relationship Id="rId9" Type="http://schemas.openxmlformats.org/officeDocument/2006/relationships/image" Target="../media/image58.emf"/></Relationships>
</file>

<file path=ppt/slides/_rels/slide4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60.emf"/><Relationship Id="rId7" Type="http://schemas.openxmlformats.org/officeDocument/2006/relationships/image" Target="../media/image54.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3.emf"/><Relationship Id="rId11" Type="http://schemas.openxmlformats.org/officeDocument/2006/relationships/image" Target="../media/image59.emf"/><Relationship Id="rId5" Type="http://schemas.openxmlformats.org/officeDocument/2006/relationships/image" Target="../media/image52.emf"/><Relationship Id="rId10" Type="http://schemas.openxmlformats.org/officeDocument/2006/relationships/image" Target="../media/image58.emf"/><Relationship Id="rId4" Type="http://schemas.openxmlformats.org/officeDocument/2006/relationships/image" Target="../media/image56.emf"/><Relationship Id="rId9" Type="http://schemas.openxmlformats.org/officeDocument/2006/relationships/image" Target="../media/image57.emf"/></Relationships>
</file>

<file path=ppt/slides/_rels/slide48.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60.emf"/><Relationship Id="rId7"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3.emf"/><Relationship Id="rId11" Type="http://schemas.openxmlformats.org/officeDocument/2006/relationships/image" Target="../media/image59.emf"/><Relationship Id="rId5" Type="http://schemas.openxmlformats.org/officeDocument/2006/relationships/image" Target="../media/image52.emf"/><Relationship Id="rId10" Type="http://schemas.openxmlformats.org/officeDocument/2006/relationships/image" Target="../media/image58.emf"/><Relationship Id="rId4" Type="http://schemas.openxmlformats.org/officeDocument/2006/relationships/image" Target="../media/image56.emf"/><Relationship Id="rId9" Type="http://schemas.openxmlformats.org/officeDocument/2006/relationships/image" Target="../media/image57.emf"/></Relationships>
</file>

<file path=ppt/slides/_rels/slide49.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61.emf"/><Relationship Id="rId7" Type="http://schemas.openxmlformats.org/officeDocument/2006/relationships/image" Target="../media/image53.emf"/><Relationship Id="rId12" Type="http://schemas.openxmlformats.org/officeDocument/2006/relationships/image" Target="../media/image59.e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2.emf"/><Relationship Id="rId11" Type="http://schemas.openxmlformats.org/officeDocument/2006/relationships/image" Target="../media/image58.emf"/><Relationship Id="rId5" Type="http://schemas.openxmlformats.org/officeDocument/2006/relationships/image" Target="../media/image56.emf"/><Relationship Id="rId10" Type="http://schemas.openxmlformats.org/officeDocument/2006/relationships/image" Target="../media/image57.emf"/><Relationship Id="rId4" Type="http://schemas.openxmlformats.org/officeDocument/2006/relationships/image" Target="../media/image60.emf"/><Relationship Id="rId9"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HEIC"/></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5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1.png"/><Relationship Id="rId7"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22.emf"/><Relationship Id="rId9" Type="http://schemas.openxmlformats.org/officeDocument/2006/relationships/image" Target="../media/image24.emf"/></Relationships>
</file>

<file path=ppt/slides/_rels/slide5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1.png"/><Relationship Id="rId7" Type="http://schemas.openxmlformats.org/officeDocument/2006/relationships/image" Target="../media/image63.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22.emf"/><Relationship Id="rId10" Type="http://schemas.openxmlformats.org/officeDocument/2006/relationships/image" Target="../media/image24.emf"/><Relationship Id="rId4" Type="http://schemas.openxmlformats.org/officeDocument/2006/relationships/image" Target="../media/image65.png"/><Relationship Id="rId9" Type="http://schemas.openxmlformats.org/officeDocument/2006/relationships/image" Target="../media/image23.emf"/></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1.png"/><Relationship Id="rId7" Type="http://schemas.openxmlformats.org/officeDocument/2006/relationships/image" Target="../media/image63.e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22.emf"/><Relationship Id="rId10" Type="http://schemas.openxmlformats.org/officeDocument/2006/relationships/image" Target="../media/image24.emf"/><Relationship Id="rId4" Type="http://schemas.openxmlformats.org/officeDocument/2006/relationships/image" Target="../media/image65.png"/><Relationship Id="rId9" Type="http://schemas.openxmlformats.org/officeDocument/2006/relationships/image" Target="../media/image23.emf"/></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81BDE-5D85-5E4D-9383-AD4F07B6E266}"/>
              </a:ext>
            </a:extLst>
          </p:cNvPr>
          <p:cNvSpPr>
            <a:spLocks noGrp="1"/>
          </p:cNvSpPr>
          <p:nvPr>
            <p:ph type="ctrTitle"/>
          </p:nvPr>
        </p:nvSpPr>
        <p:spPr>
          <a:xfrm>
            <a:off x="-540986" y="3149129"/>
            <a:ext cx="13616906" cy="1965743"/>
          </a:xfrm>
        </p:spPr>
        <p:txBody>
          <a:bodyPr>
            <a:noAutofit/>
          </a:bodyPr>
          <a:lstStyle/>
          <a:p>
            <a:r>
              <a:rPr kumimoji="1" lang="en-US" altLang="ja-JP" b="1" dirty="0"/>
              <a:t>Higher Berry Phases </a:t>
            </a:r>
            <a:br>
              <a:rPr kumimoji="1" lang="en-US" altLang="ja-JP" b="1" dirty="0"/>
            </a:br>
            <a:r>
              <a:rPr kumimoji="1" lang="en-US" altLang="ja-JP" b="1" dirty="0"/>
              <a:t>and </a:t>
            </a:r>
            <a:br>
              <a:rPr kumimoji="1" lang="en-US" altLang="ja-JP" b="1" dirty="0"/>
            </a:br>
            <a:r>
              <a:rPr kumimoji="1" lang="en-US" altLang="ja-JP" b="1" dirty="0"/>
              <a:t>Matrix Product States</a:t>
            </a:r>
            <a:endParaRPr kumimoji="1" lang="ja-JP" altLang="en-US" b="1"/>
          </a:p>
        </p:txBody>
      </p:sp>
      <p:sp>
        <p:nvSpPr>
          <p:cNvPr id="3" name="字幕 2">
            <a:extLst>
              <a:ext uri="{FF2B5EF4-FFF2-40B4-BE49-F238E27FC236}">
                <a16:creationId xmlns:a16="http://schemas.microsoft.com/office/drawing/2014/main" id="{0444B22A-B907-E347-86A1-153A4361E81F}"/>
              </a:ext>
            </a:extLst>
          </p:cNvPr>
          <p:cNvSpPr>
            <a:spLocks noGrp="1"/>
          </p:cNvSpPr>
          <p:nvPr>
            <p:ph type="subTitle" idx="1"/>
          </p:nvPr>
        </p:nvSpPr>
        <p:spPr>
          <a:xfrm>
            <a:off x="15834" y="5156992"/>
            <a:ext cx="12160332" cy="830595"/>
          </a:xfrm>
        </p:spPr>
        <p:txBody>
          <a:bodyPr>
            <a:normAutofit/>
          </a:bodyPr>
          <a:lstStyle/>
          <a:p>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Shuhei</a:t>
            </a:r>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Ohyama</a:t>
            </a:r>
            <a:r>
              <a:rPr kumimoji="1" lang="en-US" altLang="ja-JP" sz="3600" b="1" dirty="0">
                <a:latin typeface="Hiragino Maru Gothic ProN W4" panose="020F0400000000000000" pitchFamily="34" charset="-128"/>
                <a:ea typeface="Hiragino Maru Gothic ProN W4" panose="020F0400000000000000" pitchFamily="34" charset="-128"/>
              </a:rPr>
              <a:t> </a:t>
            </a:r>
            <a:r>
              <a:rPr lang="en-US" altLang="ja-JP" sz="3600" b="1" dirty="0">
                <a:latin typeface="Hiragino Maru Gothic ProN W4" panose="020F0400000000000000" pitchFamily="34" charset="-128"/>
                <a:ea typeface="Hiragino Maru Gothic ProN W4" panose="020F0400000000000000" pitchFamily="34" charset="-128"/>
              </a:rPr>
              <a:t>(Kyoto Univ. YITP)</a:t>
            </a:r>
            <a:endParaRPr kumimoji="1" lang="en-US" altLang="ja-JP" sz="3600" b="1" dirty="0">
              <a:latin typeface="Hiragino Maru Gothic ProN W4" panose="020F0400000000000000" pitchFamily="34" charset="-128"/>
              <a:ea typeface="Hiragino Maru Gothic ProN W4" panose="020F0400000000000000" pitchFamily="34" charset="-128"/>
            </a:endParaRPr>
          </a:p>
        </p:txBody>
      </p:sp>
      <p:sp>
        <p:nvSpPr>
          <p:cNvPr id="5" name="字幕 2">
            <a:extLst>
              <a:ext uri="{FF2B5EF4-FFF2-40B4-BE49-F238E27FC236}">
                <a16:creationId xmlns:a16="http://schemas.microsoft.com/office/drawing/2014/main" id="{D4248878-E180-E446-896B-D9D653B24628}"/>
              </a:ext>
            </a:extLst>
          </p:cNvPr>
          <p:cNvSpPr txBox="1">
            <a:spLocks/>
          </p:cNvSpPr>
          <p:nvPr/>
        </p:nvSpPr>
        <p:spPr>
          <a:xfrm>
            <a:off x="7103876" y="242930"/>
            <a:ext cx="4888832" cy="635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3600" b="1">
              <a:latin typeface="Hiragino Maru Gothic ProN W4" panose="020F0400000000000000" pitchFamily="34" charset="-128"/>
              <a:ea typeface="Hiragino Maru Gothic ProN W4" panose="020F0400000000000000" pitchFamily="34" charset="-128"/>
            </a:endParaRPr>
          </a:p>
        </p:txBody>
      </p:sp>
      <p:pic>
        <p:nvPicPr>
          <p:cNvPr id="8" name="図 7">
            <a:extLst>
              <a:ext uri="{FF2B5EF4-FFF2-40B4-BE49-F238E27FC236}">
                <a16:creationId xmlns:a16="http://schemas.microsoft.com/office/drawing/2014/main" id="{E99CB47E-AA41-D6C9-2443-2FD7308CD642}"/>
              </a:ext>
            </a:extLst>
          </p:cNvPr>
          <p:cNvPicPr>
            <a:picLocks noChangeAspect="1"/>
          </p:cNvPicPr>
          <p:nvPr/>
        </p:nvPicPr>
        <p:blipFill>
          <a:blip r:embed="rId2"/>
          <a:stretch>
            <a:fillRect/>
          </a:stretch>
        </p:blipFill>
        <p:spPr>
          <a:xfrm>
            <a:off x="197882" y="308366"/>
            <a:ext cx="1317652" cy="1382805"/>
          </a:xfrm>
          <a:prstGeom prst="rect">
            <a:avLst/>
          </a:prstGeom>
        </p:spPr>
      </p:pic>
      <p:pic>
        <p:nvPicPr>
          <p:cNvPr id="10" name="図 9">
            <a:extLst>
              <a:ext uri="{FF2B5EF4-FFF2-40B4-BE49-F238E27FC236}">
                <a16:creationId xmlns:a16="http://schemas.microsoft.com/office/drawing/2014/main" id="{95B6B515-E79C-B270-BE0C-8D2FDCB405B7}"/>
              </a:ext>
            </a:extLst>
          </p:cNvPr>
          <p:cNvPicPr>
            <a:picLocks noChangeAspect="1"/>
          </p:cNvPicPr>
          <p:nvPr/>
        </p:nvPicPr>
        <p:blipFill>
          <a:blip r:embed="rId3"/>
          <a:stretch>
            <a:fillRect/>
          </a:stretch>
        </p:blipFill>
        <p:spPr>
          <a:xfrm>
            <a:off x="1640910" y="320781"/>
            <a:ext cx="2531520" cy="1204016"/>
          </a:xfrm>
          <a:prstGeom prst="rect">
            <a:avLst/>
          </a:prstGeom>
        </p:spPr>
      </p:pic>
      <p:sp>
        <p:nvSpPr>
          <p:cNvPr id="7" name="タイトル 1">
            <a:extLst>
              <a:ext uri="{FF2B5EF4-FFF2-40B4-BE49-F238E27FC236}">
                <a16:creationId xmlns:a16="http://schemas.microsoft.com/office/drawing/2014/main" id="{887DA112-8591-1C11-D0B9-4708C1654849}"/>
              </a:ext>
            </a:extLst>
          </p:cNvPr>
          <p:cNvSpPr txBox="1">
            <a:spLocks/>
          </p:cNvSpPr>
          <p:nvPr/>
        </p:nvSpPr>
        <p:spPr>
          <a:xfrm>
            <a:off x="8567770" y="298501"/>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Aug. 11, 2023</a:t>
            </a:r>
            <a:endParaRPr lang="ja-JP" altLang="en-US" sz="2800" b="1"/>
          </a:p>
        </p:txBody>
      </p:sp>
      <p:pic>
        <p:nvPicPr>
          <p:cNvPr id="11" name="図 10">
            <a:extLst>
              <a:ext uri="{FF2B5EF4-FFF2-40B4-BE49-F238E27FC236}">
                <a16:creationId xmlns:a16="http://schemas.microsoft.com/office/drawing/2014/main" id="{59EB42E3-C20A-E603-B225-4726D6FF2F5B}"/>
              </a:ext>
            </a:extLst>
          </p:cNvPr>
          <p:cNvPicPr>
            <a:picLocks noChangeAspect="1"/>
          </p:cNvPicPr>
          <p:nvPr/>
        </p:nvPicPr>
        <p:blipFill>
          <a:blip r:embed="rId4"/>
          <a:stretch>
            <a:fillRect/>
          </a:stretch>
        </p:blipFill>
        <p:spPr>
          <a:xfrm>
            <a:off x="5639814" y="469033"/>
            <a:ext cx="2548947" cy="1049566"/>
          </a:xfrm>
          <a:prstGeom prst="rect">
            <a:avLst/>
          </a:prstGeom>
        </p:spPr>
      </p:pic>
      <p:sp>
        <p:nvSpPr>
          <p:cNvPr id="6" name="テキスト プレースホルダー 11">
            <a:extLst>
              <a:ext uri="{FF2B5EF4-FFF2-40B4-BE49-F238E27FC236}">
                <a16:creationId xmlns:a16="http://schemas.microsoft.com/office/drawing/2014/main" id="{AFFF8A2C-8EBC-BF20-10F8-FBC8541CEF34}"/>
              </a:ext>
            </a:extLst>
          </p:cNvPr>
          <p:cNvSpPr>
            <a:spLocks noGrp="1"/>
          </p:cNvSpPr>
          <p:nvPr>
            <p:ph type="body" sz="quarter" idx="12" hasCustomPrompt="1"/>
          </p:nvPr>
        </p:nvSpPr>
        <p:spPr>
          <a:xfrm>
            <a:off x="11611342" y="6467780"/>
            <a:ext cx="762733" cy="371475"/>
          </a:xfrm>
        </p:spPr>
        <p:txBody>
          <a:bodyPr>
            <a:normAutofit/>
          </a:bodyPr>
          <a:lstStyle>
            <a:lvl1pPr marL="0" indent="0">
              <a:buNone/>
              <a:defRPr sz="2000" b="1"/>
            </a:lvl1pPr>
          </a:lstStyle>
          <a:p>
            <a:pPr lvl="0"/>
            <a:r>
              <a:rPr kumimoji="1" lang="en-US" altLang="ja-JP" dirty="0"/>
              <a:t>/10</a:t>
            </a:r>
            <a:endParaRPr kumimoji="1" lang="ja-JP" altLang="en-US"/>
          </a:p>
        </p:txBody>
      </p:sp>
      <p:sp>
        <p:nvSpPr>
          <p:cNvPr id="9" name="テキスト プレースホルダー 11">
            <a:extLst>
              <a:ext uri="{FF2B5EF4-FFF2-40B4-BE49-F238E27FC236}">
                <a16:creationId xmlns:a16="http://schemas.microsoft.com/office/drawing/2014/main" id="{03AF7875-0367-19F1-15DB-F7FD52DFCC53}"/>
              </a:ext>
            </a:extLst>
          </p:cNvPr>
          <p:cNvSpPr txBox="1">
            <a:spLocks/>
          </p:cNvSpPr>
          <p:nvPr/>
        </p:nvSpPr>
        <p:spPr>
          <a:xfrm>
            <a:off x="11413433" y="6467780"/>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a:t>
            </a:r>
            <a:endParaRPr lang="ja-JP" altLang="en-US"/>
          </a:p>
        </p:txBody>
      </p:sp>
      <p:sp>
        <p:nvSpPr>
          <p:cNvPr id="4" name="タイトル 1">
            <a:extLst>
              <a:ext uri="{FF2B5EF4-FFF2-40B4-BE49-F238E27FC236}">
                <a16:creationId xmlns:a16="http://schemas.microsoft.com/office/drawing/2014/main" id="{AEECB766-E789-AC6F-C0EA-BADD3B978053}"/>
              </a:ext>
            </a:extLst>
          </p:cNvPr>
          <p:cNvSpPr txBox="1">
            <a:spLocks/>
          </p:cNvSpPr>
          <p:nvPr/>
        </p:nvSpPr>
        <p:spPr>
          <a:xfrm>
            <a:off x="8583604" y="888184"/>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err="1"/>
              <a:t>Benasque</a:t>
            </a:r>
            <a:endParaRPr lang="ja-JP" altLang="en-US" sz="2800" b="1"/>
          </a:p>
        </p:txBody>
      </p:sp>
      <p:sp>
        <p:nvSpPr>
          <p:cNvPr id="12" name="タイトル 1">
            <a:extLst>
              <a:ext uri="{FF2B5EF4-FFF2-40B4-BE49-F238E27FC236}">
                <a16:creationId xmlns:a16="http://schemas.microsoft.com/office/drawing/2014/main" id="{55058288-72CE-930F-8195-46458974C002}"/>
              </a:ext>
            </a:extLst>
          </p:cNvPr>
          <p:cNvSpPr txBox="1">
            <a:spLocks/>
          </p:cNvSpPr>
          <p:nvPr/>
        </p:nvSpPr>
        <p:spPr>
          <a:xfrm>
            <a:off x="8583604" y="1465422"/>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25+5 min.</a:t>
            </a:r>
            <a:endParaRPr lang="ja-JP" altLang="en-US" sz="2800" b="1"/>
          </a:p>
        </p:txBody>
      </p:sp>
    </p:spTree>
    <p:extLst>
      <p:ext uri="{BB962C8B-B14F-4D97-AF65-F5344CB8AC3E}">
        <p14:creationId xmlns:p14="http://schemas.microsoft.com/office/powerpoint/2010/main" val="63643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1" name="テキスト ボックス 50">
            <a:extLst>
              <a:ext uri="{FF2B5EF4-FFF2-40B4-BE49-F238E27FC236}">
                <a16:creationId xmlns:a16="http://schemas.microsoft.com/office/drawing/2014/main" id="{07B8A841-BDD5-B58A-98BE-7818CAF8B780}"/>
              </a:ext>
            </a:extLst>
          </p:cNvPr>
          <p:cNvSpPr txBox="1"/>
          <p:nvPr/>
        </p:nvSpPr>
        <p:spPr>
          <a:xfrm>
            <a:off x="911886" y="2937981"/>
            <a:ext cx="1055777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Free system</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have a systematic way to construct topological invariants.</a:t>
            </a:r>
          </a:p>
        </p:txBody>
      </p:sp>
      <p:sp>
        <p:nvSpPr>
          <p:cNvPr id="53" name="テキスト ボックス 52">
            <a:extLst>
              <a:ext uri="{FF2B5EF4-FFF2-40B4-BE49-F238E27FC236}">
                <a16:creationId xmlns:a16="http://schemas.microsoft.com/office/drawing/2014/main" id="{A3BEF5EA-EE53-2EF9-DC2A-B6C7B07A28C7}"/>
              </a:ext>
            </a:extLst>
          </p:cNvPr>
          <p:cNvSpPr txBox="1"/>
          <p:nvPr/>
        </p:nvSpPr>
        <p:spPr>
          <a:xfrm>
            <a:off x="911886" y="3409932"/>
            <a:ext cx="6232625"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b="1" dirty="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There is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no such a way</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8" name="正方形/長方形 7">
            <a:extLst>
              <a:ext uri="{FF2B5EF4-FFF2-40B4-BE49-F238E27FC236}">
                <a16:creationId xmlns:a16="http://schemas.microsoft.com/office/drawing/2014/main" id="{401E4D66-FB94-6982-2E7C-D2A2985D0DD7}"/>
              </a:ext>
            </a:extLst>
          </p:cNvPr>
          <p:cNvSpPr/>
          <p:nvPr/>
        </p:nvSpPr>
        <p:spPr>
          <a:xfrm>
            <a:off x="8344490" y="3232904"/>
            <a:ext cx="4258170" cy="369332"/>
          </a:xfrm>
          <a:prstGeom prst="rect">
            <a:avLst/>
          </a:prstGeom>
        </p:spPr>
        <p:txBody>
          <a:bodyPr wrap="square">
            <a:spAutoFit/>
          </a:bodyPr>
          <a:lstStyle/>
          <a:p>
            <a:r>
              <a:rPr lang="en" altLang="ja-JP" dirty="0">
                <a:latin typeface="NimbusRomNo9L"/>
              </a:rPr>
              <a:t>[S. Ryu., et al, New J. Phys. 12 065010] </a:t>
            </a:r>
            <a:endParaRPr lang="en" altLang="ja-JP" dirty="0">
              <a:effectLst/>
            </a:endParaRPr>
          </a:p>
        </p:txBody>
      </p:sp>
      <p:sp>
        <p:nvSpPr>
          <p:cNvPr id="9" name="正方形/長方形 8">
            <a:extLst>
              <a:ext uri="{FF2B5EF4-FFF2-40B4-BE49-F238E27FC236}">
                <a16:creationId xmlns:a16="http://schemas.microsoft.com/office/drawing/2014/main" id="{F852CB92-BC24-59A4-566F-E11086C557E3}"/>
              </a:ext>
            </a:extLst>
          </p:cNvPr>
          <p:cNvSpPr/>
          <p:nvPr/>
        </p:nvSpPr>
        <p:spPr>
          <a:xfrm>
            <a:off x="8344490" y="3493402"/>
            <a:ext cx="4258170" cy="369332"/>
          </a:xfrm>
          <a:prstGeom prst="rect">
            <a:avLst/>
          </a:prstGeom>
        </p:spPr>
        <p:txBody>
          <a:bodyPr wrap="square">
            <a:spAutoFit/>
          </a:bodyPr>
          <a:lstStyle/>
          <a:p>
            <a:r>
              <a:rPr lang="en" altLang="ja-JP" b="0" i="0" u="none" strike="noStrike" dirty="0">
                <a:solidFill>
                  <a:srgbClr val="333333"/>
                </a:solidFill>
                <a:effectLst/>
                <a:latin typeface="DejaVu Serif"/>
              </a:rPr>
              <a:t>[A. </a:t>
            </a:r>
            <a:r>
              <a:rPr lang="en" altLang="ja-JP" b="0" i="0" u="none" strike="noStrike" dirty="0" err="1">
                <a:solidFill>
                  <a:srgbClr val="333333"/>
                </a:solidFill>
                <a:effectLst/>
                <a:latin typeface="DejaVu Serif"/>
              </a:rPr>
              <a:t>Kitaev</a:t>
            </a:r>
            <a:r>
              <a:rPr lang="en" altLang="ja-JP" b="0" i="0" u="none" strike="noStrike" dirty="0">
                <a:solidFill>
                  <a:srgbClr val="333333"/>
                </a:solidFill>
                <a:effectLst/>
                <a:latin typeface="DejaVu Serif"/>
              </a:rPr>
              <a:t>, AIP Proceedings </a:t>
            </a:r>
            <a:r>
              <a:rPr lang="en" altLang="ja-JP" b="1" i="0" u="none" strike="noStrike" dirty="0">
                <a:solidFill>
                  <a:srgbClr val="333333"/>
                </a:solidFill>
                <a:effectLst/>
                <a:latin typeface="DejaVu Serif"/>
              </a:rPr>
              <a:t>1134</a:t>
            </a:r>
            <a:r>
              <a:rPr lang="en" altLang="ja-JP" b="0" i="0" u="none" strike="noStrike" dirty="0">
                <a:solidFill>
                  <a:srgbClr val="333333"/>
                </a:solidFill>
                <a:effectLst/>
                <a:latin typeface="DejaVu Serif"/>
              </a:rPr>
              <a:t>, 22.] </a:t>
            </a:r>
            <a:r>
              <a:rPr lang="en" altLang="ja-JP" dirty="0">
                <a:latin typeface="NimbusRomNo9L"/>
              </a:rPr>
              <a:t> </a:t>
            </a:r>
            <a:endParaRPr lang="en" altLang="ja-JP" dirty="0">
              <a:effectLst/>
            </a:endParaRPr>
          </a:p>
        </p:txBody>
      </p:sp>
      <p:sp>
        <p:nvSpPr>
          <p:cNvPr id="3" name="テキスト ボックス 2">
            <a:extLst>
              <a:ext uri="{FF2B5EF4-FFF2-40B4-BE49-F238E27FC236}">
                <a16:creationId xmlns:a16="http://schemas.microsoft.com/office/drawing/2014/main" id="{E9FD4036-5E86-8218-ECA8-80017608CC0A}"/>
              </a:ext>
            </a:extLst>
          </p:cNvPr>
          <p:cNvSpPr txBox="1"/>
          <p:nvPr/>
        </p:nvSpPr>
        <p:spPr>
          <a:xfrm>
            <a:off x="911886" y="4359069"/>
            <a:ext cx="10557777"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dirty="0">
                <a:latin typeface="Hiragino Maru Gothic Pro W4" panose="020F0400000000000000" pitchFamily="34" charset="-128"/>
                <a:ea typeface="Hiragino Maru Gothic Pro W4" panose="020F0400000000000000" pitchFamily="34" charset="-128"/>
              </a:rPr>
              <a:t>: We have a conjecture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coming from QFT perspective</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2981790882"/>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1" name="テキスト ボックス 50">
            <a:extLst>
              <a:ext uri="{FF2B5EF4-FFF2-40B4-BE49-F238E27FC236}">
                <a16:creationId xmlns:a16="http://schemas.microsoft.com/office/drawing/2014/main" id="{07B8A841-BDD5-B58A-98BE-7818CAF8B780}"/>
              </a:ext>
            </a:extLst>
          </p:cNvPr>
          <p:cNvSpPr txBox="1"/>
          <p:nvPr/>
        </p:nvSpPr>
        <p:spPr>
          <a:xfrm>
            <a:off x="911886" y="2937981"/>
            <a:ext cx="1055777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Free system</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have a systematic way to construct topological invariants.</a:t>
            </a:r>
          </a:p>
        </p:txBody>
      </p:sp>
      <p:sp>
        <p:nvSpPr>
          <p:cNvPr id="53" name="テキスト ボックス 52">
            <a:extLst>
              <a:ext uri="{FF2B5EF4-FFF2-40B4-BE49-F238E27FC236}">
                <a16:creationId xmlns:a16="http://schemas.microsoft.com/office/drawing/2014/main" id="{A3BEF5EA-EE53-2EF9-DC2A-B6C7B07A28C7}"/>
              </a:ext>
            </a:extLst>
          </p:cNvPr>
          <p:cNvSpPr txBox="1"/>
          <p:nvPr/>
        </p:nvSpPr>
        <p:spPr>
          <a:xfrm>
            <a:off x="911886" y="3409932"/>
            <a:ext cx="6232625"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b="1" dirty="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There is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no such a way</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6" name="テキスト ボックス 55">
            <a:extLst>
              <a:ext uri="{FF2B5EF4-FFF2-40B4-BE49-F238E27FC236}">
                <a16:creationId xmlns:a16="http://schemas.microsoft.com/office/drawing/2014/main" id="{49568279-8019-F8F2-AA65-01BC8D02EDBE}"/>
              </a:ext>
            </a:extLst>
          </p:cNvPr>
          <p:cNvSpPr txBox="1"/>
          <p:nvPr/>
        </p:nvSpPr>
        <p:spPr>
          <a:xfrm>
            <a:off x="911885" y="4819145"/>
            <a:ext cx="1176392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However, in general, the classification of lattice systems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is not the same as that of QFT</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8" name="正方形/長方形 7">
            <a:extLst>
              <a:ext uri="{FF2B5EF4-FFF2-40B4-BE49-F238E27FC236}">
                <a16:creationId xmlns:a16="http://schemas.microsoft.com/office/drawing/2014/main" id="{401E4D66-FB94-6982-2E7C-D2A2985D0DD7}"/>
              </a:ext>
            </a:extLst>
          </p:cNvPr>
          <p:cNvSpPr/>
          <p:nvPr/>
        </p:nvSpPr>
        <p:spPr>
          <a:xfrm>
            <a:off x="8344490" y="3232904"/>
            <a:ext cx="4258170" cy="369332"/>
          </a:xfrm>
          <a:prstGeom prst="rect">
            <a:avLst/>
          </a:prstGeom>
        </p:spPr>
        <p:txBody>
          <a:bodyPr wrap="square">
            <a:spAutoFit/>
          </a:bodyPr>
          <a:lstStyle/>
          <a:p>
            <a:r>
              <a:rPr lang="en" altLang="ja-JP" dirty="0">
                <a:latin typeface="NimbusRomNo9L"/>
              </a:rPr>
              <a:t>[S. Ryu., et al, New J. Phys. 12 065010] </a:t>
            </a:r>
            <a:endParaRPr lang="en" altLang="ja-JP" dirty="0">
              <a:effectLst/>
            </a:endParaRPr>
          </a:p>
        </p:txBody>
      </p:sp>
      <p:sp>
        <p:nvSpPr>
          <p:cNvPr id="9" name="正方形/長方形 8">
            <a:extLst>
              <a:ext uri="{FF2B5EF4-FFF2-40B4-BE49-F238E27FC236}">
                <a16:creationId xmlns:a16="http://schemas.microsoft.com/office/drawing/2014/main" id="{F852CB92-BC24-59A4-566F-E11086C557E3}"/>
              </a:ext>
            </a:extLst>
          </p:cNvPr>
          <p:cNvSpPr/>
          <p:nvPr/>
        </p:nvSpPr>
        <p:spPr>
          <a:xfrm>
            <a:off x="8344490" y="3493402"/>
            <a:ext cx="4258170" cy="369332"/>
          </a:xfrm>
          <a:prstGeom prst="rect">
            <a:avLst/>
          </a:prstGeom>
        </p:spPr>
        <p:txBody>
          <a:bodyPr wrap="square">
            <a:spAutoFit/>
          </a:bodyPr>
          <a:lstStyle/>
          <a:p>
            <a:r>
              <a:rPr lang="en" altLang="ja-JP" b="0" i="0" u="none" strike="noStrike" dirty="0">
                <a:solidFill>
                  <a:srgbClr val="333333"/>
                </a:solidFill>
                <a:effectLst/>
                <a:latin typeface="DejaVu Serif"/>
              </a:rPr>
              <a:t>[A. </a:t>
            </a:r>
            <a:r>
              <a:rPr lang="en" altLang="ja-JP" b="0" i="0" u="none" strike="noStrike" dirty="0" err="1">
                <a:solidFill>
                  <a:srgbClr val="333333"/>
                </a:solidFill>
                <a:effectLst/>
                <a:latin typeface="DejaVu Serif"/>
              </a:rPr>
              <a:t>Kitaev</a:t>
            </a:r>
            <a:r>
              <a:rPr lang="en" altLang="ja-JP" b="0" i="0" u="none" strike="noStrike" dirty="0">
                <a:solidFill>
                  <a:srgbClr val="333333"/>
                </a:solidFill>
                <a:effectLst/>
                <a:latin typeface="DejaVu Serif"/>
              </a:rPr>
              <a:t>, AIP Proceedings </a:t>
            </a:r>
            <a:r>
              <a:rPr lang="en" altLang="ja-JP" b="1" i="0" u="none" strike="noStrike" dirty="0">
                <a:solidFill>
                  <a:srgbClr val="333333"/>
                </a:solidFill>
                <a:effectLst/>
                <a:latin typeface="DejaVu Serif"/>
              </a:rPr>
              <a:t>1134</a:t>
            </a:r>
            <a:r>
              <a:rPr lang="en" altLang="ja-JP" b="0" i="0" u="none" strike="noStrike" dirty="0">
                <a:solidFill>
                  <a:srgbClr val="333333"/>
                </a:solidFill>
                <a:effectLst/>
                <a:latin typeface="DejaVu Serif"/>
              </a:rPr>
              <a:t>, 22.] </a:t>
            </a:r>
            <a:r>
              <a:rPr lang="en" altLang="ja-JP" dirty="0">
                <a:latin typeface="NimbusRomNo9L"/>
              </a:rPr>
              <a:t> </a:t>
            </a:r>
            <a:endParaRPr lang="en" altLang="ja-JP" dirty="0">
              <a:effectLst/>
            </a:endParaRPr>
          </a:p>
        </p:txBody>
      </p:sp>
      <p:sp>
        <p:nvSpPr>
          <p:cNvPr id="3" name="テキスト ボックス 2">
            <a:extLst>
              <a:ext uri="{FF2B5EF4-FFF2-40B4-BE49-F238E27FC236}">
                <a16:creationId xmlns:a16="http://schemas.microsoft.com/office/drawing/2014/main" id="{E9FD4036-5E86-8218-ECA8-80017608CC0A}"/>
              </a:ext>
            </a:extLst>
          </p:cNvPr>
          <p:cNvSpPr txBox="1"/>
          <p:nvPr/>
        </p:nvSpPr>
        <p:spPr>
          <a:xfrm>
            <a:off x="911886" y="4359069"/>
            <a:ext cx="10557777"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dirty="0">
                <a:latin typeface="Hiragino Maru Gothic Pro W4" panose="020F0400000000000000" pitchFamily="34" charset="-128"/>
                <a:ea typeface="Hiragino Maru Gothic Pro W4" panose="020F0400000000000000" pitchFamily="34" charset="-128"/>
              </a:rPr>
              <a:t>: We have a conjecture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coming from QFT perspective</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2467643018"/>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1" name="テキスト ボックス 50">
            <a:extLst>
              <a:ext uri="{FF2B5EF4-FFF2-40B4-BE49-F238E27FC236}">
                <a16:creationId xmlns:a16="http://schemas.microsoft.com/office/drawing/2014/main" id="{07B8A841-BDD5-B58A-98BE-7818CAF8B780}"/>
              </a:ext>
            </a:extLst>
          </p:cNvPr>
          <p:cNvSpPr txBox="1"/>
          <p:nvPr/>
        </p:nvSpPr>
        <p:spPr>
          <a:xfrm>
            <a:off x="911886" y="2937981"/>
            <a:ext cx="1055777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Free system</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have a systematic way to construct topological invariants.</a:t>
            </a:r>
          </a:p>
        </p:txBody>
      </p:sp>
      <p:sp>
        <p:nvSpPr>
          <p:cNvPr id="53" name="テキスト ボックス 52">
            <a:extLst>
              <a:ext uri="{FF2B5EF4-FFF2-40B4-BE49-F238E27FC236}">
                <a16:creationId xmlns:a16="http://schemas.microsoft.com/office/drawing/2014/main" id="{A3BEF5EA-EE53-2EF9-DC2A-B6C7B07A28C7}"/>
              </a:ext>
            </a:extLst>
          </p:cNvPr>
          <p:cNvSpPr txBox="1"/>
          <p:nvPr/>
        </p:nvSpPr>
        <p:spPr>
          <a:xfrm>
            <a:off x="911886" y="3409932"/>
            <a:ext cx="6232625"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b="1" dirty="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There is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no such a way</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6" name="テキスト ボックス 55">
            <a:extLst>
              <a:ext uri="{FF2B5EF4-FFF2-40B4-BE49-F238E27FC236}">
                <a16:creationId xmlns:a16="http://schemas.microsoft.com/office/drawing/2014/main" id="{49568279-8019-F8F2-AA65-01BC8D02EDBE}"/>
              </a:ext>
            </a:extLst>
          </p:cNvPr>
          <p:cNvSpPr txBox="1"/>
          <p:nvPr/>
        </p:nvSpPr>
        <p:spPr>
          <a:xfrm>
            <a:off x="911885" y="4819145"/>
            <a:ext cx="1176392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However, in general, the classification of lattice systems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is not the same as that of QFT</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7" name="テキスト ボックス 56">
            <a:extLst>
              <a:ext uri="{FF2B5EF4-FFF2-40B4-BE49-F238E27FC236}">
                <a16:creationId xmlns:a16="http://schemas.microsoft.com/office/drawing/2014/main" id="{BEA297B7-EB8B-B2D3-4BAC-414515CFFBF5}"/>
              </a:ext>
            </a:extLst>
          </p:cNvPr>
          <p:cNvSpPr txBox="1"/>
          <p:nvPr/>
        </p:nvSpPr>
        <p:spPr>
          <a:xfrm>
            <a:off x="906620" y="5294325"/>
            <a:ext cx="10931812"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In fact, an example was found in lattice systems </a:t>
            </a:r>
            <a:r>
              <a:rPr lang="en-US" altLang="ja-JP" sz="2000" dirty="0">
                <a:solidFill>
                  <a:srgbClr val="FF0000"/>
                </a:solidFill>
                <a:latin typeface="Hiragino Maru Gothic Pro W4" panose="020F0400000000000000" pitchFamily="34" charset="-128"/>
                <a:ea typeface="Hiragino Maru Gothic Pro W4" panose="020F0400000000000000" pitchFamily="34" charset="-128"/>
              </a:rPr>
              <a:t>that deviate from the QFT prediction</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7" name="正方形/長方形 6">
            <a:extLst>
              <a:ext uri="{FF2B5EF4-FFF2-40B4-BE49-F238E27FC236}">
                <a16:creationId xmlns:a16="http://schemas.microsoft.com/office/drawing/2014/main" id="{0EF8A317-401F-5C18-ED39-8069E949BB0C}"/>
              </a:ext>
            </a:extLst>
          </p:cNvPr>
          <p:cNvSpPr/>
          <p:nvPr/>
        </p:nvSpPr>
        <p:spPr>
          <a:xfrm>
            <a:off x="8682485" y="5679818"/>
            <a:ext cx="2902430" cy="369332"/>
          </a:xfrm>
          <a:prstGeom prst="rect">
            <a:avLst/>
          </a:prstGeom>
        </p:spPr>
        <p:txBody>
          <a:bodyPr wrap="square">
            <a:spAutoFit/>
          </a:bodyPr>
          <a:lstStyle/>
          <a:p>
            <a:r>
              <a:rPr lang="en" altLang="ja-JP" dirty="0">
                <a:latin typeface="NimbusRomNo9L"/>
              </a:rPr>
              <a:t>[Y. Ogata, arXiv:2212.09038.] </a:t>
            </a:r>
            <a:endParaRPr lang="en" altLang="ja-JP" dirty="0">
              <a:effectLst/>
            </a:endParaRPr>
          </a:p>
        </p:txBody>
      </p:sp>
      <p:sp>
        <p:nvSpPr>
          <p:cNvPr id="8" name="正方形/長方形 7">
            <a:extLst>
              <a:ext uri="{FF2B5EF4-FFF2-40B4-BE49-F238E27FC236}">
                <a16:creationId xmlns:a16="http://schemas.microsoft.com/office/drawing/2014/main" id="{401E4D66-FB94-6982-2E7C-D2A2985D0DD7}"/>
              </a:ext>
            </a:extLst>
          </p:cNvPr>
          <p:cNvSpPr/>
          <p:nvPr/>
        </p:nvSpPr>
        <p:spPr>
          <a:xfrm>
            <a:off x="8344490" y="3232904"/>
            <a:ext cx="4258170" cy="369332"/>
          </a:xfrm>
          <a:prstGeom prst="rect">
            <a:avLst/>
          </a:prstGeom>
        </p:spPr>
        <p:txBody>
          <a:bodyPr wrap="square">
            <a:spAutoFit/>
          </a:bodyPr>
          <a:lstStyle/>
          <a:p>
            <a:r>
              <a:rPr lang="en" altLang="ja-JP" dirty="0">
                <a:latin typeface="NimbusRomNo9L"/>
              </a:rPr>
              <a:t>[S. Ryu., et al, New J. Phys. 12 065010] </a:t>
            </a:r>
            <a:endParaRPr lang="en" altLang="ja-JP" dirty="0">
              <a:effectLst/>
            </a:endParaRPr>
          </a:p>
        </p:txBody>
      </p:sp>
      <p:sp>
        <p:nvSpPr>
          <p:cNvPr id="9" name="正方形/長方形 8">
            <a:extLst>
              <a:ext uri="{FF2B5EF4-FFF2-40B4-BE49-F238E27FC236}">
                <a16:creationId xmlns:a16="http://schemas.microsoft.com/office/drawing/2014/main" id="{F852CB92-BC24-59A4-566F-E11086C557E3}"/>
              </a:ext>
            </a:extLst>
          </p:cNvPr>
          <p:cNvSpPr/>
          <p:nvPr/>
        </p:nvSpPr>
        <p:spPr>
          <a:xfrm>
            <a:off x="8344490" y="3493402"/>
            <a:ext cx="4258170" cy="369332"/>
          </a:xfrm>
          <a:prstGeom prst="rect">
            <a:avLst/>
          </a:prstGeom>
        </p:spPr>
        <p:txBody>
          <a:bodyPr wrap="square">
            <a:spAutoFit/>
          </a:bodyPr>
          <a:lstStyle/>
          <a:p>
            <a:r>
              <a:rPr lang="en" altLang="ja-JP" b="0" i="0" u="none" strike="noStrike" dirty="0">
                <a:solidFill>
                  <a:srgbClr val="333333"/>
                </a:solidFill>
                <a:effectLst/>
                <a:latin typeface="DejaVu Serif"/>
              </a:rPr>
              <a:t>[A. </a:t>
            </a:r>
            <a:r>
              <a:rPr lang="en" altLang="ja-JP" b="0" i="0" u="none" strike="noStrike" dirty="0" err="1">
                <a:solidFill>
                  <a:srgbClr val="333333"/>
                </a:solidFill>
                <a:effectLst/>
                <a:latin typeface="DejaVu Serif"/>
              </a:rPr>
              <a:t>Kitaev</a:t>
            </a:r>
            <a:r>
              <a:rPr lang="en" altLang="ja-JP" b="0" i="0" u="none" strike="noStrike" dirty="0">
                <a:solidFill>
                  <a:srgbClr val="333333"/>
                </a:solidFill>
                <a:effectLst/>
                <a:latin typeface="DejaVu Serif"/>
              </a:rPr>
              <a:t>, AIP Proceedings </a:t>
            </a:r>
            <a:r>
              <a:rPr lang="en" altLang="ja-JP" b="1" i="0" u="none" strike="noStrike" dirty="0">
                <a:solidFill>
                  <a:srgbClr val="333333"/>
                </a:solidFill>
                <a:effectLst/>
                <a:latin typeface="DejaVu Serif"/>
              </a:rPr>
              <a:t>1134</a:t>
            </a:r>
            <a:r>
              <a:rPr lang="en" altLang="ja-JP" b="0" i="0" u="none" strike="noStrike" dirty="0">
                <a:solidFill>
                  <a:srgbClr val="333333"/>
                </a:solidFill>
                <a:effectLst/>
                <a:latin typeface="DejaVu Serif"/>
              </a:rPr>
              <a:t>, 22.] </a:t>
            </a:r>
            <a:r>
              <a:rPr lang="en" altLang="ja-JP" dirty="0">
                <a:latin typeface="NimbusRomNo9L"/>
              </a:rPr>
              <a:t> </a:t>
            </a:r>
            <a:endParaRPr lang="en" altLang="ja-JP" dirty="0">
              <a:effectLst/>
            </a:endParaRPr>
          </a:p>
        </p:txBody>
      </p:sp>
      <p:sp>
        <p:nvSpPr>
          <p:cNvPr id="3" name="テキスト ボックス 2">
            <a:extLst>
              <a:ext uri="{FF2B5EF4-FFF2-40B4-BE49-F238E27FC236}">
                <a16:creationId xmlns:a16="http://schemas.microsoft.com/office/drawing/2014/main" id="{E9FD4036-5E86-8218-ECA8-80017608CC0A}"/>
              </a:ext>
            </a:extLst>
          </p:cNvPr>
          <p:cNvSpPr txBox="1"/>
          <p:nvPr/>
        </p:nvSpPr>
        <p:spPr>
          <a:xfrm>
            <a:off x="911886" y="4359069"/>
            <a:ext cx="10557777"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dirty="0">
                <a:latin typeface="Hiragino Maru Gothic Pro W4" panose="020F0400000000000000" pitchFamily="34" charset="-128"/>
                <a:ea typeface="Hiragino Maru Gothic Pro W4" panose="020F0400000000000000" pitchFamily="34" charset="-128"/>
              </a:rPr>
              <a:t>: We have a conjecture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coming from QFT perspective</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1524370901"/>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1" name="テキスト ボックス 50">
            <a:extLst>
              <a:ext uri="{FF2B5EF4-FFF2-40B4-BE49-F238E27FC236}">
                <a16:creationId xmlns:a16="http://schemas.microsoft.com/office/drawing/2014/main" id="{07B8A841-BDD5-B58A-98BE-7818CAF8B780}"/>
              </a:ext>
            </a:extLst>
          </p:cNvPr>
          <p:cNvSpPr txBox="1"/>
          <p:nvPr/>
        </p:nvSpPr>
        <p:spPr>
          <a:xfrm>
            <a:off x="911886" y="2937981"/>
            <a:ext cx="1055777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Free system</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have a systematic way to construct topological invariants.</a:t>
            </a:r>
          </a:p>
        </p:txBody>
      </p:sp>
      <p:sp>
        <p:nvSpPr>
          <p:cNvPr id="53" name="テキスト ボックス 52">
            <a:extLst>
              <a:ext uri="{FF2B5EF4-FFF2-40B4-BE49-F238E27FC236}">
                <a16:creationId xmlns:a16="http://schemas.microsoft.com/office/drawing/2014/main" id="{A3BEF5EA-EE53-2EF9-DC2A-B6C7B07A28C7}"/>
              </a:ext>
            </a:extLst>
          </p:cNvPr>
          <p:cNvSpPr txBox="1"/>
          <p:nvPr/>
        </p:nvSpPr>
        <p:spPr>
          <a:xfrm>
            <a:off x="911886" y="3409932"/>
            <a:ext cx="6232625"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b="1" dirty="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There is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no such a way</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6" name="テキスト ボックス 55">
            <a:extLst>
              <a:ext uri="{FF2B5EF4-FFF2-40B4-BE49-F238E27FC236}">
                <a16:creationId xmlns:a16="http://schemas.microsoft.com/office/drawing/2014/main" id="{49568279-8019-F8F2-AA65-01BC8D02EDBE}"/>
              </a:ext>
            </a:extLst>
          </p:cNvPr>
          <p:cNvSpPr txBox="1"/>
          <p:nvPr/>
        </p:nvSpPr>
        <p:spPr>
          <a:xfrm>
            <a:off x="911885" y="4819145"/>
            <a:ext cx="1176392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However, in general, the classification of lattice systems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is not the same as that of QFT</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7" name="テキスト ボックス 56">
            <a:extLst>
              <a:ext uri="{FF2B5EF4-FFF2-40B4-BE49-F238E27FC236}">
                <a16:creationId xmlns:a16="http://schemas.microsoft.com/office/drawing/2014/main" id="{BEA297B7-EB8B-B2D3-4BAC-414515CFFBF5}"/>
              </a:ext>
            </a:extLst>
          </p:cNvPr>
          <p:cNvSpPr txBox="1"/>
          <p:nvPr/>
        </p:nvSpPr>
        <p:spPr>
          <a:xfrm>
            <a:off x="906620" y="5294325"/>
            <a:ext cx="10931812"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In fact, an example was found in lattice systems </a:t>
            </a:r>
            <a:r>
              <a:rPr lang="en-US" altLang="ja-JP" sz="2000" dirty="0">
                <a:solidFill>
                  <a:srgbClr val="FF0000"/>
                </a:solidFill>
                <a:latin typeface="Hiragino Maru Gothic Pro W4" panose="020F0400000000000000" pitchFamily="34" charset="-128"/>
                <a:ea typeface="Hiragino Maru Gothic Pro W4" panose="020F0400000000000000" pitchFamily="34" charset="-128"/>
              </a:rPr>
              <a:t>that deviate from the QFT prediction</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8" name="テキスト ボックス 57">
            <a:extLst>
              <a:ext uri="{FF2B5EF4-FFF2-40B4-BE49-F238E27FC236}">
                <a16:creationId xmlns:a16="http://schemas.microsoft.com/office/drawing/2014/main" id="{C781F7DB-6A6D-2EDC-2430-DAD408C2DDFC}"/>
              </a:ext>
            </a:extLst>
          </p:cNvPr>
          <p:cNvSpPr txBox="1"/>
          <p:nvPr/>
        </p:nvSpPr>
        <p:spPr>
          <a:xfrm>
            <a:off x="873882" y="6217041"/>
            <a:ext cx="102490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construct top. invariants of interacting lattice systems?</a:t>
            </a:r>
            <a:endParaRPr kumimoji="1" lang="en-US" altLang="ja-JP" sz="2400" dirty="0">
              <a:latin typeface="Hiragino Maru Gothic Pro W4" panose="020F0400000000000000" pitchFamily="34" charset="-128"/>
              <a:ea typeface="Hiragino Maru Gothic Pro W4" panose="020F0400000000000000" pitchFamily="34" charset="-128"/>
            </a:endParaRPr>
          </a:p>
        </p:txBody>
      </p:sp>
      <p:sp>
        <p:nvSpPr>
          <p:cNvPr id="59" name="正方形/長方形 58">
            <a:extLst>
              <a:ext uri="{FF2B5EF4-FFF2-40B4-BE49-F238E27FC236}">
                <a16:creationId xmlns:a16="http://schemas.microsoft.com/office/drawing/2014/main" id="{1D5C8E7E-B4AD-A03D-2667-C8851DA5C487}"/>
              </a:ext>
            </a:extLst>
          </p:cNvPr>
          <p:cNvSpPr/>
          <p:nvPr/>
        </p:nvSpPr>
        <p:spPr>
          <a:xfrm>
            <a:off x="860209" y="6091596"/>
            <a:ext cx="10143942" cy="6668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7" name="正方形/長方形 6">
            <a:extLst>
              <a:ext uri="{FF2B5EF4-FFF2-40B4-BE49-F238E27FC236}">
                <a16:creationId xmlns:a16="http://schemas.microsoft.com/office/drawing/2014/main" id="{0EF8A317-401F-5C18-ED39-8069E949BB0C}"/>
              </a:ext>
            </a:extLst>
          </p:cNvPr>
          <p:cNvSpPr/>
          <p:nvPr/>
        </p:nvSpPr>
        <p:spPr>
          <a:xfrm>
            <a:off x="8682485" y="5679818"/>
            <a:ext cx="2902430" cy="369332"/>
          </a:xfrm>
          <a:prstGeom prst="rect">
            <a:avLst/>
          </a:prstGeom>
        </p:spPr>
        <p:txBody>
          <a:bodyPr wrap="square">
            <a:spAutoFit/>
          </a:bodyPr>
          <a:lstStyle/>
          <a:p>
            <a:r>
              <a:rPr lang="en" altLang="ja-JP" dirty="0">
                <a:latin typeface="NimbusRomNo9L"/>
              </a:rPr>
              <a:t>[Y. Ogata, arXiv:2212.09038.] </a:t>
            </a:r>
            <a:endParaRPr lang="en" altLang="ja-JP" dirty="0">
              <a:effectLst/>
            </a:endParaRPr>
          </a:p>
        </p:txBody>
      </p:sp>
      <p:sp>
        <p:nvSpPr>
          <p:cNvPr id="8" name="正方形/長方形 7">
            <a:extLst>
              <a:ext uri="{FF2B5EF4-FFF2-40B4-BE49-F238E27FC236}">
                <a16:creationId xmlns:a16="http://schemas.microsoft.com/office/drawing/2014/main" id="{401E4D66-FB94-6982-2E7C-D2A2985D0DD7}"/>
              </a:ext>
            </a:extLst>
          </p:cNvPr>
          <p:cNvSpPr/>
          <p:nvPr/>
        </p:nvSpPr>
        <p:spPr>
          <a:xfrm>
            <a:off x="8344490" y="3232904"/>
            <a:ext cx="4258170" cy="369332"/>
          </a:xfrm>
          <a:prstGeom prst="rect">
            <a:avLst/>
          </a:prstGeom>
        </p:spPr>
        <p:txBody>
          <a:bodyPr wrap="square">
            <a:spAutoFit/>
          </a:bodyPr>
          <a:lstStyle/>
          <a:p>
            <a:r>
              <a:rPr lang="en" altLang="ja-JP" dirty="0">
                <a:latin typeface="NimbusRomNo9L"/>
              </a:rPr>
              <a:t>[S. Ryu., et al, New J. Phys. 12 065010] </a:t>
            </a:r>
            <a:endParaRPr lang="en" altLang="ja-JP" dirty="0">
              <a:effectLst/>
            </a:endParaRPr>
          </a:p>
        </p:txBody>
      </p:sp>
      <p:sp>
        <p:nvSpPr>
          <p:cNvPr id="9" name="正方形/長方形 8">
            <a:extLst>
              <a:ext uri="{FF2B5EF4-FFF2-40B4-BE49-F238E27FC236}">
                <a16:creationId xmlns:a16="http://schemas.microsoft.com/office/drawing/2014/main" id="{F852CB92-BC24-59A4-566F-E11086C557E3}"/>
              </a:ext>
            </a:extLst>
          </p:cNvPr>
          <p:cNvSpPr/>
          <p:nvPr/>
        </p:nvSpPr>
        <p:spPr>
          <a:xfrm>
            <a:off x="8344490" y="3493402"/>
            <a:ext cx="4258170" cy="369332"/>
          </a:xfrm>
          <a:prstGeom prst="rect">
            <a:avLst/>
          </a:prstGeom>
        </p:spPr>
        <p:txBody>
          <a:bodyPr wrap="square">
            <a:spAutoFit/>
          </a:bodyPr>
          <a:lstStyle/>
          <a:p>
            <a:r>
              <a:rPr lang="en" altLang="ja-JP" b="0" i="0" u="none" strike="noStrike" dirty="0">
                <a:solidFill>
                  <a:srgbClr val="333333"/>
                </a:solidFill>
                <a:effectLst/>
                <a:latin typeface="DejaVu Serif"/>
              </a:rPr>
              <a:t>[A. </a:t>
            </a:r>
            <a:r>
              <a:rPr lang="en" altLang="ja-JP" b="0" i="0" u="none" strike="noStrike" dirty="0" err="1">
                <a:solidFill>
                  <a:srgbClr val="333333"/>
                </a:solidFill>
                <a:effectLst/>
                <a:latin typeface="DejaVu Serif"/>
              </a:rPr>
              <a:t>Kitaev</a:t>
            </a:r>
            <a:r>
              <a:rPr lang="en" altLang="ja-JP" b="0" i="0" u="none" strike="noStrike" dirty="0">
                <a:solidFill>
                  <a:srgbClr val="333333"/>
                </a:solidFill>
                <a:effectLst/>
                <a:latin typeface="DejaVu Serif"/>
              </a:rPr>
              <a:t>, AIP Proceedings </a:t>
            </a:r>
            <a:r>
              <a:rPr lang="en" altLang="ja-JP" b="1" i="0" u="none" strike="noStrike" dirty="0">
                <a:solidFill>
                  <a:srgbClr val="333333"/>
                </a:solidFill>
                <a:effectLst/>
                <a:latin typeface="DejaVu Serif"/>
              </a:rPr>
              <a:t>1134</a:t>
            </a:r>
            <a:r>
              <a:rPr lang="en" altLang="ja-JP" b="0" i="0" u="none" strike="noStrike" dirty="0">
                <a:solidFill>
                  <a:srgbClr val="333333"/>
                </a:solidFill>
                <a:effectLst/>
                <a:latin typeface="DejaVu Serif"/>
              </a:rPr>
              <a:t>, 22.] </a:t>
            </a:r>
            <a:r>
              <a:rPr lang="en" altLang="ja-JP" dirty="0">
                <a:latin typeface="NimbusRomNo9L"/>
              </a:rPr>
              <a:t> </a:t>
            </a:r>
            <a:endParaRPr lang="en" altLang="ja-JP" dirty="0">
              <a:effectLst/>
            </a:endParaRPr>
          </a:p>
        </p:txBody>
      </p:sp>
      <p:sp>
        <p:nvSpPr>
          <p:cNvPr id="3" name="テキスト ボックス 2">
            <a:extLst>
              <a:ext uri="{FF2B5EF4-FFF2-40B4-BE49-F238E27FC236}">
                <a16:creationId xmlns:a16="http://schemas.microsoft.com/office/drawing/2014/main" id="{E9FD4036-5E86-8218-ECA8-80017608CC0A}"/>
              </a:ext>
            </a:extLst>
          </p:cNvPr>
          <p:cNvSpPr txBox="1"/>
          <p:nvPr/>
        </p:nvSpPr>
        <p:spPr>
          <a:xfrm>
            <a:off x="911886" y="4359069"/>
            <a:ext cx="10557777"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dirty="0">
                <a:latin typeface="Hiragino Maru Gothic Pro W4" panose="020F0400000000000000" pitchFamily="34" charset="-128"/>
                <a:ea typeface="Hiragino Maru Gothic Pro W4" panose="020F0400000000000000" pitchFamily="34" charset="-128"/>
              </a:rPr>
              <a:t>: We have a conjecture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coming from QFT perspective</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190859853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4"/>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5"/>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6"/>
          <a:srcRect t="-1" r="32882" b="-19228"/>
          <a:stretch/>
        </p:blipFill>
        <p:spPr>
          <a:xfrm>
            <a:off x="3405401" y="1816455"/>
            <a:ext cx="1235983" cy="333122"/>
          </a:xfrm>
          <a:prstGeom prst="rect">
            <a:avLst/>
          </a:prstGeom>
        </p:spPr>
      </p:pic>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7"/>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8"/>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305319486"/>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4"/>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5"/>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6"/>
          <a:srcRect t="-1" r="32882" b="-19228"/>
          <a:stretch/>
        </p:blipFill>
        <p:spPr>
          <a:xfrm>
            <a:off x="3405401" y="1816455"/>
            <a:ext cx="1235983" cy="333122"/>
          </a:xfrm>
          <a:prstGeom prst="rect">
            <a:avLst/>
          </a:prstGeom>
        </p:spPr>
      </p:pic>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7"/>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8"/>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8618830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5"/>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6"/>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7"/>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8"/>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9"/>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130221128"/>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5" name="テキスト ボックス 4">
            <a:extLst>
              <a:ext uri="{FF2B5EF4-FFF2-40B4-BE49-F238E27FC236}">
                <a16:creationId xmlns:a16="http://schemas.microsoft.com/office/drawing/2014/main" id="{961DAE02-C1C9-9BBF-141A-F77BFAE4F2B2}"/>
              </a:ext>
            </a:extLst>
          </p:cNvPr>
          <p:cNvSpPr txBox="1"/>
          <p:nvPr/>
        </p:nvSpPr>
        <p:spPr>
          <a:xfrm>
            <a:off x="4425805" y="3265276"/>
            <a:ext cx="1978192"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a:t>
            </a:r>
            <a:r>
              <a:rPr lang="en-US" altLang="ja-JP" sz="2000" dirty="0">
                <a:latin typeface="Hiragino Maru Gothic Pro W4" panose="020F0400000000000000" pitchFamily="34" charset="-128"/>
                <a:ea typeface="Hiragino Maru Gothic Pro W4" panose="020F0400000000000000" pitchFamily="34" charset="-128"/>
              </a:rPr>
              <a:t> phase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74" name="テキスト ボックス 73">
            <a:extLst>
              <a:ext uri="{FF2B5EF4-FFF2-40B4-BE49-F238E27FC236}">
                <a16:creationId xmlns:a16="http://schemas.microsoft.com/office/drawing/2014/main" id="{598AF784-A7BA-AFDE-C844-102AD6DA2C75}"/>
              </a:ext>
            </a:extLst>
          </p:cNvPr>
          <p:cNvSpPr txBox="1"/>
          <p:nvPr/>
        </p:nvSpPr>
        <p:spPr>
          <a:xfrm>
            <a:off x="6750117" y="2840251"/>
            <a:ext cx="488394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e.g.           </a:t>
            </a:r>
            <a:r>
              <a:rPr kumimoji="1" lang="en-US" altLang="ja-JP" sz="2000" dirty="0">
                <a:latin typeface="Hiragino Maru Gothic Pro W4" panose="020F0400000000000000" pitchFamily="34" charset="-128"/>
                <a:ea typeface="Hiragino Maru Gothic Pro W4" panose="020F0400000000000000" pitchFamily="34" charset="-128"/>
              </a:rPr>
              <a:t>(2d sphere)</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ja-JP" altLang="en-US" sz="2400">
                <a:latin typeface="Hiragino Maru Gothic Pro W4" panose="020F0400000000000000" pitchFamily="34" charset="-128"/>
                <a:ea typeface="Hiragino Maru Gothic Pro W4" panose="020F0400000000000000" pitchFamily="34" charset="-128"/>
              </a:rPr>
              <a:t>　　　　　　　</a:t>
            </a:r>
            <a:r>
              <a:rPr kumimoji="1" lang="en-US" altLang="ja-JP" sz="2400" dirty="0">
                <a:latin typeface="Hiragino Maru Gothic Pro W4" panose="020F0400000000000000" pitchFamily="34" charset="-128"/>
                <a:ea typeface="Hiragino Maru Gothic Pro W4" panose="020F0400000000000000" pitchFamily="34" charset="-128"/>
              </a:rPr>
              <a:t>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5" name="図 74">
            <a:extLst>
              <a:ext uri="{FF2B5EF4-FFF2-40B4-BE49-F238E27FC236}">
                <a16:creationId xmlns:a16="http://schemas.microsoft.com/office/drawing/2014/main" id="{8C926ACC-E131-380F-6C52-EB199729DFFE}"/>
              </a:ext>
            </a:extLst>
          </p:cNvPr>
          <p:cNvPicPr>
            <a:picLocks noChangeAspect="1"/>
          </p:cNvPicPr>
          <p:nvPr/>
        </p:nvPicPr>
        <p:blipFill>
          <a:blip r:embed="rId5"/>
          <a:stretch>
            <a:fillRect/>
          </a:stretch>
        </p:blipFill>
        <p:spPr>
          <a:xfrm>
            <a:off x="7557481" y="3275020"/>
            <a:ext cx="3176419" cy="354577"/>
          </a:xfrm>
          <a:prstGeom prst="rect">
            <a:avLst/>
          </a:prstGeom>
        </p:spPr>
      </p:pic>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8" name="図 77">
            <a:extLst>
              <a:ext uri="{FF2B5EF4-FFF2-40B4-BE49-F238E27FC236}">
                <a16:creationId xmlns:a16="http://schemas.microsoft.com/office/drawing/2014/main" id="{C71C3727-B999-FA8D-BACF-8BC335F497C4}"/>
              </a:ext>
            </a:extLst>
          </p:cNvPr>
          <p:cNvPicPr>
            <a:picLocks noChangeAspect="1"/>
          </p:cNvPicPr>
          <p:nvPr/>
        </p:nvPicPr>
        <p:blipFill>
          <a:blip r:embed="rId6"/>
          <a:stretch>
            <a:fillRect/>
          </a:stretch>
        </p:blipFill>
        <p:spPr>
          <a:xfrm>
            <a:off x="7514200" y="2930242"/>
            <a:ext cx="960269" cy="280694"/>
          </a:xfrm>
          <a:prstGeom prst="rect">
            <a:avLst/>
          </a:prstGeom>
        </p:spPr>
      </p:pic>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7"/>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8"/>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9"/>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8" name="正方形/長方形 27">
            <a:extLst>
              <a:ext uri="{FF2B5EF4-FFF2-40B4-BE49-F238E27FC236}">
                <a16:creationId xmlns:a16="http://schemas.microsoft.com/office/drawing/2014/main" id="{C692992C-3E7D-FF6D-35BF-F2549DEB2B76}"/>
              </a:ext>
            </a:extLst>
          </p:cNvPr>
          <p:cNvSpPr/>
          <p:nvPr/>
        </p:nvSpPr>
        <p:spPr>
          <a:xfrm>
            <a:off x="4624956" y="3236428"/>
            <a:ext cx="1665888"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6" name="テキスト ボックス 35">
            <a:extLst>
              <a:ext uri="{FF2B5EF4-FFF2-40B4-BE49-F238E27FC236}">
                <a16:creationId xmlns:a16="http://schemas.microsoft.com/office/drawing/2014/main" id="{ACE0BA7D-B9C2-FF01-4794-AE1AB2C87782}"/>
              </a:ext>
            </a:extLst>
          </p:cNvPr>
          <p:cNvSpPr txBox="1"/>
          <p:nvPr/>
        </p:nvSpPr>
        <p:spPr>
          <a:xfrm>
            <a:off x="1576724" y="2853861"/>
            <a:ext cx="4375450" cy="338554"/>
          </a:xfrm>
          <a:prstGeom prst="rect">
            <a:avLst/>
          </a:prstGeom>
          <a:noFill/>
        </p:spPr>
        <p:txBody>
          <a:bodyPr wrap="square" rtlCol="0">
            <a:spAutoFit/>
          </a:bodyPr>
          <a:lstStyle/>
          <a:p>
            <a:r>
              <a:rPr kumimoji="1" lang="en-US" altLang="ja-JP" sz="1600" dirty="0">
                <a:latin typeface="Hiragino Maru Gothic Pro W4" panose="020F0400000000000000" pitchFamily="34" charset="-128"/>
                <a:ea typeface="Hiragino Maru Gothic Pro W4" panose="020F0400000000000000" pitchFamily="34" charset="-128"/>
              </a:rPr>
              <a:t>[M. Berry, Proc.R.Soc.Lond.A</a:t>
            </a:r>
            <a:r>
              <a:rPr kumimoji="1" lang="en-US" altLang="ja-JP" sz="1600" b="1" dirty="0">
                <a:latin typeface="Hiragino Maru Gothic Pro W4" panose="020F0400000000000000" pitchFamily="34" charset="-128"/>
                <a:ea typeface="Hiragino Maru Gothic Pro W4" panose="020F0400000000000000" pitchFamily="34" charset="-128"/>
              </a:rPr>
              <a:t>392</a:t>
            </a:r>
            <a:r>
              <a:rPr kumimoji="1" lang="en-US" altLang="ja-JP" sz="1600" dirty="0">
                <a:latin typeface="Hiragino Maru Gothic Pro W4" panose="020F0400000000000000" pitchFamily="34" charset="-128"/>
                <a:ea typeface="Hiragino Maru Gothic Pro W4" panose="020F0400000000000000" pitchFamily="34" charset="-128"/>
              </a:rPr>
              <a:t>:45–57]</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10"/>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11"/>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6" name="正方形/長方形 95">
            <a:extLst>
              <a:ext uri="{FF2B5EF4-FFF2-40B4-BE49-F238E27FC236}">
                <a16:creationId xmlns:a16="http://schemas.microsoft.com/office/drawing/2014/main" id="{0BD6AF80-5A34-01FD-33C9-AA8625A2594B}"/>
              </a:ext>
            </a:extLst>
          </p:cNvPr>
          <p:cNvSpPr/>
          <p:nvPr/>
        </p:nvSpPr>
        <p:spPr>
          <a:xfrm>
            <a:off x="6761572" y="2870939"/>
            <a:ext cx="4025575" cy="80763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725197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pic>
        <p:nvPicPr>
          <p:cNvPr id="44" name="図 43">
            <a:extLst>
              <a:ext uri="{FF2B5EF4-FFF2-40B4-BE49-F238E27FC236}">
                <a16:creationId xmlns:a16="http://schemas.microsoft.com/office/drawing/2014/main" id="{1A75A640-C0F8-8283-0504-88B9EB7788D3}"/>
              </a:ext>
            </a:extLst>
          </p:cNvPr>
          <p:cNvPicPr>
            <a:picLocks noChangeAspect="1"/>
          </p:cNvPicPr>
          <p:nvPr/>
        </p:nvPicPr>
        <p:blipFill rotWithShape="1">
          <a:blip r:embed="rId5"/>
          <a:srcRect l="57038" b="-2281"/>
          <a:stretch/>
        </p:blipFill>
        <p:spPr>
          <a:xfrm>
            <a:off x="3092248" y="4051413"/>
            <a:ext cx="1402232" cy="428659"/>
          </a:xfrm>
          <a:prstGeom prst="rect">
            <a:avLst/>
          </a:prstGeom>
        </p:spPr>
      </p:pic>
      <p:pic>
        <p:nvPicPr>
          <p:cNvPr id="46" name="図 45">
            <a:extLst>
              <a:ext uri="{FF2B5EF4-FFF2-40B4-BE49-F238E27FC236}">
                <a16:creationId xmlns:a16="http://schemas.microsoft.com/office/drawing/2014/main" id="{73B18D8D-FA78-F863-44DA-9E65D7EDC3A0}"/>
              </a:ext>
            </a:extLst>
          </p:cNvPr>
          <p:cNvPicPr>
            <a:picLocks noChangeAspect="1"/>
          </p:cNvPicPr>
          <p:nvPr/>
        </p:nvPicPr>
        <p:blipFill rotWithShape="1">
          <a:blip r:embed="rId6"/>
          <a:srcRect l="33337" t="-1" b="-4618"/>
          <a:stretch/>
        </p:blipFill>
        <p:spPr>
          <a:xfrm>
            <a:off x="3209182" y="5105638"/>
            <a:ext cx="3928341" cy="478317"/>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5" name="テキスト ボックス 4">
            <a:extLst>
              <a:ext uri="{FF2B5EF4-FFF2-40B4-BE49-F238E27FC236}">
                <a16:creationId xmlns:a16="http://schemas.microsoft.com/office/drawing/2014/main" id="{961DAE02-C1C9-9BBF-141A-F77BFAE4F2B2}"/>
              </a:ext>
            </a:extLst>
          </p:cNvPr>
          <p:cNvSpPr txBox="1"/>
          <p:nvPr/>
        </p:nvSpPr>
        <p:spPr>
          <a:xfrm>
            <a:off x="4425805" y="3265276"/>
            <a:ext cx="1978192"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a:t>
            </a:r>
            <a:r>
              <a:rPr lang="en-US" altLang="ja-JP" sz="2000" dirty="0">
                <a:latin typeface="Hiragino Maru Gothic Pro W4" panose="020F0400000000000000" pitchFamily="34" charset="-128"/>
                <a:ea typeface="Hiragino Maru Gothic Pro W4" panose="020F0400000000000000" pitchFamily="34" charset="-128"/>
              </a:rPr>
              <a:t> phase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74" name="テキスト ボックス 73">
            <a:extLst>
              <a:ext uri="{FF2B5EF4-FFF2-40B4-BE49-F238E27FC236}">
                <a16:creationId xmlns:a16="http://schemas.microsoft.com/office/drawing/2014/main" id="{598AF784-A7BA-AFDE-C844-102AD6DA2C75}"/>
              </a:ext>
            </a:extLst>
          </p:cNvPr>
          <p:cNvSpPr txBox="1"/>
          <p:nvPr/>
        </p:nvSpPr>
        <p:spPr>
          <a:xfrm>
            <a:off x="6750117" y="2840251"/>
            <a:ext cx="488394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e.g.           </a:t>
            </a:r>
            <a:r>
              <a:rPr kumimoji="1" lang="en-US" altLang="ja-JP" sz="2000" dirty="0">
                <a:latin typeface="Hiragino Maru Gothic Pro W4" panose="020F0400000000000000" pitchFamily="34" charset="-128"/>
                <a:ea typeface="Hiragino Maru Gothic Pro W4" panose="020F0400000000000000" pitchFamily="34" charset="-128"/>
              </a:rPr>
              <a:t>(2d sphere)</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ja-JP" altLang="en-US" sz="2400">
                <a:latin typeface="Hiragino Maru Gothic Pro W4" panose="020F0400000000000000" pitchFamily="34" charset="-128"/>
                <a:ea typeface="Hiragino Maru Gothic Pro W4" panose="020F0400000000000000" pitchFamily="34" charset="-128"/>
              </a:rPr>
              <a:t>　　　　　　　</a:t>
            </a:r>
            <a:r>
              <a:rPr kumimoji="1" lang="en-US" altLang="ja-JP" sz="2400" dirty="0">
                <a:latin typeface="Hiragino Maru Gothic Pro W4" panose="020F0400000000000000" pitchFamily="34" charset="-128"/>
                <a:ea typeface="Hiragino Maru Gothic Pro W4" panose="020F0400000000000000" pitchFamily="34" charset="-128"/>
              </a:rPr>
              <a:t>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5" name="図 74">
            <a:extLst>
              <a:ext uri="{FF2B5EF4-FFF2-40B4-BE49-F238E27FC236}">
                <a16:creationId xmlns:a16="http://schemas.microsoft.com/office/drawing/2014/main" id="{8C926ACC-E131-380F-6C52-EB199729DFFE}"/>
              </a:ext>
            </a:extLst>
          </p:cNvPr>
          <p:cNvPicPr>
            <a:picLocks noChangeAspect="1"/>
          </p:cNvPicPr>
          <p:nvPr/>
        </p:nvPicPr>
        <p:blipFill>
          <a:blip r:embed="rId7"/>
          <a:stretch>
            <a:fillRect/>
          </a:stretch>
        </p:blipFill>
        <p:spPr>
          <a:xfrm>
            <a:off x="7557481" y="3275020"/>
            <a:ext cx="3176419" cy="354577"/>
          </a:xfrm>
          <a:prstGeom prst="rect">
            <a:avLst/>
          </a:prstGeom>
        </p:spPr>
      </p:pic>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8" name="図 77">
            <a:extLst>
              <a:ext uri="{FF2B5EF4-FFF2-40B4-BE49-F238E27FC236}">
                <a16:creationId xmlns:a16="http://schemas.microsoft.com/office/drawing/2014/main" id="{C71C3727-B999-FA8D-BACF-8BC335F497C4}"/>
              </a:ext>
            </a:extLst>
          </p:cNvPr>
          <p:cNvPicPr>
            <a:picLocks noChangeAspect="1"/>
          </p:cNvPicPr>
          <p:nvPr/>
        </p:nvPicPr>
        <p:blipFill>
          <a:blip r:embed="rId8"/>
          <a:stretch>
            <a:fillRect/>
          </a:stretch>
        </p:blipFill>
        <p:spPr>
          <a:xfrm>
            <a:off x="7514200" y="2930242"/>
            <a:ext cx="960269" cy="280694"/>
          </a:xfrm>
          <a:prstGeom prst="rect">
            <a:avLst/>
          </a:prstGeom>
        </p:spPr>
      </p:pic>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9"/>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10"/>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11"/>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4" name="テキスト ボックス 23">
            <a:extLst>
              <a:ext uri="{FF2B5EF4-FFF2-40B4-BE49-F238E27FC236}">
                <a16:creationId xmlns:a16="http://schemas.microsoft.com/office/drawing/2014/main" id="{CDA8CC0D-4FDB-6489-A091-0369D0CE533B}"/>
              </a:ext>
            </a:extLst>
          </p:cNvPr>
          <p:cNvSpPr txBox="1"/>
          <p:nvPr/>
        </p:nvSpPr>
        <p:spPr>
          <a:xfrm>
            <a:off x="768865" y="4067930"/>
            <a:ext cx="2805317"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7" name="テキスト ボックス 26">
            <a:extLst>
              <a:ext uri="{FF2B5EF4-FFF2-40B4-BE49-F238E27FC236}">
                <a16:creationId xmlns:a16="http://schemas.microsoft.com/office/drawing/2014/main" id="{E3949059-DD79-D606-387E-3E516F70F8AE}"/>
              </a:ext>
            </a:extLst>
          </p:cNvPr>
          <p:cNvSpPr txBox="1"/>
          <p:nvPr/>
        </p:nvSpPr>
        <p:spPr>
          <a:xfrm>
            <a:off x="772636" y="5096044"/>
            <a:ext cx="237916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Fermionic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8" name="正方形/長方形 27">
            <a:extLst>
              <a:ext uri="{FF2B5EF4-FFF2-40B4-BE49-F238E27FC236}">
                <a16:creationId xmlns:a16="http://schemas.microsoft.com/office/drawing/2014/main" id="{C692992C-3E7D-FF6D-35BF-F2549DEB2B76}"/>
              </a:ext>
            </a:extLst>
          </p:cNvPr>
          <p:cNvSpPr/>
          <p:nvPr/>
        </p:nvSpPr>
        <p:spPr>
          <a:xfrm>
            <a:off x="4624956" y="3236428"/>
            <a:ext cx="1665888"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6" name="テキスト ボックス 35">
            <a:extLst>
              <a:ext uri="{FF2B5EF4-FFF2-40B4-BE49-F238E27FC236}">
                <a16:creationId xmlns:a16="http://schemas.microsoft.com/office/drawing/2014/main" id="{ACE0BA7D-B9C2-FF01-4794-AE1AB2C87782}"/>
              </a:ext>
            </a:extLst>
          </p:cNvPr>
          <p:cNvSpPr txBox="1"/>
          <p:nvPr/>
        </p:nvSpPr>
        <p:spPr>
          <a:xfrm>
            <a:off x="1576724" y="2853861"/>
            <a:ext cx="4375450" cy="338554"/>
          </a:xfrm>
          <a:prstGeom prst="rect">
            <a:avLst/>
          </a:prstGeom>
          <a:noFill/>
        </p:spPr>
        <p:txBody>
          <a:bodyPr wrap="square" rtlCol="0">
            <a:spAutoFit/>
          </a:bodyPr>
          <a:lstStyle/>
          <a:p>
            <a:r>
              <a:rPr kumimoji="1" lang="en-US" altLang="ja-JP" sz="1600" dirty="0">
                <a:latin typeface="Hiragino Maru Gothic Pro W4" panose="020F0400000000000000" pitchFamily="34" charset="-128"/>
                <a:ea typeface="Hiragino Maru Gothic Pro W4" panose="020F0400000000000000" pitchFamily="34" charset="-128"/>
              </a:rPr>
              <a:t>[M. Berry, Proc.R.Soc.Lond.A</a:t>
            </a:r>
            <a:r>
              <a:rPr kumimoji="1" lang="en-US" altLang="ja-JP" sz="1600" b="1" dirty="0">
                <a:latin typeface="Hiragino Maru Gothic Pro W4" panose="020F0400000000000000" pitchFamily="34" charset="-128"/>
                <a:ea typeface="Hiragino Maru Gothic Pro W4" panose="020F0400000000000000" pitchFamily="34" charset="-128"/>
              </a:rPr>
              <a:t>392</a:t>
            </a:r>
            <a:r>
              <a:rPr kumimoji="1" lang="en-US" altLang="ja-JP" sz="1600" dirty="0">
                <a:latin typeface="Hiragino Maru Gothic Pro W4" panose="020F0400000000000000" pitchFamily="34" charset="-128"/>
                <a:ea typeface="Hiragino Maru Gothic Pro W4" panose="020F0400000000000000" pitchFamily="34" charset="-128"/>
              </a:rPr>
              <a:t>:45–57]</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12"/>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13"/>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6" name="正方形/長方形 95">
            <a:extLst>
              <a:ext uri="{FF2B5EF4-FFF2-40B4-BE49-F238E27FC236}">
                <a16:creationId xmlns:a16="http://schemas.microsoft.com/office/drawing/2014/main" id="{0BD6AF80-5A34-01FD-33C9-AA8625A2594B}"/>
              </a:ext>
            </a:extLst>
          </p:cNvPr>
          <p:cNvSpPr/>
          <p:nvPr/>
        </p:nvSpPr>
        <p:spPr>
          <a:xfrm>
            <a:off x="6761572" y="2870939"/>
            <a:ext cx="4025575" cy="80763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379642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pic>
        <p:nvPicPr>
          <p:cNvPr id="44" name="図 43">
            <a:extLst>
              <a:ext uri="{FF2B5EF4-FFF2-40B4-BE49-F238E27FC236}">
                <a16:creationId xmlns:a16="http://schemas.microsoft.com/office/drawing/2014/main" id="{1A75A640-C0F8-8283-0504-88B9EB7788D3}"/>
              </a:ext>
            </a:extLst>
          </p:cNvPr>
          <p:cNvPicPr>
            <a:picLocks noChangeAspect="1"/>
          </p:cNvPicPr>
          <p:nvPr/>
        </p:nvPicPr>
        <p:blipFill rotWithShape="1">
          <a:blip r:embed="rId5"/>
          <a:srcRect l="57038" b="-2281"/>
          <a:stretch/>
        </p:blipFill>
        <p:spPr>
          <a:xfrm>
            <a:off x="3092248" y="4051413"/>
            <a:ext cx="1402232" cy="428659"/>
          </a:xfrm>
          <a:prstGeom prst="rect">
            <a:avLst/>
          </a:prstGeom>
        </p:spPr>
      </p:pic>
      <p:pic>
        <p:nvPicPr>
          <p:cNvPr id="46" name="図 45">
            <a:extLst>
              <a:ext uri="{FF2B5EF4-FFF2-40B4-BE49-F238E27FC236}">
                <a16:creationId xmlns:a16="http://schemas.microsoft.com/office/drawing/2014/main" id="{73B18D8D-FA78-F863-44DA-9E65D7EDC3A0}"/>
              </a:ext>
            </a:extLst>
          </p:cNvPr>
          <p:cNvPicPr>
            <a:picLocks noChangeAspect="1"/>
          </p:cNvPicPr>
          <p:nvPr/>
        </p:nvPicPr>
        <p:blipFill rotWithShape="1">
          <a:blip r:embed="rId6"/>
          <a:srcRect l="33337" t="-1" b="-4618"/>
          <a:stretch/>
        </p:blipFill>
        <p:spPr>
          <a:xfrm>
            <a:off x="3209182" y="5105638"/>
            <a:ext cx="3928341" cy="478317"/>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5" name="テキスト ボックス 4">
            <a:extLst>
              <a:ext uri="{FF2B5EF4-FFF2-40B4-BE49-F238E27FC236}">
                <a16:creationId xmlns:a16="http://schemas.microsoft.com/office/drawing/2014/main" id="{961DAE02-C1C9-9BBF-141A-F77BFAE4F2B2}"/>
              </a:ext>
            </a:extLst>
          </p:cNvPr>
          <p:cNvSpPr txBox="1"/>
          <p:nvPr/>
        </p:nvSpPr>
        <p:spPr>
          <a:xfrm>
            <a:off x="4425805" y="3265276"/>
            <a:ext cx="1978192"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a:t>
            </a:r>
            <a:r>
              <a:rPr lang="en-US" altLang="ja-JP" sz="2000" dirty="0">
                <a:latin typeface="Hiragino Maru Gothic Pro W4" panose="020F0400000000000000" pitchFamily="34" charset="-128"/>
                <a:ea typeface="Hiragino Maru Gothic Pro W4" panose="020F0400000000000000" pitchFamily="34" charset="-128"/>
              </a:rPr>
              <a:t> phase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9" name="テキスト ボックス 18">
            <a:extLst>
              <a:ext uri="{FF2B5EF4-FFF2-40B4-BE49-F238E27FC236}">
                <a16:creationId xmlns:a16="http://schemas.microsoft.com/office/drawing/2014/main" id="{AF3909E8-1C78-807C-2BB0-10AC857DCDDD}"/>
              </a:ext>
            </a:extLst>
          </p:cNvPr>
          <p:cNvSpPr txBox="1"/>
          <p:nvPr/>
        </p:nvSpPr>
        <p:spPr>
          <a:xfrm>
            <a:off x="7109036" y="5112107"/>
            <a:ext cx="323247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Fermion parity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26" name="テキスト ボックス 25">
            <a:extLst>
              <a:ext uri="{FF2B5EF4-FFF2-40B4-BE49-F238E27FC236}">
                <a16:creationId xmlns:a16="http://schemas.microsoft.com/office/drawing/2014/main" id="{55737705-44EA-6AD3-A4AE-CECC54A53CF5}"/>
              </a:ext>
            </a:extLst>
          </p:cNvPr>
          <p:cNvSpPr txBox="1"/>
          <p:nvPr/>
        </p:nvSpPr>
        <p:spPr>
          <a:xfrm>
            <a:off x="4532280" y="4059079"/>
            <a:ext cx="279784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 phase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74" name="テキスト ボックス 73">
            <a:extLst>
              <a:ext uri="{FF2B5EF4-FFF2-40B4-BE49-F238E27FC236}">
                <a16:creationId xmlns:a16="http://schemas.microsoft.com/office/drawing/2014/main" id="{598AF784-A7BA-AFDE-C844-102AD6DA2C75}"/>
              </a:ext>
            </a:extLst>
          </p:cNvPr>
          <p:cNvSpPr txBox="1"/>
          <p:nvPr/>
        </p:nvSpPr>
        <p:spPr>
          <a:xfrm>
            <a:off x="6750117" y="2840251"/>
            <a:ext cx="488394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e.g.           </a:t>
            </a:r>
            <a:r>
              <a:rPr kumimoji="1" lang="en-US" altLang="ja-JP" sz="2000" dirty="0">
                <a:latin typeface="Hiragino Maru Gothic Pro W4" panose="020F0400000000000000" pitchFamily="34" charset="-128"/>
                <a:ea typeface="Hiragino Maru Gothic Pro W4" panose="020F0400000000000000" pitchFamily="34" charset="-128"/>
              </a:rPr>
              <a:t>(2d sphere)</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ja-JP" altLang="en-US" sz="2400">
                <a:latin typeface="Hiragino Maru Gothic Pro W4" panose="020F0400000000000000" pitchFamily="34" charset="-128"/>
                <a:ea typeface="Hiragino Maru Gothic Pro W4" panose="020F0400000000000000" pitchFamily="34" charset="-128"/>
              </a:rPr>
              <a:t>　　　　　　　</a:t>
            </a:r>
            <a:r>
              <a:rPr kumimoji="1" lang="en-US" altLang="ja-JP" sz="2400" dirty="0">
                <a:latin typeface="Hiragino Maru Gothic Pro W4" panose="020F0400000000000000" pitchFamily="34" charset="-128"/>
                <a:ea typeface="Hiragino Maru Gothic Pro W4" panose="020F0400000000000000" pitchFamily="34" charset="-128"/>
              </a:rPr>
              <a:t>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5" name="図 74">
            <a:extLst>
              <a:ext uri="{FF2B5EF4-FFF2-40B4-BE49-F238E27FC236}">
                <a16:creationId xmlns:a16="http://schemas.microsoft.com/office/drawing/2014/main" id="{8C926ACC-E131-380F-6C52-EB199729DFFE}"/>
              </a:ext>
            </a:extLst>
          </p:cNvPr>
          <p:cNvPicPr>
            <a:picLocks noChangeAspect="1"/>
          </p:cNvPicPr>
          <p:nvPr/>
        </p:nvPicPr>
        <p:blipFill>
          <a:blip r:embed="rId7"/>
          <a:stretch>
            <a:fillRect/>
          </a:stretch>
        </p:blipFill>
        <p:spPr>
          <a:xfrm>
            <a:off x="7557481" y="3275020"/>
            <a:ext cx="3176419" cy="354577"/>
          </a:xfrm>
          <a:prstGeom prst="rect">
            <a:avLst/>
          </a:prstGeom>
        </p:spPr>
      </p:pic>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8" name="図 77">
            <a:extLst>
              <a:ext uri="{FF2B5EF4-FFF2-40B4-BE49-F238E27FC236}">
                <a16:creationId xmlns:a16="http://schemas.microsoft.com/office/drawing/2014/main" id="{C71C3727-B999-FA8D-BACF-8BC335F497C4}"/>
              </a:ext>
            </a:extLst>
          </p:cNvPr>
          <p:cNvPicPr>
            <a:picLocks noChangeAspect="1"/>
          </p:cNvPicPr>
          <p:nvPr/>
        </p:nvPicPr>
        <p:blipFill>
          <a:blip r:embed="rId8"/>
          <a:stretch>
            <a:fillRect/>
          </a:stretch>
        </p:blipFill>
        <p:spPr>
          <a:xfrm>
            <a:off x="7514200" y="2930242"/>
            <a:ext cx="960269" cy="280694"/>
          </a:xfrm>
          <a:prstGeom prst="rect">
            <a:avLst/>
          </a:prstGeom>
        </p:spPr>
      </p:pic>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9"/>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10"/>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11"/>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4" name="テキスト ボックス 23">
            <a:extLst>
              <a:ext uri="{FF2B5EF4-FFF2-40B4-BE49-F238E27FC236}">
                <a16:creationId xmlns:a16="http://schemas.microsoft.com/office/drawing/2014/main" id="{CDA8CC0D-4FDB-6489-A091-0369D0CE533B}"/>
              </a:ext>
            </a:extLst>
          </p:cNvPr>
          <p:cNvSpPr txBox="1"/>
          <p:nvPr/>
        </p:nvSpPr>
        <p:spPr>
          <a:xfrm>
            <a:off x="768865" y="4067930"/>
            <a:ext cx="2805317"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7" name="テキスト ボックス 26">
            <a:extLst>
              <a:ext uri="{FF2B5EF4-FFF2-40B4-BE49-F238E27FC236}">
                <a16:creationId xmlns:a16="http://schemas.microsoft.com/office/drawing/2014/main" id="{E3949059-DD79-D606-387E-3E516F70F8AE}"/>
              </a:ext>
            </a:extLst>
          </p:cNvPr>
          <p:cNvSpPr txBox="1"/>
          <p:nvPr/>
        </p:nvSpPr>
        <p:spPr>
          <a:xfrm>
            <a:off x="772636" y="5096044"/>
            <a:ext cx="237916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Fermionic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8" name="正方形/長方形 27">
            <a:extLst>
              <a:ext uri="{FF2B5EF4-FFF2-40B4-BE49-F238E27FC236}">
                <a16:creationId xmlns:a16="http://schemas.microsoft.com/office/drawing/2014/main" id="{C692992C-3E7D-FF6D-35BF-F2549DEB2B76}"/>
              </a:ext>
            </a:extLst>
          </p:cNvPr>
          <p:cNvSpPr/>
          <p:nvPr/>
        </p:nvSpPr>
        <p:spPr>
          <a:xfrm>
            <a:off x="4624956" y="3236428"/>
            <a:ext cx="1665888"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751206C-1352-3C94-0043-82555529EB3B}"/>
              </a:ext>
            </a:extLst>
          </p:cNvPr>
          <p:cNvSpPr/>
          <p:nvPr/>
        </p:nvSpPr>
        <p:spPr>
          <a:xfrm>
            <a:off x="4738059" y="4028072"/>
            <a:ext cx="2370976"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9E34EF3-2E96-C8D6-4AE1-9FFF9B144364}"/>
              </a:ext>
            </a:extLst>
          </p:cNvPr>
          <p:cNvSpPr/>
          <p:nvPr/>
        </p:nvSpPr>
        <p:spPr>
          <a:xfrm>
            <a:off x="7330123" y="5068307"/>
            <a:ext cx="2706755"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6" name="テキスト ボックス 35">
            <a:extLst>
              <a:ext uri="{FF2B5EF4-FFF2-40B4-BE49-F238E27FC236}">
                <a16:creationId xmlns:a16="http://schemas.microsoft.com/office/drawing/2014/main" id="{ACE0BA7D-B9C2-FF01-4794-AE1AB2C87782}"/>
              </a:ext>
            </a:extLst>
          </p:cNvPr>
          <p:cNvSpPr txBox="1"/>
          <p:nvPr/>
        </p:nvSpPr>
        <p:spPr>
          <a:xfrm>
            <a:off x="1576724" y="2853861"/>
            <a:ext cx="4375450" cy="338554"/>
          </a:xfrm>
          <a:prstGeom prst="rect">
            <a:avLst/>
          </a:prstGeom>
          <a:noFill/>
        </p:spPr>
        <p:txBody>
          <a:bodyPr wrap="square" rtlCol="0">
            <a:spAutoFit/>
          </a:bodyPr>
          <a:lstStyle/>
          <a:p>
            <a:r>
              <a:rPr kumimoji="1" lang="en-US" altLang="ja-JP" sz="1600" dirty="0">
                <a:latin typeface="Hiragino Maru Gothic Pro W4" panose="020F0400000000000000" pitchFamily="34" charset="-128"/>
                <a:ea typeface="Hiragino Maru Gothic Pro W4" panose="020F0400000000000000" pitchFamily="34" charset="-128"/>
              </a:rPr>
              <a:t>[M. Berry, Proc.R.Soc.Lond.A</a:t>
            </a:r>
            <a:r>
              <a:rPr kumimoji="1" lang="en-US" altLang="ja-JP" sz="1600" b="1" dirty="0">
                <a:latin typeface="Hiragino Maru Gothic Pro W4" panose="020F0400000000000000" pitchFamily="34" charset="-128"/>
                <a:ea typeface="Hiragino Maru Gothic Pro W4" panose="020F0400000000000000" pitchFamily="34" charset="-128"/>
              </a:rPr>
              <a:t>392</a:t>
            </a:r>
            <a:r>
              <a:rPr kumimoji="1" lang="en-US" altLang="ja-JP" sz="1600" dirty="0">
                <a:latin typeface="Hiragino Maru Gothic Pro W4" panose="020F0400000000000000" pitchFamily="34" charset="-128"/>
                <a:ea typeface="Hiragino Maru Gothic Pro W4" panose="020F0400000000000000" pitchFamily="34" charset="-128"/>
              </a:rPr>
              <a:t>:45–57]</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12"/>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13"/>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6" name="正方形/長方形 95">
            <a:extLst>
              <a:ext uri="{FF2B5EF4-FFF2-40B4-BE49-F238E27FC236}">
                <a16:creationId xmlns:a16="http://schemas.microsoft.com/office/drawing/2014/main" id="{0BD6AF80-5A34-01FD-33C9-AA8625A2594B}"/>
              </a:ext>
            </a:extLst>
          </p:cNvPr>
          <p:cNvSpPr/>
          <p:nvPr/>
        </p:nvSpPr>
        <p:spPr>
          <a:xfrm>
            <a:off x="6761572" y="2870939"/>
            <a:ext cx="4025575" cy="80763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DD416F2-E200-7483-5512-0B8FD02CB65B}"/>
              </a:ext>
            </a:extLst>
          </p:cNvPr>
          <p:cNvSpPr txBox="1"/>
          <p:nvPr/>
        </p:nvSpPr>
        <p:spPr>
          <a:xfrm>
            <a:off x="7116415" y="4075632"/>
            <a:ext cx="4903315"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measured by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highe</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r Berry phase</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67769542-CA02-1E0A-FEC2-52CB325DD5FE}"/>
              </a:ext>
            </a:extLst>
          </p:cNvPr>
          <p:cNvSpPr txBox="1"/>
          <p:nvPr/>
        </p:nvSpPr>
        <p:spPr>
          <a:xfrm>
            <a:off x="4625352" y="4483533"/>
            <a:ext cx="7731021"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higher Berry curvature [A. Kapustin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Phys. Rev. B </a:t>
            </a:r>
            <a:r>
              <a:rPr lang="en-US" altLang="ja-JP" sz="1600" b="1" dirty="0">
                <a:latin typeface="Hiragino Maru Gothic Pro W4" panose="020F0400000000000000" pitchFamily="34" charset="-128"/>
                <a:ea typeface="Hiragino Maru Gothic Pro W4" panose="020F0400000000000000" pitchFamily="34" charset="-128"/>
              </a:rPr>
              <a:t>101</a:t>
            </a:r>
            <a:r>
              <a:rPr lang="en-US" altLang="ja-JP" sz="1600" dirty="0">
                <a:latin typeface="Hiragino Maru Gothic Pro W4" panose="020F0400000000000000" pitchFamily="34" charset="-128"/>
                <a:ea typeface="Hiragino Maru Gothic Pro W4" panose="020F0400000000000000" pitchFamily="34" charset="-128"/>
              </a:rPr>
              <a:t>,235130])</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13C49BA5-348C-CBC1-666E-14E8B57D5FCD}"/>
              </a:ext>
            </a:extLst>
          </p:cNvPr>
          <p:cNvSpPr txBox="1"/>
          <p:nvPr/>
        </p:nvSpPr>
        <p:spPr>
          <a:xfrm>
            <a:off x="4633917" y="4742168"/>
            <a:ext cx="7066032"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Berry curvature pump [X. Wen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arXiv:2112.07748])</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3" name="テキスト ボックス 2">
            <a:extLst>
              <a:ext uri="{FF2B5EF4-FFF2-40B4-BE49-F238E27FC236}">
                <a16:creationId xmlns:a16="http://schemas.microsoft.com/office/drawing/2014/main" id="{0DB3FACD-71B4-582C-A930-8D4C925C821F}"/>
              </a:ext>
            </a:extLst>
          </p:cNvPr>
          <p:cNvSpPr txBox="1"/>
          <p:nvPr/>
        </p:nvSpPr>
        <p:spPr>
          <a:xfrm>
            <a:off x="1471294" y="3770903"/>
            <a:ext cx="3266765"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[OSS22,OTS23,OR23,SHO23]</a:t>
            </a:r>
            <a:endParaRPr kumimoji="1" lang="ja-JP" altLang="en-US" sz="16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84100655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81BDE-5D85-5E4D-9383-AD4F07B6E266}"/>
              </a:ext>
            </a:extLst>
          </p:cNvPr>
          <p:cNvSpPr>
            <a:spLocks noGrp="1"/>
          </p:cNvSpPr>
          <p:nvPr>
            <p:ph type="ctrTitle"/>
          </p:nvPr>
        </p:nvSpPr>
        <p:spPr>
          <a:xfrm>
            <a:off x="-540986" y="3149129"/>
            <a:ext cx="13616906" cy="1965743"/>
          </a:xfrm>
        </p:spPr>
        <p:txBody>
          <a:bodyPr>
            <a:noAutofit/>
          </a:bodyPr>
          <a:lstStyle/>
          <a:p>
            <a:r>
              <a:rPr kumimoji="1" lang="en-US" altLang="ja-JP" sz="4400" b="1" dirty="0"/>
              <a:t>Higher Berry Phases </a:t>
            </a:r>
            <a:br>
              <a:rPr kumimoji="1" lang="en-US" altLang="ja-JP" sz="4400" b="1" dirty="0"/>
            </a:br>
            <a:r>
              <a:rPr kumimoji="1" lang="en-US" altLang="ja-JP" sz="4400" b="1" dirty="0"/>
              <a:t>and </a:t>
            </a:r>
            <a:br>
              <a:rPr kumimoji="1" lang="en-US" altLang="ja-JP" sz="4400" b="1" dirty="0"/>
            </a:br>
            <a:r>
              <a:rPr kumimoji="1" lang="en-US" altLang="ja-JP" sz="4400" b="1" dirty="0"/>
              <a:t>Matrix Product States</a:t>
            </a:r>
            <a:endParaRPr kumimoji="1" lang="ja-JP" altLang="en-US" sz="4400" b="1"/>
          </a:p>
        </p:txBody>
      </p:sp>
      <p:sp>
        <p:nvSpPr>
          <p:cNvPr id="3" name="字幕 2">
            <a:extLst>
              <a:ext uri="{FF2B5EF4-FFF2-40B4-BE49-F238E27FC236}">
                <a16:creationId xmlns:a16="http://schemas.microsoft.com/office/drawing/2014/main" id="{0444B22A-B907-E347-86A1-153A4361E81F}"/>
              </a:ext>
            </a:extLst>
          </p:cNvPr>
          <p:cNvSpPr>
            <a:spLocks noGrp="1"/>
          </p:cNvSpPr>
          <p:nvPr>
            <p:ph type="subTitle" idx="1"/>
          </p:nvPr>
        </p:nvSpPr>
        <p:spPr>
          <a:xfrm>
            <a:off x="15834" y="5156992"/>
            <a:ext cx="12160332" cy="830595"/>
          </a:xfrm>
        </p:spPr>
        <p:txBody>
          <a:bodyPr>
            <a:normAutofit/>
          </a:bodyPr>
          <a:lstStyle/>
          <a:p>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Shuhei</a:t>
            </a:r>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Ohyama</a:t>
            </a:r>
            <a:r>
              <a:rPr kumimoji="1" lang="en-US" altLang="ja-JP" sz="3600" b="1" dirty="0">
                <a:latin typeface="Hiragino Maru Gothic ProN W4" panose="020F0400000000000000" pitchFamily="34" charset="-128"/>
                <a:ea typeface="Hiragino Maru Gothic ProN W4" panose="020F0400000000000000" pitchFamily="34" charset="-128"/>
              </a:rPr>
              <a:t> </a:t>
            </a:r>
            <a:r>
              <a:rPr lang="en-US" altLang="ja-JP" sz="3600" b="1" dirty="0">
                <a:latin typeface="Hiragino Maru Gothic ProN W4" panose="020F0400000000000000" pitchFamily="34" charset="-128"/>
                <a:ea typeface="Hiragino Maru Gothic ProN W4" panose="020F0400000000000000" pitchFamily="34" charset="-128"/>
              </a:rPr>
              <a:t>(Kyoto Univ. YITP)</a:t>
            </a:r>
            <a:endParaRPr kumimoji="1" lang="en-US" altLang="ja-JP" sz="3600" b="1" dirty="0">
              <a:latin typeface="Hiragino Maru Gothic ProN W4" panose="020F0400000000000000" pitchFamily="34" charset="-128"/>
              <a:ea typeface="Hiragino Maru Gothic ProN W4" panose="020F0400000000000000" pitchFamily="34" charset="-128"/>
            </a:endParaRPr>
          </a:p>
        </p:txBody>
      </p:sp>
      <p:sp>
        <p:nvSpPr>
          <p:cNvPr id="5" name="字幕 2">
            <a:extLst>
              <a:ext uri="{FF2B5EF4-FFF2-40B4-BE49-F238E27FC236}">
                <a16:creationId xmlns:a16="http://schemas.microsoft.com/office/drawing/2014/main" id="{D4248878-E180-E446-896B-D9D653B24628}"/>
              </a:ext>
            </a:extLst>
          </p:cNvPr>
          <p:cNvSpPr txBox="1">
            <a:spLocks/>
          </p:cNvSpPr>
          <p:nvPr/>
        </p:nvSpPr>
        <p:spPr>
          <a:xfrm>
            <a:off x="7103876" y="242930"/>
            <a:ext cx="4888832" cy="635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3600" b="1">
              <a:latin typeface="Hiragino Maru Gothic ProN W4" panose="020F0400000000000000" pitchFamily="34" charset="-128"/>
              <a:ea typeface="Hiragino Maru Gothic ProN W4" panose="020F0400000000000000" pitchFamily="34" charset="-128"/>
            </a:endParaRPr>
          </a:p>
        </p:txBody>
      </p:sp>
      <p:pic>
        <p:nvPicPr>
          <p:cNvPr id="8" name="図 7">
            <a:extLst>
              <a:ext uri="{FF2B5EF4-FFF2-40B4-BE49-F238E27FC236}">
                <a16:creationId xmlns:a16="http://schemas.microsoft.com/office/drawing/2014/main" id="{E99CB47E-AA41-D6C9-2443-2FD7308CD642}"/>
              </a:ext>
            </a:extLst>
          </p:cNvPr>
          <p:cNvPicPr>
            <a:picLocks noChangeAspect="1"/>
          </p:cNvPicPr>
          <p:nvPr/>
        </p:nvPicPr>
        <p:blipFill>
          <a:blip r:embed="rId2"/>
          <a:stretch>
            <a:fillRect/>
          </a:stretch>
        </p:blipFill>
        <p:spPr>
          <a:xfrm>
            <a:off x="197882" y="308366"/>
            <a:ext cx="1317652" cy="1382805"/>
          </a:xfrm>
          <a:prstGeom prst="rect">
            <a:avLst/>
          </a:prstGeom>
        </p:spPr>
      </p:pic>
      <p:pic>
        <p:nvPicPr>
          <p:cNvPr id="10" name="図 9">
            <a:extLst>
              <a:ext uri="{FF2B5EF4-FFF2-40B4-BE49-F238E27FC236}">
                <a16:creationId xmlns:a16="http://schemas.microsoft.com/office/drawing/2014/main" id="{95B6B515-E79C-B270-BE0C-8D2FDCB405B7}"/>
              </a:ext>
            </a:extLst>
          </p:cNvPr>
          <p:cNvPicPr>
            <a:picLocks noChangeAspect="1"/>
          </p:cNvPicPr>
          <p:nvPr/>
        </p:nvPicPr>
        <p:blipFill>
          <a:blip r:embed="rId3"/>
          <a:stretch>
            <a:fillRect/>
          </a:stretch>
        </p:blipFill>
        <p:spPr>
          <a:xfrm>
            <a:off x="1640910" y="320781"/>
            <a:ext cx="2531520" cy="1204016"/>
          </a:xfrm>
          <a:prstGeom prst="rect">
            <a:avLst/>
          </a:prstGeom>
        </p:spPr>
      </p:pic>
      <p:sp>
        <p:nvSpPr>
          <p:cNvPr id="7" name="タイトル 1">
            <a:extLst>
              <a:ext uri="{FF2B5EF4-FFF2-40B4-BE49-F238E27FC236}">
                <a16:creationId xmlns:a16="http://schemas.microsoft.com/office/drawing/2014/main" id="{887DA112-8591-1C11-D0B9-4708C1654849}"/>
              </a:ext>
            </a:extLst>
          </p:cNvPr>
          <p:cNvSpPr txBox="1">
            <a:spLocks/>
          </p:cNvSpPr>
          <p:nvPr/>
        </p:nvSpPr>
        <p:spPr>
          <a:xfrm>
            <a:off x="8567770" y="298501"/>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Aug. 11, 2023</a:t>
            </a:r>
            <a:endParaRPr lang="ja-JP" altLang="en-US" sz="2800" b="1"/>
          </a:p>
        </p:txBody>
      </p:sp>
      <p:pic>
        <p:nvPicPr>
          <p:cNvPr id="11" name="図 10">
            <a:extLst>
              <a:ext uri="{FF2B5EF4-FFF2-40B4-BE49-F238E27FC236}">
                <a16:creationId xmlns:a16="http://schemas.microsoft.com/office/drawing/2014/main" id="{59EB42E3-C20A-E603-B225-4726D6FF2F5B}"/>
              </a:ext>
            </a:extLst>
          </p:cNvPr>
          <p:cNvPicPr>
            <a:picLocks noChangeAspect="1"/>
          </p:cNvPicPr>
          <p:nvPr/>
        </p:nvPicPr>
        <p:blipFill>
          <a:blip r:embed="rId4"/>
          <a:stretch>
            <a:fillRect/>
          </a:stretch>
        </p:blipFill>
        <p:spPr>
          <a:xfrm>
            <a:off x="5639814" y="469033"/>
            <a:ext cx="2548947" cy="1049566"/>
          </a:xfrm>
          <a:prstGeom prst="rect">
            <a:avLst/>
          </a:prstGeom>
        </p:spPr>
      </p:pic>
      <p:sp>
        <p:nvSpPr>
          <p:cNvPr id="6" name="テキスト プレースホルダー 11">
            <a:extLst>
              <a:ext uri="{FF2B5EF4-FFF2-40B4-BE49-F238E27FC236}">
                <a16:creationId xmlns:a16="http://schemas.microsoft.com/office/drawing/2014/main" id="{AFFF8A2C-8EBC-BF20-10F8-FBC8541CEF34}"/>
              </a:ext>
            </a:extLst>
          </p:cNvPr>
          <p:cNvSpPr>
            <a:spLocks noGrp="1"/>
          </p:cNvSpPr>
          <p:nvPr>
            <p:ph type="body" sz="quarter" idx="12" hasCustomPrompt="1"/>
          </p:nvPr>
        </p:nvSpPr>
        <p:spPr>
          <a:xfrm>
            <a:off x="11611342" y="6467780"/>
            <a:ext cx="762733" cy="371475"/>
          </a:xfrm>
        </p:spPr>
        <p:txBody>
          <a:bodyPr>
            <a:normAutofit/>
          </a:bodyPr>
          <a:lstStyle>
            <a:lvl1pPr marL="0" indent="0">
              <a:buNone/>
              <a:defRPr sz="2000" b="1"/>
            </a:lvl1pPr>
          </a:lstStyle>
          <a:p>
            <a:pPr lvl="0"/>
            <a:r>
              <a:rPr kumimoji="1" lang="en-US" altLang="ja-JP" dirty="0"/>
              <a:t>/10</a:t>
            </a:r>
            <a:endParaRPr kumimoji="1" lang="ja-JP" altLang="en-US"/>
          </a:p>
        </p:txBody>
      </p:sp>
      <p:sp>
        <p:nvSpPr>
          <p:cNvPr id="9" name="テキスト プレースホルダー 11">
            <a:extLst>
              <a:ext uri="{FF2B5EF4-FFF2-40B4-BE49-F238E27FC236}">
                <a16:creationId xmlns:a16="http://schemas.microsoft.com/office/drawing/2014/main" id="{03AF7875-0367-19F1-15DB-F7FD52DFCC53}"/>
              </a:ext>
            </a:extLst>
          </p:cNvPr>
          <p:cNvSpPr txBox="1">
            <a:spLocks/>
          </p:cNvSpPr>
          <p:nvPr/>
        </p:nvSpPr>
        <p:spPr>
          <a:xfrm>
            <a:off x="11413433" y="6467780"/>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a:t>
            </a:r>
            <a:endParaRPr lang="ja-JP" altLang="en-US"/>
          </a:p>
        </p:txBody>
      </p:sp>
      <p:sp>
        <p:nvSpPr>
          <p:cNvPr id="4" name="タイトル 1">
            <a:extLst>
              <a:ext uri="{FF2B5EF4-FFF2-40B4-BE49-F238E27FC236}">
                <a16:creationId xmlns:a16="http://schemas.microsoft.com/office/drawing/2014/main" id="{AEECB766-E789-AC6F-C0EA-BADD3B978053}"/>
              </a:ext>
            </a:extLst>
          </p:cNvPr>
          <p:cNvSpPr txBox="1">
            <a:spLocks/>
          </p:cNvSpPr>
          <p:nvPr/>
        </p:nvSpPr>
        <p:spPr>
          <a:xfrm>
            <a:off x="8583604" y="888184"/>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err="1"/>
              <a:t>Benasque</a:t>
            </a:r>
            <a:endParaRPr lang="ja-JP" altLang="en-US" sz="2800" b="1"/>
          </a:p>
        </p:txBody>
      </p:sp>
      <p:sp>
        <p:nvSpPr>
          <p:cNvPr id="12" name="タイトル 1">
            <a:extLst>
              <a:ext uri="{FF2B5EF4-FFF2-40B4-BE49-F238E27FC236}">
                <a16:creationId xmlns:a16="http://schemas.microsoft.com/office/drawing/2014/main" id="{55058288-72CE-930F-8195-46458974C002}"/>
              </a:ext>
            </a:extLst>
          </p:cNvPr>
          <p:cNvSpPr txBox="1">
            <a:spLocks/>
          </p:cNvSpPr>
          <p:nvPr/>
        </p:nvSpPr>
        <p:spPr>
          <a:xfrm>
            <a:off x="8583604" y="1465422"/>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25+5 min.</a:t>
            </a:r>
            <a:endParaRPr lang="ja-JP" altLang="en-US" sz="2800" b="1"/>
          </a:p>
        </p:txBody>
      </p:sp>
      <p:pic>
        <p:nvPicPr>
          <p:cNvPr id="14" name="図 13">
            <a:extLst>
              <a:ext uri="{FF2B5EF4-FFF2-40B4-BE49-F238E27FC236}">
                <a16:creationId xmlns:a16="http://schemas.microsoft.com/office/drawing/2014/main" id="{65FEC89F-9865-E814-1FE7-C264BD39635C}"/>
              </a:ext>
            </a:extLst>
          </p:cNvPr>
          <p:cNvPicPr>
            <a:picLocks noChangeAspect="1"/>
          </p:cNvPicPr>
          <p:nvPr/>
        </p:nvPicPr>
        <p:blipFill>
          <a:blip r:embed="rId5"/>
          <a:stretch>
            <a:fillRect/>
          </a:stretch>
        </p:blipFill>
        <p:spPr>
          <a:xfrm>
            <a:off x="109228" y="1055698"/>
            <a:ext cx="7295765" cy="5377590"/>
          </a:xfrm>
          <a:prstGeom prst="rect">
            <a:avLst/>
          </a:prstGeom>
        </p:spPr>
      </p:pic>
    </p:spTree>
    <p:extLst>
      <p:ext uri="{BB962C8B-B14F-4D97-AF65-F5344CB8AC3E}">
        <p14:creationId xmlns:p14="http://schemas.microsoft.com/office/powerpoint/2010/main" val="2466895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5" name="テキスト ボックス 24">
            <a:extLst>
              <a:ext uri="{FF2B5EF4-FFF2-40B4-BE49-F238E27FC236}">
                <a16:creationId xmlns:a16="http://schemas.microsoft.com/office/drawing/2014/main" id="{4513394D-00BB-9D8A-7785-5B51F1F8896E}"/>
              </a:ext>
            </a:extLst>
          </p:cNvPr>
          <p:cNvSpPr txBox="1"/>
          <p:nvPr/>
        </p:nvSpPr>
        <p:spPr>
          <a:xfrm>
            <a:off x="380300" y="5750694"/>
            <a:ext cx="1156681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We constructed top. invariants which measures               and                   .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0" name="正方形/長方形 29">
            <a:extLst>
              <a:ext uri="{FF2B5EF4-FFF2-40B4-BE49-F238E27FC236}">
                <a16:creationId xmlns:a16="http://schemas.microsoft.com/office/drawing/2014/main" id="{48723F53-BAE3-416C-E764-31289470ED99}"/>
              </a:ext>
            </a:extLst>
          </p:cNvPr>
          <p:cNvSpPr/>
          <p:nvPr/>
        </p:nvSpPr>
        <p:spPr>
          <a:xfrm>
            <a:off x="326110" y="5662096"/>
            <a:ext cx="11496100" cy="602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pic>
        <p:nvPicPr>
          <p:cNvPr id="44" name="図 43">
            <a:extLst>
              <a:ext uri="{FF2B5EF4-FFF2-40B4-BE49-F238E27FC236}">
                <a16:creationId xmlns:a16="http://schemas.microsoft.com/office/drawing/2014/main" id="{1A75A640-C0F8-8283-0504-88B9EB7788D3}"/>
              </a:ext>
            </a:extLst>
          </p:cNvPr>
          <p:cNvPicPr>
            <a:picLocks noChangeAspect="1"/>
          </p:cNvPicPr>
          <p:nvPr/>
        </p:nvPicPr>
        <p:blipFill rotWithShape="1">
          <a:blip r:embed="rId5"/>
          <a:srcRect l="57038" b="-2281"/>
          <a:stretch/>
        </p:blipFill>
        <p:spPr>
          <a:xfrm>
            <a:off x="3092248" y="4051413"/>
            <a:ext cx="1402232" cy="428659"/>
          </a:xfrm>
          <a:prstGeom prst="rect">
            <a:avLst/>
          </a:prstGeom>
        </p:spPr>
      </p:pic>
      <p:pic>
        <p:nvPicPr>
          <p:cNvPr id="46" name="図 45">
            <a:extLst>
              <a:ext uri="{FF2B5EF4-FFF2-40B4-BE49-F238E27FC236}">
                <a16:creationId xmlns:a16="http://schemas.microsoft.com/office/drawing/2014/main" id="{73B18D8D-FA78-F863-44DA-9E65D7EDC3A0}"/>
              </a:ext>
            </a:extLst>
          </p:cNvPr>
          <p:cNvPicPr>
            <a:picLocks noChangeAspect="1"/>
          </p:cNvPicPr>
          <p:nvPr/>
        </p:nvPicPr>
        <p:blipFill rotWithShape="1">
          <a:blip r:embed="rId6"/>
          <a:srcRect l="33337" t="-1" b="-4618"/>
          <a:stretch/>
        </p:blipFill>
        <p:spPr>
          <a:xfrm>
            <a:off x="3209182" y="5105638"/>
            <a:ext cx="3928341" cy="478317"/>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5" name="テキスト ボックス 4">
            <a:extLst>
              <a:ext uri="{FF2B5EF4-FFF2-40B4-BE49-F238E27FC236}">
                <a16:creationId xmlns:a16="http://schemas.microsoft.com/office/drawing/2014/main" id="{961DAE02-C1C9-9BBF-141A-F77BFAE4F2B2}"/>
              </a:ext>
            </a:extLst>
          </p:cNvPr>
          <p:cNvSpPr txBox="1"/>
          <p:nvPr/>
        </p:nvSpPr>
        <p:spPr>
          <a:xfrm>
            <a:off x="4425805" y="3265276"/>
            <a:ext cx="1978192"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a:t>
            </a:r>
            <a:r>
              <a:rPr lang="en-US" altLang="ja-JP" sz="2000" dirty="0">
                <a:latin typeface="Hiragino Maru Gothic Pro W4" panose="020F0400000000000000" pitchFamily="34" charset="-128"/>
                <a:ea typeface="Hiragino Maru Gothic Pro W4" panose="020F0400000000000000" pitchFamily="34" charset="-128"/>
              </a:rPr>
              <a:t> phase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9" name="テキスト ボックス 18">
            <a:extLst>
              <a:ext uri="{FF2B5EF4-FFF2-40B4-BE49-F238E27FC236}">
                <a16:creationId xmlns:a16="http://schemas.microsoft.com/office/drawing/2014/main" id="{AF3909E8-1C78-807C-2BB0-10AC857DCDDD}"/>
              </a:ext>
            </a:extLst>
          </p:cNvPr>
          <p:cNvSpPr txBox="1"/>
          <p:nvPr/>
        </p:nvSpPr>
        <p:spPr>
          <a:xfrm>
            <a:off x="7109036" y="5112107"/>
            <a:ext cx="323247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Fermion parity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26" name="テキスト ボックス 25">
            <a:extLst>
              <a:ext uri="{FF2B5EF4-FFF2-40B4-BE49-F238E27FC236}">
                <a16:creationId xmlns:a16="http://schemas.microsoft.com/office/drawing/2014/main" id="{55737705-44EA-6AD3-A4AE-CECC54A53CF5}"/>
              </a:ext>
            </a:extLst>
          </p:cNvPr>
          <p:cNvSpPr txBox="1"/>
          <p:nvPr/>
        </p:nvSpPr>
        <p:spPr>
          <a:xfrm>
            <a:off x="4532280" y="4059079"/>
            <a:ext cx="279784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 phase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74" name="テキスト ボックス 73">
            <a:extLst>
              <a:ext uri="{FF2B5EF4-FFF2-40B4-BE49-F238E27FC236}">
                <a16:creationId xmlns:a16="http://schemas.microsoft.com/office/drawing/2014/main" id="{598AF784-A7BA-AFDE-C844-102AD6DA2C75}"/>
              </a:ext>
            </a:extLst>
          </p:cNvPr>
          <p:cNvSpPr txBox="1"/>
          <p:nvPr/>
        </p:nvSpPr>
        <p:spPr>
          <a:xfrm>
            <a:off x="6750117" y="2840251"/>
            <a:ext cx="488394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e.g.           </a:t>
            </a:r>
            <a:r>
              <a:rPr kumimoji="1" lang="en-US" altLang="ja-JP" sz="2000" dirty="0">
                <a:latin typeface="Hiragino Maru Gothic Pro W4" panose="020F0400000000000000" pitchFamily="34" charset="-128"/>
                <a:ea typeface="Hiragino Maru Gothic Pro W4" panose="020F0400000000000000" pitchFamily="34" charset="-128"/>
              </a:rPr>
              <a:t>(2d sphere)</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ja-JP" altLang="en-US" sz="2400">
                <a:latin typeface="Hiragino Maru Gothic Pro W4" panose="020F0400000000000000" pitchFamily="34" charset="-128"/>
                <a:ea typeface="Hiragino Maru Gothic Pro W4" panose="020F0400000000000000" pitchFamily="34" charset="-128"/>
              </a:rPr>
              <a:t>　　　　　　　</a:t>
            </a:r>
            <a:r>
              <a:rPr kumimoji="1" lang="en-US" altLang="ja-JP" sz="2400" dirty="0">
                <a:latin typeface="Hiragino Maru Gothic Pro W4" panose="020F0400000000000000" pitchFamily="34" charset="-128"/>
                <a:ea typeface="Hiragino Maru Gothic Pro W4" panose="020F0400000000000000" pitchFamily="34" charset="-128"/>
              </a:rPr>
              <a:t>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5" name="図 74">
            <a:extLst>
              <a:ext uri="{FF2B5EF4-FFF2-40B4-BE49-F238E27FC236}">
                <a16:creationId xmlns:a16="http://schemas.microsoft.com/office/drawing/2014/main" id="{8C926ACC-E131-380F-6C52-EB199729DFFE}"/>
              </a:ext>
            </a:extLst>
          </p:cNvPr>
          <p:cNvPicPr>
            <a:picLocks noChangeAspect="1"/>
          </p:cNvPicPr>
          <p:nvPr/>
        </p:nvPicPr>
        <p:blipFill>
          <a:blip r:embed="rId7"/>
          <a:stretch>
            <a:fillRect/>
          </a:stretch>
        </p:blipFill>
        <p:spPr>
          <a:xfrm>
            <a:off x="7557481" y="3275020"/>
            <a:ext cx="3176419" cy="354577"/>
          </a:xfrm>
          <a:prstGeom prst="rect">
            <a:avLst/>
          </a:prstGeom>
        </p:spPr>
      </p:pic>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8" name="図 77">
            <a:extLst>
              <a:ext uri="{FF2B5EF4-FFF2-40B4-BE49-F238E27FC236}">
                <a16:creationId xmlns:a16="http://schemas.microsoft.com/office/drawing/2014/main" id="{C71C3727-B999-FA8D-BACF-8BC335F497C4}"/>
              </a:ext>
            </a:extLst>
          </p:cNvPr>
          <p:cNvPicPr>
            <a:picLocks noChangeAspect="1"/>
          </p:cNvPicPr>
          <p:nvPr/>
        </p:nvPicPr>
        <p:blipFill>
          <a:blip r:embed="rId8"/>
          <a:stretch>
            <a:fillRect/>
          </a:stretch>
        </p:blipFill>
        <p:spPr>
          <a:xfrm>
            <a:off x="7514200" y="2930242"/>
            <a:ext cx="960269" cy="280694"/>
          </a:xfrm>
          <a:prstGeom prst="rect">
            <a:avLst/>
          </a:prstGeom>
        </p:spPr>
      </p:pic>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9"/>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10"/>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11"/>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4" name="テキスト ボックス 23">
            <a:extLst>
              <a:ext uri="{FF2B5EF4-FFF2-40B4-BE49-F238E27FC236}">
                <a16:creationId xmlns:a16="http://schemas.microsoft.com/office/drawing/2014/main" id="{CDA8CC0D-4FDB-6489-A091-0369D0CE533B}"/>
              </a:ext>
            </a:extLst>
          </p:cNvPr>
          <p:cNvSpPr txBox="1"/>
          <p:nvPr/>
        </p:nvSpPr>
        <p:spPr>
          <a:xfrm>
            <a:off x="768865" y="4067930"/>
            <a:ext cx="2805317"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7" name="テキスト ボックス 26">
            <a:extLst>
              <a:ext uri="{FF2B5EF4-FFF2-40B4-BE49-F238E27FC236}">
                <a16:creationId xmlns:a16="http://schemas.microsoft.com/office/drawing/2014/main" id="{E3949059-DD79-D606-387E-3E516F70F8AE}"/>
              </a:ext>
            </a:extLst>
          </p:cNvPr>
          <p:cNvSpPr txBox="1"/>
          <p:nvPr/>
        </p:nvSpPr>
        <p:spPr>
          <a:xfrm>
            <a:off x="772636" y="5096044"/>
            <a:ext cx="237916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Fermionic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8" name="正方形/長方形 27">
            <a:extLst>
              <a:ext uri="{FF2B5EF4-FFF2-40B4-BE49-F238E27FC236}">
                <a16:creationId xmlns:a16="http://schemas.microsoft.com/office/drawing/2014/main" id="{C692992C-3E7D-FF6D-35BF-F2549DEB2B76}"/>
              </a:ext>
            </a:extLst>
          </p:cNvPr>
          <p:cNvSpPr/>
          <p:nvPr/>
        </p:nvSpPr>
        <p:spPr>
          <a:xfrm>
            <a:off x="4624956" y="3236428"/>
            <a:ext cx="1665888"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751206C-1352-3C94-0043-82555529EB3B}"/>
              </a:ext>
            </a:extLst>
          </p:cNvPr>
          <p:cNvSpPr/>
          <p:nvPr/>
        </p:nvSpPr>
        <p:spPr>
          <a:xfrm>
            <a:off x="4738059" y="4028072"/>
            <a:ext cx="2370976"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9E34EF3-2E96-C8D6-4AE1-9FFF9B144364}"/>
              </a:ext>
            </a:extLst>
          </p:cNvPr>
          <p:cNvSpPr/>
          <p:nvPr/>
        </p:nvSpPr>
        <p:spPr>
          <a:xfrm>
            <a:off x="7330123" y="5068307"/>
            <a:ext cx="2706755"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6" name="テキスト ボックス 35">
            <a:extLst>
              <a:ext uri="{FF2B5EF4-FFF2-40B4-BE49-F238E27FC236}">
                <a16:creationId xmlns:a16="http://schemas.microsoft.com/office/drawing/2014/main" id="{ACE0BA7D-B9C2-FF01-4794-AE1AB2C87782}"/>
              </a:ext>
            </a:extLst>
          </p:cNvPr>
          <p:cNvSpPr txBox="1"/>
          <p:nvPr/>
        </p:nvSpPr>
        <p:spPr>
          <a:xfrm>
            <a:off x="1576724" y="2853861"/>
            <a:ext cx="4375450" cy="338554"/>
          </a:xfrm>
          <a:prstGeom prst="rect">
            <a:avLst/>
          </a:prstGeom>
          <a:noFill/>
        </p:spPr>
        <p:txBody>
          <a:bodyPr wrap="square" rtlCol="0">
            <a:spAutoFit/>
          </a:bodyPr>
          <a:lstStyle/>
          <a:p>
            <a:r>
              <a:rPr kumimoji="1" lang="en-US" altLang="ja-JP" sz="1600" dirty="0">
                <a:latin typeface="Hiragino Maru Gothic Pro W4" panose="020F0400000000000000" pitchFamily="34" charset="-128"/>
                <a:ea typeface="Hiragino Maru Gothic Pro W4" panose="020F0400000000000000" pitchFamily="34" charset="-128"/>
              </a:rPr>
              <a:t>[M. Berry, Proc.R.Soc.Lond.A</a:t>
            </a:r>
            <a:r>
              <a:rPr kumimoji="1" lang="en-US" altLang="ja-JP" sz="1600" b="1" dirty="0">
                <a:latin typeface="Hiragino Maru Gothic Pro W4" panose="020F0400000000000000" pitchFamily="34" charset="-128"/>
                <a:ea typeface="Hiragino Maru Gothic Pro W4" panose="020F0400000000000000" pitchFamily="34" charset="-128"/>
              </a:rPr>
              <a:t>392</a:t>
            </a:r>
            <a:r>
              <a:rPr kumimoji="1" lang="en-US" altLang="ja-JP" sz="1600" dirty="0">
                <a:latin typeface="Hiragino Maru Gothic Pro W4" panose="020F0400000000000000" pitchFamily="34" charset="-128"/>
                <a:ea typeface="Hiragino Maru Gothic Pro W4" panose="020F0400000000000000" pitchFamily="34" charset="-128"/>
              </a:rPr>
              <a:t>:45–57]</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12"/>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13"/>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6" name="正方形/長方形 95">
            <a:extLst>
              <a:ext uri="{FF2B5EF4-FFF2-40B4-BE49-F238E27FC236}">
                <a16:creationId xmlns:a16="http://schemas.microsoft.com/office/drawing/2014/main" id="{0BD6AF80-5A34-01FD-33C9-AA8625A2594B}"/>
              </a:ext>
            </a:extLst>
          </p:cNvPr>
          <p:cNvSpPr/>
          <p:nvPr/>
        </p:nvSpPr>
        <p:spPr>
          <a:xfrm>
            <a:off x="6761572" y="2870939"/>
            <a:ext cx="4025575" cy="80763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159D893-CA53-25AC-07DC-4DDD8AD2BA06}"/>
              </a:ext>
            </a:extLst>
          </p:cNvPr>
          <p:cNvPicPr>
            <a:picLocks noChangeAspect="1"/>
          </p:cNvPicPr>
          <p:nvPr/>
        </p:nvPicPr>
        <p:blipFill rotWithShape="1">
          <a:blip r:embed="rId6"/>
          <a:srcRect l="76006" t="-1" b="-2561"/>
          <a:stretch/>
        </p:blipFill>
        <p:spPr>
          <a:xfrm>
            <a:off x="7683694" y="5789407"/>
            <a:ext cx="1306238" cy="433196"/>
          </a:xfrm>
          <a:prstGeom prst="rect">
            <a:avLst/>
          </a:prstGeom>
        </p:spPr>
      </p:pic>
      <p:pic>
        <p:nvPicPr>
          <p:cNvPr id="9" name="図 8">
            <a:extLst>
              <a:ext uri="{FF2B5EF4-FFF2-40B4-BE49-F238E27FC236}">
                <a16:creationId xmlns:a16="http://schemas.microsoft.com/office/drawing/2014/main" id="{2CFDA211-139A-9B08-8A6B-D78B6E0D98D5}"/>
              </a:ext>
            </a:extLst>
          </p:cNvPr>
          <p:cNvPicPr>
            <a:picLocks noChangeAspect="1"/>
          </p:cNvPicPr>
          <p:nvPr/>
        </p:nvPicPr>
        <p:blipFill rotWithShape="1">
          <a:blip r:embed="rId6"/>
          <a:srcRect l="33337" t="-2" r="29682" b="-10546"/>
          <a:stretch/>
        </p:blipFill>
        <p:spPr>
          <a:xfrm>
            <a:off x="9626480" y="5789269"/>
            <a:ext cx="2013258" cy="466922"/>
          </a:xfrm>
          <a:prstGeom prst="rect">
            <a:avLst/>
          </a:prstGeom>
        </p:spPr>
      </p:pic>
      <p:sp>
        <p:nvSpPr>
          <p:cNvPr id="12" name="テキスト ボックス 11">
            <a:extLst>
              <a:ext uri="{FF2B5EF4-FFF2-40B4-BE49-F238E27FC236}">
                <a16:creationId xmlns:a16="http://schemas.microsoft.com/office/drawing/2014/main" id="{6DD416F2-E200-7483-5512-0B8FD02CB65B}"/>
              </a:ext>
            </a:extLst>
          </p:cNvPr>
          <p:cNvSpPr txBox="1"/>
          <p:nvPr/>
        </p:nvSpPr>
        <p:spPr>
          <a:xfrm>
            <a:off x="7116415" y="4075632"/>
            <a:ext cx="4903315"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measured by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highe</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r Berry phase</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67769542-CA02-1E0A-FEC2-52CB325DD5FE}"/>
              </a:ext>
            </a:extLst>
          </p:cNvPr>
          <p:cNvSpPr txBox="1"/>
          <p:nvPr/>
        </p:nvSpPr>
        <p:spPr>
          <a:xfrm>
            <a:off x="4625352" y="4483533"/>
            <a:ext cx="7731021"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higher Berry curvature [A. Kapustin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Phys. Rev. B </a:t>
            </a:r>
            <a:r>
              <a:rPr lang="en-US" altLang="ja-JP" sz="1600" b="1" dirty="0">
                <a:latin typeface="Hiragino Maru Gothic Pro W4" panose="020F0400000000000000" pitchFamily="34" charset="-128"/>
                <a:ea typeface="Hiragino Maru Gothic Pro W4" panose="020F0400000000000000" pitchFamily="34" charset="-128"/>
              </a:rPr>
              <a:t>101</a:t>
            </a:r>
            <a:r>
              <a:rPr lang="en-US" altLang="ja-JP" sz="1600" dirty="0">
                <a:latin typeface="Hiragino Maru Gothic Pro W4" panose="020F0400000000000000" pitchFamily="34" charset="-128"/>
                <a:ea typeface="Hiragino Maru Gothic Pro W4" panose="020F0400000000000000" pitchFamily="34" charset="-128"/>
              </a:rPr>
              <a:t>,235130])</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13C49BA5-348C-CBC1-666E-14E8B57D5FCD}"/>
              </a:ext>
            </a:extLst>
          </p:cNvPr>
          <p:cNvSpPr txBox="1"/>
          <p:nvPr/>
        </p:nvSpPr>
        <p:spPr>
          <a:xfrm>
            <a:off x="4633917" y="4742168"/>
            <a:ext cx="7066032"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Berry curvature pump [X. Wen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arXiv:2112.07748])</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3" name="テキスト ボックス 2">
            <a:extLst>
              <a:ext uri="{FF2B5EF4-FFF2-40B4-BE49-F238E27FC236}">
                <a16:creationId xmlns:a16="http://schemas.microsoft.com/office/drawing/2014/main" id="{A784B622-D48B-FA0C-E64F-303DD7C06B93}"/>
              </a:ext>
            </a:extLst>
          </p:cNvPr>
          <p:cNvSpPr txBox="1"/>
          <p:nvPr/>
        </p:nvSpPr>
        <p:spPr>
          <a:xfrm>
            <a:off x="1471294" y="3770903"/>
            <a:ext cx="3266765"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[OSS22,OTS23,OR23,SHO23]</a:t>
            </a:r>
            <a:endParaRPr kumimoji="1" lang="ja-JP" altLang="en-US" sz="16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535207171"/>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図 53">
            <a:extLst>
              <a:ext uri="{FF2B5EF4-FFF2-40B4-BE49-F238E27FC236}">
                <a16:creationId xmlns:a16="http://schemas.microsoft.com/office/drawing/2014/main" id="{58302FCC-2ACB-B51A-94E3-7D56E6950FEF}"/>
              </a:ext>
            </a:extLst>
          </p:cNvPr>
          <p:cNvPicPr>
            <a:picLocks noChangeAspect="1"/>
          </p:cNvPicPr>
          <p:nvPr/>
        </p:nvPicPr>
        <p:blipFill rotWithShape="1">
          <a:blip r:embed="rId3"/>
          <a:srcRect l="4897" r="85371"/>
          <a:stretch/>
        </p:blipFill>
        <p:spPr>
          <a:xfrm>
            <a:off x="9442917" y="889838"/>
            <a:ext cx="241748" cy="1257308"/>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1553306" cy="1325563"/>
          </a:xfrm>
        </p:spPr>
        <p:txBody>
          <a:bodyPr/>
          <a:lstStyle/>
          <a:p>
            <a:r>
              <a:rPr kumimoji="1" lang="en-US" altLang="ja-JP" dirty="0"/>
              <a:t>Summary of Our Result</a:t>
            </a:r>
            <a:endParaRPr kumimoji="1" lang="ja-JP" altLang="en-US"/>
          </a:p>
        </p:txBody>
      </p:sp>
      <p:cxnSp>
        <p:nvCxnSpPr>
          <p:cNvPr id="20" name="直線コネクタ 19">
            <a:extLst>
              <a:ext uri="{FF2B5EF4-FFF2-40B4-BE49-F238E27FC236}">
                <a16:creationId xmlns:a16="http://schemas.microsoft.com/office/drawing/2014/main" id="{3ECC5753-E6E0-244A-6706-DD1878F7ACA7}"/>
              </a:ext>
            </a:extLst>
          </p:cNvPr>
          <p:cNvCxnSpPr>
            <a:cxnSpLocks/>
          </p:cNvCxnSpPr>
          <p:nvPr/>
        </p:nvCxnSpPr>
        <p:spPr>
          <a:xfrm>
            <a:off x="446317" y="3790824"/>
            <a:ext cx="0" cy="1747850"/>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8CFA0C3F-9ED1-34FA-8F9C-BD84EAF8E446}"/>
              </a:ext>
            </a:extLst>
          </p:cNvPr>
          <p:cNvSpPr txBox="1"/>
          <p:nvPr/>
        </p:nvSpPr>
        <p:spPr>
          <a:xfrm>
            <a:off x="557530" y="3705175"/>
            <a:ext cx="3575084"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1+1d:</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5" name="テキスト ボックス 24">
            <a:extLst>
              <a:ext uri="{FF2B5EF4-FFF2-40B4-BE49-F238E27FC236}">
                <a16:creationId xmlns:a16="http://schemas.microsoft.com/office/drawing/2014/main" id="{4513394D-00BB-9D8A-7785-5B51F1F8896E}"/>
              </a:ext>
            </a:extLst>
          </p:cNvPr>
          <p:cNvSpPr txBox="1"/>
          <p:nvPr/>
        </p:nvSpPr>
        <p:spPr>
          <a:xfrm>
            <a:off x="380300" y="5750694"/>
            <a:ext cx="1156681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We constructed top. invariants which measures               and                   .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0" name="正方形/長方形 29">
            <a:extLst>
              <a:ext uri="{FF2B5EF4-FFF2-40B4-BE49-F238E27FC236}">
                <a16:creationId xmlns:a16="http://schemas.microsoft.com/office/drawing/2014/main" id="{48723F53-BAE3-416C-E764-31289470ED99}"/>
              </a:ext>
            </a:extLst>
          </p:cNvPr>
          <p:cNvSpPr/>
          <p:nvPr/>
        </p:nvSpPr>
        <p:spPr>
          <a:xfrm>
            <a:off x="326110" y="5662096"/>
            <a:ext cx="11496100" cy="6028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75DF25F4-BA8D-BAF5-B313-9F9EBEEBDE5A}"/>
              </a:ext>
            </a:extLst>
          </p:cNvPr>
          <p:cNvCxnSpPr>
            <a:cxnSpLocks/>
          </p:cNvCxnSpPr>
          <p:nvPr/>
        </p:nvCxnSpPr>
        <p:spPr>
          <a:xfrm>
            <a:off x="446317" y="2834092"/>
            <a:ext cx="0" cy="795505"/>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E9096D5E-D680-F309-20BE-91A07BC2761C}"/>
              </a:ext>
            </a:extLst>
          </p:cNvPr>
          <p:cNvSpPr txBox="1"/>
          <p:nvPr/>
        </p:nvSpPr>
        <p:spPr>
          <a:xfrm>
            <a:off x="557530" y="2785766"/>
            <a:ext cx="204428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0</a:t>
            </a:r>
            <a:r>
              <a:rPr kumimoji="1" lang="en-US" altLang="ja-JP" sz="2400" dirty="0">
                <a:latin typeface="Hiragino Maru Gothic Pro W4" panose="020F0400000000000000" pitchFamily="34" charset="-128"/>
                <a:ea typeface="Hiragino Maru Gothic Pro W4" panose="020F0400000000000000" pitchFamily="34" charset="-128"/>
              </a:rPr>
              <a:t>+1</a:t>
            </a:r>
            <a:r>
              <a:rPr lang="en-US" altLang="ja-JP" sz="2400" dirty="0">
                <a:latin typeface="Hiragino Maru Gothic Pro W4" panose="020F0400000000000000" pitchFamily="34" charset="-128"/>
                <a:ea typeface="Hiragino Maru Gothic Pro W4" panose="020F0400000000000000" pitchFamily="34" charset="-128"/>
              </a:rPr>
              <a:t>d</a:t>
            </a:r>
            <a:r>
              <a:rPr kumimoji="1" lang="en-US" altLang="ja-JP" sz="2400" dirty="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3" name="図 42">
            <a:extLst>
              <a:ext uri="{FF2B5EF4-FFF2-40B4-BE49-F238E27FC236}">
                <a16:creationId xmlns:a16="http://schemas.microsoft.com/office/drawing/2014/main" id="{453FF650-4C69-8FE2-0D6D-BF132C8535DD}"/>
              </a:ext>
            </a:extLst>
          </p:cNvPr>
          <p:cNvPicPr>
            <a:picLocks noChangeAspect="1"/>
          </p:cNvPicPr>
          <p:nvPr/>
        </p:nvPicPr>
        <p:blipFill rotWithShape="1">
          <a:blip r:embed="rId4"/>
          <a:srcRect l="57038" b="-6944"/>
          <a:stretch/>
        </p:blipFill>
        <p:spPr>
          <a:xfrm>
            <a:off x="3042607" y="3248303"/>
            <a:ext cx="1402232" cy="448204"/>
          </a:xfrm>
          <a:prstGeom prst="rect">
            <a:avLst/>
          </a:prstGeom>
        </p:spPr>
      </p:pic>
      <p:pic>
        <p:nvPicPr>
          <p:cNvPr id="44" name="図 43">
            <a:extLst>
              <a:ext uri="{FF2B5EF4-FFF2-40B4-BE49-F238E27FC236}">
                <a16:creationId xmlns:a16="http://schemas.microsoft.com/office/drawing/2014/main" id="{1A75A640-C0F8-8283-0504-88B9EB7788D3}"/>
              </a:ext>
            </a:extLst>
          </p:cNvPr>
          <p:cNvPicPr>
            <a:picLocks noChangeAspect="1"/>
          </p:cNvPicPr>
          <p:nvPr/>
        </p:nvPicPr>
        <p:blipFill rotWithShape="1">
          <a:blip r:embed="rId5"/>
          <a:srcRect l="57038" b="-2281"/>
          <a:stretch/>
        </p:blipFill>
        <p:spPr>
          <a:xfrm>
            <a:off x="3092248" y="4051413"/>
            <a:ext cx="1402232" cy="428659"/>
          </a:xfrm>
          <a:prstGeom prst="rect">
            <a:avLst/>
          </a:prstGeom>
        </p:spPr>
      </p:pic>
      <p:pic>
        <p:nvPicPr>
          <p:cNvPr id="46" name="図 45">
            <a:extLst>
              <a:ext uri="{FF2B5EF4-FFF2-40B4-BE49-F238E27FC236}">
                <a16:creationId xmlns:a16="http://schemas.microsoft.com/office/drawing/2014/main" id="{73B18D8D-FA78-F863-44DA-9E65D7EDC3A0}"/>
              </a:ext>
            </a:extLst>
          </p:cNvPr>
          <p:cNvPicPr>
            <a:picLocks noChangeAspect="1"/>
          </p:cNvPicPr>
          <p:nvPr/>
        </p:nvPicPr>
        <p:blipFill rotWithShape="1">
          <a:blip r:embed="rId6"/>
          <a:srcRect l="33337" t="-1" b="-4618"/>
          <a:stretch/>
        </p:blipFill>
        <p:spPr>
          <a:xfrm>
            <a:off x="3209182" y="5105638"/>
            <a:ext cx="3928341" cy="478317"/>
          </a:xfrm>
          <a:prstGeom prst="rect">
            <a:avLst/>
          </a:prstGeom>
        </p:spPr>
      </p:pic>
      <p:sp>
        <p:nvSpPr>
          <p:cNvPr id="58" name="正方形/長方形 57">
            <a:extLst>
              <a:ext uri="{FF2B5EF4-FFF2-40B4-BE49-F238E27FC236}">
                <a16:creationId xmlns:a16="http://schemas.microsoft.com/office/drawing/2014/main" id="{7E8B8D86-1E69-223E-B68E-D32F6353ADB1}"/>
              </a:ext>
            </a:extLst>
          </p:cNvPr>
          <p:cNvSpPr/>
          <p:nvPr/>
        </p:nvSpPr>
        <p:spPr>
          <a:xfrm>
            <a:off x="3759218" y="2371608"/>
            <a:ext cx="5065899" cy="369332"/>
          </a:xfrm>
          <a:prstGeom prst="rect">
            <a:avLst/>
          </a:prstGeom>
        </p:spPr>
        <p:txBody>
          <a:bodyPr wrap="square">
            <a:spAutoFit/>
          </a:bodyPr>
          <a:lstStyle/>
          <a:p>
            <a:r>
              <a:rPr lang="en" altLang="ja-JP" dirty="0">
                <a:latin typeface="NimbusRomNo9L"/>
              </a:rPr>
              <a:t>[D. Freed, </a:t>
            </a:r>
            <a:r>
              <a:rPr lang="en" altLang="ja-JP" dirty="0" err="1">
                <a:latin typeface="NimbusRomNo9L"/>
              </a:rPr>
              <a:t>et.al</a:t>
            </a:r>
            <a:r>
              <a:rPr lang="en" altLang="ja-JP" dirty="0">
                <a:latin typeface="NimbusRomNo9L"/>
              </a:rPr>
              <a:t>., </a:t>
            </a:r>
            <a:r>
              <a:rPr lang="en" altLang="ja-JP" dirty="0" err="1">
                <a:latin typeface="NimbusRomNo9L"/>
              </a:rPr>
              <a:t>Geom.Topol</a:t>
            </a:r>
            <a:r>
              <a:rPr lang="en" altLang="ja-JP" dirty="0">
                <a:latin typeface="NimbusRomNo9L"/>
              </a:rPr>
              <a:t>. </a:t>
            </a:r>
            <a:r>
              <a:rPr lang="en" altLang="ja-JP" b="1" dirty="0">
                <a:latin typeface="NimbusRomNo9L"/>
              </a:rPr>
              <a:t>25</a:t>
            </a:r>
            <a:r>
              <a:rPr lang="en" altLang="ja-JP" dirty="0">
                <a:latin typeface="NimbusRomNo9L"/>
              </a:rPr>
              <a:t> (2021) 1165-1330.] </a:t>
            </a:r>
            <a:endParaRPr lang="en" altLang="ja-JP" dirty="0">
              <a:effectLst/>
            </a:endParaRPr>
          </a:p>
        </p:txBody>
      </p:sp>
      <p:sp>
        <p:nvSpPr>
          <p:cNvPr id="5" name="テキスト ボックス 4">
            <a:extLst>
              <a:ext uri="{FF2B5EF4-FFF2-40B4-BE49-F238E27FC236}">
                <a16:creationId xmlns:a16="http://schemas.microsoft.com/office/drawing/2014/main" id="{961DAE02-C1C9-9BBF-141A-F77BFAE4F2B2}"/>
              </a:ext>
            </a:extLst>
          </p:cNvPr>
          <p:cNvSpPr txBox="1"/>
          <p:nvPr/>
        </p:nvSpPr>
        <p:spPr>
          <a:xfrm>
            <a:off x="4425805" y="3265276"/>
            <a:ext cx="1978192"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a:t>
            </a:r>
            <a:r>
              <a:rPr lang="en-US" altLang="ja-JP" sz="2000" dirty="0">
                <a:latin typeface="Hiragino Maru Gothic Pro W4" panose="020F0400000000000000" pitchFamily="34" charset="-128"/>
                <a:ea typeface="Hiragino Maru Gothic Pro W4" panose="020F0400000000000000" pitchFamily="34" charset="-128"/>
              </a:rPr>
              <a:t> phase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9" name="テキスト ボックス 18">
            <a:extLst>
              <a:ext uri="{FF2B5EF4-FFF2-40B4-BE49-F238E27FC236}">
                <a16:creationId xmlns:a16="http://schemas.microsoft.com/office/drawing/2014/main" id="{AF3909E8-1C78-807C-2BB0-10AC857DCDDD}"/>
              </a:ext>
            </a:extLst>
          </p:cNvPr>
          <p:cNvSpPr txBox="1"/>
          <p:nvPr/>
        </p:nvSpPr>
        <p:spPr>
          <a:xfrm>
            <a:off x="7109036" y="5112107"/>
            <a:ext cx="323247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Fermion parity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26" name="テキスト ボックス 25">
            <a:extLst>
              <a:ext uri="{FF2B5EF4-FFF2-40B4-BE49-F238E27FC236}">
                <a16:creationId xmlns:a16="http://schemas.microsoft.com/office/drawing/2014/main" id="{55737705-44EA-6AD3-A4AE-CECC54A53CF5}"/>
              </a:ext>
            </a:extLst>
          </p:cNvPr>
          <p:cNvSpPr txBox="1"/>
          <p:nvPr/>
        </p:nvSpPr>
        <p:spPr>
          <a:xfrm>
            <a:off x="4532280" y="4059079"/>
            <a:ext cx="279784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 Berry phase pump</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74" name="テキスト ボックス 73">
            <a:extLst>
              <a:ext uri="{FF2B5EF4-FFF2-40B4-BE49-F238E27FC236}">
                <a16:creationId xmlns:a16="http://schemas.microsoft.com/office/drawing/2014/main" id="{598AF784-A7BA-AFDE-C844-102AD6DA2C75}"/>
              </a:ext>
            </a:extLst>
          </p:cNvPr>
          <p:cNvSpPr txBox="1"/>
          <p:nvPr/>
        </p:nvSpPr>
        <p:spPr>
          <a:xfrm>
            <a:off x="6750117" y="2840251"/>
            <a:ext cx="4883947"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e.g.           </a:t>
            </a:r>
            <a:r>
              <a:rPr kumimoji="1" lang="en-US" altLang="ja-JP" sz="2000" dirty="0">
                <a:latin typeface="Hiragino Maru Gothic Pro W4" panose="020F0400000000000000" pitchFamily="34" charset="-128"/>
                <a:ea typeface="Hiragino Maru Gothic Pro W4" panose="020F0400000000000000" pitchFamily="34" charset="-128"/>
              </a:rPr>
              <a:t>(2d sphere)</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ja-JP" altLang="en-US" sz="2400">
                <a:latin typeface="Hiragino Maru Gothic Pro W4" panose="020F0400000000000000" pitchFamily="34" charset="-128"/>
                <a:ea typeface="Hiragino Maru Gothic Pro W4" panose="020F0400000000000000" pitchFamily="34" charset="-128"/>
              </a:rPr>
              <a:t>　　　　　　　</a:t>
            </a:r>
            <a:r>
              <a:rPr kumimoji="1" lang="en-US" altLang="ja-JP" sz="2400" dirty="0">
                <a:latin typeface="Hiragino Maru Gothic Pro W4" panose="020F0400000000000000" pitchFamily="34" charset="-128"/>
                <a:ea typeface="Hiragino Maru Gothic Pro W4" panose="020F0400000000000000" pitchFamily="34" charset="-128"/>
              </a:rPr>
              <a:t>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5" name="図 74">
            <a:extLst>
              <a:ext uri="{FF2B5EF4-FFF2-40B4-BE49-F238E27FC236}">
                <a16:creationId xmlns:a16="http://schemas.microsoft.com/office/drawing/2014/main" id="{8C926ACC-E131-380F-6C52-EB199729DFFE}"/>
              </a:ext>
            </a:extLst>
          </p:cNvPr>
          <p:cNvPicPr>
            <a:picLocks noChangeAspect="1"/>
          </p:cNvPicPr>
          <p:nvPr/>
        </p:nvPicPr>
        <p:blipFill>
          <a:blip r:embed="rId7"/>
          <a:stretch>
            <a:fillRect/>
          </a:stretch>
        </p:blipFill>
        <p:spPr>
          <a:xfrm>
            <a:off x="7557481" y="3275020"/>
            <a:ext cx="3176419" cy="354577"/>
          </a:xfrm>
          <a:prstGeom prst="rect">
            <a:avLst/>
          </a:prstGeom>
        </p:spPr>
      </p:pic>
      <p:sp>
        <p:nvSpPr>
          <p:cNvPr id="76" name="テキスト ボックス 75">
            <a:extLst>
              <a:ext uri="{FF2B5EF4-FFF2-40B4-BE49-F238E27FC236}">
                <a16:creationId xmlns:a16="http://schemas.microsoft.com/office/drawing/2014/main" id="{15D156DD-C7B8-A48B-6BE4-B5B1CE10AEEF}"/>
              </a:ext>
            </a:extLst>
          </p:cNvPr>
          <p:cNvSpPr txBox="1"/>
          <p:nvPr/>
        </p:nvSpPr>
        <p:spPr>
          <a:xfrm>
            <a:off x="393251" y="892113"/>
            <a:ext cx="7883850" cy="461665"/>
          </a:xfrm>
          <a:prstGeom prst="rect">
            <a:avLst/>
          </a:prstGeom>
          <a:noFill/>
        </p:spPr>
        <p:txBody>
          <a:bodyPr wrap="square" rtlCol="0">
            <a:spAutoFit/>
          </a:bodyPr>
          <a:lstStyle/>
          <a:p>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family of Hamiltonians </a:t>
            </a:r>
            <a:r>
              <a:rPr lang="en-US" altLang="ja-JP" sz="2400" dirty="0">
                <a:latin typeface="Hiragino Maru Gothic Pro W4" panose="020F0400000000000000" pitchFamily="34" charset="-128"/>
                <a:ea typeface="Hiragino Maru Gothic Pro W4" panose="020F0400000000000000" pitchFamily="34" charset="-128"/>
              </a:rPr>
              <a:t>is important:</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78" name="図 77">
            <a:extLst>
              <a:ext uri="{FF2B5EF4-FFF2-40B4-BE49-F238E27FC236}">
                <a16:creationId xmlns:a16="http://schemas.microsoft.com/office/drawing/2014/main" id="{C71C3727-B999-FA8D-BACF-8BC335F497C4}"/>
              </a:ext>
            </a:extLst>
          </p:cNvPr>
          <p:cNvPicPr>
            <a:picLocks noChangeAspect="1"/>
          </p:cNvPicPr>
          <p:nvPr/>
        </p:nvPicPr>
        <p:blipFill>
          <a:blip r:embed="rId8"/>
          <a:stretch>
            <a:fillRect/>
          </a:stretch>
        </p:blipFill>
        <p:spPr>
          <a:xfrm>
            <a:off x="7514200" y="2930242"/>
            <a:ext cx="960269" cy="280694"/>
          </a:xfrm>
          <a:prstGeom prst="rect">
            <a:avLst/>
          </a:prstGeom>
        </p:spPr>
      </p:pic>
      <p:sp>
        <p:nvSpPr>
          <p:cNvPr id="79" name="テキスト ボックス 78">
            <a:extLst>
              <a:ext uri="{FF2B5EF4-FFF2-40B4-BE49-F238E27FC236}">
                <a16:creationId xmlns:a16="http://schemas.microsoft.com/office/drawing/2014/main" id="{1D9EE699-F85D-FBE7-0561-93BE6F9FBB6A}"/>
              </a:ext>
            </a:extLst>
          </p:cNvPr>
          <p:cNvSpPr txBox="1"/>
          <p:nvPr/>
        </p:nvSpPr>
        <p:spPr>
          <a:xfrm>
            <a:off x="911845" y="1354860"/>
            <a:ext cx="705869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Thouless 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4" name="テキスト ボックス 83">
            <a:extLst>
              <a:ext uri="{FF2B5EF4-FFF2-40B4-BE49-F238E27FC236}">
                <a16:creationId xmlns:a16="http://schemas.microsoft.com/office/drawing/2014/main" id="{8A9097B9-00FE-5E1A-C77A-FCE5F48AD497}"/>
              </a:ext>
            </a:extLst>
          </p:cNvPr>
          <p:cNvSpPr txBox="1"/>
          <p:nvPr/>
        </p:nvSpPr>
        <p:spPr>
          <a:xfrm>
            <a:off x="910896" y="1772084"/>
            <a:ext cx="8491917"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E.g. parameter sp.</a:t>
            </a:r>
            <a:r>
              <a:rPr kumimoji="1" lang="ja-JP" altLang="en-US" sz="2000">
                <a:latin typeface="Hiragino Maru Gothic Pro W4" panose="020F0400000000000000" pitchFamily="34" charset="-128"/>
                <a:ea typeface="Hiragino Maru Gothic Pro W4" panose="020F0400000000000000" pitchFamily="34" charset="-128"/>
              </a:rPr>
              <a:t>　</a:t>
            </a:r>
            <a:r>
              <a:rPr kumimoji="1" lang="en-US" altLang="ja-JP" sz="2000" dirty="0">
                <a:latin typeface="Hiragino Maru Gothic Pro W4" panose="020F0400000000000000" pitchFamily="34" charset="-128"/>
                <a:ea typeface="Hiragino Maru Gothic Pro W4" panose="020F0400000000000000" pitchFamily="34" charset="-128"/>
              </a:rPr>
              <a:t>             :     -symmetric SPT phase.</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85" name="図 84">
            <a:extLst>
              <a:ext uri="{FF2B5EF4-FFF2-40B4-BE49-F238E27FC236}">
                <a16:creationId xmlns:a16="http://schemas.microsoft.com/office/drawing/2014/main" id="{07AAEED1-2B11-2996-AC7E-D92887736F23}"/>
              </a:ext>
            </a:extLst>
          </p:cNvPr>
          <p:cNvPicPr>
            <a:picLocks noChangeAspect="1"/>
          </p:cNvPicPr>
          <p:nvPr/>
        </p:nvPicPr>
        <p:blipFill>
          <a:blip r:embed="rId9"/>
          <a:stretch>
            <a:fillRect/>
          </a:stretch>
        </p:blipFill>
        <p:spPr>
          <a:xfrm>
            <a:off x="4852798" y="1860322"/>
            <a:ext cx="228600" cy="241300"/>
          </a:xfrm>
          <a:prstGeom prst="rect">
            <a:avLst/>
          </a:prstGeom>
        </p:spPr>
      </p:pic>
      <p:sp>
        <p:nvSpPr>
          <p:cNvPr id="86" name="テキスト プレースホルダー 11">
            <a:extLst>
              <a:ext uri="{FF2B5EF4-FFF2-40B4-BE49-F238E27FC236}">
                <a16:creationId xmlns:a16="http://schemas.microsoft.com/office/drawing/2014/main" id="{A8105571-878C-0711-264F-960F99D3AB3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4</a:t>
            </a:r>
            <a:endParaRPr lang="ja-JP" altLang="en-US"/>
          </a:p>
        </p:txBody>
      </p:sp>
      <p:pic>
        <p:nvPicPr>
          <p:cNvPr id="10" name="図 9">
            <a:extLst>
              <a:ext uri="{FF2B5EF4-FFF2-40B4-BE49-F238E27FC236}">
                <a16:creationId xmlns:a16="http://schemas.microsoft.com/office/drawing/2014/main" id="{6B640EF9-F513-AE6A-007C-030EB5DC451E}"/>
              </a:ext>
            </a:extLst>
          </p:cNvPr>
          <p:cNvPicPr>
            <a:picLocks noChangeAspect="1"/>
          </p:cNvPicPr>
          <p:nvPr/>
        </p:nvPicPr>
        <p:blipFill>
          <a:blip r:embed="rId10"/>
          <a:stretch>
            <a:fillRect/>
          </a:stretch>
        </p:blipFill>
        <p:spPr>
          <a:xfrm>
            <a:off x="3405401" y="1398164"/>
            <a:ext cx="990600" cy="279400"/>
          </a:xfrm>
          <a:prstGeom prst="rect">
            <a:avLst/>
          </a:prstGeom>
        </p:spPr>
      </p:pic>
      <p:pic>
        <p:nvPicPr>
          <p:cNvPr id="11" name="図 10">
            <a:extLst>
              <a:ext uri="{FF2B5EF4-FFF2-40B4-BE49-F238E27FC236}">
                <a16:creationId xmlns:a16="http://schemas.microsoft.com/office/drawing/2014/main" id="{F68F6035-F41F-7DBA-5C88-7C5A452AEEAF}"/>
              </a:ext>
            </a:extLst>
          </p:cNvPr>
          <p:cNvPicPr>
            <a:picLocks noChangeAspect="1"/>
          </p:cNvPicPr>
          <p:nvPr/>
        </p:nvPicPr>
        <p:blipFill rotWithShape="1">
          <a:blip r:embed="rId11"/>
          <a:srcRect t="-1" r="32882" b="-19228"/>
          <a:stretch/>
        </p:blipFill>
        <p:spPr>
          <a:xfrm>
            <a:off x="3405401" y="1816455"/>
            <a:ext cx="1235983" cy="333122"/>
          </a:xfrm>
          <a:prstGeom prst="rect">
            <a:avLst/>
          </a:prstGeom>
        </p:spPr>
      </p:pic>
      <p:sp>
        <p:nvSpPr>
          <p:cNvPr id="23" name="テキスト ボックス 22">
            <a:extLst>
              <a:ext uri="{FF2B5EF4-FFF2-40B4-BE49-F238E27FC236}">
                <a16:creationId xmlns:a16="http://schemas.microsoft.com/office/drawing/2014/main" id="{C483A038-9D18-4F8A-79BF-7F2170849723}"/>
              </a:ext>
            </a:extLst>
          </p:cNvPr>
          <p:cNvSpPr txBox="1"/>
          <p:nvPr/>
        </p:nvSpPr>
        <p:spPr>
          <a:xfrm>
            <a:off x="776182" y="3241526"/>
            <a:ext cx="291837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4" name="テキスト ボックス 23">
            <a:extLst>
              <a:ext uri="{FF2B5EF4-FFF2-40B4-BE49-F238E27FC236}">
                <a16:creationId xmlns:a16="http://schemas.microsoft.com/office/drawing/2014/main" id="{CDA8CC0D-4FDB-6489-A091-0369D0CE533B}"/>
              </a:ext>
            </a:extLst>
          </p:cNvPr>
          <p:cNvSpPr txBox="1"/>
          <p:nvPr/>
        </p:nvSpPr>
        <p:spPr>
          <a:xfrm>
            <a:off x="768865" y="4067930"/>
            <a:ext cx="2805317"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Bosonic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7" name="テキスト ボックス 26">
            <a:extLst>
              <a:ext uri="{FF2B5EF4-FFF2-40B4-BE49-F238E27FC236}">
                <a16:creationId xmlns:a16="http://schemas.microsoft.com/office/drawing/2014/main" id="{E3949059-DD79-D606-387E-3E516F70F8AE}"/>
              </a:ext>
            </a:extLst>
          </p:cNvPr>
          <p:cNvSpPr txBox="1"/>
          <p:nvPr/>
        </p:nvSpPr>
        <p:spPr>
          <a:xfrm>
            <a:off x="772636" y="5096044"/>
            <a:ext cx="2379163" cy="400110"/>
          </a:xfrm>
          <a:prstGeom prst="rect">
            <a:avLst/>
          </a:prstGeom>
          <a:noFill/>
        </p:spPr>
        <p:txBody>
          <a:bodyPr wrap="square" rtlCol="0">
            <a:spAutoFit/>
          </a:bodyPr>
          <a:lstStyle/>
          <a:p>
            <a:r>
              <a:rPr lang="en-US" altLang="ja-JP" sz="2000" u="sng" dirty="0">
                <a:latin typeface="Hiragino Maru Gothic Pro W4" panose="020F0400000000000000" pitchFamily="34" charset="-128"/>
                <a:ea typeface="Hiragino Maru Gothic Pro W4" panose="020F0400000000000000" pitchFamily="34" charset="-128"/>
              </a:rPr>
              <a:t>Fermionic system</a:t>
            </a:r>
            <a:endParaRPr kumimoji="1" lang="ja-JP" altLang="en-US" sz="2000" u="sng">
              <a:latin typeface="Hiragino Maru Gothic Pro W4" panose="020F0400000000000000" pitchFamily="34" charset="-128"/>
              <a:ea typeface="Hiragino Maru Gothic Pro W4" panose="020F0400000000000000" pitchFamily="34" charset="-128"/>
            </a:endParaRPr>
          </a:p>
        </p:txBody>
      </p:sp>
      <p:sp>
        <p:nvSpPr>
          <p:cNvPr id="28" name="正方形/長方形 27">
            <a:extLst>
              <a:ext uri="{FF2B5EF4-FFF2-40B4-BE49-F238E27FC236}">
                <a16:creationId xmlns:a16="http://schemas.microsoft.com/office/drawing/2014/main" id="{C692992C-3E7D-FF6D-35BF-F2549DEB2B76}"/>
              </a:ext>
            </a:extLst>
          </p:cNvPr>
          <p:cNvSpPr/>
          <p:nvPr/>
        </p:nvSpPr>
        <p:spPr>
          <a:xfrm>
            <a:off x="4624956" y="3236428"/>
            <a:ext cx="1665888"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751206C-1352-3C94-0043-82555529EB3B}"/>
              </a:ext>
            </a:extLst>
          </p:cNvPr>
          <p:cNvSpPr/>
          <p:nvPr/>
        </p:nvSpPr>
        <p:spPr>
          <a:xfrm>
            <a:off x="4738059" y="4028072"/>
            <a:ext cx="2370976"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A9E34EF3-2E96-C8D6-4AE1-9FFF9B144364}"/>
              </a:ext>
            </a:extLst>
          </p:cNvPr>
          <p:cNvSpPr/>
          <p:nvPr/>
        </p:nvSpPr>
        <p:spPr>
          <a:xfrm>
            <a:off x="7330123" y="5068307"/>
            <a:ext cx="2706755" cy="443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DFF278E-7B62-D79E-B475-3AFBB9563336}"/>
              </a:ext>
            </a:extLst>
          </p:cNvPr>
          <p:cNvSpPr txBox="1"/>
          <p:nvPr/>
        </p:nvSpPr>
        <p:spPr>
          <a:xfrm>
            <a:off x="393251" y="2310324"/>
            <a:ext cx="346726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Conjecture form QFT: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6" name="テキスト ボックス 35">
            <a:extLst>
              <a:ext uri="{FF2B5EF4-FFF2-40B4-BE49-F238E27FC236}">
                <a16:creationId xmlns:a16="http://schemas.microsoft.com/office/drawing/2014/main" id="{ACE0BA7D-B9C2-FF01-4794-AE1AB2C87782}"/>
              </a:ext>
            </a:extLst>
          </p:cNvPr>
          <p:cNvSpPr txBox="1"/>
          <p:nvPr/>
        </p:nvSpPr>
        <p:spPr>
          <a:xfrm>
            <a:off x="1576724" y="2853861"/>
            <a:ext cx="4375450" cy="338554"/>
          </a:xfrm>
          <a:prstGeom prst="rect">
            <a:avLst/>
          </a:prstGeom>
          <a:noFill/>
        </p:spPr>
        <p:txBody>
          <a:bodyPr wrap="square" rtlCol="0">
            <a:spAutoFit/>
          </a:bodyPr>
          <a:lstStyle/>
          <a:p>
            <a:r>
              <a:rPr kumimoji="1" lang="en-US" altLang="ja-JP" sz="1600" dirty="0">
                <a:latin typeface="Hiragino Maru Gothic Pro W4" panose="020F0400000000000000" pitchFamily="34" charset="-128"/>
                <a:ea typeface="Hiragino Maru Gothic Pro W4" panose="020F0400000000000000" pitchFamily="34" charset="-128"/>
              </a:rPr>
              <a:t>[M. Berry, Proc.R.Soc.Lond.A</a:t>
            </a:r>
            <a:r>
              <a:rPr kumimoji="1" lang="en-US" altLang="ja-JP" sz="1600" b="1" dirty="0">
                <a:latin typeface="Hiragino Maru Gothic Pro W4" panose="020F0400000000000000" pitchFamily="34" charset="-128"/>
                <a:ea typeface="Hiragino Maru Gothic Pro W4" panose="020F0400000000000000" pitchFamily="34" charset="-128"/>
              </a:rPr>
              <a:t>392</a:t>
            </a:r>
            <a:r>
              <a:rPr kumimoji="1" lang="en-US" altLang="ja-JP" sz="1600" dirty="0">
                <a:latin typeface="Hiragino Maru Gothic Pro W4" panose="020F0400000000000000" pitchFamily="34" charset="-128"/>
                <a:ea typeface="Hiragino Maru Gothic Pro W4" panose="020F0400000000000000" pitchFamily="34" charset="-128"/>
              </a:rPr>
              <a:t>:45–57]</a:t>
            </a:r>
            <a:endParaRPr kumimoji="1" lang="ja-JP" altLang="en-US" sz="1600">
              <a:latin typeface="Hiragino Maru Gothic Pro W4" panose="020F0400000000000000" pitchFamily="34" charset="-128"/>
              <a:ea typeface="Hiragino Maru Gothic Pro W4" panose="020F0400000000000000" pitchFamily="34" charset="-128"/>
            </a:endParaRPr>
          </a:p>
        </p:txBody>
      </p:sp>
      <p:pic>
        <p:nvPicPr>
          <p:cNvPr id="48" name="図 47">
            <a:extLst>
              <a:ext uri="{FF2B5EF4-FFF2-40B4-BE49-F238E27FC236}">
                <a16:creationId xmlns:a16="http://schemas.microsoft.com/office/drawing/2014/main" id="{2B3FE4D3-1CD1-0B5A-08B0-880D97C04BAD}"/>
              </a:ext>
            </a:extLst>
          </p:cNvPr>
          <p:cNvPicPr>
            <a:picLocks noChangeAspect="1"/>
          </p:cNvPicPr>
          <p:nvPr/>
        </p:nvPicPr>
        <p:blipFill rotWithShape="1">
          <a:blip r:embed="rId3"/>
          <a:srcRect l="12901"/>
          <a:stretch/>
        </p:blipFill>
        <p:spPr>
          <a:xfrm>
            <a:off x="9860692" y="909542"/>
            <a:ext cx="2163504" cy="1257308"/>
          </a:xfrm>
          <a:prstGeom prst="rect">
            <a:avLst/>
          </a:prstGeom>
        </p:spPr>
      </p:pic>
      <p:pic>
        <p:nvPicPr>
          <p:cNvPr id="50" name="図 49">
            <a:extLst>
              <a:ext uri="{FF2B5EF4-FFF2-40B4-BE49-F238E27FC236}">
                <a16:creationId xmlns:a16="http://schemas.microsoft.com/office/drawing/2014/main" id="{1EB2CA58-54BF-CE63-41F2-3344923A8BF9}"/>
              </a:ext>
            </a:extLst>
          </p:cNvPr>
          <p:cNvPicPr>
            <a:picLocks noChangeAspect="1"/>
          </p:cNvPicPr>
          <p:nvPr/>
        </p:nvPicPr>
        <p:blipFill>
          <a:blip r:embed="rId12"/>
          <a:stretch>
            <a:fillRect/>
          </a:stretch>
        </p:blipFill>
        <p:spPr>
          <a:xfrm>
            <a:off x="8757920" y="1036550"/>
            <a:ext cx="660400" cy="215900"/>
          </a:xfrm>
          <a:prstGeom prst="rect">
            <a:avLst/>
          </a:prstGeom>
        </p:spPr>
      </p:pic>
      <p:pic>
        <p:nvPicPr>
          <p:cNvPr id="51" name="図 50">
            <a:extLst>
              <a:ext uri="{FF2B5EF4-FFF2-40B4-BE49-F238E27FC236}">
                <a16:creationId xmlns:a16="http://schemas.microsoft.com/office/drawing/2014/main" id="{3D30E537-7ABC-D109-EDAD-BD9CEDA992F0}"/>
              </a:ext>
            </a:extLst>
          </p:cNvPr>
          <p:cNvPicPr>
            <a:picLocks noChangeAspect="1"/>
          </p:cNvPicPr>
          <p:nvPr/>
        </p:nvPicPr>
        <p:blipFill>
          <a:blip r:embed="rId13"/>
          <a:stretch>
            <a:fillRect/>
          </a:stretch>
        </p:blipFill>
        <p:spPr>
          <a:xfrm>
            <a:off x="8537326" y="1801307"/>
            <a:ext cx="838200" cy="215900"/>
          </a:xfrm>
          <a:prstGeom prst="rect">
            <a:avLst/>
          </a:prstGeom>
        </p:spPr>
      </p:pic>
      <p:sp>
        <p:nvSpPr>
          <p:cNvPr id="52" name="正方形/長方形 51">
            <a:extLst>
              <a:ext uri="{FF2B5EF4-FFF2-40B4-BE49-F238E27FC236}">
                <a16:creationId xmlns:a16="http://schemas.microsoft.com/office/drawing/2014/main" id="{FFBE0C3E-7258-02C1-3568-A457463B16D0}"/>
              </a:ext>
            </a:extLst>
          </p:cNvPr>
          <p:cNvSpPr/>
          <p:nvPr/>
        </p:nvSpPr>
        <p:spPr>
          <a:xfrm>
            <a:off x="8455138" y="931085"/>
            <a:ext cx="3551507" cy="121105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弧 76">
            <a:extLst>
              <a:ext uri="{FF2B5EF4-FFF2-40B4-BE49-F238E27FC236}">
                <a16:creationId xmlns:a16="http://schemas.microsoft.com/office/drawing/2014/main" id="{0D24C39F-1846-5D8F-6269-099750785F3D}"/>
              </a:ext>
            </a:extLst>
          </p:cNvPr>
          <p:cNvSpPr/>
          <p:nvPr/>
        </p:nvSpPr>
        <p:spPr>
          <a:xfrm rot="8100000">
            <a:off x="10254644" y="931745"/>
            <a:ext cx="1497079" cy="1497079"/>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a:extLst>
              <a:ext uri="{FF2B5EF4-FFF2-40B4-BE49-F238E27FC236}">
                <a16:creationId xmlns:a16="http://schemas.microsoft.com/office/drawing/2014/main" id="{1754CEF4-F0ED-F760-ED07-C07B0C0F0C07}"/>
              </a:ext>
            </a:extLst>
          </p:cNvPr>
          <p:cNvCxnSpPr>
            <a:cxnSpLocks/>
          </p:cNvCxnSpPr>
          <p:nvPr/>
        </p:nvCxnSpPr>
        <p:spPr>
          <a:xfrm flipV="1">
            <a:off x="11548632" y="2161177"/>
            <a:ext cx="41679" cy="36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F76BF5A6-E1E5-C6F1-23BD-739359DC9102}"/>
              </a:ext>
            </a:extLst>
          </p:cNvPr>
          <p:cNvSpPr txBox="1"/>
          <p:nvPr/>
        </p:nvSpPr>
        <p:spPr>
          <a:xfrm>
            <a:off x="11246388" y="2219245"/>
            <a:ext cx="984509"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pump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6" name="正方形/長方形 95">
            <a:extLst>
              <a:ext uri="{FF2B5EF4-FFF2-40B4-BE49-F238E27FC236}">
                <a16:creationId xmlns:a16="http://schemas.microsoft.com/office/drawing/2014/main" id="{0BD6AF80-5A34-01FD-33C9-AA8625A2594B}"/>
              </a:ext>
            </a:extLst>
          </p:cNvPr>
          <p:cNvSpPr/>
          <p:nvPr/>
        </p:nvSpPr>
        <p:spPr>
          <a:xfrm>
            <a:off x="6761572" y="2870939"/>
            <a:ext cx="4025575" cy="80763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733BE42-ADE4-85EB-BCFD-0C69A13D8814}"/>
              </a:ext>
            </a:extLst>
          </p:cNvPr>
          <p:cNvSpPr txBox="1"/>
          <p:nvPr/>
        </p:nvSpPr>
        <p:spPr>
          <a:xfrm>
            <a:off x="717592" y="6336897"/>
            <a:ext cx="10614452"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In the following, I’ll explain the construction of the higher Berry phase.</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F159D893-CA53-25AC-07DC-4DDD8AD2BA06}"/>
              </a:ext>
            </a:extLst>
          </p:cNvPr>
          <p:cNvPicPr>
            <a:picLocks noChangeAspect="1"/>
          </p:cNvPicPr>
          <p:nvPr/>
        </p:nvPicPr>
        <p:blipFill rotWithShape="1">
          <a:blip r:embed="rId6"/>
          <a:srcRect l="76006" t="-1" b="-2561"/>
          <a:stretch/>
        </p:blipFill>
        <p:spPr>
          <a:xfrm>
            <a:off x="7683694" y="5789407"/>
            <a:ext cx="1306238" cy="433196"/>
          </a:xfrm>
          <a:prstGeom prst="rect">
            <a:avLst/>
          </a:prstGeom>
        </p:spPr>
      </p:pic>
      <p:pic>
        <p:nvPicPr>
          <p:cNvPr id="9" name="図 8">
            <a:extLst>
              <a:ext uri="{FF2B5EF4-FFF2-40B4-BE49-F238E27FC236}">
                <a16:creationId xmlns:a16="http://schemas.microsoft.com/office/drawing/2014/main" id="{2CFDA211-139A-9B08-8A6B-D78B6E0D98D5}"/>
              </a:ext>
            </a:extLst>
          </p:cNvPr>
          <p:cNvPicPr>
            <a:picLocks noChangeAspect="1"/>
          </p:cNvPicPr>
          <p:nvPr/>
        </p:nvPicPr>
        <p:blipFill rotWithShape="1">
          <a:blip r:embed="rId6"/>
          <a:srcRect l="33337" t="-2" r="29682" b="-10546"/>
          <a:stretch/>
        </p:blipFill>
        <p:spPr>
          <a:xfrm>
            <a:off x="9626480" y="5789269"/>
            <a:ext cx="2013258" cy="466922"/>
          </a:xfrm>
          <a:prstGeom prst="rect">
            <a:avLst/>
          </a:prstGeom>
        </p:spPr>
      </p:pic>
      <p:sp>
        <p:nvSpPr>
          <p:cNvPr id="12" name="テキスト ボックス 11">
            <a:extLst>
              <a:ext uri="{FF2B5EF4-FFF2-40B4-BE49-F238E27FC236}">
                <a16:creationId xmlns:a16="http://schemas.microsoft.com/office/drawing/2014/main" id="{6DD416F2-E200-7483-5512-0B8FD02CB65B}"/>
              </a:ext>
            </a:extLst>
          </p:cNvPr>
          <p:cNvSpPr txBox="1"/>
          <p:nvPr/>
        </p:nvSpPr>
        <p:spPr>
          <a:xfrm>
            <a:off x="7116415" y="4075632"/>
            <a:ext cx="4903315"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measured by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highe</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r Berry phase</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67769542-CA02-1E0A-FEC2-52CB325DD5FE}"/>
              </a:ext>
            </a:extLst>
          </p:cNvPr>
          <p:cNvSpPr txBox="1"/>
          <p:nvPr/>
        </p:nvSpPr>
        <p:spPr>
          <a:xfrm>
            <a:off x="4625352" y="4483533"/>
            <a:ext cx="7731021"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higher Berry curvature [A. Kapustin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Phys. Rev. B </a:t>
            </a:r>
            <a:r>
              <a:rPr lang="en-US" altLang="ja-JP" sz="1600" b="1" dirty="0">
                <a:latin typeface="Hiragino Maru Gothic Pro W4" panose="020F0400000000000000" pitchFamily="34" charset="-128"/>
                <a:ea typeface="Hiragino Maru Gothic Pro W4" panose="020F0400000000000000" pitchFamily="34" charset="-128"/>
              </a:rPr>
              <a:t>101</a:t>
            </a:r>
            <a:r>
              <a:rPr lang="en-US" altLang="ja-JP" sz="1600" dirty="0">
                <a:latin typeface="Hiragino Maru Gothic Pro W4" panose="020F0400000000000000" pitchFamily="34" charset="-128"/>
                <a:ea typeface="Hiragino Maru Gothic Pro W4" panose="020F0400000000000000" pitchFamily="34" charset="-128"/>
              </a:rPr>
              <a:t>,235130])</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13C49BA5-348C-CBC1-666E-14E8B57D5FCD}"/>
              </a:ext>
            </a:extLst>
          </p:cNvPr>
          <p:cNvSpPr txBox="1"/>
          <p:nvPr/>
        </p:nvSpPr>
        <p:spPr>
          <a:xfrm>
            <a:off x="4633917" y="4742168"/>
            <a:ext cx="7066032"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(c.f. Berry curvature pump [X. Wen </a:t>
            </a:r>
            <a:r>
              <a:rPr lang="en-US" altLang="ja-JP" sz="1600" dirty="0" err="1">
                <a:latin typeface="Hiragino Maru Gothic Pro W4" panose="020F0400000000000000" pitchFamily="34" charset="-128"/>
                <a:ea typeface="Hiragino Maru Gothic Pro W4" panose="020F0400000000000000" pitchFamily="34" charset="-128"/>
              </a:rPr>
              <a:t>et.al</a:t>
            </a:r>
            <a:r>
              <a:rPr lang="en-US" altLang="ja-JP" sz="1600" dirty="0">
                <a:latin typeface="Hiragino Maru Gothic Pro W4" panose="020F0400000000000000" pitchFamily="34" charset="-128"/>
                <a:ea typeface="Hiragino Maru Gothic Pro W4" panose="020F0400000000000000" pitchFamily="34" charset="-128"/>
              </a:rPr>
              <a:t>., arXiv:2112.07748])</a:t>
            </a:r>
            <a:endParaRPr kumimoji="1" lang="ja-JP" altLang="en-US" sz="1600">
              <a:latin typeface="Hiragino Maru Gothic Pro W4" panose="020F0400000000000000" pitchFamily="34" charset="-128"/>
              <a:ea typeface="Hiragino Maru Gothic Pro W4" panose="020F0400000000000000" pitchFamily="34" charset="-128"/>
            </a:endParaRPr>
          </a:p>
        </p:txBody>
      </p:sp>
      <p:sp>
        <p:nvSpPr>
          <p:cNvPr id="3" name="テキスト ボックス 2">
            <a:extLst>
              <a:ext uri="{FF2B5EF4-FFF2-40B4-BE49-F238E27FC236}">
                <a16:creationId xmlns:a16="http://schemas.microsoft.com/office/drawing/2014/main" id="{CEF5FC66-26CA-12FF-D6BA-FED13171A363}"/>
              </a:ext>
            </a:extLst>
          </p:cNvPr>
          <p:cNvSpPr txBox="1"/>
          <p:nvPr/>
        </p:nvSpPr>
        <p:spPr>
          <a:xfrm>
            <a:off x="1471294" y="3770903"/>
            <a:ext cx="3266765" cy="338554"/>
          </a:xfrm>
          <a:prstGeom prst="rect">
            <a:avLst/>
          </a:prstGeom>
          <a:noFill/>
        </p:spPr>
        <p:txBody>
          <a:bodyPr wrap="square" rtlCol="0">
            <a:spAutoFit/>
          </a:bodyPr>
          <a:lstStyle/>
          <a:p>
            <a:r>
              <a:rPr lang="en-US" altLang="ja-JP" sz="1600" dirty="0">
                <a:latin typeface="Hiragino Maru Gothic Pro W4" panose="020F0400000000000000" pitchFamily="34" charset="-128"/>
                <a:ea typeface="Hiragino Maru Gothic Pro W4" panose="020F0400000000000000" pitchFamily="34" charset="-128"/>
              </a:rPr>
              <a:t>[OSS22,OTS23,OR23,SHO23]</a:t>
            </a:r>
            <a:endParaRPr kumimoji="1" lang="ja-JP" altLang="en-US" sz="16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1538693761"/>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4"/>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5"/>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5"/>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6"/>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5"/>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561435"/>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4"/>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5"/>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5"/>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6"/>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5"/>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2291636"/>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6D781062-D1C9-3E5F-7F16-04739264AE16}"/>
              </a:ext>
            </a:extLst>
          </p:cNvPr>
          <p:cNvSpPr txBox="1"/>
          <p:nvPr/>
        </p:nvSpPr>
        <p:spPr>
          <a:xfrm>
            <a:off x="945714" y="2550526"/>
            <a:ext cx="933823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e.g. 1+1d case</a:t>
            </a:r>
            <a:endParaRPr kumimoji="1" lang="ja-JP" altLang="en-US" sz="2000">
              <a:latin typeface="Hiragino Maru Gothic Pro W4" panose="020F0400000000000000" pitchFamily="34" charset="-128"/>
              <a:ea typeface="Hiragino Maru Gothic Pro W4" panose="020F0400000000000000" pitchFamily="34" charset="-128"/>
            </a:endParaRPr>
          </a:p>
        </p:txBody>
      </p:sp>
      <p:cxnSp>
        <p:nvCxnSpPr>
          <p:cNvPr id="6" name="直線コネクタ 5">
            <a:extLst>
              <a:ext uri="{FF2B5EF4-FFF2-40B4-BE49-F238E27FC236}">
                <a16:creationId xmlns:a16="http://schemas.microsoft.com/office/drawing/2014/main" id="{4C39DCF9-DFE4-007C-2D27-5EB6F50A033A}"/>
              </a:ext>
            </a:extLst>
          </p:cNvPr>
          <p:cNvCxnSpPr>
            <a:cxnSpLocks/>
          </p:cNvCxnSpPr>
          <p:nvPr/>
        </p:nvCxnSpPr>
        <p:spPr>
          <a:xfrm>
            <a:off x="776106" y="2562401"/>
            <a:ext cx="0" cy="3173967"/>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4"/>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5"/>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5"/>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6"/>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5"/>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84A1DEC-389C-B407-AF9E-D7DA9B421ED8}"/>
              </a:ext>
            </a:extLst>
          </p:cNvPr>
          <p:cNvPicPr>
            <a:picLocks noChangeAspect="1"/>
          </p:cNvPicPr>
          <p:nvPr/>
        </p:nvPicPr>
        <p:blipFill>
          <a:blip r:embed="rId7"/>
          <a:stretch>
            <a:fillRect/>
          </a:stretch>
        </p:blipFill>
        <p:spPr>
          <a:xfrm>
            <a:off x="2018530" y="3059018"/>
            <a:ext cx="2713958" cy="273584"/>
          </a:xfrm>
          <a:prstGeom prst="rect">
            <a:avLst/>
          </a:prstGeom>
        </p:spPr>
      </p:pic>
      <p:pic>
        <p:nvPicPr>
          <p:cNvPr id="7" name="図 6">
            <a:extLst>
              <a:ext uri="{FF2B5EF4-FFF2-40B4-BE49-F238E27FC236}">
                <a16:creationId xmlns:a16="http://schemas.microsoft.com/office/drawing/2014/main" id="{7B6137D3-15BB-A9DD-0078-E5E4F392E378}"/>
              </a:ext>
            </a:extLst>
          </p:cNvPr>
          <p:cNvPicPr>
            <a:picLocks noChangeAspect="1"/>
          </p:cNvPicPr>
          <p:nvPr/>
        </p:nvPicPr>
        <p:blipFill>
          <a:blip r:embed="rId8"/>
          <a:stretch>
            <a:fillRect/>
          </a:stretch>
        </p:blipFill>
        <p:spPr>
          <a:xfrm>
            <a:off x="2018530" y="3601341"/>
            <a:ext cx="2713958" cy="273584"/>
          </a:xfrm>
          <a:prstGeom prst="rect">
            <a:avLst/>
          </a:prstGeom>
        </p:spPr>
      </p:pic>
      <p:pic>
        <p:nvPicPr>
          <p:cNvPr id="23" name="図 22">
            <a:extLst>
              <a:ext uri="{FF2B5EF4-FFF2-40B4-BE49-F238E27FC236}">
                <a16:creationId xmlns:a16="http://schemas.microsoft.com/office/drawing/2014/main" id="{86B79E57-BA9F-D4A8-F8DB-C09F57282049}"/>
              </a:ext>
            </a:extLst>
          </p:cNvPr>
          <p:cNvPicPr>
            <a:picLocks noChangeAspect="1"/>
          </p:cNvPicPr>
          <p:nvPr/>
        </p:nvPicPr>
        <p:blipFill>
          <a:blip r:embed="rId9"/>
          <a:stretch>
            <a:fillRect/>
          </a:stretch>
        </p:blipFill>
        <p:spPr>
          <a:xfrm>
            <a:off x="4998579" y="3007412"/>
            <a:ext cx="3058180" cy="958425"/>
          </a:xfrm>
          <a:prstGeom prst="rect">
            <a:avLst/>
          </a:prstGeom>
        </p:spPr>
      </p:pic>
      <p:pic>
        <p:nvPicPr>
          <p:cNvPr id="24" name="図 23">
            <a:extLst>
              <a:ext uri="{FF2B5EF4-FFF2-40B4-BE49-F238E27FC236}">
                <a16:creationId xmlns:a16="http://schemas.microsoft.com/office/drawing/2014/main" id="{06E3FCFC-C397-3D43-C0AC-55F37A7BBB59}"/>
              </a:ext>
            </a:extLst>
          </p:cNvPr>
          <p:cNvPicPr>
            <a:picLocks noChangeAspect="1"/>
          </p:cNvPicPr>
          <p:nvPr/>
        </p:nvPicPr>
        <p:blipFill rotWithShape="1">
          <a:blip r:embed="rId10"/>
          <a:srcRect t="-1" r="73863" b="-8995"/>
          <a:stretch/>
        </p:blipFill>
        <p:spPr>
          <a:xfrm>
            <a:off x="928665" y="3024066"/>
            <a:ext cx="504557" cy="346059"/>
          </a:xfrm>
          <a:prstGeom prst="rect">
            <a:avLst/>
          </a:prstGeom>
        </p:spPr>
      </p:pic>
      <p:pic>
        <p:nvPicPr>
          <p:cNvPr id="26" name="図 25">
            <a:extLst>
              <a:ext uri="{FF2B5EF4-FFF2-40B4-BE49-F238E27FC236}">
                <a16:creationId xmlns:a16="http://schemas.microsoft.com/office/drawing/2014/main" id="{4CE669B7-B752-EF0F-1A0D-6E5E26C1C679}"/>
              </a:ext>
            </a:extLst>
          </p:cNvPr>
          <p:cNvPicPr>
            <a:picLocks noChangeAspect="1"/>
          </p:cNvPicPr>
          <p:nvPr/>
        </p:nvPicPr>
        <p:blipFill>
          <a:blip r:embed="rId11"/>
          <a:stretch>
            <a:fillRect/>
          </a:stretch>
        </p:blipFill>
        <p:spPr>
          <a:xfrm>
            <a:off x="1449167" y="3155887"/>
            <a:ext cx="215900" cy="88900"/>
          </a:xfrm>
          <a:prstGeom prst="rect">
            <a:avLst/>
          </a:prstGeom>
        </p:spPr>
      </p:pic>
      <p:pic>
        <p:nvPicPr>
          <p:cNvPr id="28" name="図 27">
            <a:extLst>
              <a:ext uri="{FF2B5EF4-FFF2-40B4-BE49-F238E27FC236}">
                <a16:creationId xmlns:a16="http://schemas.microsoft.com/office/drawing/2014/main" id="{3C20E0BB-76ED-27A0-0CE6-B5572FED4BA2}"/>
              </a:ext>
            </a:extLst>
          </p:cNvPr>
          <p:cNvPicPr>
            <a:picLocks noChangeAspect="1"/>
          </p:cNvPicPr>
          <p:nvPr/>
        </p:nvPicPr>
        <p:blipFill>
          <a:blip r:embed="rId11"/>
          <a:stretch>
            <a:fillRect/>
          </a:stretch>
        </p:blipFill>
        <p:spPr>
          <a:xfrm>
            <a:off x="1443900" y="3711534"/>
            <a:ext cx="215900" cy="88900"/>
          </a:xfrm>
          <a:prstGeom prst="rect">
            <a:avLst/>
          </a:prstGeom>
        </p:spPr>
      </p:pic>
      <p:pic>
        <p:nvPicPr>
          <p:cNvPr id="29" name="図 28">
            <a:extLst>
              <a:ext uri="{FF2B5EF4-FFF2-40B4-BE49-F238E27FC236}">
                <a16:creationId xmlns:a16="http://schemas.microsoft.com/office/drawing/2014/main" id="{C48A659A-4D2A-0145-BCFB-387574F533EC}"/>
              </a:ext>
            </a:extLst>
          </p:cNvPr>
          <p:cNvPicPr>
            <a:picLocks noChangeAspect="1"/>
          </p:cNvPicPr>
          <p:nvPr/>
        </p:nvPicPr>
        <p:blipFill>
          <a:blip r:embed="rId11"/>
          <a:stretch>
            <a:fillRect/>
          </a:stretch>
        </p:blipFill>
        <p:spPr>
          <a:xfrm>
            <a:off x="4809989" y="3149056"/>
            <a:ext cx="215900" cy="88900"/>
          </a:xfrm>
          <a:prstGeom prst="rect">
            <a:avLst/>
          </a:prstGeom>
        </p:spPr>
      </p:pic>
      <p:pic>
        <p:nvPicPr>
          <p:cNvPr id="30" name="図 29">
            <a:extLst>
              <a:ext uri="{FF2B5EF4-FFF2-40B4-BE49-F238E27FC236}">
                <a16:creationId xmlns:a16="http://schemas.microsoft.com/office/drawing/2014/main" id="{D2849ABB-7798-0A2D-2159-563AC8456756}"/>
              </a:ext>
            </a:extLst>
          </p:cNvPr>
          <p:cNvPicPr>
            <a:picLocks noChangeAspect="1"/>
          </p:cNvPicPr>
          <p:nvPr/>
        </p:nvPicPr>
        <p:blipFill>
          <a:blip r:embed="rId11"/>
          <a:stretch>
            <a:fillRect/>
          </a:stretch>
        </p:blipFill>
        <p:spPr>
          <a:xfrm>
            <a:off x="4804722" y="3704703"/>
            <a:ext cx="215900" cy="88900"/>
          </a:xfrm>
          <a:prstGeom prst="rect">
            <a:avLst/>
          </a:prstGeom>
        </p:spPr>
      </p:pic>
      <p:pic>
        <p:nvPicPr>
          <p:cNvPr id="31" name="図 30">
            <a:extLst>
              <a:ext uri="{FF2B5EF4-FFF2-40B4-BE49-F238E27FC236}">
                <a16:creationId xmlns:a16="http://schemas.microsoft.com/office/drawing/2014/main" id="{BEE9FE6B-75F9-D343-1FA3-B924CCA1A172}"/>
              </a:ext>
            </a:extLst>
          </p:cNvPr>
          <p:cNvPicPr>
            <a:picLocks noChangeAspect="1"/>
          </p:cNvPicPr>
          <p:nvPr/>
        </p:nvPicPr>
        <p:blipFill>
          <a:blip r:embed="rId12"/>
          <a:stretch>
            <a:fillRect/>
          </a:stretch>
        </p:blipFill>
        <p:spPr>
          <a:xfrm>
            <a:off x="928665" y="3574880"/>
            <a:ext cx="469900" cy="317500"/>
          </a:xfrm>
          <a:prstGeom prst="rect">
            <a:avLst/>
          </a:prstGeom>
        </p:spPr>
      </p:pic>
      <p:pic>
        <p:nvPicPr>
          <p:cNvPr id="32" name="図 31">
            <a:extLst>
              <a:ext uri="{FF2B5EF4-FFF2-40B4-BE49-F238E27FC236}">
                <a16:creationId xmlns:a16="http://schemas.microsoft.com/office/drawing/2014/main" id="{E185710E-3072-C7BD-C6F0-B17C844AB847}"/>
              </a:ext>
            </a:extLst>
          </p:cNvPr>
          <p:cNvPicPr>
            <a:picLocks noChangeAspect="1"/>
          </p:cNvPicPr>
          <p:nvPr/>
        </p:nvPicPr>
        <p:blipFill>
          <a:blip r:embed="rId13"/>
          <a:stretch>
            <a:fillRect/>
          </a:stretch>
        </p:blipFill>
        <p:spPr>
          <a:xfrm>
            <a:off x="1714256" y="3076113"/>
            <a:ext cx="222408" cy="252062"/>
          </a:xfrm>
          <a:prstGeom prst="rect">
            <a:avLst/>
          </a:prstGeom>
        </p:spPr>
      </p:pic>
      <p:pic>
        <p:nvPicPr>
          <p:cNvPr id="33" name="図 32">
            <a:extLst>
              <a:ext uri="{FF2B5EF4-FFF2-40B4-BE49-F238E27FC236}">
                <a16:creationId xmlns:a16="http://schemas.microsoft.com/office/drawing/2014/main" id="{16EDF1B2-5E2B-35CB-7814-170D95A9E2B6}"/>
              </a:ext>
            </a:extLst>
          </p:cNvPr>
          <p:cNvPicPr>
            <a:picLocks noChangeAspect="1"/>
          </p:cNvPicPr>
          <p:nvPr/>
        </p:nvPicPr>
        <p:blipFill>
          <a:blip r:embed="rId13"/>
          <a:stretch>
            <a:fillRect/>
          </a:stretch>
        </p:blipFill>
        <p:spPr>
          <a:xfrm>
            <a:off x="1711680" y="3629953"/>
            <a:ext cx="222408" cy="252062"/>
          </a:xfrm>
          <a:prstGeom prst="rect">
            <a:avLst/>
          </a:prstGeom>
        </p:spPr>
      </p:pic>
    </p:spTree>
    <p:extLst>
      <p:ext uri="{BB962C8B-B14F-4D97-AF65-F5344CB8AC3E}">
        <p14:creationId xmlns:p14="http://schemas.microsoft.com/office/powerpoint/2010/main" val="166139556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6D781062-D1C9-3E5F-7F16-04739264AE16}"/>
              </a:ext>
            </a:extLst>
          </p:cNvPr>
          <p:cNvSpPr txBox="1"/>
          <p:nvPr/>
        </p:nvSpPr>
        <p:spPr>
          <a:xfrm>
            <a:off x="945714" y="2550526"/>
            <a:ext cx="933823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e.g. 1+1d case</a:t>
            </a:r>
            <a:endParaRPr kumimoji="1" lang="ja-JP" altLang="en-US" sz="2000">
              <a:latin typeface="Hiragino Maru Gothic Pro W4" panose="020F0400000000000000" pitchFamily="34" charset="-128"/>
              <a:ea typeface="Hiragino Maru Gothic Pro W4" panose="020F0400000000000000" pitchFamily="34" charset="-128"/>
            </a:endParaRPr>
          </a:p>
        </p:txBody>
      </p:sp>
      <p:cxnSp>
        <p:nvCxnSpPr>
          <p:cNvPr id="6" name="直線コネクタ 5">
            <a:extLst>
              <a:ext uri="{FF2B5EF4-FFF2-40B4-BE49-F238E27FC236}">
                <a16:creationId xmlns:a16="http://schemas.microsoft.com/office/drawing/2014/main" id="{4C39DCF9-DFE4-007C-2D27-5EB6F50A033A}"/>
              </a:ext>
            </a:extLst>
          </p:cNvPr>
          <p:cNvCxnSpPr>
            <a:cxnSpLocks/>
          </p:cNvCxnSpPr>
          <p:nvPr/>
        </p:nvCxnSpPr>
        <p:spPr>
          <a:xfrm>
            <a:off x="776106" y="2562401"/>
            <a:ext cx="0" cy="3173967"/>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4"/>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5"/>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5"/>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6"/>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5"/>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09DAB25-9479-A411-DCC6-C0933A5C7BC1}"/>
              </a:ext>
            </a:extLst>
          </p:cNvPr>
          <p:cNvPicPr>
            <a:picLocks noChangeAspect="1"/>
          </p:cNvPicPr>
          <p:nvPr/>
        </p:nvPicPr>
        <p:blipFill>
          <a:blip r:embed="rId7"/>
          <a:stretch>
            <a:fillRect/>
          </a:stretch>
        </p:blipFill>
        <p:spPr>
          <a:xfrm>
            <a:off x="2018530" y="3059018"/>
            <a:ext cx="2713958" cy="273584"/>
          </a:xfrm>
          <a:prstGeom prst="rect">
            <a:avLst/>
          </a:prstGeom>
        </p:spPr>
      </p:pic>
      <p:pic>
        <p:nvPicPr>
          <p:cNvPr id="7" name="図 6">
            <a:extLst>
              <a:ext uri="{FF2B5EF4-FFF2-40B4-BE49-F238E27FC236}">
                <a16:creationId xmlns:a16="http://schemas.microsoft.com/office/drawing/2014/main" id="{4FEF692C-D4F4-B817-5284-44408EEB71BF}"/>
              </a:ext>
            </a:extLst>
          </p:cNvPr>
          <p:cNvPicPr>
            <a:picLocks noChangeAspect="1"/>
          </p:cNvPicPr>
          <p:nvPr/>
        </p:nvPicPr>
        <p:blipFill>
          <a:blip r:embed="rId8"/>
          <a:stretch>
            <a:fillRect/>
          </a:stretch>
        </p:blipFill>
        <p:spPr>
          <a:xfrm>
            <a:off x="2018530" y="3601341"/>
            <a:ext cx="2713958" cy="273584"/>
          </a:xfrm>
          <a:prstGeom prst="rect">
            <a:avLst/>
          </a:prstGeom>
        </p:spPr>
      </p:pic>
      <p:sp>
        <p:nvSpPr>
          <p:cNvPr id="8" name="テキスト ボックス 7">
            <a:extLst>
              <a:ext uri="{FF2B5EF4-FFF2-40B4-BE49-F238E27FC236}">
                <a16:creationId xmlns:a16="http://schemas.microsoft.com/office/drawing/2014/main" id="{98D50B10-8598-DFA5-9A3E-02B8564DCBE9}"/>
              </a:ext>
            </a:extLst>
          </p:cNvPr>
          <p:cNvSpPr txBox="1"/>
          <p:nvPr/>
        </p:nvSpPr>
        <p:spPr>
          <a:xfrm>
            <a:off x="7958280" y="2810646"/>
            <a:ext cx="170669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1" name="右矢印 20">
            <a:extLst>
              <a:ext uri="{FF2B5EF4-FFF2-40B4-BE49-F238E27FC236}">
                <a16:creationId xmlns:a16="http://schemas.microsoft.com/office/drawing/2014/main" id="{6AF03295-568A-176D-39EE-A8565441B9EF}"/>
              </a:ext>
            </a:extLst>
          </p:cNvPr>
          <p:cNvSpPr/>
          <p:nvPr/>
        </p:nvSpPr>
        <p:spPr>
          <a:xfrm>
            <a:off x="8471803" y="3210756"/>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C83E448-7826-2D15-8FCD-61B6F94E7056}"/>
              </a:ext>
            </a:extLst>
          </p:cNvPr>
          <p:cNvPicPr>
            <a:picLocks noChangeAspect="1"/>
          </p:cNvPicPr>
          <p:nvPr/>
        </p:nvPicPr>
        <p:blipFill rotWithShape="1">
          <a:blip r:embed="rId9"/>
          <a:srcRect t="21070" r="6185"/>
          <a:stretch/>
        </p:blipFill>
        <p:spPr>
          <a:xfrm>
            <a:off x="9231497" y="3224328"/>
            <a:ext cx="2960503" cy="605240"/>
          </a:xfrm>
          <a:prstGeom prst="rect">
            <a:avLst/>
          </a:prstGeom>
        </p:spPr>
      </p:pic>
      <p:pic>
        <p:nvPicPr>
          <p:cNvPr id="23" name="図 22">
            <a:extLst>
              <a:ext uri="{FF2B5EF4-FFF2-40B4-BE49-F238E27FC236}">
                <a16:creationId xmlns:a16="http://schemas.microsoft.com/office/drawing/2014/main" id="{5A77BD2F-013A-7627-B075-B4BA93D09D7F}"/>
              </a:ext>
            </a:extLst>
          </p:cNvPr>
          <p:cNvPicPr>
            <a:picLocks noChangeAspect="1"/>
          </p:cNvPicPr>
          <p:nvPr/>
        </p:nvPicPr>
        <p:blipFill>
          <a:blip r:embed="rId10"/>
          <a:stretch>
            <a:fillRect/>
          </a:stretch>
        </p:blipFill>
        <p:spPr>
          <a:xfrm>
            <a:off x="4998579" y="3007412"/>
            <a:ext cx="3058180" cy="958425"/>
          </a:xfrm>
          <a:prstGeom prst="rect">
            <a:avLst/>
          </a:prstGeom>
        </p:spPr>
      </p:pic>
      <p:pic>
        <p:nvPicPr>
          <p:cNvPr id="24" name="図 23">
            <a:extLst>
              <a:ext uri="{FF2B5EF4-FFF2-40B4-BE49-F238E27FC236}">
                <a16:creationId xmlns:a16="http://schemas.microsoft.com/office/drawing/2014/main" id="{6B23D4E2-43CC-9D54-0D9C-D5F05AFF5B48}"/>
              </a:ext>
            </a:extLst>
          </p:cNvPr>
          <p:cNvPicPr>
            <a:picLocks noChangeAspect="1"/>
          </p:cNvPicPr>
          <p:nvPr/>
        </p:nvPicPr>
        <p:blipFill rotWithShape="1">
          <a:blip r:embed="rId11"/>
          <a:srcRect t="-1" r="73863" b="-8995"/>
          <a:stretch/>
        </p:blipFill>
        <p:spPr>
          <a:xfrm>
            <a:off x="928665" y="3024066"/>
            <a:ext cx="504557" cy="346059"/>
          </a:xfrm>
          <a:prstGeom prst="rect">
            <a:avLst/>
          </a:prstGeom>
        </p:spPr>
      </p:pic>
      <p:pic>
        <p:nvPicPr>
          <p:cNvPr id="26" name="図 25">
            <a:extLst>
              <a:ext uri="{FF2B5EF4-FFF2-40B4-BE49-F238E27FC236}">
                <a16:creationId xmlns:a16="http://schemas.microsoft.com/office/drawing/2014/main" id="{E35B5750-F0EA-7320-411C-5CAF04D81C66}"/>
              </a:ext>
            </a:extLst>
          </p:cNvPr>
          <p:cNvPicPr>
            <a:picLocks noChangeAspect="1"/>
          </p:cNvPicPr>
          <p:nvPr/>
        </p:nvPicPr>
        <p:blipFill>
          <a:blip r:embed="rId12"/>
          <a:stretch>
            <a:fillRect/>
          </a:stretch>
        </p:blipFill>
        <p:spPr>
          <a:xfrm>
            <a:off x="1449167" y="3155887"/>
            <a:ext cx="215900" cy="88900"/>
          </a:xfrm>
          <a:prstGeom prst="rect">
            <a:avLst/>
          </a:prstGeom>
        </p:spPr>
      </p:pic>
      <p:pic>
        <p:nvPicPr>
          <p:cNvPr id="28" name="図 27">
            <a:extLst>
              <a:ext uri="{FF2B5EF4-FFF2-40B4-BE49-F238E27FC236}">
                <a16:creationId xmlns:a16="http://schemas.microsoft.com/office/drawing/2014/main" id="{CA83D21E-BB99-F478-4B3C-54F04D96A79B}"/>
              </a:ext>
            </a:extLst>
          </p:cNvPr>
          <p:cNvPicPr>
            <a:picLocks noChangeAspect="1"/>
          </p:cNvPicPr>
          <p:nvPr/>
        </p:nvPicPr>
        <p:blipFill>
          <a:blip r:embed="rId12"/>
          <a:stretch>
            <a:fillRect/>
          </a:stretch>
        </p:blipFill>
        <p:spPr>
          <a:xfrm>
            <a:off x="1443900" y="3711534"/>
            <a:ext cx="215900" cy="88900"/>
          </a:xfrm>
          <a:prstGeom prst="rect">
            <a:avLst/>
          </a:prstGeom>
        </p:spPr>
      </p:pic>
      <p:pic>
        <p:nvPicPr>
          <p:cNvPr id="29" name="図 28">
            <a:extLst>
              <a:ext uri="{FF2B5EF4-FFF2-40B4-BE49-F238E27FC236}">
                <a16:creationId xmlns:a16="http://schemas.microsoft.com/office/drawing/2014/main" id="{66349571-C1C6-D2B3-FB70-6779A721A041}"/>
              </a:ext>
            </a:extLst>
          </p:cNvPr>
          <p:cNvPicPr>
            <a:picLocks noChangeAspect="1"/>
          </p:cNvPicPr>
          <p:nvPr/>
        </p:nvPicPr>
        <p:blipFill>
          <a:blip r:embed="rId12"/>
          <a:stretch>
            <a:fillRect/>
          </a:stretch>
        </p:blipFill>
        <p:spPr>
          <a:xfrm>
            <a:off x="4809989" y="3149056"/>
            <a:ext cx="215900" cy="88900"/>
          </a:xfrm>
          <a:prstGeom prst="rect">
            <a:avLst/>
          </a:prstGeom>
        </p:spPr>
      </p:pic>
      <p:pic>
        <p:nvPicPr>
          <p:cNvPr id="30" name="図 29">
            <a:extLst>
              <a:ext uri="{FF2B5EF4-FFF2-40B4-BE49-F238E27FC236}">
                <a16:creationId xmlns:a16="http://schemas.microsoft.com/office/drawing/2014/main" id="{CE028DEF-5D19-E293-43C7-0D02930D32F5}"/>
              </a:ext>
            </a:extLst>
          </p:cNvPr>
          <p:cNvPicPr>
            <a:picLocks noChangeAspect="1"/>
          </p:cNvPicPr>
          <p:nvPr/>
        </p:nvPicPr>
        <p:blipFill>
          <a:blip r:embed="rId12"/>
          <a:stretch>
            <a:fillRect/>
          </a:stretch>
        </p:blipFill>
        <p:spPr>
          <a:xfrm>
            <a:off x="4804722" y="3704703"/>
            <a:ext cx="215900" cy="88900"/>
          </a:xfrm>
          <a:prstGeom prst="rect">
            <a:avLst/>
          </a:prstGeom>
        </p:spPr>
      </p:pic>
      <p:pic>
        <p:nvPicPr>
          <p:cNvPr id="31" name="図 30">
            <a:extLst>
              <a:ext uri="{FF2B5EF4-FFF2-40B4-BE49-F238E27FC236}">
                <a16:creationId xmlns:a16="http://schemas.microsoft.com/office/drawing/2014/main" id="{362D271D-DB30-3C9B-1F5E-1A8070F6F7FE}"/>
              </a:ext>
            </a:extLst>
          </p:cNvPr>
          <p:cNvPicPr>
            <a:picLocks noChangeAspect="1"/>
          </p:cNvPicPr>
          <p:nvPr/>
        </p:nvPicPr>
        <p:blipFill>
          <a:blip r:embed="rId13"/>
          <a:stretch>
            <a:fillRect/>
          </a:stretch>
        </p:blipFill>
        <p:spPr>
          <a:xfrm>
            <a:off x="928665" y="3574880"/>
            <a:ext cx="469900" cy="317500"/>
          </a:xfrm>
          <a:prstGeom prst="rect">
            <a:avLst/>
          </a:prstGeom>
        </p:spPr>
      </p:pic>
      <p:pic>
        <p:nvPicPr>
          <p:cNvPr id="32" name="図 31">
            <a:extLst>
              <a:ext uri="{FF2B5EF4-FFF2-40B4-BE49-F238E27FC236}">
                <a16:creationId xmlns:a16="http://schemas.microsoft.com/office/drawing/2014/main" id="{7E899E90-9235-5135-5A5A-F7B993FF3A9A}"/>
              </a:ext>
            </a:extLst>
          </p:cNvPr>
          <p:cNvPicPr>
            <a:picLocks noChangeAspect="1"/>
          </p:cNvPicPr>
          <p:nvPr/>
        </p:nvPicPr>
        <p:blipFill>
          <a:blip r:embed="rId14"/>
          <a:stretch>
            <a:fillRect/>
          </a:stretch>
        </p:blipFill>
        <p:spPr>
          <a:xfrm>
            <a:off x="1714256" y="3076113"/>
            <a:ext cx="222408" cy="252062"/>
          </a:xfrm>
          <a:prstGeom prst="rect">
            <a:avLst/>
          </a:prstGeom>
        </p:spPr>
      </p:pic>
      <p:pic>
        <p:nvPicPr>
          <p:cNvPr id="33" name="図 32">
            <a:extLst>
              <a:ext uri="{FF2B5EF4-FFF2-40B4-BE49-F238E27FC236}">
                <a16:creationId xmlns:a16="http://schemas.microsoft.com/office/drawing/2014/main" id="{7062505C-56F4-004D-61A2-75162A490EDA}"/>
              </a:ext>
            </a:extLst>
          </p:cNvPr>
          <p:cNvPicPr>
            <a:picLocks noChangeAspect="1"/>
          </p:cNvPicPr>
          <p:nvPr/>
        </p:nvPicPr>
        <p:blipFill>
          <a:blip r:embed="rId14"/>
          <a:stretch>
            <a:fillRect/>
          </a:stretch>
        </p:blipFill>
        <p:spPr>
          <a:xfrm>
            <a:off x="1711680" y="3629953"/>
            <a:ext cx="222408" cy="252062"/>
          </a:xfrm>
          <a:prstGeom prst="rect">
            <a:avLst/>
          </a:prstGeom>
        </p:spPr>
      </p:pic>
    </p:spTree>
    <p:extLst>
      <p:ext uri="{BB962C8B-B14F-4D97-AF65-F5344CB8AC3E}">
        <p14:creationId xmlns:p14="http://schemas.microsoft.com/office/powerpoint/2010/main" val="143924011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pic>
        <p:nvPicPr>
          <p:cNvPr id="35" name="図 34">
            <a:extLst>
              <a:ext uri="{FF2B5EF4-FFF2-40B4-BE49-F238E27FC236}">
                <a16:creationId xmlns:a16="http://schemas.microsoft.com/office/drawing/2014/main" id="{9D12C6E7-6096-9B22-1553-D0271722AF2E}"/>
              </a:ext>
            </a:extLst>
          </p:cNvPr>
          <p:cNvPicPr>
            <a:picLocks noChangeAspect="1"/>
          </p:cNvPicPr>
          <p:nvPr/>
        </p:nvPicPr>
        <p:blipFill>
          <a:blip r:embed="rId4"/>
          <a:stretch>
            <a:fillRect/>
          </a:stretch>
        </p:blipFill>
        <p:spPr>
          <a:xfrm>
            <a:off x="6845193" y="4246012"/>
            <a:ext cx="1797341" cy="1648418"/>
          </a:xfrm>
          <a:prstGeom prst="rect">
            <a:avLst/>
          </a:prstGeom>
        </p:spPr>
      </p:pic>
      <p:pic>
        <p:nvPicPr>
          <p:cNvPr id="50" name="図 49">
            <a:extLst>
              <a:ext uri="{FF2B5EF4-FFF2-40B4-BE49-F238E27FC236}">
                <a16:creationId xmlns:a16="http://schemas.microsoft.com/office/drawing/2014/main" id="{E0BA1445-0AB2-2578-2214-AE51E9F210EA}"/>
              </a:ext>
            </a:extLst>
          </p:cNvPr>
          <p:cNvPicPr>
            <a:picLocks noChangeAspect="1"/>
          </p:cNvPicPr>
          <p:nvPr/>
        </p:nvPicPr>
        <p:blipFill>
          <a:blip r:embed="rId5"/>
          <a:stretch>
            <a:fillRect/>
          </a:stretch>
        </p:blipFill>
        <p:spPr>
          <a:xfrm>
            <a:off x="2737790" y="4252838"/>
            <a:ext cx="1797341" cy="1614799"/>
          </a:xfrm>
          <a:prstGeom prst="rect">
            <a:avLst/>
          </a:prstGeom>
        </p:spPr>
      </p:pic>
      <p:pic>
        <p:nvPicPr>
          <p:cNvPr id="182" name="図 181">
            <a:extLst>
              <a:ext uri="{FF2B5EF4-FFF2-40B4-BE49-F238E27FC236}">
                <a16:creationId xmlns:a16="http://schemas.microsoft.com/office/drawing/2014/main" id="{CC5E5D37-F009-2018-2983-B16D7AA6B7F9}"/>
              </a:ext>
            </a:extLst>
          </p:cNvPr>
          <p:cNvPicPr>
            <a:picLocks noChangeAspect="1"/>
          </p:cNvPicPr>
          <p:nvPr/>
        </p:nvPicPr>
        <p:blipFill>
          <a:blip r:embed="rId6"/>
          <a:stretch>
            <a:fillRect/>
          </a:stretch>
        </p:blipFill>
        <p:spPr>
          <a:xfrm rot="5400000">
            <a:off x="9471518" y="5227333"/>
            <a:ext cx="482600" cy="317500"/>
          </a:xfrm>
          <a:prstGeom prst="rect">
            <a:avLst/>
          </a:prstGeom>
        </p:spPr>
      </p:pic>
      <p:pic>
        <p:nvPicPr>
          <p:cNvPr id="180" name="図 179">
            <a:extLst>
              <a:ext uri="{FF2B5EF4-FFF2-40B4-BE49-F238E27FC236}">
                <a16:creationId xmlns:a16="http://schemas.microsoft.com/office/drawing/2014/main" id="{5B6F3084-4F8B-8497-EFDC-DE364B522895}"/>
              </a:ext>
            </a:extLst>
          </p:cNvPr>
          <p:cNvPicPr>
            <a:picLocks noChangeAspect="1"/>
          </p:cNvPicPr>
          <p:nvPr/>
        </p:nvPicPr>
        <p:blipFill>
          <a:blip r:embed="rId6"/>
          <a:stretch>
            <a:fillRect/>
          </a:stretch>
        </p:blipFill>
        <p:spPr>
          <a:xfrm rot="19800000">
            <a:off x="9782382" y="4719811"/>
            <a:ext cx="482600" cy="317500"/>
          </a:xfrm>
          <a:prstGeom prst="rect">
            <a:avLst/>
          </a:prstGeom>
        </p:spPr>
      </p:pic>
      <p:pic>
        <p:nvPicPr>
          <p:cNvPr id="181" name="図 180">
            <a:extLst>
              <a:ext uri="{FF2B5EF4-FFF2-40B4-BE49-F238E27FC236}">
                <a16:creationId xmlns:a16="http://schemas.microsoft.com/office/drawing/2014/main" id="{57D94B89-E372-9800-3D19-8D1A76EE1E1C}"/>
              </a:ext>
            </a:extLst>
          </p:cNvPr>
          <p:cNvPicPr>
            <a:picLocks noChangeAspect="1"/>
          </p:cNvPicPr>
          <p:nvPr/>
        </p:nvPicPr>
        <p:blipFill>
          <a:blip r:embed="rId6"/>
          <a:stretch>
            <a:fillRect/>
          </a:stretch>
        </p:blipFill>
        <p:spPr>
          <a:xfrm rot="12600000">
            <a:off x="9163417" y="4716071"/>
            <a:ext cx="482600" cy="317500"/>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6D781062-D1C9-3E5F-7F16-04739264AE16}"/>
              </a:ext>
            </a:extLst>
          </p:cNvPr>
          <p:cNvSpPr txBox="1"/>
          <p:nvPr/>
        </p:nvSpPr>
        <p:spPr>
          <a:xfrm>
            <a:off x="945714" y="2550526"/>
            <a:ext cx="933823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e.g. 1+1d case</a:t>
            </a:r>
            <a:endParaRPr kumimoji="1" lang="ja-JP" altLang="en-US" sz="2000">
              <a:latin typeface="Hiragino Maru Gothic Pro W4" panose="020F0400000000000000" pitchFamily="34" charset="-128"/>
              <a:ea typeface="Hiragino Maru Gothic Pro W4" panose="020F0400000000000000" pitchFamily="34" charset="-128"/>
            </a:endParaRPr>
          </a:p>
        </p:txBody>
      </p:sp>
      <p:cxnSp>
        <p:nvCxnSpPr>
          <p:cNvPr id="6" name="直線コネクタ 5">
            <a:extLst>
              <a:ext uri="{FF2B5EF4-FFF2-40B4-BE49-F238E27FC236}">
                <a16:creationId xmlns:a16="http://schemas.microsoft.com/office/drawing/2014/main" id="{4C39DCF9-DFE4-007C-2D27-5EB6F50A033A}"/>
              </a:ext>
            </a:extLst>
          </p:cNvPr>
          <p:cNvCxnSpPr>
            <a:cxnSpLocks/>
          </p:cNvCxnSpPr>
          <p:nvPr/>
        </p:nvCxnSpPr>
        <p:spPr>
          <a:xfrm>
            <a:off x="776106" y="2562401"/>
            <a:ext cx="0" cy="3173967"/>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122" name="テキスト ボックス 121">
            <a:extLst>
              <a:ext uri="{FF2B5EF4-FFF2-40B4-BE49-F238E27FC236}">
                <a16:creationId xmlns:a16="http://schemas.microsoft.com/office/drawing/2014/main" id="{56820E02-7317-DAA7-7E2A-57C340D72DD5}"/>
              </a:ext>
            </a:extLst>
          </p:cNvPr>
          <p:cNvSpPr txBox="1"/>
          <p:nvPr/>
        </p:nvSpPr>
        <p:spPr>
          <a:xfrm>
            <a:off x="1347920" y="3965574"/>
            <a:ext cx="10614121"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Thanks to the spatial direction, we can consider an overlap of three states</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5" name="テキスト ボックス 174">
            <a:extLst>
              <a:ext uri="{FF2B5EF4-FFF2-40B4-BE49-F238E27FC236}">
                <a16:creationId xmlns:a16="http://schemas.microsoft.com/office/drawing/2014/main" id="{FCFAC7D8-C030-D128-6082-183D12FFA986}"/>
              </a:ext>
            </a:extLst>
          </p:cNvPr>
          <p:cNvSpPr txBox="1"/>
          <p:nvPr/>
        </p:nvSpPr>
        <p:spPr>
          <a:xfrm>
            <a:off x="4792139" y="4599196"/>
            <a:ext cx="2223580"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6" name="右矢印 175">
            <a:extLst>
              <a:ext uri="{FF2B5EF4-FFF2-40B4-BE49-F238E27FC236}">
                <a16:creationId xmlns:a16="http://schemas.microsoft.com/office/drawing/2014/main" id="{709EBC5E-BC00-358D-92BF-463553E1C19E}"/>
              </a:ext>
            </a:extLst>
          </p:cNvPr>
          <p:cNvSpPr/>
          <p:nvPr/>
        </p:nvSpPr>
        <p:spPr>
          <a:xfrm>
            <a:off x="5596625" y="4999559"/>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3" name="図 182">
            <a:extLst>
              <a:ext uri="{FF2B5EF4-FFF2-40B4-BE49-F238E27FC236}">
                <a16:creationId xmlns:a16="http://schemas.microsoft.com/office/drawing/2014/main" id="{74D1638C-2881-0A38-422C-A0DF6B0A03E9}"/>
              </a:ext>
            </a:extLst>
          </p:cNvPr>
          <p:cNvPicPr>
            <a:picLocks noChangeAspect="1"/>
          </p:cNvPicPr>
          <p:nvPr/>
        </p:nvPicPr>
        <p:blipFill>
          <a:blip r:embed="rId7"/>
          <a:stretch>
            <a:fillRect/>
          </a:stretch>
        </p:blipFill>
        <p:spPr>
          <a:xfrm>
            <a:off x="8783557" y="5136376"/>
            <a:ext cx="215900" cy="88900"/>
          </a:xfrm>
          <a:prstGeom prst="rect">
            <a:avLst/>
          </a:prstGeom>
        </p:spPr>
      </p:pic>
      <p:pic>
        <p:nvPicPr>
          <p:cNvPr id="12" name="図 11">
            <a:extLst>
              <a:ext uri="{FF2B5EF4-FFF2-40B4-BE49-F238E27FC236}">
                <a16:creationId xmlns:a16="http://schemas.microsoft.com/office/drawing/2014/main" id="{F4761CD3-36AD-515B-F4CA-8E6DC317A2C2}"/>
              </a:ext>
            </a:extLst>
          </p:cNvPr>
          <p:cNvPicPr>
            <a:picLocks noChangeAspect="1"/>
          </p:cNvPicPr>
          <p:nvPr/>
        </p:nvPicPr>
        <p:blipFill rotWithShape="1">
          <a:blip r:embed="rId8"/>
          <a:srcRect l="1599" r="80669" b="-951"/>
          <a:stretch/>
        </p:blipFill>
        <p:spPr>
          <a:xfrm>
            <a:off x="9247241" y="4718727"/>
            <a:ext cx="342295" cy="320520"/>
          </a:xfrm>
          <a:prstGeom prst="rect">
            <a:avLst/>
          </a:prstGeom>
        </p:spPr>
      </p:pic>
      <p:pic>
        <p:nvPicPr>
          <p:cNvPr id="14" name="図 13">
            <a:extLst>
              <a:ext uri="{FF2B5EF4-FFF2-40B4-BE49-F238E27FC236}">
                <a16:creationId xmlns:a16="http://schemas.microsoft.com/office/drawing/2014/main" id="{FCB11469-89F4-988E-C1D0-B54A387D3A2C}"/>
              </a:ext>
            </a:extLst>
          </p:cNvPr>
          <p:cNvPicPr>
            <a:picLocks noChangeAspect="1"/>
          </p:cNvPicPr>
          <p:nvPr/>
        </p:nvPicPr>
        <p:blipFill rotWithShape="1">
          <a:blip r:embed="rId8"/>
          <a:srcRect l="40395" r="43055" b="-2526"/>
          <a:stretch/>
        </p:blipFill>
        <p:spPr>
          <a:xfrm>
            <a:off x="9564647" y="5197858"/>
            <a:ext cx="319468" cy="325523"/>
          </a:xfrm>
          <a:prstGeom prst="rect">
            <a:avLst/>
          </a:prstGeom>
        </p:spPr>
      </p:pic>
      <p:pic>
        <p:nvPicPr>
          <p:cNvPr id="16" name="図 15">
            <a:extLst>
              <a:ext uri="{FF2B5EF4-FFF2-40B4-BE49-F238E27FC236}">
                <a16:creationId xmlns:a16="http://schemas.microsoft.com/office/drawing/2014/main" id="{93E01E44-DE8E-55BE-5397-EDCA8168E460}"/>
              </a:ext>
            </a:extLst>
          </p:cNvPr>
          <p:cNvPicPr>
            <a:picLocks noChangeAspect="1"/>
          </p:cNvPicPr>
          <p:nvPr/>
        </p:nvPicPr>
        <p:blipFill rotWithShape="1">
          <a:blip r:embed="rId8"/>
          <a:srcRect l="76891" r="4422" b="-8206"/>
          <a:stretch/>
        </p:blipFill>
        <p:spPr>
          <a:xfrm>
            <a:off x="9838013" y="4721686"/>
            <a:ext cx="360720" cy="343554"/>
          </a:xfrm>
          <a:prstGeom prst="rect">
            <a:avLst/>
          </a:prstGeom>
        </p:spPr>
      </p:pic>
      <p:pic>
        <p:nvPicPr>
          <p:cNvPr id="18" name="図 17">
            <a:extLst>
              <a:ext uri="{FF2B5EF4-FFF2-40B4-BE49-F238E27FC236}">
                <a16:creationId xmlns:a16="http://schemas.microsoft.com/office/drawing/2014/main" id="{C3926BE2-5EAB-274C-477B-27795266740C}"/>
              </a:ext>
            </a:extLst>
          </p:cNvPr>
          <p:cNvPicPr>
            <a:picLocks noChangeAspect="1"/>
          </p:cNvPicPr>
          <p:nvPr/>
        </p:nvPicPr>
        <p:blipFill rotWithShape="1">
          <a:blip r:embed="rId8"/>
          <a:srcRect t="-1" r="73863" b="-8995"/>
          <a:stretch/>
        </p:blipFill>
        <p:spPr>
          <a:xfrm>
            <a:off x="2739461" y="4652948"/>
            <a:ext cx="504557" cy="346059"/>
          </a:xfrm>
          <a:prstGeom prst="rect">
            <a:avLst/>
          </a:prstGeom>
        </p:spPr>
      </p:pic>
      <p:pic>
        <p:nvPicPr>
          <p:cNvPr id="25" name="図 24">
            <a:extLst>
              <a:ext uri="{FF2B5EF4-FFF2-40B4-BE49-F238E27FC236}">
                <a16:creationId xmlns:a16="http://schemas.microsoft.com/office/drawing/2014/main" id="{AD555A41-5EA4-9D34-E401-B96E4413DE90}"/>
              </a:ext>
            </a:extLst>
          </p:cNvPr>
          <p:cNvPicPr>
            <a:picLocks noChangeAspect="1"/>
          </p:cNvPicPr>
          <p:nvPr/>
        </p:nvPicPr>
        <p:blipFill rotWithShape="1">
          <a:blip r:embed="rId8"/>
          <a:srcRect l="36199" r="35886" b="2132"/>
          <a:stretch/>
        </p:blipFill>
        <p:spPr>
          <a:xfrm>
            <a:off x="3430762" y="5560403"/>
            <a:ext cx="538869" cy="310731"/>
          </a:xfrm>
          <a:prstGeom prst="rect">
            <a:avLst/>
          </a:prstGeom>
        </p:spPr>
      </p:pic>
      <p:pic>
        <p:nvPicPr>
          <p:cNvPr id="27" name="図 26">
            <a:extLst>
              <a:ext uri="{FF2B5EF4-FFF2-40B4-BE49-F238E27FC236}">
                <a16:creationId xmlns:a16="http://schemas.microsoft.com/office/drawing/2014/main" id="{E4223D03-1441-0E29-2656-C1B1D882C611}"/>
              </a:ext>
            </a:extLst>
          </p:cNvPr>
          <p:cNvPicPr>
            <a:picLocks noChangeAspect="1"/>
          </p:cNvPicPr>
          <p:nvPr/>
        </p:nvPicPr>
        <p:blipFill rotWithShape="1">
          <a:blip r:embed="rId8"/>
          <a:srcRect l="73777" b="-10946"/>
          <a:stretch/>
        </p:blipFill>
        <p:spPr>
          <a:xfrm>
            <a:off x="4080690" y="4649850"/>
            <a:ext cx="506205" cy="352253"/>
          </a:xfrm>
          <a:prstGeom prst="rect">
            <a:avLst/>
          </a:prstGeom>
        </p:spPr>
      </p:pic>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9"/>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10"/>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10"/>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11"/>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10"/>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03AE48C-2D0B-CB9F-F3FD-A119917111DE}"/>
              </a:ext>
            </a:extLst>
          </p:cNvPr>
          <p:cNvPicPr>
            <a:picLocks noChangeAspect="1"/>
          </p:cNvPicPr>
          <p:nvPr/>
        </p:nvPicPr>
        <p:blipFill>
          <a:blip r:embed="rId12"/>
          <a:stretch>
            <a:fillRect/>
          </a:stretch>
        </p:blipFill>
        <p:spPr>
          <a:xfrm>
            <a:off x="2018530" y="3059018"/>
            <a:ext cx="2713958" cy="273584"/>
          </a:xfrm>
          <a:prstGeom prst="rect">
            <a:avLst/>
          </a:prstGeom>
        </p:spPr>
      </p:pic>
      <p:pic>
        <p:nvPicPr>
          <p:cNvPr id="7" name="図 6">
            <a:extLst>
              <a:ext uri="{FF2B5EF4-FFF2-40B4-BE49-F238E27FC236}">
                <a16:creationId xmlns:a16="http://schemas.microsoft.com/office/drawing/2014/main" id="{5B276F49-1870-2EA1-5E10-013CEE2D26F9}"/>
              </a:ext>
            </a:extLst>
          </p:cNvPr>
          <p:cNvPicPr>
            <a:picLocks noChangeAspect="1"/>
          </p:cNvPicPr>
          <p:nvPr/>
        </p:nvPicPr>
        <p:blipFill>
          <a:blip r:embed="rId13"/>
          <a:stretch>
            <a:fillRect/>
          </a:stretch>
        </p:blipFill>
        <p:spPr>
          <a:xfrm>
            <a:off x="2018530" y="3601341"/>
            <a:ext cx="2713958" cy="273584"/>
          </a:xfrm>
          <a:prstGeom prst="rect">
            <a:avLst/>
          </a:prstGeom>
        </p:spPr>
      </p:pic>
      <p:sp>
        <p:nvSpPr>
          <p:cNvPr id="8" name="テキスト ボックス 7">
            <a:extLst>
              <a:ext uri="{FF2B5EF4-FFF2-40B4-BE49-F238E27FC236}">
                <a16:creationId xmlns:a16="http://schemas.microsoft.com/office/drawing/2014/main" id="{21965444-92F4-C9D1-3E83-F023B9006D26}"/>
              </a:ext>
            </a:extLst>
          </p:cNvPr>
          <p:cNvSpPr txBox="1"/>
          <p:nvPr/>
        </p:nvSpPr>
        <p:spPr>
          <a:xfrm>
            <a:off x="7958280" y="2810646"/>
            <a:ext cx="170669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1" name="右矢印 20">
            <a:extLst>
              <a:ext uri="{FF2B5EF4-FFF2-40B4-BE49-F238E27FC236}">
                <a16:creationId xmlns:a16="http://schemas.microsoft.com/office/drawing/2014/main" id="{0D409EE0-7462-9763-96A4-9315F775E3E1}"/>
              </a:ext>
            </a:extLst>
          </p:cNvPr>
          <p:cNvSpPr/>
          <p:nvPr/>
        </p:nvSpPr>
        <p:spPr>
          <a:xfrm>
            <a:off x="8471803" y="3210756"/>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DD70A6E6-5D62-E7B4-4584-49F7840DE026}"/>
              </a:ext>
            </a:extLst>
          </p:cNvPr>
          <p:cNvPicPr>
            <a:picLocks noChangeAspect="1"/>
          </p:cNvPicPr>
          <p:nvPr/>
        </p:nvPicPr>
        <p:blipFill rotWithShape="1">
          <a:blip r:embed="rId14"/>
          <a:srcRect t="21070" r="6185"/>
          <a:stretch/>
        </p:blipFill>
        <p:spPr>
          <a:xfrm>
            <a:off x="9231497" y="3224328"/>
            <a:ext cx="2960503" cy="605240"/>
          </a:xfrm>
          <a:prstGeom prst="rect">
            <a:avLst/>
          </a:prstGeom>
        </p:spPr>
      </p:pic>
      <p:pic>
        <p:nvPicPr>
          <p:cNvPr id="23" name="図 22">
            <a:extLst>
              <a:ext uri="{FF2B5EF4-FFF2-40B4-BE49-F238E27FC236}">
                <a16:creationId xmlns:a16="http://schemas.microsoft.com/office/drawing/2014/main" id="{E14614CF-F8F0-FB37-75E5-73D92EE483F4}"/>
              </a:ext>
            </a:extLst>
          </p:cNvPr>
          <p:cNvPicPr>
            <a:picLocks noChangeAspect="1"/>
          </p:cNvPicPr>
          <p:nvPr/>
        </p:nvPicPr>
        <p:blipFill>
          <a:blip r:embed="rId15"/>
          <a:stretch>
            <a:fillRect/>
          </a:stretch>
        </p:blipFill>
        <p:spPr>
          <a:xfrm>
            <a:off x="4998579" y="3007412"/>
            <a:ext cx="3058180" cy="958425"/>
          </a:xfrm>
          <a:prstGeom prst="rect">
            <a:avLst/>
          </a:prstGeom>
        </p:spPr>
      </p:pic>
      <p:pic>
        <p:nvPicPr>
          <p:cNvPr id="24" name="図 23">
            <a:extLst>
              <a:ext uri="{FF2B5EF4-FFF2-40B4-BE49-F238E27FC236}">
                <a16:creationId xmlns:a16="http://schemas.microsoft.com/office/drawing/2014/main" id="{C084DF9D-A337-9720-2C88-169C7DDEE7F9}"/>
              </a:ext>
            </a:extLst>
          </p:cNvPr>
          <p:cNvPicPr>
            <a:picLocks noChangeAspect="1"/>
          </p:cNvPicPr>
          <p:nvPr/>
        </p:nvPicPr>
        <p:blipFill rotWithShape="1">
          <a:blip r:embed="rId8"/>
          <a:srcRect t="-1" r="73863" b="-8995"/>
          <a:stretch/>
        </p:blipFill>
        <p:spPr>
          <a:xfrm>
            <a:off x="928665" y="3024066"/>
            <a:ext cx="504557" cy="346059"/>
          </a:xfrm>
          <a:prstGeom prst="rect">
            <a:avLst/>
          </a:prstGeom>
        </p:spPr>
      </p:pic>
      <p:pic>
        <p:nvPicPr>
          <p:cNvPr id="26" name="図 25">
            <a:extLst>
              <a:ext uri="{FF2B5EF4-FFF2-40B4-BE49-F238E27FC236}">
                <a16:creationId xmlns:a16="http://schemas.microsoft.com/office/drawing/2014/main" id="{E05042D0-0B67-8CD2-A455-EE5A9B595BA7}"/>
              </a:ext>
            </a:extLst>
          </p:cNvPr>
          <p:cNvPicPr>
            <a:picLocks noChangeAspect="1"/>
          </p:cNvPicPr>
          <p:nvPr/>
        </p:nvPicPr>
        <p:blipFill>
          <a:blip r:embed="rId7"/>
          <a:stretch>
            <a:fillRect/>
          </a:stretch>
        </p:blipFill>
        <p:spPr>
          <a:xfrm>
            <a:off x="1449167" y="3155887"/>
            <a:ext cx="215900" cy="88900"/>
          </a:xfrm>
          <a:prstGeom prst="rect">
            <a:avLst/>
          </a:prstGeom>
        </p:spPr>
      </p:pic>
      <p:pic>
        <p:nvPicPr>
          <p:cNvPr id="28" name="図 27">
            <a:extLst>
              <a:ext uri="{FF2B5EF4-FFF2-40B4-BE49-F238E27FC236}">
                <a16:creationId xmlns:a16="http://schemas.microsoft.com/office/drawing/2014/main" id="{AEAD8CBF-C424-8418-DDB6-CE405BC3D369}"/>
              </a:ext>
            </a:extLst>
          </p:cNvPr>
          <p:cNvPicPr>
            <a:picLocks noChangeAspect="1"/>
          </p:cNvPicPr>
          <p:nvPr/>
        </p:nvPicPr>
        <p:blipFill>
          <a:blip r:embed="rId7"/>
          <a:stretch>
            <a:fillRect/>
          </a:stretch>
        </p:blipFill>
        <p:spPr>
          <a:xfrm>
            <a:off x="1443900" y="3711534"/>
            <a:ext cx="215900" cy="88900"/>
          </a:xfrm>
          <a:prstGeom prst="rect">
            <a:avLst/>
          </a:prstGeom>
        </p:spPr>
      </p:pic>
      <p:pic>
        <p:nvPicPr>
          <p:cNvPr id="29" name="図 28">
            <a:extLst>
              <a:ext uri="{FF2B5EF4-FFF2-40B4-BE49-F238E27FC236}">
                <a16:creationId xmlns:a16="http://schemas.microsoft.com/office/drawing/2014/main" id="{F25AB442-7943-9CCB-18D1-9502684BEAAD}"/>
              </a:ext>
            </a:extLst>
          </p:cNvPr>
          <p:cNvPicPr>
            <a:picLocks noChangeAspect="1"/>
          </p:cNvPicPr>
          <p:nvPr/>
        </p:nvPicPr>
        <p:blipFill>
          <a:blip r:embed="rId7"/>
          <a:stretch>
            <a:fillRect/>
          </a:stretch>
        </p:blipFill>
        <p:spPr>
          <a:xfrm>
            <a:off x="4809989" y="3149056"/>
            <a:ext cx="215900" cy="88900"/>
          </a:xfrm>
          <a:prstGeom prst="rect">
            <a:avLst/>
          </a:prstGeom>
        </p:spPr>
      </p:pic>
      <p:pic>
        <p:nvPicPr>
          <p:cNvPr id="30" name="図 29">
            <a:extLst>
              <a:ext uri="{FF2B5EF4-FFF2-40B4-BE49-F238E27FC236}">
                <a16:creationId xmlns:a16="http://schemas.microsoft.com/office/drawing/2014/main" id="{4EEA7CFD-4386-6A88-07F1-4170B5CDAD6E}"/>
              </a:ext>
            </a:extLst>
          </p:cNvPr>
          <p:cNvPicPr>
            <a:picLocks noChangeAspect="1"/>
          </p:cNvPicPr>
          <p:nvPr/>
        </p:nvPicPr>
        <p:blipFill>
          <a:blip r:embed="rId7"/>
          <a:stretch>
            <a:fillRect/>
          </a:stretch>
        </p:blipFill>
        <p:spPr>
          <a:xfrm>
            <a:off x="4804722" y="3704703"/>
            <a:ext cx="215900" cy="88900"/>
          </a:xfrm>
          <a:prstGeom prst="rect">
            <a:avLst/>
          </a:prstGeom>
        </p:spPr>
      </p:pic>
      <p:pic>
        <p:nvPicPr>
          <p:cNvPr id="31" name="図 30">
            <a:extLst>
              <a:ext uri="{FF2B5EF4-FFF2-40B4-BE49-F238E27FC236}">
                <a16:creationId xmlns:a16="http://schemas.microsoft.com/office/drawing/2014/main" id="{760A4BDC-5590-40BC-36D3-13267036B9FF}"/>
              </a:ext>
            </a:extLst>
          </p:cNvPr>
          <p:cNvPicPr>
            <a:picLocks noChangeAspect="1"/>
          </p:cNvPicPr>
          <p:nvPr/>
        </p:nvPicPr>
        <p:blipFill>
          <a:blip r:embed="rId16"/>
          <a:stretch>
            <a:fillRect/>
          </a:stretch>
        </p:blipFill>
        <p:spPr>
          <a:xfrm>
            <a:off x="928665" y="3574880"/>
            <a:ext cx="469900" cy="317500"/>
          </a:xfrm>
          <a:prstGeom prst="rect">
            <a:avLst/>
          </a:prstGeom>
        </p:spPr>
      </p:pic>
      <p:pic>
        <p:nvPicPr>
          <p:cNvPr id="32" name="図 31">
            <a:extLst>
              <a:ext uri="{FF2B5EF4-FFF2-40B4-BE49-F238E27FC236}">
                <a16:creationId xmlns:a16="http://schemas.microsoft.com/office/drawing/2014/main" id="{E61431C3-4AA1-19A3-4AFF-88F4F3D91A7F}"/>
              </a:ext>
            </a:extLst>
          </p:cNvPr>
          <p:cNvPicPr>
            <a:picLocks noChangeAspect="1"/>
          </p:cNvPicPr>
          <p:nvPr/>
        </p:nvPicPr>
        <p:blipFill>
          <a:blip r:embed="rId17"/>
          <a:stretch>
            <a:fillRect/>
          </a:stretch>
        </p:blipFill>
        <p:spPr>
          <a:xfrm>
            <a:off x="1714256" y="3076113"/>
            <a:ext cx="222408" cy="252062"/>
          </a:xfrm>
          <a:prstGeom prst="rect">
            <a:avLst/>
          </a:prstGeom>
        </p:spPr>
      </p:pic>
      <p:pic>
        <p:nvPicPr>
          <p:cNvPr id="33" name="図 32">
            <a:extLst>
              <a:ext uri="{FF2B5EF4-FFF2-40B4-BE49-F238E27FC236}">
                <a16:creationId xmlns:a16="http://schemas.microsoft.com/office/drawing/2014/main" id="{473A6DBC-1CF8-71E0-B512-AF88E37E6775}"/>
              </a:ext>
            </a:extLst>
          </p:cNvPr>
          <p:cNvPicPr>
            <a:picLocks noChangeAspect="1"/>
          </p:cNvPicPr>
          <p:nvPr/>
        </p:nvPicPr>
        <p:blipFill>
          <a:blip r:embed="rId17"/>
          <a:stretch>
            <a:fillRect/>
          </a:stretch>
        </p:blipFill>
        <p:spPr>
          <a:xfrm>
            <a:off x="1711680" y="3629953"/>
            <a:ext cx="222408" cy="252062"/>
          </a:xfrm>
          <a:prstGeom prst="rect">
            <a:avLst/>
          </a:prstGeom>
        </p:spPr>
      </p:pic>
    </p:spTree>
    <p:extLst>
      <p:ext uri="{BB962C8B-B14F-4D97-AF65-F5344CB8AC3E}">
        <p14:creationId xmlns:p14="http://schemas.microsoft.com/office/powerpoint/2010/main" val="142006675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pic>
        <p:nvPicPr>
          <p:cNvPr id="35" name="図 34">
            <a:extLst>
              <a:ext uri="{FF2B5EF4-FFF2-40B4-BE49-F238E27FC236}">
                <a16:creationId xmlns:a16="http://schemas.microsoft.com/office/drawing/2014/main" id="{9D12C6E7-6096-9B22-1553-D0271722AF2E}"/>
              </a:ext>
            </a:extLst>
          </p:cNvPr>
          <p:cNvPicPr>
            <a:picLocks noChangeAspect="1"/>
          </p:cNvPicPr>
          <p:nvPr/>
        </p:nvPicPr>
        <p:blipFill>
          <a:blip r:embed="rId4"/>
          <a:stretch>
            <a:fillRect/>
          </a:stretch>
        </p:blipFill>
        <p:spPr>
          <a:xfrm>
            <a:off x="6845193" y="4246012"/>
            <a:ext cx="1797341" cy="1648418"/>
          </a:xfrm>
          <a:prstGeom prst="rect">
            <a:avLst/>
          </a:prstGeom>
        </p:spPr>
      </p:pic>
      <p:pic>
        <p:nvPicPr>
          <p:cNvPr id="50" name="図 49">
            <a:extLst>
              <a:ext uri="{FF2B5EF4-FFF2-40B4-BE49-F238E27FC236}">
                <a16:creationId xmlns:a16="http://schemas.microsoft.com/office/drawing/2014/main" id="{E0BA1445-0AB2-2578-2214-AE51E9F210EA}"/>
              </a:ext>
            </a:extLst>
          </p:cNvPr>
          <p:cNvPicPr>
            <a:picLocks noChangeAspect="1"/>
          </p:cNvPicPr>
          <p:nvPr/>
        </p:nvPicPr>
        <p:blipFill>
          <a:blip r:embed="rId5"/>
          <a:stretch>
            <a:fillRect/>
          </a:stretch>
        </p:blipFill>
        <p:spPr>
          <a:xfrm>
            <a:off x="2737790" y="4252838"/>
            <a:ext cx="1797341" cy="1614799"/>
          </a:xfrm>
          <a:prstGeom prst="rect">
            <a:avLst/>
          </a:prstGeom>
        </p:spPr>
      </p:pic>
      <p:pic>
        <p:nvPicPr>
          <p:cNvPr id="182" name="図 181">
            <a:extLst>
              <a:ext uri="{FF2B5EF4-FFF2-40B4-BE49-F238E27FC236}">
                <a16:creationId xmlns:a16="http://schemas.microsoft.com/office/drawing/2014/main" id="{CC5E5D37-F009-2018-2983-B16D7AA6B7F9}"/>
              </a:ext>
            </a:extLst>
          </p:cNvPr>
          <p:cNvPicPr>
            <a:picLocks noChangeAspect="1"/>
          </p:cNvPicPr>
          <p:nvPr/>
        </p:nvPicPr>
        <p:blipFill>
          <a:blip r:embed="rId6"/>
          <a:stretch>
            <a:fillRect/>
          </a:stretch>
        </p:blipFill>
        <p:spPr>
          <a:xfrm rot="5400000">
            <a:off x="9471518" y="5227333"/>
            <a:ext cx="482600" cy="317500"/>
          </a:xfrm>
          <a:prstGeom prst="rect">
            <a:avLst/>
          </a:prstGeom>
        </p:spPr>
      </p:pic>
      <p:pic>
        <p:nvPicPr>
          <p:cNvPr id="180" name="図 179">
            <a:extLst>
              <a:ext uri="{FF2B5EF4-FFF2-40B4-BE49-F238E27FC236}">
                <a16:creationId xmlns:a16="http://schemas.microsoft.com/office/drawing/2014/main" id="{5B6F3084-4F8B-8497-EFDC-DE364B522895}"/>
              </a:ext>
            </a:extLst>
          </p:cNvPr>
          <p:cNvPicPr>
            <a:picLocks noChangeAspect="1"/>
          </p:cNvPicPr>
          <p:nvPr/>
        </p:nvPicPr>
        <p:blipFill>
          <a:blip r:embed="rId6"/>
          <a:stretch>
            <a:fillRect/>
          </a:stretch>
        </p:blipFill>
        <p:spPr>
          <a:xfrm rot="19800000">
            <a:off x="9782382" y="4719811"/>
            <a:ext cx="482600" cy="317500"/>
          </a:xfrm>
          <a:prstGeom prst="rect">
            <a:avLst/>
          </a:prstGeom>
        </p:spPr>
      </p:pic>
      <p:pic>
        <p:nvPicPr>
          <p:cNvPr id="181" name="図 180">
            <a:extLst>
              <a:ext uri="{FF2B5EF4-FFF2-40B4-BE49-F238E27FC236}">
                <a16:creationId xmlns:a16="http://schemas.microsoft.com/office/drawing/2014/main" id="{57D94B89-E372-9800-3D19-8D1A76EE1E1C}"/>
              </a:ext>
            </a:extLst>
          </p:cNvPr>
          <p:cNvPicPr>
            <a:picLocks noChangeAspect="1"/>
          </p:cNvPicPr>
          <p:nvPr/>
        </p:nvPicPr>
        <p:blipFill>
          <a:blip r:embed="rId6"/>
          <a:stretch>
            <a:fillRect/>
          </a:stretch>
        </p:blipFill>
        <p:spPr>
          <a:xfrm rot="12600000">
            <a:off x="9163417" y="4716071"/>
            <a:ext cx="482600" cy="317500"/>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6D781062-D1C9-3E5F-7F16-04739264AE16}"/>
              </a:ext>
            </a:extLst>
          </p:cNvPr>
          <p:cNvSpPr txBox="1"/>
          <p:nvPr/>
        </p:nvSpPr>
        <p:spPr>
          <a:xfrm>
            <a:off x="945714" y="2550526"/>
            <a:ext cx="933823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e.g. 1+1d case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52" name="テキスト ボックス 51">
            <a:extLst>
              <a:ext uri="{FF2B5EF4-FFF2-40B4-BE49-F238E27FC236}">
                <a16:creationId xmlns:a16="http://schemas.microsoft.com/office/drawing/2014/main" id="{DF3E5A01-946A-F352-4CB4-F6C803DA254E}"/>
              </a:ext>
            </a:extLst>
          </p:cNvPr>
          <p:cNvSpPr txBox="1"/>
          <p:nvPr/>
        </p:nvSpPr>
        <p:spPr>
          <a:xfrm>
            <a:off x="892977" y="5857202"/>
            <a:ext cx="11305950"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In fact, we can justify the above diagram by using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matrix product state reps</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cxnSp>
        <p:nvCxnSpPr>
          <p:cNvPr id="6" name="直線コネクタ 5">
            <a:extLst>
              <a:ext uri="{FF2B5EF4-FFF2-40B4-BE49-F238E27FC236}">
                <a16:creationId xmlns:a16="http://schemas.microsoft.com/office/drawing/2014/main" id="{4C39DCF9-DFE4-007C-2D27-5EB6F50A033A}"/>
              </a:ext>
            </a:extLst>
          </p:cNvPr>
          <p:cNvCxnSpPr>
            <a:cxnSpLocks/>
          </p:cNvCxnSpPr>
          <p:nvPr/>
        </p:nvCxnSpPr>
        <p:spPr>
          <a:xfrm>
            <a:off x="776106" y="2562401"/>
            <a:ext cx="0" cy="3173967"/>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sp>
        <p:nvSpPr>
          <p:cNvPr id="122" name="テキスト ボックス 121">
            <a:extLst>
              <a:ext uri="{FF2B5EF4-FFF2-40B4-BE49-F238E27FC236}">
                <a16:creationId xmlns:a16="http://schemas.microsoft.com/office/drawing/2014/main" id="{56820E02-7317-DAA7-7E2A-57C340D72DD5}"/>
              </a:ext>
            </a:extLst>
          </p:cNvPr>
          <p:cNvSpPr txBox="1"/>
          <p:nvPr/>
        </p:nvSpPr>
        <p:spPr>
          <a:xfrm>
            <a:off x="1347920" y="3965574"/>
            <a:ext cx="10614121"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Thanks to the spatial direction, we can consider an overlap of three states</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5" name="テキスト ボックス 174">
            <a:extLst>
              <a:ext uri="{FF2B5EF4-FFF2-40B4-BE49-F238E27FC236}">
                <a16:creationId xmlns:a16="http://schemas.microsoft.com/office/drawing/2014/main" id="{FCFAC7D8-C030-D128-6082-183D12FFA986}"/>
              </a:ext>
            </a:extLst>
          </p:cNvPr>
          <p:cNvSpPr txBox="1"/>
          <p:nvPr/>
        </p:nvSpPr>
        <p:spPr>
          <a:xfrm>
            <a:off x="4792139" y="4599196"/>
            <a:ext cx="2223580"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6" name="右矢印 175">
            <a:extLst>
              <a:ext uri="{FF2B5EF4-FFF2-40B4-BE49-F238E27FC236}">
                <a16:creationId xmlns:a16="http://schemas.microsoft.com/office/drawing/2014/main" id="{709EBC5E-BC00-358D-92BF-463553E1C19E}"/>
              </a:ext>
            </a:extLst>
          </p:cNvPr>
          <p:cNvSpPr/>
          <p:nvPr/>
        </p:nvSpPr>
        <p:spPr>
          <a:xfrm>
            <a:off x="5596625" y="4999559"/>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3" name="図 182">
            <a:extLst>
              <a:ext uri="{FF2B5EF4-FFF2-40B4-BE49-F238E27FC236}">
                <a16:creationId xmlns:a16="http://schemas.microsoft.com/office/drawing/2014/main" id="{74D1638C-2881-0A38-422C-A0DF6B0A03E9}"/>
              </a:ext>
            </a:extLst>
          </p:cNvPr>
          <p:cNvPicPr>
            <a:picLocks noChangeAspect="1"/>
          </p:cNvPicPr>
          <p:nvPr/>
        </p:nvPicPr>
        <p:blipFill>
          <a:blip r:embed="rId7"/>
          <a:stretch>
            <a:fillRect/>
          </a:stretch>
        </p:blipFill>
        <p:spPr>
          <a:xfrm>
            <a:off x="8783557" y="5136376"/>
            <a:ext cx="215900" cy="88900"/>
          </a:xfrm>
          <a:prstGeom prst="rect">
            <a:avLst/>
          </a:prstGeom>
        </p:spPr>
      </p:pic>
      <p:pic>
        <p:nvPicPr>
          <p:cNvPr id="12" name="図 11">
            <a:extLst>
              <a:ext uri="{FF2B5EF4-FFF2-40B4-BE49-F238E27FC236}">
                <a16:creationId xmlns:a16="http://schemas.microsoft.com/office/drawing/2014/main" id="{F4761CD3-36AD-515B-F4CA-8E6DC317A2C2}"/>
              </a:ext>
            </a:extLst>
          </p:cNvPr>
          <p:cNvPicPr>
            <a:picLocks noChangeAspect="1"/>
          </p:cNvPicPr>
          <p:nvPr/>
        </p:nvPicPr>
        <p:blipFill rotWithShape="1">
          <a:blip r:embed="rId8"/>
          <a:srcRect l="1599" r="80669" b="-951"/>
          <a:stretch/>
        </p:blipFill>
        <p:spPr>
          <a:xfrm>
            <a:off x="9247241" y="4718727"/>
            <a:ext cx="342295" cy="320520"/>
          </a:xfrm>
          <a:prstGeom prst="rect">
            <a:avLst/>
          </a:prstGeom>
        </p:spPr>
      </p:pic>
      <p:pic>
        <p:nvPicPr>
          <p:cNvPr id="14" name="図 13">
            <a:extLst>
              <a:ext uri="{FF2B5EF4-FFF2-40B4-BE49-F238E27FC236}">
                <a16:creationId xmlns:a16="http://schemas.microsoft.com/office/drawing/2014/main" id="{FCB11469-89F4-988E-C1D0-B54A387D3A2C}"/>
              </a:ext>
            </a:extLst>
          </p:cNvPr>
          <p:cNvPicPr>
            <a:picLocks noChangeAspect="1"/>
          </p:cNvPicPr>
          <p:nvPr/>
        </p:nvPicPr>
        <p:blipFill rotWithShape="1">
          <a:blip r:embed="rId8"/>
          <a:srcRect l="40395" r="43055" b="-2526"/>
          <a:stretch/>
        </p:blipFill>
        <p:spPr>
          <a:xfrm>
            <a:off x="9564647" y="5197858"/>
            <a:ext cx="319468" cy="325523"/>
          </a:xfrm>
          <a:prstGeom prst="rect">
            <a:avLst/>
          </a:prstGeom>
        </p:spPr>
      </p:pic>
      <p:pic>
        <p:nvPicPr>
          <p:cNvPr id="16" name="図 15">
            <a:extLst>
              <a:ext uri="{FF2B5EF4-FFF2-40B4-BE49-F238E27FC236}">
                <a16:creationId xmlns:a16="http://schemas.microsoft.com/office/drawing/2014/main" id="{93E01E44-DE8E-55BE-5397-EDCA8168E460}"/>
              </a:ext>
            </a:extLst>
          </p:cNvPr>
          <p:cNvPicPr>
            <a:picLocks noChangeAspect="1"/>
          </p:cNvPicPr>
          <p:nvPr/>
        </p:nvPicPr>
        <p:blipFill rotWithShape="1">
          <a:blip r:embed="rId8"/>
          <a:srcRect l="76891" r="4422" b="-8206"/>
          <a:stretch/>
        </p:blipFill>
        <p:spPr>
          <a:xfrm>
            <a:off x="9838013" y="4721686"/>
            <a:ext cx="360720" cy="343554"/>
          </a:xfrm>
          <a:prstGeom prst="rect">
            <a:avLst/>
          </a:prstGeom>
        </p:spPr>
      </p:pic>
      <p:pic>
        <p:nvPicPr>
          <p:cNvPr id="18" name="図 17">
            <a:extLst>
              <a:ext uri="{FF2B5EF4-FFF2-40B4-BE49-F238E27FC236}">
                <a16:creationId xmlns:a16="http://schemas.microsoft.com/office/drawing/2014/main" id="{C3926BE2-5EAB-274C-477B-27795266740C}"/>
              </a:ext>
            </a:extLst>
          </p:cNvPr>
          <p:cNvPicPr>
            <a:picLocks noChangeAspect="1"/>
          </p:cNvPicPr>
          <p:nvPr/>
        </p:nvPicPr>
        <p:blipFill rotWithShape="1">
          <a:blip r:embed="rId8"/>
          <a:srcRect t="-1" r="73863" b="-8995"/>
          <a:stretch/>
        </p:blipFill>
        <p:spPr>
          <a:xfrm>
            <a:off x="2739461" y="4652948"/>
            <a:ext cx="504557" cy="346059"/>
          </a:xfrm>
          <a:prstGeom prst="rect">
            <a:avLst/>
          </a:prstGeom>
        </p:spPr>
      </p:pic>
      <p:pic>
        <p:nvPicPr>
          <p:cNvPr id="25" name="図 24">
            <a:extLst>
              <a:ext uri="{FF2B5EF4-FFF2-40B4-BE49-F238E27FC236}">
                <a16:creationId xmlns:a16="http://schemas.microsoft.com/office/drawing/2014/main" id="{AD555A41-5EA4-9D34-E401-B96E4413DE90}"/>
              </a:ext>
            </a:extLst>
          </p:cNvPr>
          <p:cNvPicPr>
            <a:picLocks noChangeAspect="1"/>
          </p:cNvPicPr>
          <p:nvPr/>
        </p:nvPicPr>
        <p:blipFill rotWithShape="1">
          <a:blip r:embed="rId8"/>
          <a:srcRect l="36199" r="35886" b="2132"/>
          <a:stretch/>
        </p:blipFill>
        <p:spPr>
          <a:xfrm>
            <a:off x="3430762" y="5560403"/>
            <a:ext cx="538869" cy="310731"/>
          </a:xfrm>
          <a:prstGeom prst="rect">
            <a:avLst/>
          </a:prstGeom>
        </p:spPr>
      </p:pic>
      <p:pic>
        <p:nvPicPr>
          <p:cNvPr id="27" name="図 26">
            <a:extLst>
              <a:ext uri="{FF2B5EF4-FFF2-40B4-BE49-F238E27FC236}">
                <a16:creationId xmlns:a16="http://schemas.microsoft.com/office/drawing/2014/main" id="{E4223D03-1441-0E29-2656-C1B1D882C611}"/>
              </a:ext>
            </a:extLst>
          </p:cNvPr>
          <p:cNvPicPr>
            <a:picLocks noChangeAspect="1"/>
          </p:cNvPicPr>
          <p:nvPr/>
        </p:nvPicPr>
        <p:blipFill rotWithShape="1">
          <a:blip r:embed="rId8"/>
          <a:srcRect l="73777" b="-10946"/>
          <a:stretch/>
        </p:blipFill>
        <p:spPr>
          <a:xfrm>
            <a:off x="4080690" y="4649850"/>
            <a:ext cx="506205" cy="352253"/>
          </a:xfrm>
          <a:prstGeom prst="rect">
            <a:avLst/>
          </a:prstGeom>
        </p:spPr>
      </p:pic>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9"/>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10"/>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10"/>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11"/>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10"/>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8B97DCF-7B99-A82B-9CE9-9605591CD196}"/>
              </a:ext>
            </a:extLst>
          </p:cNvPr>
          <p:cNvPicPr>
            <a:picLocks noChangeAspect="1"/>
          </p:cNvPicPr>
          <p:nvPr/>
        </p:nvPicPr>
        <p:blipFill>
          <a:blip r:embed="rId12"/>
          <a:stretch>
            <a:fillRect/>
          </a:stretch>
        </p:blipFill>
        <p:spPr>
          <a:xfrm>
            <a:off x="2018530" y="3059018"/>
            <a:ext cx="2713958" cy="273584"/>
          </a:xfrm>
          <a:prstGeom prst="rect">
            <a:avLst/>
          </a:prstGeom>
        </p:spPr>
      </p:pic>
      <p:pic>
        <p:nvPicPr>
          <p:cNvPr id="7" name="図 6">
            <a:extLst>
              <a:ext uri="{FF2B5EF4-FFF2-40B4-BE49-F238E27FC236}">
                <a16:creationId xmlns:a16="http://schemas.microsoft.com/office/drawing/2014/main" id="{6BE67613-1A35-5E87-FE39-E27525779547}"/>
              </a:ext>
            </a:extLst>
          </p:cNvPr>
          <p:cNvPicPr>
            <a:picLocks noChangeAspect="1"/>
          </p:cNvPicPr>
          <p:nvPr/>
        </p:nvPicPr>
        <p:blipFill>
          <a:blip r:embed="rId13"/>
          <a:stretch>
            <a:fillRect/>
          </a:stretch>
        </p:blipFill>
        <p:spPr>
          <a:xfrm>
            <a:off x="2018530" y="3601341"/>
            <a:ext cx="2713958" cy="273584"/>
          </a:xfrm>
          <a:prstGeom prst="rect">
            <a:avLst/>
          </a:prstGeom>
        </p:spPr>
      </p:pic>
      <p:sp>
        <p:nvSpPr>
          <p:cNvPr id="8" name="テキスト ボックス 7">
            <a:extLst>
              <a:ext uri="{FF2B5EF4-FFF2-40B4-BE49-F238E27FC236}">
                <a16:creationId xmlns:a16="http://schemas.microsoft.com/office/drawing/2014/main" id="{0AD78B40-C3AA-4D2B-82D9-51DB307646CF}"/>
              </a:ext>
            </a:extLst>
          </p:cNvPr>
          <p:cNvSpPr txBox="1"/>
          <p:nvPr/>
        </p:nvSpPr>
        <p:spPr>
          <a:xfrm>
            <a:off x="7958280" y="2810646"/>
            <a:ext cx="170669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1" name="右矢印 20">
            <a:extLst>
              <a:ext uri="{FF2B5EF4-FFF2-40B4-BE49-F238E27FC236}">
                <a16:creationId xmlns:a16="http://schemas.microsoft.com/office/drawing/2014/main" id="{F2AD81D2-DF42-7C04-E53E-8A20035EA038}"/>
              </a:ext>
            </a:extLst>
          </p:cNvPr>
          <p:cNvSpPr/>
          <p:nvPr/>
        </p:nvSpPr>
        <p:spPr>
          <a:xfrm>
            <a:off x="8471803" y="3210756"/>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D6DD45EA-6FE5-2580-A6E1-1A789D6A9E9B}"/>
              </a:ext>
            </a:extLst>
          </p:cNvPr>
          <p:cNvPicPr>
            <a:picLocks noChangeAspect="1"/>
          </p:cNvPicPr>
          <p:nvPr/>
        </p:nvPicPr>
        <p:blipFill rotWithShape="1">
          <a:blip r:embed="rId14"/>
          <a:srcRect t="21070" r="6185"/>
          <a:stretch/>
        </p:blipFill>
        <p:spPr>
          <a:xfrm>
            <a:off x="9231497" y="3224328"/>
            <a:ext cx="2960503" cy="605240"/>
          </a:xfrm>
          <a:prstGeom prst="rect">
            <a:avLst/>
          </a:prstGeom>
        </p:spPr>
      </p:pic>
      <p:pic>
        <p:nvPicPr>
          <p:cNvPr id="23" name="図 22">
            <a:extLst>
              <a:ext uri="{FF2B5EF4-FFF2-40B4-BE49-F238E27FC236}">
                <a16:creationId xmlns:a16="http://schemas.microsoft.com/office/drawing/2014/main" id="{F36AD828-6531-C55B-F53C-04C81124B4AB}"/>
              </a:ext>
            </a:extLst>
          </p:cNvPr>
          <p:cNvPicPr>
            <a:picLocks noChangeAspect="1"/>
          </p:cNvPicPr>
          <p:nvPr/>
        </p:nvPicPr>
        <p:blipFill>
          <a:blip r:embed="rId15"/>
          <a:stretch>
            <a:fillRect/>
          </a:stretch>
        </p:blipFill>
        <p:spPr>
          <a:xfrm>
            <a:off x="4998579" y="3007412"/>
            <a:ext cx="3058180" cy="958425"/>
          </a:xfrm>
          <a:prstGeom prst="rect">
            <a:avLst/>
          </a:prstGeom>
        </p:spPr>
      </p:pic>
      <p:pic>
        <p:nvPicPr>
          <p:cNvPr id="24" name="図 23">
            <a:extLst>
              <a:ext uri="{FF2B5EF4-FFF2-40B4-BE49-F238E27FC236}">
                <a16:creationId xmlns:a16="http://schemas.microsoft.com/office/drawing/2014/main" id="{3E4049AA-8164-F32B-32B2-BFDD1F702DD7}"/>
              </a:ext>
            </a:extLst>
          </p:cNvPr>
          <p:cNvPicPr>
            <a:picLocks noChangeAspect="1"/>
          </p:cNvPicPr>
          <p:nvPr/>
        </p:nvPicPr>
        <p:blipFill rotWithShape="1">
          <a:blip r:embed="rId8"/>
          <a:srcRect t="-1" r="73863" b="-8995"/>
          <a:stretch/>
        </p:blipFill>
        <p:spPr>
          <a:xfrm>
            <a:off x="928665" y="3024066"/>
            <a:ext cx="504557" cy="346059"/>
          </a:xfrm>
          <a:prstGeom prst="rect">
            <a:avLst/>
          </a:prstGeom>
        </p:spPr>
      </p:pic>
      <p:pic>
        <p:nvPicPr>
          <p:cNvPr id="26" name="図 25">
            <a:extLst>
              <a:ext uri="{FF2B5EF4-FFF2-40B4-BE49-F238E27FC236}">
                <a16:creationId xmlns:a16="http://schemas.microsoft.com/office/drawing/2014/main" id="{17FC8688-0CA6-F240-4183-251FD445C867}"/>
              </a:ext>
            </a:extLst>
          </p:cNvPr>
          <p:cNvPicPr>
            <a:picLocks noChangeAspect="1"/>
          </p:cNvPicPr>
          <p:nvPr/>
        </p:nvPicPr>
        <p:blipFill>
          <a:blip r:embed="rId7"/>
          <a:stretch>
            <a:fillRect/>
          </a:stretch>
        </p:blipFill>
        <p:spPr>
          <a:xfrm>
            <a:off x="1449167" y="3155887"/>
            <a:ext cx="215900" cy="88900"/>
          </a:xfrm>
          <a:prstGeom prst="rect">
            <a:avLst/>
          </a:prstGeom>
        </p:spPr>
      </p:pic>
      <p:pic>
        <p:nvPicPr>
          <p:cNvPr id="28" name="図 27">
            <a:extLst>
              <a:ext uri="{FF2B5EF4-FFF2-40B4-BE49-F238E27FC236}">
                <a16:creationId xmlns:a16="http://schemas.microsoft.com/office/drawing/2014/main" id="{AE21DBA1-A5CF-B2E2-3BC8-2E87C4B51F19}"/>
              </a:ext>
            </a:extLst>
          </p:cNvPr>
          <p:cNvPicPr>
            <a:picLocks noChangeAspect="1"/>
          </p:cNvPicPr>
          <p:nvPr/>
        </p:nvPicPr>
        <p:blipFill>
          <a:blip r:embed="rId7"/>
          <a:stretch>
            <a:fillRect/>
          </a:stretch>
        </p:blipFill>
        <p:spPr>
          <a:xfrm>
            <a:off x="1443900" y="3711534"/>
            <a:ext cx="215900" cy="88900"/>
          </a:xfrm>
          <a:prstGeom prst="rect">
            <a:avLst/>
          </a:prstGeom>
        </p:spPr>
      </p:pic>
      <p:pic>
        <p:nvPicPr>
          <p:cNvPr id="29" name="図 28">
            <a:extLst>
              <a:ext uri="{FF2B5EF4-FFF2-40B4-BE49-F238E27FC236}">
                <a16:creationId xmlns:a16="http://schemas.microsoft.com/office/drawing/2014/main" id="{92CDFAA9-3E4C-D57E-14A9-E3A8717B639F}"/>
              </a:ext>
            </a:extLst>
          </p:cNvPr>
          <p:cNvPicPr>
            <a:picLocks noChangeAspect="1"/>
          </p:cNvPicPr>
          <p:nvPr/>
        </p:nvPicPr>
        <p:blipFill>
          <a:blip r:embed="rId7"/>
          <a:stretch>
            <a:fillRect/>
          </a:stretch>
        </p:blipFill>
        <p:spPr>
          <a:xfrm>
            <a:off x="4809989" y="3149056"/>
            <a:ext cx="215900" cy="88900"/>
          </a:xfrm>
          <a:prstGeom prst="rect">
            <a:avLst/>
          </a:prstGeom>
        </p:spPr>
      </p:pic>
      <p:pic>
        <p:nvPicPr>
          <p:cNvPr id="30" name="図 29">
            <a:extLst>
              <a:ext uri="{FF2B5EF4-FFF2-40B4-BE49-F238E27FC236}">
                <a16:creationId xmlns:a16="http://schemas.microsoft.com/office/drawing/2014/main" id="{58E6A5B8-2ED1-3AF2-B018-ECED2C28E703}"/>
              </a:ext>
            </a:extLst>
          </p:cNvPr>
          <p:cNvPicPr>
            <a:picLocks noChangeAspect="1"/>
          </p:cNvPicPr>
          <p:nvPr/>
        </p:nvPicPr>
        <p:blipFill>
          <a:blip r:embed="rId7"/>
          <a:stretch>
            <a:fillRect/>
          </a:stretch>
        </p:blipFill>
        <p:spPr>
          <a:xfrm>
            <a:off x="4804722" y="3704703"/>
            <a:ext cx="215900" cy="88900"/>
          </a:xfrm>
          <a:prstGeom prst="rect">
            <a:avLst/>
          </a:prstGeom>
        </p:spPr>
      </p:pic>
      <p:pic>
        <p:nvPicPr>
          <p:cNvPr id="31" name="図 30">
            <a:extLst>
              <a:ext uri="{FF2B5EF4-FFF2-40B4-BE49-F238E27FC236}">
                <a16:creationId xmlns:a16="http://schemas.microsoft.com/office/drawing/2014/main" id="{AD857350-EB43-C8CD-693E-EE67A4E600D8}"/>
              </a:ext>
            </a:extLst>
          </p:cNvPr>
          <p:cNvPicPr>
            <a:picLocks noChangeAspect="1"/>
          </p:cNvPicPr>
          <p:nvPr/>
        </p:nvPicPr>
        <p:blipFill>
          <a:blip r:embed="rId16"/>
          <a:stretch>
            <a:fillRect/>
          </a:stretch>
        </p:blipFill>
        <p:spPr>
          <a:xfrm>
            <a:off x="928665" y="3574880"/>
            <a:ext cx="469900" cy="317500"/>
          </a:xfrm>
          <a:prstGeom prst="rect">
            <a:avLst/>
          </a:prstGeom>
        </p:spPr>
      </p:pic>
      <p:pic>
        <p:nvPicPr>
          <p:cNvPr id="32" name="図 31">
            <a:extLst>
              <a:ext uri="{FF2B5EF4-FFF2-40B4-BE49-F238E27FC236}">
                <a16:creationId xmlns:a16="http://schemas.microsoft.com/office/drawing/2014/main" id="{E9CA9489-D0C7-D667-D4C7-211FCFB80082}"/>
              </a:ext>
            </a:extLst>
          </p:cNvPr>
          <p:cNvPicPr>
            <a:picLocks noChangeAspect="1"/>
          </p:cNvPicPr>
          <p:nvPr/>
        </p:nvPicPr>
        <p:blipFill>
          <a:blip r:embed="rId17"/>
          <a:stretch>
            <a:fillRect/>
          </a:stretch>
        </p:blipFill>
        <p:spPr>
          <a:xfrm>
            <a:off x="1714256" y="3076113"/>
            <a:ext cx="222408" cy="252062"/>
          </a:xfrm>
          <a:prstGeom prst="rect">
            <a:avLst/>
          </a:prstGeom>
        </p:spPr>
      </p:pic>
      <p:pic>
        <p:nvPicPr>
          <p:cNvPr id="33" name="図 32">
            <a:extLst>
              <a:ext uri="{FF2B5EF4-FFF2-40B4-BE49-F238E27FC236}">
                <a16:creationId xmlns:a16="http://schemas.microsoft.com/office/drawing/2014/main" id="{59585047-FB1A-3D5B-1034-9252B5146936}"/>
              </a:ext>
            </a:extLst>
          </p:cNvPr>
          <p:cNvPicPr>
            <a:picLocks noChangeAspect="1"/>
          </p:cNvPicPr>
          <p:nvPr/>
        </p:nvPicPr>
        <p:blipFill>
          <a:blip r:embed="rId17"/>
          <a:stretch>
            <a:fillRect/>
          </a:stretch>
        </p:blipFill>
        <p:spPr>
          <a:xfrm>
            <a:off x="1711680" y="3629953"/>
            <a:ext cx="222408" cy="252062"/>
          </a:xfrm>
          <a:prstGeom prst="rect">
            <a:avLst/>
          </a:prstGeom>
        </p:spPr>
      </p:pic>
    </p:spTree>
    <p:extLst>
      <p:ext uri="{BB962C8B-B14F-4D97-AF65-F5344CB8AC3E}">
        <p14:creationId xmlns:p14="http://schemas.microsoft.com/office/powerpoint/2010/main" val="213845060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73024D-992E-8BA5-D23E-8431694CCF95}"/>
              </a:ext>
            </a:extLst>
          </p:cNvPr>
          <p:cNvPicPr>
            <a:picLocks noChangeAspect="1"/>
          </p:cNvPicPr>
          <p:nvPr/>
        </p:nvPicPr>
        <p:blipFill>
          <a:blip r:embed="rId3"/>
          <a:stretch>
            <a:fillRect/>
          </a:stretch>
        </p:blipFill>
        <p:spPr>
          <a:xfrm>
            <a:off x="1601557" y="1187099"/>
            <a:ext cx="3502457" cy="1125091"/>
          </a:xfrm>
          <a:prstGeom prst="rect">
            <a:avLst/>
          </a:prstGeom>
        </p:spPr>
      </p:pic>
      <p:pic>
        <p:nvPicPr>
          <p:cNvPr id="35" name="図 34">
            <a:extLst>
              <a:ext uri="{FF2B5EF4-FFF2-40B4-BE49-F238E27FC236}">
                <a16:creationId xmlns:a16="http://schemas.microsoft.com/office/drawing/2014/main" id="{9D12C6E7-6096-9B22-1553-D0271722AF2E}"/>
              </a:ext>
            </a:extLst>
          </p:cNvPr>
          <p:cNvPicPr>
            <a:picLocks noChangeAspect="1"/>
          </p:cNvPicPr>
          <p:nvPr/>
        </p:nvPicPr>
        <p:blipFill>
          <a:blip r:embed="rId4"/>
          <a:stretch>
            <a:fillRect/>
          </a:stretch>
        </p:blipFill>
        <p:spPr>
          <a:xfrm>
            <a:off x="6845193" y="4246012"/>
            <a:ext cx="1797341" cy="1648418"/>
          </a:xfrm>
          <a:prstGeom prst="rect">
            <a:avLst/>
          </a:prstGeom>
        </p:spPr>
      </p:pic>
      <p:pic>
        <p:nvPicPr>
          <p:cNvPr id="50" name="図 49">
            <a:extLst>
              <a:ext uri="{FF2B5EF4-FFF2-40B4-BE49-F238E27FC236}">
                <a16:creationId xmlns:a16="http://schemas.microsoft.com/office/drawing/2014/main" id="{E0BA1445-0AB2-2578-2214-AE51E9F210EA}"/>
              </a:ext>
            </a:extLst>
          </p:cNvPr>
          <p:cNvPicPr>
            <a:picLocks noChangeAspect="1"/>
          </p:cNvPicPr>
          <p:nvPr/>
        </p:nvPicPr>
        <p:blipFill>
          <a:blip r:embed="rId5"/>
          <a:stretch>
            <a:fillRect/>
          </a:stretch>
        </p:blipFill>
        <p:spPr>
          <a:xfrm>
            <a:off x="2737790" y="4252838"/>
            <a:ext cx="1797341" cy="1614799"/>
          </a:xfrm>
          <a:prstGeom prst="rect">
            <a:avLst/>
          </a:prstGeom>
        </p:spPr>
      </p:pic>
      <p:pic>
        <p:nvPicPr>
          <p:cNvPr id="182" name="図 181">
            <a:extLst>
              <a:ext uri="{FF2B5EF4-FFF2-40B4-BE49-F238E27FC236}">
                <a16:creationId xmlns:a16="http://schemas.microsoft.com/office/drawing/2014/main" id="{CC5E5D37-F009-2018-2983-B16D7AA6B7F9}"/>
              </a:ext>
            </a:extLst>
          </p:cNvPr>
          <p:cNvPicPr>
            <a:picLocks noChangeAspect="1"/>
          </p:cNvPicPr>
          <p:nvPr/>
        </p:nvPicPr>
        <p:blipFill>
          <a:blip r:embed="rId6"/>
          <a:stretch>
            <a:fillRect/>
          </a:stretch>
        </p:blipFill>
        <p:spPr>
          <a:xfrm rot="5400000">
            <a:off x="9471518" y="5227333"/>
            <a:ext cx="482600" cy="317500"/>
          </a:xfrm>
          <a:prstGeom prst="rect">
            <a:avLst/>
          </a:prstGeom>
        </p:spPr>
      </p:pic>
      <p:pic>
        <p:nvPicPr>
          <p:cNvPr id="180" name="図 179">
            <a:extLst>
              <a:ext uri="{FF2B5EF4-FFF2-40B4-BE49-F238E27FC236}">
                <a16:creationId xmlns:a16="http://schemas.microsoft.com/office/drawing/2014/main" id="{5B6F3084-4F8B-8497-EFDC-DE364B522895}"/>
              </a:ext>
            </a:extLst>
          </p:cNvPr>
          <p:cNvPicPr>
            <a:picLocks noChangeAspect="1"/>
          </p:cNvPicPr>
          <p:nvPr/>
        </p:nvPicPr>
        <p:blipFill>
          <a:blip r:embed="rId6"/>
          <a:stretch>
            <a:fillRect/>
          </a:stretch>
        </p:blipFill>
        <p:spPr>
          <a:xfrm rot="19800000">
            <a:off x="9782382" y="4719811"/>
            <a:ext cx="482600" cy="317500"/>
          </a:xfrm>
          <a:prstGeom prst="rect">
            <a:avLst/>
          </a:prstGeom>
        </p:spPr>
      </p:pic>
      <p:pic>
        <p:nvPicPr>
          <p:cNvPr id="181" name="図 180">
            <a:extLst>
              <a:ext uri="{FF2B5EF4-FFF2-40B4-BE49-F238E27FC236}">
                <a16:creationId xmlns:a16="http://schemas.microsoft.com/office/drawing/2014/main" id="{57D94B89-E372-9800-3D19-8D1A76EE1E1C}"/>
              </a:ext>
            </a:extLst>
          </p:cNvPr>
          <p:cNvPicPr>
            <a:picLocks noChangeAspect="1"/>
          </p:cNvPicPr>
          <p:nvPr/>
        </p:nvPicPr>
        <p:blipFill>
          <a:blip r:embed="rId6"/>
          <a:stretch>
            <a:fillRect/>
          </a:stretch>
        </p:blipFill>
        <p:spPr>
          <a:xfrm rot="12600000">
            <a:off x="9163417" y="4716071"/>
            <a:ext cx="482600" cy="317500"/>
          </a:xfrm>
          <a:prstGeom prst="rect">
            <a:avLst/>
          </a:prstGeom>
        </p:spPr>
      </p:pic>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747501" cy="1325563"/>
          </a:xfrm>
        </p:spPr>
        <p:txBody>
          <a:bodyPr/>
          <a:lstStyle/>
          <a:p>
            <a:r>
              <a:rPr lang="en-US" altLang="ja-JP" dirty="0"/>
              <a:t>Idea: Generalization of the inner prod.</a:t>
            </a:r>
            <a:endParaRPr kumimoji="1" lang="ja-JP" altLang="en-US"/>
          </a:p>
        </p:txBody>
      </p:sp>
      <p:sp>
        <p:nvSpPr>
          <p:cNvPr id="46" name="テキスト ボックス 45">
            <a:extLst>
              <a:ext uri="{FF2B5EF4-FFF2-40B4-BE49-F238E27FC236}">
                <a16:creationId xmlns:a16="http://schemas.microsoft.com/office/drawing/2014/main" id="{4A2C2D76-DF3C-5633-A933-185BD85E3286}"/>
              </a:ext>
            </a:extLst>
          </p:cNvPr>
          <p:cNvSpPr txBox="1"/>
          <p:nvPr/>
        </p:nvSpPr>
        <p:spPr>
          <a:xfrm>
            <a:off x="339490" y="2110255"/>
            <a:ext cx="1247662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Main Idea: Generalizing an inner product to measure the “higher” nontriviality.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47" name="テキスト ボックス 46">
            <a:extLst>
              <a:ext uri="{FF2B5EF4-FFF2-40B4-BE49-F238E27FC236}">
                <a16:creationId xmlns:a16="http://schemas.microsoft.com/office/drawing/2014/main" id="{6D781062-D1C9-3E5F-7F16-04739264AE16}"/>
              </a:ext>
            </a:extLst>
          </p:cNvPr>
          <p:cNvSpPr txBox="1"/>
          <p:nvPr/>
        </p:nvSpPr>
        <p:spPr>
          <a:xfrm>
            <a:off x="945714" y="2550526"/>
            <a:ext cx="933823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e.g. 1+1d case</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52" name="テキスト ボックス 51">
            <a:extLst>
              <a:ext uri="{FF2B5EF4-FFF2-40B4-BE49-F238E27FC236}">
                <a16:creationId xmlns:a16="http://schemas.microsoft.com/office/drawing/2014/main" id="{DF3E5A01-946A-F352-4CB4-F6C803DA254E}"/>
              </a:ext>
            </a:extLst>
          </p:cNvPr>
          <p:cNvSpPr txBox="1"/>
          <p:nvPr/>
        </p:nvSpPr>
        <p:spPr>
          <a:xfrm>
            <a:off x="892977" y="5857202"/>
            <a:ext cx="11305950"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In fact, we can justify the above diagram by using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matrix product state reps</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cxnSp>
        <p:nvCxnSpPr>
          <p:cNvPr id="6" name="直線コネクタ 5">
            <a:extLst>
              <a:ext uri="{FF2B5EF4-FFF2-40B4-BE49-F238E27FC236}">
                <a16:creationId xmlns:a16="http://schemas.microsoft.com/office/drawing/2014/main" id="{4C39DCF9-DFE4-007C-2D27-5EB6F50A033A}"/>
              </a:ext>
            </a:extLst>
          </p:cNvPr>
          <p:cNvCxnSpPr>
            <a:cxnSpLocks/>
          </p:cNvCxnSpPr>
          <p:nvPr/>
        </p:nvCxnSpPr>
        <p:spPr>
          <a:xfrm>
            <a:off x="776106" y="2562401"/>
            <a:ext cx="0" cy="3173967"/>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33E98149-02E9-41F8-FF2A-D90FBA262676}"/>
              </a:ext>
            </a:extLst>
          </p:cNvPr>
          <p:cNvSpPr/>
          <p:nvPr/>
        </p:nvSpPr>
        <p:spPr>
          <a:xfrm>
            <a:off x="673933" y="6249337"/>
            <a:ext cx="10603659"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プレースホルダー 11">
            <a:extLst>
              <a:ext uri="{FF2B5EF4-FFF2-40B4-BE49-F238E27FC236}">
                <a16:creationId xmlns:a16="http://schemas.microsoft.com/office/drawing/2014/main" id="{A73D8655-9039-8D2E-4ED3-18EA3C8048F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5</a:t>
            </a:r>
            <a:endParaRPr lang="ja-JP" altLang="en-US"/>
          </a:p>
        </p:txBody>
      </p:sp>
      <p:pic>
        <p:nvPicPr>
          <p:cNvPr id="60" name="図 59">
            <a:extLst>
              <a:ext uri="{FF2B5EF4-FFF2-40B4-BE49-F238E27FC236}">
                <a16:creationId xmlns:a16="http://schemas.microsoft.com/office/drawing/2014/main" id="{A1769DF1-30E4-EB8B-7350-B86F8733CBE9}"/>
              </a:ext>
            </a:extLst>
          </p:cNvPr>
          <p:cNvPicPr>
            <a:picLocks noChangeAspect="1"/>
          </p:cNvPicPr>
          <p:nvPr/>
        </p:nvPicPr>
        <p:blipFill>
          <a:blip r:embed="rId7"/>
          <a:stretch>
            <a:fillRect/>
          </a:stretch>
        </p:blipFill>
        <p:spPr>
          <a:xfrm>
            <a:off x="2018530" y="3059018"/>
            <a:ext cx="2713958" cy="273584"/>
          </a:xfrm>
          <a:prstGeom prst="rect">
            <a:avLst/>
          </a:prstGeom>
        </p:spPr>
      </p:pic>
      <p:pic>
        <p:nvPicPr>
          <p:cNvPr id="62" name="図 61">
            <a:extLst>
              <a:ext uri="{FF2B5EF4-FFF2-40B4-BE49-F238E27FC236}">
                <a16:creationId xmlns:a16="http://schemas.microsoft.com/office/drawing/2014/main" id="{019DE69A-254B-2BBE-EB8F-DC93D7A8713C}"/>
              </a:ext>
            </a:extLst>
          </p:cNvPr>
          <p:cNvPicPr>
            <a:picLocks noChangeAspect="1"/>
          </p:cNvPicPr>
          <p:nvPr/>
        </p:nvPicPr>
        <p:blipFill>
          <a:blip r:embed="rId8"/>
          <a:stretch>
            <a:fillRect/>
          </a:stretch>
        </p:blipFill>
        <p:spPr>
          <a:xfrm>
            <a:off x="2018530" y="3601341"/>
            <a:ext cx="2713958" cy="273584"/>
          </a:xfrm>
          <a:prstGeom prst="rect">
            <a:avLst/>
          </a:prstGeom>
        </p:spPr>
      </p:pic>
      <p:sp>
        <p:nvSpPr>
          <p:cNvPr id="111" name="テキスト ボックス 110">
            <a:extLst>
              <a:ext uri="{FF2B5EF4-FFF2-40B4-BE49-F238E27FC236}">
                <a16:creationId xmlns:a16="http://schemas.microsoft.com/office/drawing/2014/main" id="{4667C6D5-F8C2-8636-6EDF-499ACA2F187D}"/>
              </a:ext>
            </a:extLst>
          </p:cNvPr>
          <p:cNvSpPr txBox="1"/>
          <p:nvPr/>
        </p:nvSpPr>
        <p:spPr>
          <a:xfrm>
            <a:off x="7958280" y="2810646"/>
            <a:ext cx="1706694"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18" name="右矢印 117">
            <a:extLst>
              <a:ext uri="{FF2B5EF4-FFF2-40B4-BE49-F238E27FC236}">
                <a16:creationId xmlns:a16="http://schemas.microsoft.com/office/drawing/2014/main" id="{F1B06E2A-3963-8502-05CD-5D17887C0B42}"/>
              </a:ext>
            </a:extLst>
          </p:cNvPr>
          <p:cNvSpPr/>
          <p:nvPr/>
        </p:nvSpPr>
        <p:spPr>
          <a:xfrm>
            <a:off x="8471803" y="3210756"/>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テキスト ボックス 121">
            <a:extLst>
              <a:ext uri="{FF2B5EF4-FFF2-40B4-BE49-F238E27FC236}">
                <a16:creationId xmlns:a16="http://schemas.microsoft.com/office/drawing/2014/main" id="{56820E02-7317-DAA7-7E2A-57C340D72DD5}"/>
              </a:ext>
            </a:extLst>
          </p:cNvPr>
          <p:cNvSpPr txBox="1"/>
          <p:nvPr/>
        </p:nvSpPr>
        <p:spPr>
          <a:xfrm>
            <a:off x="1347920" y="3965574"/>
            <a:ext cx="10614121"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Thanks to the spatial direction, we can consider an overlap of three states</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5" name="テキスト ボックス 174">
            <a:extLst>
              <a:ext uri="{FF2B5EF4-FFF2-40B4-BE49-F238E27FC236}">
                <a16:creationId xmlns:a16="http://schemas.microsoft.com/office/drawing/2014/main" id="{FCFAC7D8-C030-D128-6082-183D12FFA986}"/>
              </a:ext>
            </a:extLst>
          </p:cNvPr>
          <p:cNvSpPr txBox="1"/>
          <p:nvPr/>
        </p:nvSpPr>
        <p:spPr>
          <a:xfrm>
            <a:off x="4792139" y="4599196"/>
            <a:ext cx="2223580"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6" name="右矢印 175">
            <a:extLst>
              <a:ext uri="{FF2B5EF4-FFF2-40B4-BE49-F238E27FC236}">
                <a16:creationId xmlns:a16="http://schemas.microsoft.com/office/drawing/2014/main" id="{709EBC5E-BC00-358D-92BF-463553E1C19E}"/>
              </a:ext>
            </a:extLst>
          </p:cNvPr>
          <p:cNvSpPr/>
          <p:nvPr/>
        </p:nvSpPr>
        <p:spPr>
          <a:xfrm>
            <a:off x="5596625" y="4999559"/>
            <a:ext cx="565838" cy="561208"/>
          </a:xfrm>
          <a:prstGeom prst="rightArrow">
            <a:avLst>
              <a:gd name="adj1" fmla="val 48657"/>
              <a:gd name="adj2" fmla="val 5795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3" name="図 182">
            <a:extLst>
              <a:ext uri="{FF2B5EF4-FFF2-40B4-BE49-F238E27FC236}">
                <a16:creationId xmlns:a16="http://schemas.microsoft.com/office/drawing/2014/main" id="{74D1638C-2881-0A38-422C-A0DF6B0A03E9}"/>
              </a:ext>
            </a:extLst>
          </p:cNvPr>
          <p:cNvPicPr>
            <a:picLocks noChangeAspect="1"/>
          </p:cNvPicPr>
          <p:nvPr/>
        </p:nvPicPr>
        <p:blipFill>
          <a:blip r:embed="rId9"/>
          <a:stretch>
            <a:fillRect/>
          </a:stretch>
        </p:blipFill>
        <p:spPr>
          <a:xfrm>
            <a:off x="8783557" y="5136376"/>
            <a:ext cx="215900" cy="88900"/>
          </a:xfrm>
          <a:prstGeom prst="rect">
            <a:avLst/>
          </a:prstGeom>
        </p:spPr>
      </p:pic>
      <p:pic>
        <p:nvPicPr>
          <p:cNvPr id="12" name="図 11">
            <a:extLst>
              <a:ext uri="{FF2B5EF4-FFF2-40B4-BE49-F238E27FC236}">
                <a16:creationId xmlns:a16="http://schemas.microsoft.com/office/drawing/2014/main" id="{F4761CD3-36AD-515B-F4CA-8E6DC317A2C2}"/>
              </a:ext>
            </a:extLst>
          </p:cNvPr>
          <p:cNvPicPr>
            <a:picLocks noChangeAspect="1"/>
          </p:cNvPicPr>
          <p:nvPr/>
        </p:nvPicPr>
        <p:blipFill rotWithShape="1">
          <a:blip r:embed="rId10"/>
          <a:srcRect l="1599" r="80669" b="-951"/>
          <a:stretch/>
        </p:blipFill>
        <p:spPr>
          <a:xfrm>
            <a:off x="9247241" y="4718727"/>
            <a:ext cx="342295" cy="320520"/>
          </a:xfrm>
          <a:prstGeom prst="rect">
            <a:avLst/>
          </a:prstGeom>
        </p:spPr>
      </p:pic>
      <p:pic>
        <p:nvPicPr>
          <p:cNvPr id="14" name="図 13">
            <a:extLst>
              <a:ext uri="{FF2B5EF4-FFF2-40B4-BE49-F238E27FC236}">
                <a16:creationId xmlns:a16="http://schemas.microsoft.com/office/drawing/2014/main" id="{FCB11469-89F4-988E-C1D0-B54A387D3A2C}"/>
              </a:ext>
            </a:extLst>
          </p:cNvPr>
          <p:cNvPicPr>
            <a:picLocks noChangeAspect="1"/>
          </p:cNvPicPr>
          <p:nvPr/>
        </p:nvPicPr>
        <p:blipFill rotWithShape="1">
          <a:blip r:embed="rId10"/>
          <a:srcRect l="40395" r="43055" b="-2526"/>
          <a:stretch/>
        </p:blipFill>
        <p:spPr>
          <a:xfrm>
            <a:off x="9564647" y="5197858"/>
            <a:ext cx="319468" cy="325523"/>
          </a:xfrm>
          <a:prstGeom prst="rect">
            <a:avLst/>
          </a:prstGeom>
        </p:spPr>
      </p:pic>
      <p:pic>
        <p:nvPicPr>
          <p:cNvPr id="16" name="図 15">
            <a:extLst>
              <a:ext uri="{FF2B5EF4-FFF2-40B4-BE49-F238E27FC236}">
                <a16:creationId xmlns:a16="http://schemas.microsoft.com/office/drawing/2014/main" id="{93E01E44-DE8E-55BE-5397-EDCA8168E460}"/>
              </a:ext>
            </a:extLst>
          </p:cNvPr>
          <p:cNvPicPr>
            <a:picLocks noChangeAspect="1"/>
          </p:cNvPicPr>
          <p:nvPr/>
        </p:nvPicPr>
        <p:blipFill rotWithShape="1">
          <a:blip r:embed="rId10"/>
          <a:srcRect l="76891" r="4422" b="-8206"/>
          <a:stretch/>
        </p:blipFill>
        <p:spPr>
          <a:xfrm>
            <a:off x="9838013" y="4721686"/>
            <a:ext cx="360720" cy="343554"/>
          </a:xfrm>
          <a:prstGeom prst="rect">
            <a:avLst/>
          </a:prstGeom>
        </p:spPr>
      </p:pic>
      <p:pic>
        <p:nvPicPr>
          <p:cNvPr id="18" name="図 17">
            <a:extLst>
              <a:ext uri="{FF2B5EF4-FFF2-40B4-BE49-F238E27FC236}">
                <a16:creationId xmlns:a16="http://schemas.microsoft.com/office/drawing/2014/main" id="{C3926BE2-5EAB-274C-477B-27795266740C}"/>
              </a:ext>
            </a:extLst>
          </p:cNvPr>
          <p:cNvPicPr>
            <a:picLocks noChangeAspect="1"/>
          </p:cNvPicPr>
          <p:nvPr/>
        </p:nvPicPr>
        <p:blipFill rotWithShape="1">
          <a:blip r:embed="rId10"/>
          <a:srcRect t="-1" r="73863" b="-8995"/>
          <a:stretch/>
        </p:blipFill>
        <p:spPr>
          <a:xfrm>
            <a:off x="2739461" y="4652948"/>
            <a:ext cx="504557" cy="346059"/>
          </a:xfrm>
          <a:prstGeom prst="rect">
            <a:avLst/>
          </a:prstGeom>
        </p:spPr>
      </p:pic>
      <p:pic>
        <p:nvPicPr>
          <p:cNvPr id="25" name="図 24">
            <a:extLst>
              <a:ext uri="{FF2B5EF4-FFF2-40B4-BE49-F238E27FC236}">
                <a16:creationId xmlns:a16="http://schemas.microsoft.com/office/drawing/2014/main" id="{AD555A41-5EA4-9D34-E401-B96E4413DE90}"/>
              </a:ext>
            </a:extLst>
          </p:cNvPr>
          <p:cNvPicPr>
            <a:picLocks noChangeAspect="1"/>
          </p:cNvPicPr>
          <p:nvPr/>
        </p:nvPicPr>
        <p:blipFill rotWithShape="1">
          <a:blip r:embed="rId10"/>
          <a:srcRect l="36199" r="35886" b="2132"/>
          <a:stretch/>
        </p:blipFill>
        <p:spPr>
          <a:xfrm>
            <a:off x="3430762" y="5560403"/>
            <a:ext cx="538869" cy="310731"/>
          </a:xfrm>
          <a:prstGeom prst="rect">
            <a:avLst/>
          </a:prstGeom>
        </p:spPr>
      </p:pic>
      <p:pic>
        <p:nvPicPr>
          <p:cNvPr id="27" name="図 26">
            <a:extLst>
              <a:ext uri="{FF2B5EF4-FFF2-40B4-BE49-F238E27FC236}">
                <a16:creationId xmlns:a16="http://schemas.microsoft.com/office/drawing/2014/main" id="{E4223D03-1441-0E29-2656-C1B1D882C611}"/>
              </a:ext>
            </a:extLst>
          </p:cNvPr>
          <p:cNvPicPr>
            <a:picLocks noChangeAspect="1"/>
          </p:cNvPicPr>
          <p:nvPr/>
        </p:nvPicPr>
        <p:blipFill rotWithShape="1">
          <a:blip r:embed="rId10"/>
          <a:srcRect l="73777" b="-10946"/>
          <a:stretch/>
        </p:blipFill>
        <p:spPr>
          <a:xfrm>
            <a:off x="4080690" y="4649850"/>
            <a:ext cx="506205" cy="352253"/>
          </a:xfrm>
          <a:prstGeom prst="rect">
            <a:avLst/>
          </a:prstGeom>
        </p:spPr>
      </p:pic>
      <p:pic>
        <p:nvPicPr>
          <p:cNvPr id="58" name="図 57">
            <a:extLst>
              <a:ext uri="{FF2B5EF4-FFF2-40B4-BE49-F238E27FC236}">
                <a16:creationId xmlns:a16="http://schemas.microsoft.com/office/drawing/2014/main" id="{EA4D19FE-333E-96A8-40E3-C084284766CD}"/>
              </a:ext>
            </a:extLst>
          </p:cNvPr>
          <p:cNvPicPr>
            <a:picLocks noChangeAspect="1"/>
          </p:cNvPicPr>
          <p:nvPr/>
        </p:nvPicPr>
        <p:blipFill rotWithShape="1">
          <a:blip r:embed="rId11"/>
          <a:srcRect t="21070" r="6185"/>
          <a:stretch/>
        </p:blipFill>
        <p:spPr>
          <a:xfrm>
            <a:off x="9231497" y="3224328"/>
            <a:ext cx="2960503" cy="605240"/>
          </a:xfrm>
          <a:prstGeom prst="rect">
            <a:avLst/>
          </a:prstGeom>
        </p:spPr>
      </p:pic>
      <p:pic>
        <p:nvPicPr>
          <p:cNvPr id="72" name="図 71">
            <a:extLst>
              <a:ext uri="{FF2B5EF4-FFF2-40B4-BE49-F238E27FC236}">
                <a16:creationId xmlns:a16="http://schemas.microsoft.com/office/drawing/2014/main" id="{03D3C175-2B13-6C9C-756A-80DC24D6B24D}"/>
              </a:ext>
            </a:extLst>
          </p:cNvPr>
          <p:cNvPicPr>
            <a:picLocks noChangeAspect="1"/>
          </p:cNvPicPr>
          <p:nvPr/>
        </p:nvPicPr>
        <p:blipFill>
          <a:blip r:embed="rId12"/>
          <a:stretch>
            <a:fillRect/>
          </a:stretch>
        </p:blipFill>
        <p:spPr>
          <a:xfrm>
            <a:off x="4998579" y="3007412"/>
            <a:ext cx="3058180" cy="958425"/>
          </a:xfrm>
          <a:prstGeom prst="rect">
            <a:avLst/>
          </a:prstGeom>
        </p:spPr>
      </p:pic>
      <p:pic>
        <p:nvPicPr>
          <p:cNvPr id="86" name="図 85">
            <a:extLst>
              <a:ext uri="{FF2B5EF4-FFF2-40B4-BE49-F238E27FC236}">
                <a16:creationId xmlns:a16="http://schemas.microsoft.com/office/drawing/2014/main" id="{73E558C8-0030-E694-7809-02ADD38DD7A5}"/>
              </a:ext>
            </a:extLst>
          </p:cNvPr>
          <p:cNvPicPr>
            <a:picLocks noChangeAspect="1"/>
          </p:cNvPicPr>
          <p:nvPr/>
        </p:nvPicPr>
        <p:blipFill rotWithShape="1">
          <a:blip r:embed="rId10"/>
          <a:srcRect t="-1" r="73863" b="-8995"/>
          <a:stretch/>
        </p:blipFill>
        <p:spPr>
          <a:xfrm>
            <a:off x="928665" y="3024066"/>
            <a:ext cx="504557" cy="346059"/>
          </a:xfrm>
          <a:prstGeom prst="rect">
            <a:avLst/>
          </a:prstGeom>
        </p:spPr>
      </p:pic>
      <p:pic>
        <p:nvPicPr>
          <p:cNvPr id="87" name="図 86">
            <a:extLst>
              <a:ext uri="{FF2B5EF4-FFF2-40B4-BE49-F238E27FC236}">
                <a16:creationId xmlns:a16="http://schemas.microsoft.com/office/drawing/2014/main" id="{2617C50E-69E1-F0EC-16CF-4FF8F55BE44F}"/>
              </a:ext>
            </a:extLst>
          </p:cNvPr>
          <p:cNvPicPr>
            <a:picLocks noChangeAspect="1"/>
          </p:cNvPicPr>
          <p:nvPr/>
        </p:nvPicPr>
        <p:blipFill>
          <a:blip r:embed="rId9"/>
          <a:stretch>
            <a:fillRect/>
          </a:stretch>
        </p:blipFill>
        <p:spPr>
          <a:xfrm>
            <a:off x="1449167" y="3155887"/>
            <a:ext cx="215900" cy="88900"/>
          </a:xfrm>
          <a:prstGeom prst="rect">
            <a:avLst/>
          </a:prstGeom>
        </p:spPr>
      </p:pic>
      <p:pic>
        <p:nvPicPr>
          <p:cNvPr id="90" name="図 89">
            <a:extLst>
              <a:ext uri="{FF2B5EF4-FFF2-40B4-BE49-F238E27FC236}">
                <a16:creationId xmlns:a16="http://schemas.microsoft.com/office/drawing/2014/main" id="{49145DE0-2564-DEC0-E0D2-661A4C6EA70F}"/>
              </a:ext>
            </a:extLst>
          </p:cNvPr>
          <p:cNvPicPr>
            <a:picLocks noChangeAspect="1"/>
          </p:cNvPicPr>
          <p:nvPr/>
        </p:nvPicPr>
        <p:blipFill>
          <a:blip r:embed="rId9"/>
          <a:stretch>
            <a:fillRect/>
          </a:stretch>
        </p:blipFill>
        <p:spPr>
          <a:xfrm>
            <a:off x="1443900" y="3711534"/>
            <a:ext cx="215900" cy="88900"/>
          </a:xfrm>
          <a:prstGeom prst="rect">
            <a:avLst/>
          </a:prstGeom>
        </p:spPr>
      </p:pic>
      <p:pic>
        <p:nvPicPr>
          <p:cNvPr id="92" name="図 91">
            <a:extLst>
              <a:ext uri="{FF2B5EF4-FFF2-40B4-BE49-F238E27FC236}">
                <a16:creationId xmlns:a16="http://schemas.microsoft.com/office/drawing/2014/main" id="{36665D46-634E-9810-9432-DDC19EDD7FC2}"/>
              </a:ext>
            </a:extLst>
          </p:cNvPr>
          <p:cNvPicPr>
            <a:picLocks noChangeAspect="1"/>
          </p:cNvPicPr>
          <p:nvPr/>
        </p:nvPicPr>
        <p:blipFill>
          <a:blip r:embed="rId9"/>
          <a:stretch>
            <a:fillRect/>
          </a:stretch>
        </p:blipFill>
        <p:spPr>
          <a:xfrm>
            <a:off x="4809989" y="3149056"/>
            <a:ext cx="215900" cy="88900"/>
          </a:xfrm>
          <a:prstGeom prst="rect">
            <a:avLst/>
          </a:prstGeom>
        </p:spPr>
      </p:pic>
      <p:pic>
        <p:nvPicPr>
          <p:cNvPr id="93" name="図 92">
            <a:extLst>
              <a:ext uri="{FF2B5EF4-FFF2-40B4-BE49-F238E27FC236}">
                <a16:creationId xmlns:a16="http://schemas.microsoft.com/office/drawing/2014/main" id="{C41DFD48-9D83-22D5-8398-42DA13268628}"/>
              </a:ext>
            </a:extLst>
          </p:cNvPr>
          <p:cNvPicPr>
            <a:picLocks noChangeAspect="1"/>
          </p:cNvPicPr>
          <p:nvPr/>
        </p:nvPicPr>
        <p:blipFill>
          <a:blip r:embed="rId9"/>
          <a:stretch>
            <a:fillRect/>
          </a:stretch>
        </p:blipFill>
        <p:spPr>
          <a:xfrm>
            <a:off x="4804722" y="3704703"/>
            <a:ext cx="215900" cy="88900"/>
          </a:xfrm>
          <a:prstGeom prst="rect">
            <a:avLst/>
          </a:prstGeom>
        </p:spPr>
      </p:pic>
      <p:pic>
        <p:nvPicPr>
          <p:cNvPr id="97" name="図 96">
            <a:extLst>
              <a:ext uri="{FF2B5EF4-FFF2-40B4-BE49-F238E27FC236}">
                <a16:creationId xmlns:a16="http://schemas.microsoft.com/office/drawing/2014/main" id="{FE58C722-0757-0932-3A3B-B65952059AC1}"/>
              </a:ext>
            </a:extLst>
          </p:cNvPr>
          <p:cNvPicPr>
            <a:picLocks noChangeAspect="1"/>
          </p:cNvPicPr>
          <p:nvPr/>
        </p:nvPicPr>
        <p:blipFill>
          <a:blip r:embed="rId13"/>
          <a:stretch>
            <a:fillRect/>
          </a:stretch>
        </p:blipFill>
        <p:spPr>
          <a:xfrm>
            <a:off x="928665" y="3574880"/>
            <a:ext cx="469900" cy="317500"/>
          </a:xfrm>
          <a:prstGeom prst="rect">
            <a:avLst/>
          </a:prstGeom>
        </p:spPr>
      </p:pic>
      <p:sp>
        <p:nvSpPr>
          <p:cNvPr id="99" name="テキスト ボックス 98">
            <a:extLst>
              <a:ext uri="{FF2B5EF4-FFF2-40B4-BE49-F238E27FC236}">
                <a16:creationId xmlns:a16="http://schemas.microsoft.com/office/drawing/2014/main" id="{D315586B-1EC3-292D-B8A4-CD685B0449A2}"/>
              </a:ext>
            </a:extLst>
          </p:cNvPr>
          <p:cNvSpPr txBox="1"/>
          <p:nvPr/>
        </p:nvSpPr>
        <p:spPr>
          <a:xfrm>
            <a:off x="750133" y="6315714"/>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We showed that the triple inner prod. measures              nontriviality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0" name="図 99">
            <a:extLst>
              <a:ext uri="{FF2B5EF4-FFF2-40B4-BE49-F238E27FC236}">
                <a16:creationId xmlns:a16="http://schemas.microsoft.com/office/drawing/2014/main" id="{1515EB5F-F6DF-E8B6-5654-A265E6A210EF}"/>
              </a:ext>
            </a:extLst>
          </p:cNvPr>
          <p:cNvPicPr>
            <a:picLocks noChangeAspect="1"/>
          </p:cNvPicPr>
          <p:nvPr/>
        </p:nvPicPr>
        <p:blipFill rotWithShape="1">
          <a:blip r:embed="rId14"/>
          <a:srcRect l="58156"/>
          <a:stretch/>
        </p:blipFill>
        <p:spPr>
          <a:xfrm>
            <a:off x="8099884" y="6388533"/>
            <a:ext cx="1161822" cy="356524"/>
          </a:xfrm>
          <a:prstGeom prst="rect">
            <a:avLst/>
          </a:prstGeom>
        </p:spPr>
      </p:pic>
      <p:sp>
        <p:nvSpPr>
          <p:cNvPr id="4" name="テキスト ボックス 3">
            <a:extLst>
              <a:ext uri="{FF2B5EF4-FFF2-40B4-BE49-F238E27FC236}">
                <a16:creationId xmlns:a16="http://schemas.microsoft.com/office/drawing/2014/main" id="{54E12B12-ECE9-27E9-A627-AE7993A0DE20}"/>
              </a:ext>
            </a:extLst>
          </p:cNvPr>
          <p:cNvSpPr txBox="1"/>
          <p:nvPr/>
        </p:nvSpPr>
        <p:spPr>
          <a:xfrm>
            <a:off x="339490" y="862043"/>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9" name="テキスト ボックス 8">
            <a:extLst>
              <a:ext uri="{FF2B5EF4-FFF2-40B4-BE49-F238E27FC236}">
                <a16:creationId xmlns:a16="http://schemas.microsoft.com/office/drawing/2014/main" id="{AAF9C1F6-211D-B147-14D8-31FBA1BC42B3}"/>
              </a:ext>
            </a:extLst>
          </p:cNvPr>
          <p:cNvSpPr txBox="1"/>
          <p:nvPr/>
        </p:nvSpPr>
        <p:spPr>
          <a:xfrm>
            <a:off x="6095597" y="1575559"/>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84493B7D-0793-E95A-9409-4F672B386EA3}"/>
              </a:ext>
            </a:extLst>
          </p:cNvPr>
          <p:cNvPicPr>
            <a:picLocks noChangeAspect="1"/>
          </p:cNvPicPr>
          <p:nvPr/>
        </p:nvPicPr>
        <p:blipFill>
          <a:blip r:embed="rId15"/>
          <a:stretch>
            <a:fillRect/>
          </a:stretch>
        </p:blipFill>
        <p:spPr>
          <a:xfrm>
            <a:off x="8067035" y="1643311"/>
            <a:ext cx="3692676" cy="322786"/>
          </a:xfrm>
          <a:prstGeom prst="rect">
            <a:avLst/>
          </a:prstGeom>
        </p:spPr>
      </p:pic>
      <p:sp>
        <p:nvSpPr>
          <p:cNvPr id="11" name="正方形/長方形 10">
            <a:extLst>
              <a:ext uri="{FF2B5EF4-FFF2-40B4-BE49-F238E27FC236}">
                <a16:creationId xmlns:a16="http://schemas.microsoft.com/office/drawing/2014/main" id="{385A1A97-0F7F-63E0-DBD8-A5C02027F5B5}"/>
              </a:ext>
            </a:extLst>
          </p:cNvPr>
          <p:cNvSpPr/>
          <p:nvPr/>
        </p:nvSpPr>
        <p:spPr>
          <a:xfrm>
            <a:off x="7160890" y="1162652"/>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13" name="図 12">
            <a:extLst>
              <a:ext uri="{FF2B5EF4-FFF2-40B4-BE49-F238E27FC236}">
                <a16:creationId xmlns:a16="http://schemas.microsoft.com/office/drawing/2014/main" id="{D2923C82-B824-F2AD-411C-3466F03F15B2}"/>
              </a:ext>
            </a:extLst>
          </p:cNvPr>
          <p:cNvPicPr>
            <a:picLocks noChangeAspect="1"/>
          </p:cNvPicPr>
          <p:nvPr/>
        </p:nvPicPr>
        <p:blipFill rotWithShape="1">
          <a:blip r:embed="rId16"/>
          <a:srcRect r="73649" b="-5340"/>
          <a:stretch/>
        </p:blipFill>
        <p:spPr>
          <a:xfrm>
            <a:off x="2246097" y="1604704"/>
            <a:ext cx="508681" cy="334455"/>
          </a:xfrm>
          <a:prstGeom prst="rect">
            <a:avLst/>
          </a:prstGeom>
        </p:spPr>
      </p:pic>
      <p:pic>
        <p:nvPicPr>
          <p:cNvPr id="15" name="図 14">
            <a:extLst>
              <a:ext uri="{FF2B5EF4-FFF2-40B4-BE49-F238E27FC236}">
                <a16:creationId xmlns:a16="http://schemas.microsoft.com/office/drawing/2014/main" id="{01DDAE42-DAFD-A091-0FD8-A329E196273A}"/>
              </a:ext>
            </a:extLst>
          </p:cNvPr>
          <p:cNvPicPr>
            <a:picLocks noChangeAspect="1"/>
          </p:cNvPicPr>
          <p:nvPr/>
        </p:nvPicPr>
        <p:blipFill rotWithShape="1">
          <a:blip r:embed="rId16"/>
          <a:srcRect l="35554" r="34304" b="-16325"/>
          <a:stretch/>
        </p:blipFill>
        <p:spPr>
          <a:xfrm>
            <a:off x="2793469" y="1649810"/>
            <a:ext cx="581854" cy="369331"/>
          </a:xfrm>
          <a:prstGeom prst="rect">
            <a:avLst/>
          </a:prstGeom>
        </p:spPr>
      </p:pic>
      <p:pic>
        <p:nvPicPr>
          <p:cNvPr id="17" name="図 16">
            <a:extLst>
              <a:ext uri="{FF2B5EF4-FFF2-40B4-BE49-F238E27FC236}">
                <a16:creationId xmlns:a16="http://schemas.microsoft.com/office/drawing/2014/main" id="{78C6F619-A256-7D6A-1375-B0B0D9DDC03C}"/>
              </a:ext>
            </a:extLst>
          </p:cNvPr>
          <p:cNvPicPr>
            <a:picLocks noChangeAspect="1"/>
          </p:cNvPicPr>
          <p:nvPr/>
        </p:nvPicPr>
        <p:blipFill>
          <a:blip r:embed="rId17"/>
          <a:stretch>
            <a:fillRect/>
          </a:stretch>
        </p:blipFill>
        <p:spPr>
          <a:xfrm>
            <a:off x="1488970" y="1482069"/>
            <a:ext cx="262338" cy="322878"/>
          </a:xfrm>
          <a:prstGeom prst="rect">
            <a:avLst/>
          </a:prstGeom>
        </p:spPr>
      </p:pic>
      <p:pic>
        <p:nvPicPr>
          <p:cNvPr id="19" name="図 18">
            <a:extLst>
              <a:ext uri="{FF2B5EF4-FFF2-40B4-BE49-F238E27FC236}">
                <a16:creationId xmlns:a16="http://schemas.microsoft.com/office/drawing/2014/main" id="{763264E5-2EE8-946C-6877-E89454A0EF2C}"/>
              </a:ext>
            </a:extLst>
          </p:cNvPr>
          <p:cNvPicPr>
            <a:picLocks noChangeAspect="1"/>
          </p:cNvPicPr>
          <p:nvPr/>
        </p:nvPicPr>
        <p:blipFill rotWithShape="1">
          <a:blip r:embed="rId16"/>
          <a:srcRect l="73792" t="-4274" r="-3934" b="4841"/>
          <a:stretch/>
        </p:blipFill>
        <p:spPr>
          <a:xfrm>
            <a:off x="3406419" y="1645589"/>
            <a:ext cx="581854" cy="315702"/>
          </a:xfrm>
          <a:prstGeom prst="rect">
            <a:avLst/>
          </a:prstGeom>
        </p:spPr>
      </p:pic>
      <p:sp>
        <p:nvSpPr>
          <p:cNvPr id="20" name="正方形/長方形 19">
            <a:extLst>
              <a:ext uri="{FF2B5EF4-FFF2-40B4-BE49-F238E27FC236}">
                <a16:creationId xmlns:a16="http://schemas.microsoft.com/office/drawing/2014/main" id="{F6BC2283-8AAA-C219-A76B-C434E4239F26}"/>
              </a:ext>
            </a:extLst>
          </p:cNvPr>
          <p:cNvSpPr/>
          <p:nvPr/>
        </p:nvSpPr>
        <p:spPr>
          <a:xfrm>
            <a:off x="6049502" y="1502340"/>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E461AF59-AC9B-96CE-0DF2-DBAF9DE80B03}"/>
              </a:ext>
            </a:extLst>
          </p:cNvPr>
          <p:cNvPicPr>
            <a:picLocks noChangeAspect="1"/>
          </p:cNvPicPr>
          <p:nvPr/>
        </p:nvPicPr>
        <p:blipFill>
          <a:blip r:embed="rId18"/>
          <a:stretch>
            <a:fillRect/>
          </a:stretch>
        </p:blipFill>
        <p:spPr>
          <a:xfrm>
            <a:off x="1714256" y="3076113"/>
            <a:ext cx="222408" cy="252062"/>
          </a:xfrm>
          <a:prstGeom prst="rect">
            <a:avLst/>
          </a:prstGeom>
        </p:spPr>
      </p:pic>
      <p:pic>
        <p:nvPicPr>
          <p:cNvPr id="7" name="図 6">
            <a:extLst>
              <a:ext uri="{FF2B5EF4-FFF2-40B4-BE49-F238E27FC236}">
                <a16:creationId xmlns:a16="http://schemas.microsoft.com/office/drawing/2014/main" id="{82BEB8D9-BEF8-DB33-BF06-DF845D52F541}"/>
              </a:ext>
            </a:extLst>
          </p:cNvPr>
          <p:cNvPicPr>
            <a:picLocks noChangeAspect="1"/>
          </p:cNvPicPr>
          <p:nvPr/>
        </p:nvPicPr>
        <p:blipFill>
          <a:blip r:embed="rId18"/>
          <a:stretch>
            <a:fillRect/>
          </a:stretch>
        </p:blipFill>
        <p:spPr>
          <a:xfrm>
            <a:off x="1711680" y="3629953"/>
            <a:ext cx="222408" cy="252062"/>
          </a:xfrm>
          <a:prstGeom prst="rect">
            <a:avLst/>
          </a:prstGeom>
        </p:spPr>
      </p:pic>
    </p:spTree>
    <p:extLst>
      <p:ext uri="{BB962C8B-B14F-4D97-AF65-F5344CB8AC3E}">
        <p14:creationId xmlns:p14="http://schemas.microsoft.com/office/powerpoint/2010/main" val="156144306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1123842" cy="1325563"/>
          </a:xfrm>
        </p:spPr>
        <p:txBody>
          <a:bodyPr/>
          <a:lstStyle/>
          <a:p>
            <a:r>
              <a:rPr kumimoji="1" lang="en-US" altLang="ja-JP" dirty="0"/>
              <a:t>Result 1: T</a:t>
            </a:r>
            <a:r>
              <a:rPr lang="en-US" altLang="ja-JP" dirty="0"/>
              <a:t>he triple inner prod. </a:t>
            </a:r>
            <a:r>
              <a:rPr lang="en-US" altLang="ja-JP" sz="3600" dirty="0"/>
              <a:t>[OR23]</a:t>
            </a:r>
            <a:r>
              <a:rPr lang="en-US" altLang="ja-JP" dirty="0"/>
              <a:t> </a:t>
            </a:r>
            <a:endParaRPr kumimoji="1" lang="ja-JP" altLang="en-US"/>
          </a:p>
        </p:txBody>
      </p:sp>
      <p:sp>
        <p:nvSpPr>
          <p:cNvPr id="25" name="テキスト ボックス 24">
            <a:extLst>
              <a:ext uri="{FF2B5EF4-FFF2-40B4-BE49-F238E27FC236}">
                <a16:creationId xmlns:a16="http://schemas.microsoft.com/office/drawing/2014/main" id="{C3968897-F17A-A95A-4685-A2933A542DCF}"/>
              </a:ext>
            </a:extLst>
          </p:cNvPr>
          <p:cNvSpPr txBox="1"/>
          <p:nvPr/>
        </p:nvSpPr>
        <p:spPr>
          <a:xfrm>
            <a:off x="805140" y="1490139"/>
            <a:ext cx="111536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handle the interface of two states?</a:t>
            </a:r>
          </a:p>
        </p:txBody>
      </p:sp>
      <p:sp>
        <p:nvSpPr>
          <p:cNvPr id="68" name="テキスト ボックス 67">
            <a:extLst>
              <a:ext uri="{FF2B5EF4-FFF2-40B4-BE49-F238E27FC236}">
                <a16:creationId xmlns:a16="http://schemas.microsoft.com/office/drawing/2014/main" id="{67F632FB-22A4-D00B-EB34-7224DDAC8FC1}"/>
              </a:ext>
            </a:extLst>
          </p:cNvPr>
          <p:cNvSpPr txBox="1"/>
          <p:nvPr/>
        </p:nvSpPr>
        <p:spPr>
          <a:xfrm>
            <a:off x="805141" y="2034539"/>
            <a:ext cx="1067627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 Contract them by the singular value matrix    .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83" name="テキスト プレースホルダー 11">
            <a:extLst>
              <a:ext uri="{FF2B5EF4-FFF2-40B4-BE49-F238E27FC236}">
                <a16:creationId xmlns:a16="http://schemas.microsoft.com/office/drawing/2014/main" id="{E9C0D4D9-34F3-A7C6-262E-EF61369D9BB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6</a:t>
            </a:r>
            <a:endParaRPr lang="ja-JP" altLang="en-US"/>
          </a:p>
        </p:txBody>
      </p:sp>
      <p:sp>
        <p:nvSpPr>
          <p:cNvPr id="6" name="正方形/長方形 5">
            <a:extLst>
              <a:ext uri="{FF2B5EF4-FFF2-40B4-BE49-F238E27FC236}">
                <a16:creationId xmlns:a16="http://schemas.microsoft.com/office/drawing/2014/main" id="{9F27C160-48A3-223C-3E35-B4E92F447588}"/>
              </a:ext>
            </a:extLst>
          </p:cNvPr>
          <p:cNvSpPr/>
          <p:nvPr/>
        </p:nvSpPr>
        <p:spPr>
          <a:xfrm>
            <a:off x="5574798" y="3524697"/>
            <a:ext cx="53999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91F6197-BC89-AE52-B2C9-5D8D97261139}"/>
              </a:ext>
            </a:extLst>
          </p:cNvPr>
          <p:cNvPicPr>
            <a:picLocks noChangeAspect="1"/>
          </p:cNvPicPr>
          <p:nvPr/>
        </p:nvPicPr>
        <p:blipFill>
          <a:blip r:embed="rId3"/>
          <a:stretch>
            <a:fillRect/>
          </a:stretch>
        </p:blipFill>
        <p:spPr>
          <a:xfrm>
            <a:off x="5893935" y="3752850"/>
            <a:ext cx="863600" cy="317500"/>
          </a:xfrm>
          <a:prstGeom prst="rect">
            <a:avLst/>
          </a:prstGeom>
        </p:spPr>
      </p:pic>
      <p:pic>
        <p:nvPicPr>
          <p:cNvPr id="27" name="図 26">
            <a:extLst>
              <a:ext uri="{FF2B5EF4-FFF2-40B4-BE49-F238E27FC236}">
                <a16:creationId xmlns:a16="http://schemas.microsoft.com/office/drawing/2014/main" id="{1D052914-C7C1-2807-3139-49D8F87BFE61}"/>
              </a:ext>
            </a:extLst>
          </p:cNvPr>
          <p:cNvPicPr>
            <a:picLocks noChangeAspect="1"/>
          </p:cNvPicPr>
          <p:nvPr/>
        </p:nvPicPr>
        <p:blipFill rotWithShape="1">
          <a:blip r:embed="rId4"/>
          <a:srcRect l="16808" t="38774" r="76930" b="44220"/>
          <a:stretch/>
        </p:blipFill>
        <p:spPr>
          <a:xfrm>
            <a:off x="7693115" y="2569768"/>
            <a:ext cx="362428" cy="525373"/>
          </a:xfrm>
          <a:prstGeom prst="rect">
            <a:avLst/>
          </a:prstGeom>
        </p:spPr>
      </p:pic>
      <p:pic>
        <p:nvPicPr>
          <p:cNvPr id="28" name="図 27">
            <a:extLst>
              <a:ext uri="{FF2B5EF4-FFF2-40B4-BE49-F238E27FC236}">
                <a16:creationId xmlns:a16="http://schemas.microsoft.com/office/drawing/2014/main" id="{6565DC48-96E4-57B4-19DB-82F9CFC45D8E}"/>
              </a:ext>
            </a:extLst>
          </p:cNvPr>
          <p:cNvPicPr>
            <a:picLocks noChangeAspect="1"/>
          </p:cNvPicPr>
          <p:nvPr/>
        </p:nvPicPr>
        <p:blipFill rotWithShape="1">
          <a:blip r:embed="rId5"/>
          <a:srcRect l="16950" r="65380" b="-1939"/>
          <a:stretch/>
        </p:blipFill>
        <p:spPr>
          <a:xfrm>
            <a:off x="8140321" y="2672316"/>
            <a:ext cx="362427" cy="317244"/>
          </a:xfrm>
          <a:prstGeom prst="rect">
            <a:avLst/>
          </a:prstGeom>
        </p:spPr>
      </p:pic>
      <p:sp>
        <p:nvSpPr>
          <p:cNvPr id="29" name="テキスト ボックス 28">
            <a:extLst>
              <a:ext uri="{FF2B5EF4-FFF2-40B4-BE49-F238E27FC236}">
                <a16:creationId xmlns:a16="http://schemas.microsoft.com/office/drawing/2014/main" id="{8DF3AE21-D817-8DE8-C1D9-4505653FF4FE}"/>
              </a:ext>
            </a:extLst>
          </p:cNvPr>
          <p:cNvSpPr txBox="1"/>
          <p:nvPr/>
        </p:nvSpPr>
        <p:spPr>
          <a:xfrm>
            <a:off x="9126333" y="2625080"/>
            <a:ext cx="2607144" cy="461665"/>
          </a:xfrm>
          <a:prstGeom prst="rect">
            <a:avLst/>
          </a:prstGeom>
          <a:noFill/>
        </p:spPr>
        <p:txBody>
          <a:bodyPr wrap="square" rtlCol="0">
            <a:spAutoFit/>
          </a:bodyPr>
          <a:lstStyle/>
          <a:p>
            <a:r>
              <a:rPr lang="ja-JP" altLang="en-US" sz="2400">
                <a:latin typeface="Hiragino Maru Gothic Pro W4" panose="020F0400000000000000" pitchFamily="34" charset="-128"/>
                <a:ea typeface="Hiragino Maru Gothic Pro W4" panose="020F0400000000000000" pitchFamily="34" charset="-128"/>
              </a:rPr>
              <a:t>：</a:t>
            </a:r>
            <a:r>
              <a:rPr lang="en-US" altLang="ja-JP" sz="2400" dirty="0">
                <a:latin typeface="Hiragino Maru Gothic Pro W4" panose="020F0400000000000000" pitchFamily="34" charset="-128"/>
                <a:ea typeface="Hiragino Maru Gothic Pro W4" panose="020F0400000000000000" pitchFamily="34" charset="-128"/>
              </a:rPr>
              <a:t>MPS matrices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 name="図 3">
            <a:extLst>
              <a:ext uri="{FF2B5EF4-FFF2-40B4-BE49-F238E27FC236}">
                <a16:creationId xmlns:a16="http://schemas.microsoft.com/office/drawing/2014/main" id="{6E3526F6-880C-248F-7037-28ECC6716C64}"/>
              </a:ext>
            </a:extLst>
          </p:cNvPr>
          <p:cNvPicPr>
            <a:picLocks noChangeAspect="1"/>
          </p:cNvPicPr>
          <p:nvPr/>
        </p:nvPicPr>
        <p:blipFill>
          <a:blip r:embed="rId6"/>
          <a:stretch>
            <a:fillRect/>
          </a:stretch>
        </p:blipFill>
        <p:spPr>
          <a:xfrm>
            <a:off x="3285799" y="2712097"/>
            <a:ext cx="2528709" cy="1966142"/>
          </a:xfrm>
          <a:prstGeom prst="rect">
            <a:avLst/>
          </a:prstGeom>
        </p:spPr>
      </p:pic>
      <p:pic>
        <p:nvPicPr>
          <p:cNvPr id="3" name="図 2">
            <a:extLst>
              <a:ext uri="{FF2B5EF4-FFF2-40B4-BE49-F238E27FC236}">
                <a16:creationId xmlns:a16="http://schemas.microsoft.com/office/drawing/2014/main" id="{8E7F142B-7ADB-F282-8C0F-2A3AB0B7B860}"/>
              </a:ext>
            </a:extLst>
          </p:cNvPr>
          <p:cNvPicPr>
            <a:picLocks noChangeAspect="1"/>
          </p:cNvPicPr>
          <p:nvPr/>
        </p:nvPicPr>
        <p:blipFill>
          <a:blip r:embed="rId7"/>
          <a:stretch>
            <a:fillRect/>
          </a:stretch>
        </p:blipFill>
        <p:spPr>
          <a:xfrm>
            <a:off x="7868596" y="2160215"/>
            <a:ext cx="203200" cy="228600"/>
          </a:xfrm>
          <a:prstGeom prst="rect">
            <a:avLst/>
          </a:prstGeom>
        </p:spPr>
      </p:pic>
      <p:pic>
        <p:nvPicPr>
          <p:cNvPr id="14" name="図 13">
            <a:extLst>
              <a:ext uri="{FF2B5EF4-FFF2-40B4-BE49-F238E27FC236}">
                <a16:creationId xmlns:a16="http://schemas.microsoft.com/office/drawing/2014/main" id="{53D60FB9-E647-9C5A-2697-61BAD3AA6CF5}"/>
              </a:ext>
            </a:extLst>
          </p:cNvPr>
          <p:cNvPicPr>
            <a:picLocks noChangeAspect="1"/>
          </p:cNvPicPr>
          <p:nvPr/>
        </p:nvPicPr>
        <p:blipFill rotWithShape="1">
          <a:blip r:embed="rId8"/>
          <a:srcRect t="-1" r="73863" b="-8995"/>
          <a:stretch/>
        </p:blipFill>
        <p:spPr>
          <a:xfrm>
            <a:off x="3735830" y="3445677"/>
            <a:ext cx="504557" cy="346059"/>
          </a:xfrm>
          <a:prstGeom prst="rect">
            <a:avLst/>
          </a:prstGeom>
        </p:spPr>
      </p:pic>
      <p:pic>
        <p:nvPicPr>
          <p:cNvPr id="15" name="図 14">
            <a:extLst>
              <a:ext uri="{FF2B5EF4-FFF2-40B4-BE49-F238E27FC236}">
                <a16:creationId xmlns:a16="http://schemas.microsoft.com/office/drawing/2014/main" id="{E13FFEE9-DCDF-EC0B-09CE-C4442784C012}"/>
              </a:ext>
            </a:extLst>
          </p:cNvPr>
          <p:cNvPicPr>
            <a:picLocks noChangeAspect="1"/>
          </p:cNvPicPr>
          <p:nvPr/>
        </p:nvPicPr>
        <p:blipFill rotWithShape="1">
          <a:blip r:embed="rId8"/>
          <a:srcRect l="36199" r="35886" b="2132"/>
          <a:stretch/>
        </p:blipFill>
        <p:spPr>
          <a:xfrm>
            <a:off x="4427131" y="4353132"/>
            <a:ext cx="538869" cy="310731"/>
          </a:xfrm>
          <a:prstGeom prst="rect">
            <a:avLst/>
          </a:prstGeom>
        </p:spPr>
      </p:pic>
      <p:pic>
        <p:nvPicPr>
          <p:cNvPr id="16" name="図 15">
            <a:extLst>
              <a:ext uri="{FF2B5EF4-FFF2-40B4-BE49-F238E27FC236}">
                <a16:creationId xmlns:a16="http://schemas.microsoft.com/office/drawing/2014/main" id="{82C48A1D-42BA-BD33-9940-B40626E97654}"/>
              </a:ext>
            </a:extLst>
          </p:cNvPr>
          <p:cNvPicPr>
            <a:picLocks noChangeAspect="1"/>
          </p:cNvPicPr>
          <p:nvPr/>
        </p:nvPicPr>
        <p:blipFill rotWithShape="1">
          <a:blip r:embed="rId8"/>
          <a:srcRect l="73777" b="-10946"/>
          <a:stretch/>
        </p:blipFill>
        <p:spPr>
          <a:xfrm>
            <a:off x="5077059" y="3442579"/>
            <a:ext cx="506205" cy="352253"/>
          </a:xfrm>
          <a:prstGeom prst="rect">
            <a:avLst/>
          </a:prstGeom>
        </p:spPr>
      </p:pic>
      <p:sp>
        <p:nvSpPr>
          <p:cNvPr id="9" name="テキスト ボックス 8">
            <a:extLst>
              <a:ext uri="{FF2B5EF4-FFF2-40B4-BE49-F238E27FC236}">
                <a16:creationId xmlns:a16="http://schemas.microsoft.com/office/drawing/2014/main" id="{7C014947-67FF-180E-13A0-30E133BCCC04}"/>
              </a:ext>
            </a:extLst>
          </p:cNvPr>
          <p:cNvSpPr txBox="1"/>
          <p:nvPr/>
        </p:nvSpPr>
        <p:spPr>
          <a:xfrm>
            <a:off x="618849" y="3648045"/>
            <a:ext cx="4295329"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p>
        </p:txBody>
      </p:sp>
      <p:sp>
        <p:nvSpPr>
          <p:cNvPr id="10" name="正方形/長方形 9">
            <a:extLst>
              <a:ext uri="{FF2B5EF4-FFF2-40B4-BE49-F238E27FC236}">
                <a16:creationId xmlns:a16="http://schemas.microsoft.com/office/drawing/2014/main" id="{50A0E2D2-D98C-63C9-58F7-1D08509F7EC9}"/>
              </a:ext>
            </a:extLst>
          </p:cNvPr>
          <p:cNvSpPr/>
          <p:nvPr/>
        </p:nvSpPr>
        <p:spPr>
          <a:xfrm>
            <a:off x="4240387" y="2651204"/>
            <a:ext cx="836672" cy="29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134E73D-4758-3953-440E-A3D90E2D2F13}"/>
              </a:ext>
            </a:extLst>
          </p:cNvPr>
          <p:cNvSpPr/>
          <p:nvPr/>
        </p:nvSpPr>
        <p:spPr>
          <a:xfrm rot="3915081">
            <a:off x="3290451" y="4449527"/>
            <a:ext cx="836672" cy="29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7AFFBDA-56EA-C782-6B1D-32743557110B}"/>
              </a:ext>
            </a:extLst>
          </p:cNvPr>
          <p:cNvSpPr/>
          <p:nvPr/>
        </p:nvSpPr>
        <p:spPr>
          <a:xfrm rot="17877843">
            <a:off x="5121267" y="4367303"/>
            <a:ext cx="836672" cy="29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a:extLst>
              <a:ext uri="{FF2B5EF4-FFF2-40B4-BE49-F238E27FC236}">
                <a16:creationId xmlns:a16="http://schemas.microsoft.com/office/drawing/2014/main" id="{F9578AA9-CEC3-F62D-CD6B-BA08F06CEB61}"/>
              </a:ext>
            </a:extLst>
          </p:cNvPr>
          <p:cNvCxnSpPr/>
          <p:nvPr/>
        </p:nvCxnSpPr>
        <p:spPr>
          <a:xfrm>
            <a:off x="8632262" y="2945673"/>
            <a:ext cx="4940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6445EFB-2ADE-59E8-2560-A4270C5F7D30}"/>
              </a:ext>
            </a:extLst>
          </p:cNvPr>
          <p:cNvCxnSpPr>
            <a:cxnSpLocks/>
          </p:cNvCxnSpPr>
          <p:nvPr/>
        </p:nvCxnSpPr>
        <p:spPr>
          <a:xfrm>
            <a:off x="8881858" y="2672316"/>
            <a:ext cx="0" cy="291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005E3C9-C4AD-38E1-AFB0-E7A062098F13}"/>
              </a:ext>
            </a:extLst>
          </p:cNvPr>
          <p:cNvSpPr txBox="1"/>
          <p:nvPr/>
        </p:nvSpPr>
        <p:spPr>
          <a:xfrm>
            <a:off x="443674" y="998027"/>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I’d like to define the triple inner prod. as a U(1)-valued function.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65535894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81BDE-5D85-5E4D-9383-AD4F07B6E266}"/>
              </a:ext>
            </a:extLst>
          </p:cNvPr>
          <p:cNvSpPr>
            <a:spLocks noGrp="1"/>
          </p:cNvSpPr>
          <p:nvPr>
            <p:ph type="ctrTitle"/>
          </p:nvPr>
        </p:nvSpPr>
        <p:spPr>
          <a:xfrm>
            <a:off x="-540986" y="3149129"/>
            <a:ext cx="13616906" cy="1965743"/>
          </a:xfrm>
        </p:spPr>
        <p:txBody>
          <a:bodyPr>
            <a:noAutofit/>
          </a:bodyPr>
          <a:lstStyle/>
          <a:p>
            <a:r>
              <a:rPr kumimoji="1" lang="en-US" altLang="ja-JP" sz="4400" b="1" dirty="0"/>
              <a:t>Higher Berry Phases </a:t>
            </a:r>
            <a:br>
              <a:rPr kumimoji="1" lang="en-US" altLang="ja-JP" sz="4400" b="1" dirty="0"/>
            </a:br>
            <a:r>
              <a:rPr kumimoji="1" lang="en-US" altLang="ja-JP" sz="4400" b="1" dirty="0"/>
              <a:t>and </a:t>
            </a:r>
            <a:br>
              <a:rPr kumimoji="1" lang="en-US" altLang="ja-JP" sz="4400" b="1" dirty="0"/>
            </a:br>
            <a:r>
              <a:rPr kumimoji="1" lang="en-US" altLang="ja-JP" sz="4400" b="1" dirty="0"/>
              <a:t>Matrix Product States</a:t>
            </a:r>
            <a:endParaRPr kumimoji="1" lang="ja-JP" altLang="en-US" sz="4400" b="1"/>
          </a:p>
        </p:txBody>
      </p:sp>
      <p:sp>
        <p:nvSpPr>
          <p:cNvPr id="3" name="字幕 2">
            <a:extLst>
              <a:ext uri="{FF2B5EF4-FFF2-40B4-BE49-F238E27FC236}">
                <a16:creationId xmlns:a16="http://schemas.microsoft.com/office/drawing/2014/main" id="{0444B22A-B907-E347-86A1-153A4361E81F}"/>
              </a:ext>
            </a:extLst>
          </p:cNvPr>
          <p:cNvSpPr>
            <a:spLocks noGrp="1"/>
          </p:cNvSpPr>
          <p:nvPr>
            <p:ph type="subTitle" idx="1"/>
          </p:nvPr>
        </p:nvSpPr>
        <p:spPr>
          <a:xfrm>
            <a:off x="15834" y="5156992"/>
            <a:ext cx="12160332" cy="830595"/>
          </a:xfrm>
        </p:spPr>
        <p:txBody>
          <a:bodyPr>
            <a:normAutofit/>
          </a:bodyPr>
          <a:lstStyle/>
          <a:p>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Shuhei</a:t>
            </a:r>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Ohyama</a:t>
            </a:r>
            <a:r>
              <a:rPr kumimoji="1" lang="en-US" altLang="ja-JP" sz="3600" b="1" dirty="0">
                <a:latin typeface="Hiragino Maru Gothic ProN W4" panose="020F0400000000000000" pitchFamily="34" charset="-128"/>
                <a:ea typeface="Hiragino Maru Gothic ProN W4" panose="020F0400000000000000" pitchFamily="34" charset="-128"/>
              </a:rPr>
              <a:t> </a:t>
            </a:r>
            <a:r>
              <a:rPr lang="en-US" altLang="ja-JP" sz="3600" b="1" dirty="0">
                <a:latin typeface="Hiragino Maru Gothic ProN W4" panose="020F0400000000000000" pitchFamily="34" charset="-128"/>
                <a:ea typeface="Hiragino Maru Gothic ProN W4" panose="020F0400000000000000" pitchFamily="34" charset="-128"/>
              </a:rPr>
              <a:t>(Kyoto Univ. YITP)</a:t>
            </a:r>
            <a:endParaRPr kumimoji="1" lang="en-US" altLang="ja-JP" sz="3600" b="1" dirty="0">
              <a:latin typeface="Hiragino Maru Gothic ProN W4" panose="020F0400000000000000" pitchFamily="34" charset="-128"/>
              <a:ea typeface="Hiragino Maru Gothic ProN W4" panose="020F0400000000000000" pitchFamily="34" charset="-128"/>
            </a:endParaRPr>
          </a:p>
        </p:txBody>
      </p:sp>
      <p:sp>
        <p:nvSpPr>
          <p:cNvPr id="5" name="字幕 2">
            <a:extLst>
              <a:ext uri="{FF2B5EF4-FFF2-40B4-BE49-F238E27FC236}">
                <a16:creationId xmlns:a16="http://schemas.microsoft.com/office/drawing/2014/main" id="{D4248878-E180-E446-896B-D9D653B24628}"/>
              </a:ext>
            </a:extLst>
          </p:cNvPr>
          <p:cNvSpPr txBox="1">
            <a:spLocks/>
          </p:cNvSpPr>
          <p:nvPr/>
        </p:nvSpPr>
        <p:spPr>
          <a:xfrm>
            <a:off x="7103876" y="242930"/>
            <a:ext cx="4888832" cy="635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3600" b="1">
              <a:latin typeface="Hiragino Maru Gothic ProN W4" panose="020F0400000000000000" pitchFamily="34" charset="-128"/>
              <a:ea typeface="Hiragino Maru Gothic ProN W4" panose="020F0400000000000000" pitchFamily="34" charset="-128"/>
            </a:endParaRPr>
          </a:p>
        </p:txBody>
      </p:sp>
      <p:pic>
        <p:nvPicPr>
          <p:cNvPr id="8" name="図 7">
            <a:extLst>
              <a:ext uri="{FF2B5EF4-FFF2-40B4-BE49-F238E27FC236}">
                <a16:creationId xmlns:a16="http://schemas.microsoft.com/office/drawing/2014/main" id="{E99CB47E-AA41-D6C9-2443-2FD7308CD642}"/>
              </a:ext>
            </a:extLst>
          </p:cNvPr>
          <p:cNvPicPr>
            <a:picLocks noChangeAspect="1"/>
          </p:cNvPicPr>
          <p:nvPr/>
        </p:nvPicPr>
        <p:blipFill>
          <a:blip r:embed="rId2"/>
          <a:stretch>
            <a:fillRect/>
          </a:stretch>
        </p:blipFill>
        <p:spPr>
          <a:xfrm>
            <a:off x="197882" y="308366"/>
            <a:ext cx="1317652" cy="1382805"/>
          </a:xfrm>
          <a:prstGeom prst="rect">
            <a:avLst/>
          </a:prstGeom>
        </p:spPr>
      </p:pic>
      <p:pic>
        <p:nvPicPr>
          <p:cNvPr id="10" name="図 9">
            <a:extLst>
              <a:ext uri="{FF2B5EF4-FFF2-40B4-BE49-F238E27FC236}">
                <a16:creationId xmlns:a16="http://schemas.microsoft.com/office/drawing/2014/main" id="{95B6B515-E79C-B270-BE0C-8D2FDCB405B7}"/>
              </a:ext>
            </a:extLst>
          </p:cNvPr>
          <p:cNvPicPr>
            <a:picLocks noChangeAspect="1"/>
          </p:cNvPicPr>
          <p:nvPr/>
        </p:nvPicPr>
        <p:blipFill>
          <a:blip r:embed="rId3"/>
          <a:stretch>
            <a:fillRect/>
          </a:stretch>
        </p:blipFill>
        <p:spPr>
          <a:xfrm>
            <a:off x="1640910" y="320781"/>
            <a:ext cx="2531520" cy="1204016"/>
          </a:xfrm>
          <a:prstGeom prst="rect">
            <a:avLst/>
          </a:prstGeom>
        </p:spPr>
      </p:pic>
      <p:sp>
        <p:nvSpPr>
          <p:cNvPr id="7" name="タイトル 1">
            <a:extLst>
              <a:ext uri="{FF2B5EF4-FFF2-40B4-BE49-F238E27FC236}">
                <a16:creationId xmlns:a16="http://schemas.microsoft.com/office/drawing/2014/main" id="{887DA112-8591-1C11-D0B9-4708C1654849}"/>
              </a:ext>
            </a:extLst>
          </p:cNvPr>
          <p:cNvSpPr txBox="1">
            <a:spLocks/>
          </p:cNvSpPr>
          <p:nvPr/>
        </p:nvSpPr>
        <p:spPr>
          <a:xfrm>
            <a:off x="8567770" y="298501"/>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Aug. 11, 2023</a:t>
            </a:r>
            <a:endParaRPr lang="ja-JP" altLang="en-US" sz="2800" b="1"/>
          </a:p>
        </p:txBody>
      </p:sp>
      <p:pic>
        <p:nvPicPr>
          <p:cNvPr id="11" name="図 10">
            <a:extLst>
              <a:ext uri="{FF2B5EF4-FFF2-40B4-BE49-F238E27FC236}">
                <a16:creationId xmlns:a16="http://schemas.microsoft.com/office/drawing/2014/main" id="{59EB42E3-C20A-E603-B225-4726D6FF2F5B}"/>
              </a:ext>
            </a:extLst>
          </p:cNvPr>
          <p:cNvPicPr>
            <a:picLocks noChangeAspect="1"/>
          </p:cNvPicPr>
          <p:nvPr/>
        </p:nvPicPr>
        <p:blipFill>
          <a:blip r:embed="rId4"/>
          <a:stretch>
            <a:fillRect/>
          </a:stretch>
        </p:blipFill>
        <p:spPr>
          <a:xfrm>
            <a:off x="5639814" y="469033"/>
            <a:ext cx="2548947" cy="1049566"/>
          </a:xfrm>
          <a:prstGeom prst="rect">
            <a:avLst/>
          </a:prstGeom>
        </p:spPr>
      </p:pic>
      <p:sp>
        <p:nvSpPr>
          <p:cNvPr id="6" name="テキスト プレースホルダー 11">
            <a:extLst>
              <a:ext uri="{FF2B5EF4-FFF2-40B4-BE49-F238E27FC236}">
                <a16:creationId xmlns:a16="http://schemas.microsoft.com/office/drawing/2014/main" id="{AFFF8A2C-8EBC-BF20-10F8-FBC8541CEF34}"/>
              </a:ext>
            </a:extLst>
          </p:cNvPr>
          <p:cNvSpPr>
            <a:spLocks noGrp="1"/>
          </p:cNvSpPr>
          <p:nvPr>
            <p:ph type="body" sz="quarter" idx="12" hasCustomPrompt="1"/>
          </p:nvPr>
        </p:nvSpPr>
        <p:spPr>
          <a:xfrm>
            <a:off x="11611342" y="6467780"/>
            <a:ext cx="762733" cy="371475"/>
          </a:xfrm>
        </p:spPr>
        <p:txBody>
          <a:bodyPr>
            <a:normAutofit/>
          </a:bodyPr>
          <a:lstStyle>
            <a:lvl1pPr marL="0" indent="0">
              <a:buNone/>
              <a:defRPr sz="2000" b="1"/>
            </a:lvl1pPr>
          </a:lstStyle>
          <a:p>
            <a:pPr lvl="0"/>
            <a:r>
              <a:rPr kumimoji="1" lang="en-US" altLang="ja-JP" dirty="0"/>
              <a:t>/10</a:t>
            </a:r>
            <a:endParaRPr kumimoji="1" lang="ja-JP" altLang="en-US"/>
          </a:p>
        </p:txBody>
      </p:sp>
      <p:sp>
        <p:nvSpPr>
          <p:cNvPr id="9" name="テキスト プレースホルダー 11">
            <a:extLst>
              <a:ext uri="{FF2B5EF4-FFF2-40B4-BE49-F238E27FC236}">
                <a16:creationId xmlns:a16="http://schemas.microsoft.com/office/drawing/2014/main" id="{03AF7875-0367-19F1-15DB-F7FD52DFCC53}"/>
              </a:ext>
            </a:extLst>
          </p:cNvPr>
          <p:cNvSpPr txBox="1">
            <a:spLocks/>
          </p:cNvSpPr>
          <p:nvPr/>
        </p:nvSpPr>
        <p:spPr>
          <a:xfrm>
            <a:off x="11413433" y="6467780"/>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a:t>
            </a:r>
            <a:endParaRPr lang="ja-JP" altLang="en-US"/>
          </a:p>
        </p:txBody>
      </p:sp>
      <p:sp>
        <p:nvSpPr>
          <p:cNvPr id="4" name="タイトル 1">
            <a:extLst>
              <a:ext uri="{FF2B5EF4-FFF2-40B4-BE49-F238E27FC236}">
                <a16:creationId xmlns:a16="http://schemas.microsoft.com/office/drawing/2014/main" id="{AEECB766-E789-AC6F-C0EA-BADD3B978053}"/>
              </a:ext>
            </a:extLst>
          </p:cNvPr>
          <p:cNvSpPr txBox="1">
            <a:spLocks/>
          </p:cNvSpPr>
          <p:nvPr/>
        </p:nvSpPr>
        <p:spPr>
          <a:xfrm>
            <a:off x="8583604" y="888184"/>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err="1"/>
              <a:t>Benasque</a:t>
            </a:r>
            <a:endParaRPr lang="ja-JP" altLang="en-US" sz="2800" b="1"/>
          </a:p>
        </p:txBody>
      </p:sp>
      <p:sp>
        <p:nvSpPr>
          <p:cNvPr id="12" name="タイトル 1">
            <a:extLst>
              <a:ext uri="{FF2B5EF4-FFF2-40B4-BE49-F238E27FC236}">
                <a16:creationId xmlns:a16="http://schemas.microsoft.com/office/drawing/2014/main" id="{55058288-72CE-930F-8195-46458974C002}"/>
              </a:ext>
            </a:extLst>
          </p:cNvPr>
          <p:cNvSpPr txBox="1">
            <a:spLocks/>
          </p:cNvSpPr>
          <p:nvPr/>
        </p:nvSpPr>
        <p:spPr>
          <a:xfrm>
            <a:off x="8583604" y="1465422"/>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25+5 min.</a:t>
            </a:r>
            <a:endParaRPr lang="ja-JP" altLang="en-US" sz="2800" b="1"/>
          </a:p>
        </p:txBody>
      </p:sp>
      <p:pic>
        <p:nvPicPr>
          <p:cNvPr id="14" name="図 13">
            <a:extLst>
              <a:ext uri="{FF2B5EF4-FFF2-40B4-BE49-F238E27FC236}">
                <a16:creationId xmlns:a16="http://schemas.microsoft.com/office/drawing/2014/main" id="{65FEC89F-9865-E814-1FE7-C264BD39635C}"/>
              </a:ext>
            </a:extLst>
          </p:cNvPr>
          <p:cNvPicPr>
            <a:picLocks noChangeAspect="1"/>
          </p:cNvPicPr>
          <p:nvPr/>
        </p:nvPicPr>
        <p:blipFill>
          <a:blip r:embed="rId5"/>
          <a:stretch>
            <a:fillRect/>
          </a:stretch>
        </p:blipFill>
        <p:spPr>
          <a:xfrm>
            <a:off x="109228" y="1055698"/>
            <a:ext cx="7295765" cy="5377590"/>
          </a:xfrm>
          <a:prstGeom prst="rect">
            <a:avLst/>
          </a:prstGeom>
        </p:spPr>
      </p:pic>
      <p:sp>
        <p:nvSpPr>
          <p:cNvPr id="15" name="正方形/長方形 14">
            <a:extLst>
              <a:ext uri="{FF2B5EF4-FFF2-40B4-BE49-F238E27FC236}">
                <a16:creationId xmlns:a16="http://schemas.microsoft.com/office/drawing/2014/main" id="{E47705AB-8ABA-9297-1EC1-756ACD4BA660}"/>
              </a:ext>
            </a:extLst>
          </p:cNvPr>
          <p:cNvSpPr/>
          <p:nvPr/>
        </p:nvSpPr>
        <p:spPr>
          <a:xfrm>
            <a:off x="5907318" y="5617029"/>
            <a:ext cx="1117600" cy="4789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5BACF051-34C4-1DE2-D4D6-11700CD2815C}"/>
              </a:ext>
            </a:extLst>
          </p:cNvPr>
          <p:cNvCxnSpPr>
            <a:cxnSpLocks/>
          </p:cNvCxnSpPr>
          <p:nvPr/>
        </p:nvCxnSpPr>
        <p:spPr>
          <a:xfrm flipH="1">
            <a:off x="7126518" y="3250752"/>
            <a:ext cx="2077886" cy="22646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コンテンツ プレースホルダー 2">
            <a:extLst>
              <a:ext uri="{FF2B5EF4-FFF2-40B4-BE49-F238E27FC236}">
                <a16:creationId xmlns:a16="http://schemas.microsoft.com/office/drawing/2014/main" id="{3B57E3BC-FB16-6DF0-CE28-80EF2A68EC37}"/>
              </a:ext>
            </a:extLst>
          </p:cNvPr>
          <p:cNvSpPr txBox="1">
            <a:spLocks/>
          </p:cNvSpPr>
          <p:nvPr/>
        </p:nvSpPr>
        <p:spPr>
          <a:xfrm>
            <a:off x="7793871" y="2479055"/>
            <a:ext cx="3588657" cy="1069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5400" b="1" dirty="0">
                <a:solidFill>
                  <a:srgbClr val="FF0000"/>
                </a:solidFill>
              </a:rPr>
              <a:t>MY TALK</a:t>
            </a:r>
            <a:endParaRPr lang="en-US" altLang="ja-JP" sz="5400" dirty="0">
              <a:solidFill>
                <a:srgbClr val="FF0000"/>
              </a:solidFill>
            </a:endParaRPr>
          </a:p>
        </p:txBody>
      </p:sp>
    </p:spTree>
    <p:extLst>
      <p:ext uri="{BB962C8B-B14F-4D97-AF65-F5344CB8AC3E}">
        <p14:creationId xmlns:p14="http://schemas.microsoft.com/office/powerpoint/2010/main" val="2137911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3968897-F17A-A95A-4685-A2933A542DCF}"/>
              </a:ext>
            </a:extLst>
          </p:cNvPr>
          <p:cNvSpPr txBox="1"/>
          <p:nvPr/>
        </p:nvSpPr>
        <p:spPr>
          <a:xfrm>
            <a:off x="805140" y="1490139"/>
            <a:ext cx="111536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handle the interface of two states?</a:t>
            </a:r>
          </a:p>
        </p:txBody>
      </p:sp>
      <p:sp>
        <p:nvSpPr>
          <p:cNvPr id="83" name="テキスト プレースホルダー 11">
            <a:extLst>
              <a:ext uri="{FF2B5EF4-FFF2-40B4-BE49-F238E27FC236}">
                <a16:creationId xmlns:a16="http://schemas.microsoft.com/office/drawing/2014/main" id="{E9C0D4D9-34F3-A7C6-262E-EF61369D9BB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6</a:t>
            </a:r>
            <a:endParaRPr lang="ja-JP" altLang="en-US"/>
          </a:p>
        </p:txBody>
      </p:sp>
      <p:sp>
        <p:nvSpPr>
          <p:cNvPr id="6" name="正方形/長方形 5">
            <a:extLst>
              <a:ext uri="{FF2B5EF4-FFF2-40B4-BE49-F238E27FC236}">
                <a16:creationId xmlns:a16="http://schemas.microsoft.com/office/drawing/2014/main" id="{9F27C160-48A3-223C-3E35-B4E92F447588}"/>
              </a:ext>
            </a:extLst>
          </p:cNvPr>
          <p:cNvSpPr/>
          <p:nvPr/>
        </p:nvSpPr>
        <p:spPr>
          <a:xfrm>
            <a:off x="5574798" y="3524697"/>
            <a:ext cx="53999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91F6197-BC89-AE52-B2C9-5D8D97261139}"/>
              </a:ext>
            </a:extLst>
          </p:cNvPr>
          <p:cNvPicPr>
            <a:picLocks noChangeAspect="1"/>
          </p:cNvPicPr>
          <p:nvPr/>
        </p:nvPicPr>
        <p:blipFill>
          <a:blip r:embed="rId3"/>
          <a:stretch>
            <a:fillRect/>
          </a:stretch>
        </p:blipFill>
        <p:spPr>
          <a:xfrm>
            <a:off x="5893935" y="3752850"/>
            <a:ext cx="863600" cy="317500"/>
          </a:xfrm>
          <a:prstGeom prst="rect">
            <a:avLst/>
          </a:prstGeom>
        </p:spPr>
      </p:pic>
      <p:pic>
        <p:nvPicPr>
          <p:cNvPr id="27" name="図 26">
            <a:extLst>
              <a:ext uri="{FF2B5EF4-FFF2-40B4-BE49-F238E27FC236}">
                <a16:creationId xmlns:a16="http://schemas.microsoft.com/office/drawing/2014/main" id="{1D052914-C7C1-2807-3139-49D8F87BFE61}"/>
              </a:ext>
            </a:extLst>
          </p:cNvPr>
          <p:cNvPicPr>
            <a:picLocks noChangeAspect="1"/>
          </p:cNvPicPr>
          <p:nvPr/>
        </p:nvPicPr>
        <p:blipFill rotWithShape="1">
          <a:blip r:embed="rId4"/>
          <a:srcRect l="16808" t="38774" r="76930" b="44220"/>
          <a:stretch/>
        </p:blipFill>
        <p:spPr>
          <a:xfrm>
            <a:off x="7693115" y="2569768"/>
            <a:ext cx="362428" cy="525373"/>
          </a:xfrm>
          <a:prstGeom prst="rect">
            <a:avLst/>
          </a:prstGeom>
        </p:spPr>
      </p:pic>
      <p:pic>
        <p:nvPicPr>
          <p:cNvPr id="28" name="図 27">
            <a:extLst>
              <a:ext uri="{FF2B5EF4-FFF2-40B4-BE49-F238E27FC236}">
                <a16:creationId xmlns:a16="http://schemas.microsoft.com/office/drawing/2014/main" id="{6565DC48-96E4-57B4-19DB-82F9CFC45D8E}"/>
              </a:ext>
            </a:extLst>
          </p:cNvPr>
          <p:cNvPicPr>
            <a:picLocks noChangeAspect="1"/>
          </p:cNvPicPr>
          <p:nvPr/>
        </p:nvPicPr>
        <p:blipFill rotWithShape="1">
          <a:blip r:embed="rId5"/>
          <a:srcRect l="16950" r="65380" b="-1939"/>
          <a:stretch/>
        </p:blipFill>
        <p:spPr>
          <a:xfrm>
            <a:off x="8140321" y="2672316"/>
            <a:ext cx="362427" cy="317244"/>
          </a:xfrm>
          <a:prstGeom prst="rect">
            <a:avLst/>
          </a:prstGeom>
        </p:spPr>
      </p:pic>
      <p:sp>
        <p:nvSpPr>
          <p:cNvPr id="29" name="テキスト ボックス 28">
            <a:extLst>
              <a:ext uri="{FF2B5EF4-FFF2-40B4-BE49-F238E27FC236}">
                <a16:creationId xmlns:a16="http://schemas.microsoft.com/office/drawing/2014/main" id="{8DF3AE21-D817-8DE8-C1D9-4505653FF4FE}"/>
              </a:ext>
            </a:extLst>
          </p:cNvPr>
          <p:cNvSpPr txBox="1"/>
          <p:nvPr/>
        </p:nvSpPr>
        <p:spPr>
          <a:xfrm>
            <a:off x="9126333" y="2625080"/>
            <a:ext cx="2607144" cy="461665"/>
          </a:xfrm>
          <a:prstGeom prst="rect">
            <a:avLst/>
          </a:prstGeom>
          <a:noFill/>
        </p:spPr>
        <p:txBody>
          <a:bodyPr wrap="square" rtlCol="0">
            <a:spAutoFit/>
          </a:bodyPr>
          <a:lstStyle/>
          <a:p>
            <a:r>
              <a:rPr lang="ja-JP" altLang="en-US" sz="2400">
                <a:latin typeface="Hiragino Maru Gothic Pro W4" panose="020F0400000000000000" pitchFamily="34" charset="-128"/>
                <a:ea typeface="Hiragino Maru Gothic Pro W4" panose="020F0400000000000000" pitchFamily="34" charset="-128"/>
              </a:rPr>
              <a:t>：</a:t>
            </a:r>
            <a:r>
              <a:rPr lang="en-US" altLang="ja-JP" sz="2400" dirty="0">
                <a:latin typeface="Hiragino Maru Gothic Pro W4" panose="020F0400000000000000" pitchFamily="34" charset="-128"/>
                <a:ea typeface="Hiragino Maru Gothic Pro W4" panose="020F0400000000000000" pitchFamily="34" charset="-128"/>
              </a:rPr>
              <a:t>MPS matrices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4" name="図 3">
            <a:extLst>
              <a:ext uri="{FF2B5EF4-FFF2-40B4-BE49-F238E27FC236}">
                <a16:creationId xmlns:a16="http://schemas.microsoft.com/office/drawing/2014/main" id="{6E3526F6-880C-248F-7037-28ECC6716C64}"/>
              </a:ext>
            </a:extLst>
          </p:cNvPr>
          <p:cNvPicPr>
            <a:picLocks noChangeAspect="1"/>
          </p:cNvPicPr>
          <p:nvPr/>
        </p:nvPicPr>
        <p:blipFill>
          <a:blip r:embed="rId6"/>
          <a:stretch>
            <a:fillRect/>
          </a:stretch>
        </p:blipFill>
        <p:spPr>
          <a:xfrm>
            <a:off x="3285799" y="2712097"/>
            <a:ext cx="2528709" cy="1966142"/>
          </a:xfrm>
          <a:prstGeom prst="rect">
            <a:avLst/>
          </a:prstGeom>
        </p:spPr>
      </p:pic>
      <p:pic>
        <p:nvPicPr>
          <p:cNvPr id="5" name="図 4">
            <a:extLst>
              <a:ext uri="{FF2B5EF4-FFF2-40B4-BE49-F238E27FC236}">
                <a16:creationId xmlns:a16="http://schemas.microsoft.com/office/drawing/2014/main" id="{7B53A8DF-2FD2-F1EE-2315-3C4DB5CE23BB}"/>
              </a:ext>
            </a:extLst>
          </p:cNvPr>
          <p:cNvPicPr>
            <a:picLocks noChangeAspect="1"/>
          </p:cNvPicPr>
          <p:nvPr/>
        </p:nvPicPr>
        <p:blipFill>
          <a:blip r:embed="rId7"/>
          <a:stretch>
            <a:fillRect/>
          </a:stretch>
        </p:blipFill>
        <p:spPr>
          <a:xfrm>
            <a:off x="3391403" y="4360692"/>
            <a:ext cx="203200" cy="228600"/>
          </a:xfrm>
          <a:prstGeom prst="rect">
            <a:avLst/>
          </a:prstGeom>
        </p:spPr>
      </p:pic>
      <p:pic>
        <p:nvPicPr>
          <p:cNvPr id="7" name="図 6">
            <a:extLst>
              <a:ext uri="{FF2B5EF4-FFF2-40B4-BE49-F238E27FC236}">
                <a16:creationId xmlns:a16="http://schemas.microsoft.com/office/drawing/2014/main" id="{97E57B22-286F-1F41-7FD6-843E9867F0DE}"/>
              </a:ext>
            </a:extLst>
          </p:cNvPr>
          <p:cNvPicPr>
            <a:picLocks noChangeAspect="1"/>
          </p:cNvPicPr>
          <p:nvPr/>
        </p:nvPicPr>
        <p:blipFill>
          <a:blip r:embed="rId7"/>
          <a:stretch>
            <a:fillRect/>
          </a:stretch>
        </p:blipFill>
        <p:spPr>
          <a:xfrm>
            <a:off x="5609429" y="4332795"/>
            <a:ext cx="203200" cy="228600"/>
          </a:xfrm>
          <a:prstGeom prst="rect">
            <a:avLst/>
          </a:prstGeom>
        </p:spPr>
      </p:pic>
      <p:pic>
        <p:nvPicPr>
          <p:cNvPr id="13" name="図 12">
            <a:extLst>
              <a:ext uri="{FF2B5EF4-FFF2-40B4-BE49-F238E27FC236}">
                <a16:creationId xmlns:a16="http://schemas.microsoft.com/office/drawing/2014/main" id="{31E2196F-60FA-D548-013F-316D7C444A6C}"/>
              </a:ext>
            </a:extLst>
          </p:cNvPr>
          <p:cNvPicPr>
            <a:picLocks noChangeAspect="1"/>
          </p:cNvPicPr>
          <p:nvPr/>
        </p:nvPicPr>
        <p:blipFill>
          <a:blip r:embed="rId7"/>
          <a:stretch>
            <a:fillRect/>
          </a:stretch>
        </p:blipFill>
        <p:spPr>
          <a:xfrm>
            <a:off x="4823288" y="2752911"/>
            <a:ext cx="203200" cy="228600"/>
          </a:xfrm>
          <a:prstGeom prst="rect">
            <a:avLst/>
          </a:prstGeom>
        </p:spPr>
      </p:pic>
      <p:pic>
        <p:nvPicPr>
          <p:cNvPr id="14" name="図 13">
            <a:extLst>
              <a:ext uri="{FF2B5EF4-FFF2-40B4-BE49-F238E27FC236}">
                <a16:creationId xmlns:a16="http://schemas.microsoft.com/office/drawing/2014/main" id="{53D60FB9-E647-9C5A-2697-61BAD3AA6CF5}"/>
              </a:ext>
            </a:extLst>
          </p:cNvPr>
          <p:cNvPicPr>
            <a:picLocks noChangeAspect="1"/>
          </p:cNvPicPr>
          <p:nvPr/>
        </p:nvPicPr>
        <p:blipFill rotWithShape="1">
          <a:blip r:embed="rId8"/>
          <a:srcRect t="-1" r="73863" b="-8995"/>
          <a:stretch/>
        </p:blipFill>
        <p:spPr>
          <a:xfrm>
            <a:off x="3735830" y="3445677"/>
            <a:ext cx="504557" cy="346059"/>
          </a:xfrm>
          <a:prstGeom prst="rect">
            <a:avLst/>
          </a:prstGeom>
        </p:spPr>
      </p:pic>
      <p:pic>
        <p:nvPicPr>
          <p:cNvPr id="15" name="図 14">
            <a:extLst>
              <a:ext uri="{FF2B5EF4-FFF2-40B4-BE49-F238E27FC236}">
                <a16:creationId xmlns:a16="http://schemas.microsoft.com/office/drawing/2014/main" id="{E13FFEE9-DCDF-EC0B-09CE-C4442784C012}"/>
              </a:ext>
            </a:extLst>
          </p:cNvPr>
          <p:cNvPicPr>
            <a:picLocks noChangeAspect="1"/>
          </p:cNvPicPr>
          <p:nvPr/>
        </p:nvPicPr>
        <p:blipFill rotWithShape="1">
          <a:blip r:embed="rId8"/>
          <a:srcRect l="36199" r="35886" b="2132"/>
          <a:stretch/>
        </p:blipFill>
        <p:spPr>
          <a:xfrm>
            <a:off x="4427131" y="4353132"/>
            <a:ext cx="538869" cy="310731"/>
          </a:xfrm>
          <a:prstGeom prst="rect">
            <a:avLst/>
          </a:prstGeom>
        </p:spPr>
      </p:pic>
      <p:pic>
        <p:nvPicPr>
          <p:cNvPr id="16" name="図 15">
            <a:extLst>
              <a:ext uri="{FF2B5EF4-FFF2-40B4-BE49-F238E27FC236}">
                <a16:creationId xmlns:a16="http://schemas.microsoft.com/office/drawing/2014/main" id="{82C48A1D-42BA-BD33-9940-B40626E97654}"/>
              </a:ext>
            </a:extLst>
          </p:cNvPr>
          <p:cNvPicPr>
            <a:picLocks noChangeAspect="1"/>
          </p:cNvPicPr>
          <p:nvPr/>
        </p:nvPicPr>
        <p:blipFill rotWithShape="1">
          <a:blip r:embed="rId8"/>
          <a:srcRect l="73777" b="-10946"/>
          <a:stretch/>
        </p:blipFill>
        <p:spPr>
          <a:xfrm>
            <a:off x="5077059" y="3442579"/>
            <a:ext cx="506205" cy="352253"/>
          </a:xfrm>
          <a:prstGeom prst="rect">
            <a:avLst/>
          </a:prstGeom>
        </p:spPr>
      </p:pic>
      <p:sp>
        <p:nvSpPr>
          <p:cNvPr id="9" name="テキスト ボックス 8">
            <a:extLst>
              <a:ext uri="{FF2B5EF4-FFF2-40B4-BE49-F238E27FC236}">
                <a16:creationId xmlns:a16="http://schemas.microsoft.com/office/drawing/2014/main" id="{7C014947-67FF-180E-13A0-30E133BCCC04}"/>
              </a:ext>
            </a:extLst>
          </p:cNvPr>
          <p:cNvSpPr txBox="1"/>
          <p:nvPr/>
        </p:nvSpPr>
        <p:spPr>
          <a:xfrm>
            <a:off x="618849" y="3648045"/>
            <a:ext cx="4295329"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p>
        </p:txBody>
      </p:sp>
      <p:cxnSp>
        <p:nvCxnSpPr>
          <p:cNvPr id="18" name="直線コネクタ 17">
            <a:extLst>
              <a:ext uri="{FF2B5EF4-FFF2-40B4-BE49-F238E27FC236}">
                <a16:creationId xmlns:a16="http://schemas.microsoft.com/office/drawing/2014/main" id="{29200D22-9A75-3836-131F-8EC72FCB379C}"/>
              </a:ext>
            </a:extLst>
          </p:cNvPr>
          <p:cNvCxnSpPr/>
          <p:nvPr/>
        </p:nvCxnSpPr>
        <p:spPr>
          <a:xfrm>
            <a:off x="8632262" y="2945673"/>
            <a:ext cx="4940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F9C8E66-34F0-FE30-EC2D-8236DFFE4E2F}"/>
              </a:ext>
            </a:extLst>
          </p:cNvPr>
          <p:cNvCxnSpPr>
            <a:cxnSpLocks/>
          </p:cNvCxnSpPr>
          <p:nvPr/>
        </p:nvCxnSpPr>
        <p:spPr>
          <a:xfrm>
            <a:off x="8881858" y="2672316"/>
            <a:ext cx="0" cy="291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C4CAE03-88CF-1BC8-39F5-3740C7C02DEB}"/>
              </a:ext>
            </a:extLst>
          </p:cNvPr>
          <p:cNvSpPr txBox="1"/>
          <p:nvPr/>
        </p:nvSpPr>
        <p:spPr>
          <a:xfrm>
            <a:off x="443674" y="998027"/>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I’d like to define the triple inner prod. as a U(1)-valued function.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 name="テキスト ボックス 1">
            <a:extLst>
              <a:ext uri="{FF2B5EF4-FFF2-40B4-BE49-F238E27FC236}">
                <a16:creationId xmlns:a16="http://schemas.microsoft.com/office/drawing/2014/main" id="{6E4D2AB2-8E74-B1E3-9F80-53DBE446E1A2}"/>
              </a:ext>
            </a:extLst>
          </p:cNvPr>
          <p:cNvSpPr txBox="1"/>
          <p:nvPr/>
        </p:nvSpPr>
        <p:spPr>
          <a:xfrm>
            <a:off x="805141" y="2034539"/>
            <a:ext cx="1067627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 Contract them by the singular value matrix    .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DDD8FAE7-E51D-5C0C-4640-1531E107489D}"/>
              </a:ext>
            </a:extLst>
          </p:cNvPr>
          <p:cNvPicPr>
            <a:picLocks noChangeAspect="1"/>
          </p:cNvPicPr>
          <p:nvPr/>
        </p:nvPicPr>
        <p:blipFill>
          <a:blip r:embed="rId9"/>
          <a:stretch>
            <a:fillRect/>
          </a:stretch>
        </p:blipFill>
        <p:spPr>
          <a:xfrm>
            <a:off x="7868596" y="2160215"/>
            <a:ext cx="203200" cy="228600"/>
          </a:xfrm>
          <a:prstGeom prst="rect">
            <a:avLst/>
          </a:prstGeom>
        </p:spPr>
      </p:pic>
      <p:sp>
        <p:nvSpPr>
          <p:cNvPr id="19" name="タイトル 1">
            <a:extLst>
              <a:ext uri="{FF2B5EF4-FFF2-40B4-BE49-F238E27FC236}">
                <a16:creationId xmlns:a16="http://schemas.microsoft.com/office/drawing/2014/main" id="{780F8DF0-F1C3-9049-C016-00056CE691D4}"/>
              </a:ext>
            </a:extLst>
          </p:cNvPr>
          <p:cNvSpPr>
            <a:spLocks noGrp="1"/>
          </p:cNvSpPr>
          <p:nvPr>
            <p:ph type="title"/>
          </p:nvPr>
        </p:nvSpPr>
        <p:spPr>
          <a:xfrm>
            <a:off x="838199" y="-95001"/>
            <a:ext cx="11123842" cy="1325563"/>
          </a:xfrm>
        </p:spPr>
        <p:txBody>
          <a:bodyPr/>
          <a:lstStyle/>
          <a:p>
            <a:r>
              <a:rPr kumimoji="1" lang="en-US" altLang="ja-JP" dirty="0"/>
              <a:t>Result 1: T</a:t>
            </a:r>
            <a:r>
              <a:rPr lang="en-US" altLang="ja-JP" dirty="0"/>
              <a:t>he triple inner prod. </a:t>
            </a:r>
            <a:r>
              <a:rPr lang="en-US" altLang="ja-JP" sz="3600" dirty="0"/>
              <a:t>[OR23]</a:t>
            </a:r>
            <a:r>
              <a:rPr lang="en-US" altLang="ja-JP" dirty="0"/>
              <a:t> </a:t>
            </a:r>
            <a:endParaRPr kumimoji="1" lang="ja-JP" altLang="en-US"/>
          </a:p>
        </p:txBody>
      </p:sp>
    </p:spTree>
    <p:extLst>
      <p:ext uri="{BB962C8B-B14F-4D97-AF65-F5344CB8AC3E}">
        <p14:creationId xmlns:p14="http://schemas.microsoft.com/office/powerpoint/2010/main" val="247050260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3968897-F17A-A95A-4685-A2933A542DCF}"/>
              </a:ext>
            </a:extLst>
          </p:cNvPr>
          <p:cNvSpPr txBox="1"/>
          <p:nvPr/>
        </p:nvSpPr>
        <p:spPr>
          <a:xfrm>
            <a:off x="805140" y="1490139"/>
            <a:ext cx="111536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handle the interface of two states?</a:t>
            </a:r>
          </a:p>
        </p:txBody>
      </p:sp>
      <p:sp>
        <p:nvSpPr>
          <p:cNvPr id="83" name="テキスト プレースホルダー 11">
            <a:extLst>
              <a:ext uri="{FF2B5EF4-FFF2-40B4-BE49-F238E27FC236}">
                <a16:creationId xmlns:a16="http://schemas.microsoft.com/office/drawing/2014/main" id="{E9C0D4D9-34F3-A7C6-262E-EF61369D9BB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6</a:t>
            </a:r>
            <a:endParaRPr lang="ja-JP" altLang="en-US"/>
          </a:p>
        </p:txBody>
      </p:sp>
      <p:sp>
        <p:nvSpPr>
          <p:cNvPr id="6" name="正方形/長方形 5">
            <a:extLst>
              <a:ext uri="{FF2B5EF4-FFF2-40B4-BE49-F238E27FC236}">
                <a16:creationId xmlns:a16="http://schemas.microsoft.com/office/drawing/2014/main" id="{9F27C160-48A3-223C-3E35-B4E92F447588}"/>
              </a:ext>
            </a:extLst>
          </p:cNvPr>
          <p:cNvSpPr/>
          <p:nvPr/>
        </p:nvSpPr>
        <p:spPr>
          <a:xfrm>
            <a:off x="5574798" y="3524697"/>
            <a:ext cx="53999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91F6197-BC89-AE52-B2C9-5D8D97261139}"/>
              </a:ext>
            </a:extLst>
          </p:cNvPr>
          <p:cNvPicPr>
            <a:picLocks noChangeAspect="1"/>
          </p:cNvPicPr>
          <p:nvPr/>
        </p:nvPicPr>
        <p:blipFill>
          <a:blip r:embed="rId3"/>
          <a:stretch>
            <a:fillRect/>
          </a:stretch>
        </p:blipFill>
        <p:spPr>
          <a:xfrm>
            <a:off x="5893935" y="3752850"/>
            <a:ext cx="863600" cy="317500"/>
          </a:xfrm>
          <a:prstGeom prst="rect">
            <a:avLst/>
          </a:prstGeom>
        </p:spPr>
      </p:pic>
      <p:pic>
        <p:nvPicPr>
          <p:cNvPr id="20" name="図 19">
            <a:extLst>
              <a:ext uri="{FF2B5EF4-FFF2-40B4-BE49-F238E27FC236}">
                <a16:creationId xmlns:a16="http://schemas.microsoft.com/office/drawing/2014/main" id="{5CDBE265-E31F-1E16-7FB9-DA0806FA6583}"/>
              </a:ext>
            </a:extLst>
          </p:cNvPr>
          <p:cNvPicPr>
            <a:picLocks noChangeAspect="1"/>
          </p:cNvPicPr>
          <p:nvPr/>
        </p:nvPicPr>
        <p:blipFill rotWithShape="1">
          <a:blip r:embed="rId4"/>
          <a:srcRect l="16950" r="65380" b="-1939"/>
          <a:stretch/>
        </p:blipFill>
        <p:spPr>
          <a:xfrm>
            <a:off x="9432561" y="4460452"/>
            <a:ext cx="362427" cy="317244"/>
          </a:xfrm>
          <a:prstGeom prst="rect">
            <a:avLst/>
          </a:prstGeom>
        </p:spPr>
      </p:pic>
      <p:sp>
        <p:nvSpPr>
          <p:cNvPr id="22" name="テキスト ボックス 21">
            <a:extLst>
              <a:ext uri="{FF2B5EF4-FFF2-40B4-BE49-F238E27FC236}">
                <a16:creationId xmlns:a16="http://schemas.microsoft.com/office/drawing/2014/main" id="{79742CC3-8FC4-F76E-25E5-41FAB7259858}"/>
              </a:ext>
            </a:extLst>
          </p:cNvPr>
          <p:cNvSpPr txBox="1"/>
          <p:nvPr/>
        </p:nvSpPr>
        <p:spPr>
          <a:xfrm>
            <a:off x="7286830" y="3385945"/>
            <a:ext cx="432926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Remark:</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3" name="テキスト ボックス 22">
            <a:extLst>
              <a:ext uri="{FF2B5EF4-FFF2-40B4-BE49-F238E27FC236}">
                <a16:creationId xmlns:a16="http://schemas.microsoft.com/office/drawing/2014/main" id="{2C9D023A-66EC-6883-DFC0-CC4311C78BAA}"/>
              </a:ext>
            </a:extLst>
          </p:cNvPr>
          <p:cNvSpPr txBox="1"/>
          <p:nvPr/>
        </p:nvSpPr>
        <p:spPr>
          <a:xfrm>
            <a:off x="7350330" y="3799877"/>
            <a:ext cx="444664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 satisfy the following eigen eq.</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4" name="正方形/長方形 23">
            <a:extLst>
              <a:ext uri="{FF2B5EF4-FFF2-40B4-BE49-F238E27FC236}">
                <a16:creationId xmlns:a16="http://schemas.microsoft.com/office/drawing/2014/main" id="{3AD54935-B4E2-9D83-D7CA-5B64FCEDA48C}"/>
              </a:ext>
            </a:extLst>
          </p:cNvPr>
          <p:cNvSpPr/>
          <p:nvPr/>
        </p:nvSpPr>
        <p:spPr>
          <a:xfrm>
            <a:off x="7180266" y="3325617"/>
            <a:ext cx="4714617" cy="175366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1D052914-C7C1-2807-3139-49D8F87BFE61}"/>
              </a:ext>
            </a:extLst>
          </p:cNvPr>
          <p:cNvPicPr>
            <a:picLocks noChangeAspect="1"/>
          </p:cNvPicPr>
          <p:nvPr/>
        </p:nvPicPr>
        <p:blipFill rotWithShape="1">
          <a:blip r:embed="rId5"/>
          <a:srcRect l="16808" t="38774" r="76930" b="44220"/>
          <a:stretch/>
        </p:blipFill>
        <p:spPr>
          <a:xfrm>
            <a:off x="7693115" y="2569768"/>
            <a:ext cx="362428" cy="525373"/>
          </a:xfrm>
          <a:prstGeom prst="rect">
            <a:avLst/>
          </a:prstGeom>
        </p:spPr>
      </p:pic>
      <p:pic>
        <p:nvPicPr>
          <p:cNvPr id="28" name="図 27">
            <a:extLst>
              <a:ext uri="{FF2B5EF4-FFF2-40B4-BE49-F238E27FC236}">
                <a16:creationId xmlns:a16="http://schemas.microsoft.com/office/drawing/2014/main" id="{6565DC48-96E4-57B4-19DB-82F9CFC45D8E}"/>
              </a:ext>
            </a:extLst>
          </p:cNvPr>
          <p:cNvPicPr>
            <a:picLocks noChangeAspect="1"/>
          </p:cNvPicPr>
          <p:nvPr/>
        </p:nvPicPr>
        <p:blipFill rotWithShape="1">
          <a:blip r:embed="rId4"/>
          <a:srcRect l="16950" r="65380" b="-1939"/>
          <a:stretch/>
        </p:blipFill>
        <p:spPr>
          <a:xfrm>
            <a:off x="8140321" y="2672316"/>
            <a:ext cx="362427" cy="317244"/>
          </a:xfrm>
          <a:prstGeom prst="rect">
            <a:avLst/>
          </a:prstGeom>
        </p:spPr>
      </p:pic>
      <p:sp>
        <p:nvSpPr>
          <p:cNvPr id="29" name="テキスト ボックス 28">
            <a:extLst>
              <a:ext uri="{FF2B5EF4-FFF2-40B4-BE49-F238E27FC236}">
                <a16:creationId xmlns:a16="http://schemas.microsoft.com/office/drawing/2014/main" id="{8DF3AE21-D817-8DE8-C1D9-4505653FF4FE}"/>
              </a:ext>
            </a:extLst>
          </p:cNvPr>
          <p:cNvSpPr txBox="1"/>
          <p:nvPr/>
        </p:nvSpPr>
        <p:spPr>
          <a:xfrm>
            <a:off x="9126333" y="2625080"/>
            <a:ext cx="2607144" cy="461665"/>
          </a:xfrm>
          <a:prstGeom prst="rect">
            <a:avLst/>
          </a:prstGeom>
          <a:noFill/>
        </p:spPr>
        <p:txBody>
          <a:bodyPr wrap="square" rtlCol="0">
            <a:spAutoFit/>
          </a:bodyPr>
          <a:lstStyle/>
          <a:p>
            <a:r>
              <a:rPr lang="ja-JP" altLang="en-US" sz="2400">
                <a:latin typeface="Hiragino Maru Gothic Pro W4" panose="020F0400000000000000" pitchFamily="34" charset="-128"/>
                <a:ea typeface="Hiragino Maru Gothic Pro W4" panose="020F0400000000000000" pitchFamily="34" charset="-128"/>
              </a:rPr>
              <a:t>：</a:t>
            </a:r>
            <a:r>
              <a:rPr lang="en-US" altLang="ja-JP" sz="2400" dirty="0">
                <a:latin typeface="Hiragino Maru Gothic Pro W4" panose="020F0400000000000000" pitchFamily="34" charset="-128"/>
                <a:ea typeface="Hiragino Maru Gothic Pro W4" panose="020F0400000000000000" pitchFamily="34" charset="-128"/>
              </a:rPr>
              <a:t>MPS matrices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5054F6E8-B74A-026C-B9FA-BA58E8F74176}"/>
              </a:ext>
            </a:extLst>
          </p:cNvPr>
          <p:cNvPicPr>
            <a:picLocks noChangeAspect="1"/>
          </p:cNvPicPr>
          <p:nvPr/>
        </p:nvPicPr>
        <p:blipFill>
          <a:blip r:embed="rId6"/>
          <a:stretch>
            <a:fillRect/>
          </a:stretch>
        </p:blipFill>
        <p:spPr>
          <a:xfrm>
            <a:off x="7483967" y="3880812"/>
            <a:ext cx="203200" cy="228600"/>
          </a:xfrm>
          <a:prstGeom prst="rect">
            <a:avLst/>
          </a:prstGeom>
        </p:spPr>
      </p:pic>
      <p:pic>
        <p:nvPicPr>
          <p:cNvPr id="4" name="図 3">
            <a:extLst>
              <a:ext uri="{FF2B5EF4-FFF2-40B4-BE49-F238E27FC236}">
                <a16:creationId xmlns:a16="http://schemas.microsoft.com/office/drawing/2014/main" id="{6E3526F6-880C-248F-7037-28ECC6716C64}"/>
              </a:ext>
            </a:extLst>
          </p:cNvPr>
          <p:cNvPicPr>
            <a:picLocks noChangeAspect="1"/>
          </p:cNvPicPr>
          <p:nvPr/>
        </p:nvPicPr>
        <p:blipFill>
          <a:blip r:embed="rId7"/>
          <a:stretch>
            <a:fillRect/>
          </a:stretch>
        </p:blipFill>
        <p:spPr>
          <a:xfrm>
            <a:off x="3285799" y="2712097"/>
            <a:ext cx="2528709" cy="1966142"/>
          </a:xfrm>
          <a:prstGeom prst="rect">
            <a:avLst/>
          </a:prstGeom>
        </p:spPr>
      </p:pic>
      <p:pic>
        <p:nvPicPr>
          <p:cNvPr id="5" name="図 4">
            <a:extLst>
              <a:ext uri="{FF2B5EF4-FFF2-40B4-BE49-F238E27FC236}">
                <a16:creationId xmlns:a16="http://schemas.microsoft.com/office/drawing/2014/main" id="{7B53A8DF-2FD2-F1EE-2315-3C4DB5CE23BB}"/>
              </a:ext>
            </a:extLst>
          </p:cNvPr>
          <p:cNvPicPr>
            <a:picLocks noChangeAspect="1"/>
          </p:cNvPicPr>
          <p:nvPr/>
        </p:nvPicPr>
        <p:blipFill>
          <a:blip r:embed="rId8"/>
          <a:stretch>
            <a:fillRect/>
          </a:stretch>
        </p:blipFill>
        <p:spPr>
          <a:xfrm>
            <a:off x="3391403" y="4360692"/>
            <a:ext cx="203200" cy="228600"/>
          </a:xfrm>
          <a:prstGeom prst="rect">
            <a:avLst/>
          </a:prstGeom>
        </p:spPr>
      </p:pic>
      <p:pic>
        <p:nvPicPr>
          <p:cNvPr id="7" name="図 6">
            <a:extLst>
              <a:ext uri="{FF2B5EF4-FFF2-40B4-BE49-F238E27FC236}">
                <a16:creationId xmlns:a16="http://schemas.microsoft.com/office/drawing/2014/main" id="{97E57B22-286F-1F41-7FD6-843E9867F0DE}"/>
              </a:ext>
            </a:extLst>
          </p:cNvPr>
          <p:cNvPicPr>
            <a:picLocks noChangeAspect="1"/>
          </p:cNvPicPr>
          <p:nvPr/>
        </p:nvPicPr>
        <p:blipFill>
          <a:blip r:embed="rId8"/>
          <a:stretch>
            <a:fillRect/>
          </a:stretch>
        </p:blipFill>
        <p:spPr>
          <a:xfrm>
            <a:off x="5609429" y="4332795"/>
            <a:ext cx="203200" cy="228600"/>
          </a:xfrm>
          <a:prstGeom prst="rect">
            <a:avLst/>
          </a:prstGeom>
        </p:spPr>
      </p:pic>
      <p:pic>
        <p:nvPicPr>
          <p:cNvPr id="13" name="図 12">
            <a:extLst>
              <a:ext uri="{FF2B5EF4-FFF2-40B4-BE49-F238E27FC236}">
                <a16:creationId xmlns:a16="http://schemas.microsoft.com/office/drawing/2014/main" id="{31E2196F-60FA-D548-013F-316D7C444A6C}"/>
              </a:ext>
            </a:extLst>
          </p:cNvPr>
          <p:cNvPicPr>
            <a:picLocks noChangeAspect="1"/>
          </p:cNvPicPr>
          <p:nvPr/>
        </p:nvPicPr>
        <p:blipFill>
          <a:blip r:embed="rId8"/>
          <a:stretch>
            <a:fillRect/>
          </a:stretch>
        </p:blipFill>
        <p:spPr>
          <a:xfrm>
            <a:off x="4823288" y="2752911"/>
            <a:ext cx="203200" cy="228600"/>
          </a:xfrm>
          <a:prstGeom prst="rect">
            <a:avLst/>
          </a:prstGeom>
        </p:spPr>
      </p:pic>
      <p:pic>
        <p:nvPicPr>
          <p:cNvPr id="14" name="図 13">
            <a:extLst>
              <a:ext uri="{FF2B5EF4-FFF2-40B4-BE49-F238E27FC236}">
                <a16:creationId xmlns:a16="http://schemas.microsoft.com/office/drawing/2014/main" id="{53D60FB9-E647-9C5A-2697-61BAD3AA6CF5}"/>
              </a:ext>
            </a:extLst>
          </p:cNvPr>
          <p:cNvPicPr>
            <a:picLocks noChangeAspect="1"/>
          </p:cNvPicPr>
          <p:nvPr/>
        </p:nvPicPr>
        <p:blipFill rotWithShape="1">
          <a:blip r:embed="rId9"/>
          <a:srcRect t="-1" r="73863" b="-8995"/>
          <a:stretch/>
        </p:blipFill>
        <p:spPr>
          <a:xfrm>
            <a:off x="3735830" y="3445677"/>
            <a:ext cx="504557" cy="346059"/>
          </a:xfrm>
          <a:prstGeom prst="rect">
            <a:avLst/>
          </a:prstGeom>
        </p:spPr>
      </p:pic>
      <p:pic>
        <p:nvPicPr>
          <p:cNvPr id="15" name="図 14">
            <a:extLst>
              <a:ext uri="{FF2B5EF4-FFF2-40B4-BE49-F238E27FC236}">
                <a16:creationId xmlns:a16="http://schemas.microsoft.com/office/drawing/2014/main" id="{E13FFEE9-DCDF-EC0B-09CE-C4442784C012}"/>
              </a:ext>
            </a:extLst>
          </p:cNvPr>
          <p:cNvPicPr>
            <a:picLocks noChangeAspect="1"/>
          </p:cNvPicPr>
          <p:nvPr/>
        </p:nvPicPr>
        <p:blipFill rotWithShape="1">
          <a:blip r:embed="rId9"/>
          <a:srcRect l="36199" r="35886" b="2132"/>
          <a:stretch/>
        </p:blipFill>
        <p:spPr>
          <a:xfrm>
            <a:off x="4427131" y="4353132"/>
            <a:ext cx="538869" cy="310731"/>
          </a:xfrm>
          <a:prstGeom prst="rect">
            <a:avLst/>
          </a:prstGeom>
        </p:spPr>
      </p:pic>
      <p:pic>
        <p:nvPicPr>
          <p:cNvPr id="16" name="図 15">
            <a:extLst>
              <a:ext uri="{FF2B5EF4-FFF2-40B4-BE49-F238E27FC236}">
                <a16:creationId xmlns:a16="http://schemas.microsoft.com/office/drawing/2014/main" id="{82C48A1D-42BA-BD33-9940-B40626E97654}"/>
              </a:ext>
            </a:extLst>
          </p:cNvPr>
          <p:cNvPicPr>
            <a:picLocks noChangeAspect="1"/>
          </p:cNvPicPr>
          <p:nvPr/>
        </p:nvPicPr>
        <p:blipFill rotWithShape="1">
          <a:blip r:embed="rId9"/>
          <a:srcRect l="73777" b="-10946"/>
          <a:stretch/>
        </p:blipFill>
        <p:spPr>
          <a:xfrm>
            <a:off x="5077059" y="3442579"/>
            <a:ext cx="506205" cy="352253"/>
          </a:xfrm>
          <a:prstGeom prst="rect">
            <a:avLst/>
          </a:prstGeom>
        </p:spPr>
      </p:pic>
      <p:sp>
        <p:nvSpPr>
          <p:cNvPr id="9" name="テキスト ボックス 8">
            <a:extLst>
              <a:ext uri="{FF2B5EF4-FFF2-40B4-BE49-F238E27FC236}">
                <a16:creationId xmlns:a16="http://schemas.microsoft.com/office/drawing/2014/main" id="{7C014947-67FF-180E-13A0-30E133BCCC04}"/>
              </a:ext>
            </a:extLst>
          </p:cNvPr>
          <p:cNvSpPr txBox="1"/>
          <p:nvPr/>
        </p:nvSpPr>
        <p:spPr>
          <a:xfrm>
            <a:off x="618849" y="3648045"/>
            <a:ext cx="4295329"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p>
        </p:txBody>
      </p:sp>
      <p:cxnSp>
        <p:nvCxnSpPr>
          <p:cNvPr id="18" name="直線コネクタ 17">
            <a:extLst>
              <a:ext uri="{FF2B5EF4-FFF2-40B4-BE49-F238E27FC236}">
                <a16:creationId xmlns:a16="http://schemas.microsoft.com/office/drawing/2014/main" id="{29200D22-9A75-3836-131F-8EC72FCB379C}"/>
              </a:ext>
            </a:extLst>
          </p:cNvPr>
          <p:cNvCxnSpPr/>
          <p:nvPr/>
        </p:nvCxnSpPr>
        <p:spPr>
          <a:xfrm>
            <a:off x="8632262" y="2945673"/>
            <a:ext cx="4940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F9C8E66-34F0-FE30-EC2D-8236DFFE4E2F}"/>
              </a:ext>
            </a:extLst>
          </p:cNvPr>
          <p:cNvCxnSpPr>
            <a:cxnSpLocks/>
          </p:cNvCxnSpPr>
          <p:nvPr/>
        </p:nvCxnSpPr>
        <p:spPr>
          <a:xfrm>
            <a:off x="8881858" y="2672316"/>
            <a:ext cx="0" cy="291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C1B30320-9972-D68A-BAD1-5F39788DCB83}"/>
              </a:ext>
            </a:extLst>
          </p:cNvPr>
          <p:cNvPicPr>
            <a:picLocks noChangeAspect="1"/>
          </p:cNvPicPr>
          <p:nvPr/>
        </p:nvPicPr>
        <p:blipFill rotWithShape="1">
          <a:blip r:embed="rId7"/>
          <a:srcRect l="35812" r="38741" b="76852"/>
          <a:stretch/>
        </p:blipFill>
        <p:spPr>
          <a:xfrm rot="5400000">
            <a:off x="8605648" y="4255785"/>
            <a:ext cx="877069" cy="620310"/>
          </a:xfrm>
          <a:prstGeom prst="rect">
            <a:avLst/>
          </a:prstGeom>
        </p:spPr>
      </p:pic>
      <p:pic>
        <p:nvPicPr>
          <p:cNvPr id="35" name="図 34">
            <a:extLst>
              <a:ext uri="{FF2B5EF4-FFF2-40B4-BE49-F238E27FC236}">
                <a16:creationId xmlns:a16="http://schemas.microsoft.com/office/drawing/2014/main" id="{AEA2CCB9-524B-8BA5-5B66-92BAA0C36BD7}"/>
              </a:ext>
            </a:extLst>
          </p:cNvPr>
          <p:cNvPicPr>
            <a:picLocks noChangeAspect="1"/>
          </p:cNvPicPr>
          <p:nvPr/>
        </p:nvPicPr>
        <p:blipFill rotWithShape="1">
          <a:blip r:embed="rId7"/>
          <a:srcRect l="42901" t="2332" r="38741" b="84143"/>
          <a:stretch/>
        </p:blipFill>
        <p:spPr>
          <a:xfrm rot="5400000">
            <a:off x="9826137" y="4506891"/>
            <a:ext cx="632745" cy="362427"/>
          </a:xfrm>
          <a:prstGeom prst="rect">
            <a:avLst/>
          </a:prstGeom>
        </p:spPr>
      </p:pic>
      <p:sp>
        <p:nvSpPr>
          <p:cNvPr id="36" name="テキスト ボックス 35">
            <a:extLst>
              <a:ext uri="{FF2B5EF4-FFF2-40B4-BE49-F238E27FC236}">
                <a16:creationId xmlns:a16="http://schemas.microsoft.com/office/drawing/2014/main" id="{7C4CAE03-88CF-1BC8-39F5-3740C7C02DEB}"/>
              </a:ext>
            </a:extLst>
          </p:cNvPr>
          <p:cNvSpPr txBox="1"/>
          <p:nvPr/>
        </p:nvSpPr>
        <p:spPr>
          <a:xfrm>
            <a:off x="443674" y="998027"/>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I’d like to define the triple inner prod. as a U(1)-valued function.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 name="テキスト ボックス 1">
            <a:extLst>
              <a:ext uri="{FF2B5EF4-FFF2-40B4-BE49-F238E27FC236}">
                <a16:creationId xmlns:a16="http://schemas.microsoft.com/office/drawing/2014/main" id="{6E4D2AB2-8E74-B1E3-9F80-53DBE446E1A2}"/>
              </a:ext>
            </a:extLst>
          </p:cNvPr>
          <p:cNvSpPr txBox="1"/>
          <p:nvPr/>
        </p:nvSpPr>
        <p:spPr>
          <a:xfrm>
            <a:off x="805141" y="2034539"/>
            <a:ext cx="1067627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 Contract them by the singular value matrix    .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DDD8FAE7-E51D-5C0C-4640-1531E107489D}"/>
              </a:ext>
            </a:extLst>
          </p:cNvPr>
          <p:cNvPicPr>
            <a:picLocks noChangeAspect="1"/>
          </p:cNvPicPr>
          <p:nvPr/>
        </p:nvPicPr>
        <p:blipFill>
          <a:blip r:embed="rId10"/>
          <a:stretch>
            <a:fillRect/>
          </a:stretch>
        </p:blipFill>
        <p:spPr>
          <a:xfrm>
            <a:off x="7868596" y="2160215"/>
            <a:ext cx="203200" cy="228600"/>
          </a:xfrm>
          <a:prstGeom prst="rect">
            <a:avLst/>
          </a:prstGeom>
        </p:spPr>
      </p:pic>
      <p:sp>
        <p:nvSpPr>
          <p:cNvPr id="3" name="タイトル 1">
            <a:extLst>
              <a:ext uri="{FF2B5EF4-FFF2-40B4-BE49-F238E27FC236}">
                <a16:creationId xmlns:a16="http://schemas.microsoft.com/office/drawing/2014/main" id="{F9993C0C-1602-30A1-1F91-90ADB0647784}"/>
              </a:ext>
            </a:extLst>
          </p:cNvPr>
          <p:cNvSpPr>
            <a:spLocks noGrp="1"/>
          </p:cNvSpPr>
          <p:nvPr>
            <p:ph type="title"/>
          </p:nvPr>
        </p:nvSpPr>
        <p:spPr>
          <a:xfrm>
            <a:off x="838199" y="-95001"/>
            <a:ext cx="11123842" cy="1325563"/>
          </a:xfrm>
        </p:spPr>
        <p:txBody>
          <a:bodyPr/>
          <a:lstStyle/>
          <a:p>
            <a:r>
              <a:rPr kumimoji="1" lang="en-US" altLang="ja-JP" dirty="0"/>
              <a:t>Result 1: T</a:t>
            </a:r>
            <a:r>
              <a:rPr lang="en-US" altLang="ja-JP" dirty="0"/>
              <a:t>he triple inner prod. </a:t>
            </a:r>
            <a:r>
              <a:rPr lang="en-US" altLang="ja-JP" sz="3600" dirty="0"/>
              <a:t>[OR23]</a:t>
            </a:r>
            <a:r>
              <a:rPr lang="en-US" altLang="ja-JP" dirty="0"/>
              <a:t> </a:t>
            </a:r>
            <a:endParaRPr kumimoji="1" lang="ja-JP" altLang="en-US"/>
          </a:p>
        </p:txBody>
      </p:sp>
    </p:spTree>
    <p:extLst>
      <p:ext uri="{BB962C8B-B14F-4D97-AF65-F5344CB8AC3E}">
        <p14:creationId xmlns:p14="http://schemas.microsoft.com/office/powerpoint/2010/main" val="176462628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3968897-F17A-A95A-4685-A2933A542DCF}"/>
              </a:ext>
            </a:extLst>
          </p:cNvPr>
          <p:cNvSpPr txBox="1"/>
          <p:nvPr/>
        </p:nvSpPr>
        <p:spPr>
          <a:xfrm>
            <a:off x="805140" y="1490139"/>
            <a:ext cx="111536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handle the interface of two states?</a:t>
            </a:r>
          </a:p>
        </p:txBody>
      </p:sp>
      <p:sp>
        <p:nvSpPr>
          <p:cNvPr id="77" name="テキスト ボックス 76">
            <a:extLst>
              <a:ext uri="{FF2B5EF4-FFF2-40B4-BE49-F238E27FC236}">
                <a16:creationId xmlns:a16="http://schemas.microsoft.com/office/drawing/2014/main" id="{D35D4326-4E28-89A7-A194-0CC3BE8F1E17}"/>
              </a:ext>
            </a:extLst>
          </p:cNvPr>
          <p:cNvSpPr txBox="1"/>
          <p:nvPr/>
        </p:nvSpPr>
        <p:spPr>
          <a:xfrm>
            <a:off x="454888" y="5355335"/>
            <a:ext cx="11940311"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By using the eigen eq., this diagram can be regarded as an overlap of three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infinite systems</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83" name="テキスト プレースホルダー 11">
            <a:extLst>
              <a:ext uri="{FF2B5EF4-FFF2-40B4-BE49-F238E27FC236}">
                <a16:creationId xmlns:a16="http://schemas.microsoft.com/office/drawing/2014/main" id="{E9C0D4D9-34F3-A7C6-262E-EF61369D9BB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6</a:t>
            </a:r>
            <a:endParaRPr lang="ja-JP" altLang="en-US"/>
          </a:p>
        </p:txBody>
      </p:sp>
      <p:sp>
        <p:nvSpPr>
          <p:cNvPr id="6" name="正方形/長方形 5">
            <a:extLst>
              <a:ext uri="{FF2B5EF4-FFF2-40B4-BE49-F238E27FC236}">
                <a16:creationId xmlns:a16="http://schemas.microsoft.com/office/drawing/2014/main" id="{9F27C160-48A3-223C-3E35-B4E92F447588}"/>
              </a:ext>
            </a:extLst>
          </p:cNvPr>
          <p:cNvSpPr/>
          <p:nvPr/>
        </p:nvSpPr>
        <p:spPr>
          <a:xfrm>
            <a:off x="5574798" y="3524697"/>
            <a:ext cx="53999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91F6197-BC89-AE52-B2C9-5D8D97261139}"/>
              </a:ext>
            </a:extLst>
          </p:cNvPr>
          <p:cNvPicPr>
            <a:picLocks noChangeAspect="1"/>
          </p:cNvPicPr>
          <p:nvPr/>
        </p:nvPicPr>
        <p:blipFill>
          <a:blip r:embed="rId3"/>
          <a:stretch>
            <a:fillRect/>
          </a:stretch>
        </p:blipFill>
        <p:spPr>
          <a:xfrm>
            <a:off x="5893935" y="3752850"/>
            <a:ext cx="863600" cy="317500"/>
          </a:xfrm>
          <a:prstGeom prst="rect">
            <a:avLst/>
          </a:prstGeom>
        </p:spPr>
      </p:pic>
      <p:pic>
        <p:nvPicPr>
          <p:cNvPr id="20" name="図 19">
            <a:extLst>
              <a:ext uri="{FF2B5EF4-FFF2-40B4-BE49-F238E27FC236}">
                <a16:creationId xmlns:a16="http://schemas.microsoft.com/office/drawing/2014/main" id="{5CDBE265-E31F-1E16-7FB9-DA0806FA6583}"/>
              </a:ext>
            </a:extLst>
          </p:cNvPr>
          <p:cNvPicPr>
            <a:picLocks noChangeAspect="1"/>
          </p:cNvPicPr>
          <p:nvPr/>
        </p:nvPicPr>
        <p:blipFill rotWithShape="1">
          <a:blip r:embed="rId4"/>
          <a:srcRect l="16950" r="65380" b="-1939"/>
          <a:stretch/>
        </p:blipFill>
        <p:spPr>
          <a:xfrm>
            <a:off x="9432561" y="4460452"/>
            <a:ext cx="362427" cy="317244"/>
          </a:xfrm>
          <a:prstGeom prst="rect">
            <a:avLst/>
          </a:prstGeom>
        </p:spPr>
      </p:pic>
      <p:sp>
        <p:nvSpPr>
          <p:cNvPr id="22" name="テキスト ボックス 21">
            <a:extLst>
              <a:ext uri="{FF2B5EF4-FFF2-40B4-BE49-F238E27FC236}">
                <a16:creationId xmlns:a16="http://schemas.microsoft.com/office/drawing/2014/main" id="{79742CC3-8FC4-F76E-25E5-41FAB7259858}"/>
              </a:ext>
            </a:extLst>
          </p:cNvPr>
          <p:cNvSpPr txBox="1"/>
          <p:nvPr/>
        </p:nvSpPr>
        <p:spPr>
          <a:xfrm>
            <a:off x="7286830" y="3385945"/>
            <a:ext cx="432926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Remark:</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3" name="テキスト ボックス 22">
            <a:extLst>
              <a:ext uri="{FF2B5EF4-FFF2-40B4-BE49-F238E27FC236}">
                <a16:creationId xmlns:a16="http://schemas.microsoft.com/office/drawing/2014/main" id="{2C9D023A-66EC-6883-DFC0-CC4311C78BAA}"/>
              </a:ext>
            </a:extLst>
          </p:cNvPr>
          <p:cNvSpPr txBox="1"/>
          <p:nvPr/>
        </p:nvSpPr>
        <p:spPr>
          <a:xfrm>
            <a:off x="7350330" y="3799877"/>
            <a:ext cx="444664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 satisfy the following eigen eq.</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4" name="正方形/長方形 23">
            <a:extLst>
              <a:ext uri="{FF2B5EF4-FFF2-40B4-BE49-F238E27FC236}">
                <a16:creationId xmlns:a16="http://schemas.microsoft.com/office/drawing/2014/main" id="{3AD54935-B4E2-9D83-D7CA-5B64FCEDA48C}"/>
              </a:ext>
            </a:extLst>
          </p:cNvPr>
          <p:cNvSpPr/>
          <p:nvPr/>
        </p:nvSpPr>
        <p:spPr>
          <a:xfrm>
            <a:off x="7180266" y="3325617"/>
            <a:ext cx="4714617" cy="175366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1D052914-C7C1-2807-3139-49D8F87BFE61}"/>
              </a:ext>
            </a:extLst>
          </p:cNvPr>
          <p:cNvPicPr>
            <a:picLocks noChangeAspect="1"/>
          </p:cNvPicPr>
          <p:nvPr/>
        </p:nvPicPr>
        <p:blipFill rotWithShape="1">
          <a:blip r:embed="rId5"/>
          <a:srcRect l="16808" t="38774" r="76930" b="44220"/>
          <a:stretch/>
        </p:blipFill>
        <p:spPr>
          <a:xfrm>
            <a:off x="7693115" y="2569768"/>
            <a:ext cx="362428" cy="525373"/>
          </a:xfrm>
          <a:prstGeom prst="rect">
            <a:avLst/>
          </a:prstGeom>
        </p:spPr>
      </p:pic>
      <p:pic>
        <p:nvPicPr>
          <p:cNvPr id="28" name="図 27">
            <a:extLst>
              <a:ext uri="{FF2B5EF4-FFF2-40B4-BE49-F238E27FC236}">
                <a16:creationId xmlns:a16="http://schemas.microsoft.com/office/drawing/2014/main" id="{6565DC48-96E4-57B4-19DB-82F9CFC45D8E}"/>
              </a:ext>
            </a:extLst>
          </p:cNvPr>
          <p:cNvPicPr>
            <a:picLocks noChangeAspect="1"/>
          </p:cNvPicPr>
          <p:nvPr/>
        </p:nvPicPr>
        <p:blipFill rotWithShape="1">
          <a:blip r:embed="rId4"/>
          <a:srcRect l="16950" r="65380" b="-1939"/>
          <a:stretch/>
        </p:blipFill>
        <p:spPr>
          <a:xfrm>
            <a:off x="8140321" y="2672316"/>
            <a:ext cx="362427" cy="317244"/>
          </a:xfrm>
          <a:prstGeom prst="rect">
            <a:avLst/>
          </a:prstGeom>
        </p:spPr>
      </p:pic>
      <p:sp>
        <p:nvSpPr>
          <p:cNvPr id="29" name="テキスト ボックス 28">
            <a:extLst>
              <a:ext uri="{FF2B5EF4-FFF2-40B4-BE49-F238E27FC236}">
                <a16:creationId xmlns:a16="http://schemas.microsoft.com/office/drawing/2014/main" id="{8DF3AE21-D817-8DE8-C1D9-4505653FF4FE}"/>
              </a:ext>
            </a:extLst>
          </p:cNvPr>
          <p:cNvSpPr txBox="1"/>
          <p:nvPr/>
        </p:nvSpPr>
        <p:spPr>
          <a:xfrm>
            <a:off x="9126333" y="2625080"/>
            <a:ext cx="2607144" cy="461665"/>
          </a:xfrm>
          <a:prstGeom prst="rect">
            <a:avLst/>
          </a:prstGeom>
          <a:noFill/>
        </p:spPr>
        <p:txBody>
          <a:bodyPr wrap="square" rtlCol="0">
            <a:spAutoFit/>
          </a:bodyPr>
          <a:lstStyle/>
          <a:p>
            <a:r>
              <a:rPr lang="ja-JP" altLang="en-US" sz="2400">
                <a:latin typeface="Hiragino Maru Gothic Pro W4" panose="020F0400000000000000" pitchFamily="34" charset="-128"/>
                <a:ea typeface="Hiragino Maru Gothic Pro W4" panose="020F0400000000000000" pitchFamily="34" charset="-128"/>
              </a:rPr>
              <a:t>：</a:t>
            </a:r>
            <a:r>
              <a:rPr lang="en-US" altLang="ja-JP" sz="2400" dirty="0">
                <a:latin typeface="Hiragino Maru Gothic Pro W4" panose="020F0400000000000000" pitchFamily="34" charset="-128"/>
                <a:ea typeface="Hiragino Maru Gothic Pro W4" panose="020F0400000000000000" pitchFamily="34" charset="-128"/>
              </a:rPr>
              <a:t>MPS matrices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5054F6E8-B74A-026C-B9FA-BA58E8F74176}"/>
              </a:ext>
            </a:extLst>
          </p:cNvPr>
          <p:cNvPicPr>
            <a:picLocks noChangeAspect="1"/>
          </p:cNvPicPr>
          <p:nvPr/>
        </p:nvPicPr>
        <p:blipFill>
          <a:blip r:embed="rId6"/>
          <a:stretch>
            <a:fillRect/>
          </a:stretch>
        </p:blipFill>
        <p:spPr>
          <a:xfrm>
            <a:off x="7483967" y="3880812"/>
            <a:ext cx="203200" cy="228600"/>
          </a:xfrm>
          <a:prstGeom prst="rect">
            <a:avLst/>
          </a:prstGeom>
        </p:spPr>
      </p:pic>
      <p:pic>
        <p:nvPicPr>
          <p:cNvPr id="4" name="図 3">
            <a:extLst>
              <a:ext uri="{FF2B5EF4-FFF2-40B4-BE49-F238E27FC236}">
                <a16:creationId xmlns:a16="http://schemas.microsoft.com/office/drawing/2014/main" id="{6E3526F6-880C-248F-7037-28ECC6716C64}"/>
              </a:ext>
            </a:extLst>
          </p:cNvPr>
          <p:cNvPicPr>
            <a:picLocks noChangeAspect="1"/>
          </p:cNvPicPr>
          <p:nvPr/>
        </p:nvPicPr>
        <p:blipFill>
          <a:blip r:embed="rId7"/>
          <a:stretch>
            <a:fillRect/>
          </a:stretch>
        </p:blipFill>
        <p:spPr>
          <a:xfrm>
            <a:off x="3285799" y="2712097"/>
            <a:ext cx="2528709" cy="1966142"/>
          </a:xfrm>
          <a:prstGeom prst="rect">
            <a:avLst/>
          </a:prstGeom>
        </p:spPr>
      </p:pic>
      <p:pic>
        <p:nvPicPr>
          <p:cNvPr id="5" name="図 4">
            <a:extLst>
              <a:ext uri="{FF2B5EF4-FFF2-40B4-BE49-F238E27FC236}">
                <a16:creationId xmlns:a16="http://schemas.microsoft.com/office/drawing/2014/main" id="{7B53A8DF-2FD2-F1EE-2315-3C4DB5CE23BB}"/>
              </a:ext>
            </a:extLst>
          </p:cNvPr>
          <p:cNvPicPr>
            <a:picLocks noChangeAspect="1"/>
          </p:cNvPicPr>
          <p:nvPr/>
        </p:nvPicPr>
        <p:blipFill>
          <a:blip r:embed="rId8"/>
          <a:stretch>
            <a:fillRect/>
          </a:stretch>
        </p:blipFill>
        <p:spPr>
          <a:xfrm>
            <a:off x="3391403" y="4360692"/>
            <a:ext cx="203200" cy="228600"/>
          </a:xfrm>
          <a:prstGeom prst="rect">
            <a:avLst/>
          </a:prstGeom>
        </p:spPr>
      </p:pic>
      <p:pic>
        <p:nvPicPr>
          <p:cNvPr id="7" name="図 6">
            <a:extLst>
              <a:ext uri="{FF2B5EF4-FFF2-40B4-BE49-F238E27FC236}">
                <a16:creationId xmlns:a16="http://schemas.microsoft.com/office/drawing/2014/main" id="{97E57B22-286F-1F41-7FD6-843E9867F0DE}"/>
              </a:ext>
            </a:extLst>
          </p:cNvPr>
          <p:cNvPicPr>
            <a:picLocks noChangeAspect="1"/>
          </p:cNvPicPr>
          <p:nvPr/>
        </p:nvPicPr>
        <p:blipFill>
          <a:blip r:embed="rId8"/>
          <a:stretch>
            <a:fillRect/>
          </a:stretch>
        </p:blipFill>
        <p:spPr>
          <a:xfrm>
            <a:off x="5609429" y="4332795"/>
            <a:ext cx="203200" cy="228600"/>
          </a:xfrm>
          <a:prstGeom prst="rect">
            <a:avLst/>
          </a:prstGeom>
        </p:spPr>
      </p:pic>
      <p:pic>
        <p:nvPicPr>
          <p:cNvPr id="13" name="図 12">
            <a:extLst>
              <a:ext uri="{FF2B5EF4-FFF2-40B4-BE49-F238E27FC236}">
                <a16:creationId xmlns:a16="http://schemas.microsoft.com/office/drawing/2014/main" id="{31E2196F-60FA-D548-013F-316D7C444A6C}"/>
              </a:ext>
            </a:extLst>
          </p:cNvPr>
          <p:cNvPicPr>
            <a:picLocks noChangeAspect="1"/>
          </p:cNvPicPr>
          <p:nvPr/>
        </p:nvPicPr>
        <p:blipFill>
          <a:blip r:embed="rId8"/>
          <a:stretch>
            <a:fillRect/>
          </a:stretch>
        </p:blipFill>
        <p:spPr>
          <a:xfrm>
            <a:off x="4823288" y="2752911"/>
            <a:ext cx="203200" cy="228600"/>
          </a:xfrm>
          <a:prstGeom prst="rect">
            <a:avLst/>
          </a:prstGeom>
        </p:spPr>
      </p:pic>
      <p:pic>
        <p:nvPicPr>
          <p:cNvPr id="14" name="図 13">
            <a:extLst>
              <a:ext uri="{FF2B5EF4-FFF2-40B4-BE49-F238E27FC236}">
                <a16:creationId xmlns:a16="http://schemas.microsoft.com/office/drawing/2014/main" id="{53D60FB9-E647-9C5A-2697-61BAD3AA6CF5}"/>
              </a:ext>
            </a:extLst>
          </p:cNvPr>
          <p:cNvPicPr>
            <a:picLocks noChangeAspect="1"/>
          </p:cNvPicPr>
          <p:nvPr/>
        </p:nvPicPr>
        <p:blipFill rotWithShape="1">
          <a:blip r:embed="rId9"/>
          <a:srcRect t="-1" r="73863" b="-8995"/>
          <a:stretch/>
        </p:blipFill>
        <p:spPr>
          <a:xfrm>
            <a:off x="3735830" y="3445677"/>
            <a:ext cx="504557" cy="346059"/>
          </a:xfrm>
          <a:prstGeom prst="rect">
            <a:avLst/>
          </a:prstGeom>
        </p:spPr>
      </p:pic>
      <p:pic>
        <p:nvPicPr>
          <p:cNvPr id="15" name="図 14">
            <a:extLst>
              <a:ext uri="{FF2B5EF4-FFF2-40B4-BE49-F238E27FC236}">
                <a16:creationId xmlns:a16="http://schemas.microsoft.com/office/drawing/2014/main" id="{E13FFEE9-DCDF-EC0B-09CE-C4442784C012}"/>
              </a:ext>
            </a:extLst>
          </p:cNvPr>
          <p:cNvPicPr>
            <a:picLocks noChangeAspect="1"/>
          </p:cNvPicPr>
          <p:nvPr/>
        </p:nvPicPr>
        <p:blipFill rotWithShape="1">
          <a:blip r:embed="rId9"/>
          <a:srcRect l="36199" r="35886" b="2132"/>
          <a:stretch/>
        </p:blipFill>
        <p:spPr>
          <a:xfrm>
            <a:off x="4427131" y="4353132"/>
            <a:ext cx="538869" cy="310731"/>
          </a:xfrm>
          <a:prstGeom prst="rect">
            <a:avLst/>
          </a:prstGeom>
        </p:spPr>
      </p:pic>
      <p:pic>
        <p:nvPicPr>
          <p:cNvPr id="16" name="図 15">
            <a:extLst>
              <a:ext uri="{FF2B5EF4-FFF2-40B4-BE49-F238E27FC236}">
                <a16:creationId xmlns:a16="http://schemas.microsoft.com/office/drawing/2014/main" id="{82C48A1D-42BA-BD33-9940-B40626E97654}"/>
              </a:ext>
            </a:extLst>
          </p:cNvPr>
          <p:cNvPicPr>
            <a:picLocks noChangeAspect="1"/>
          </p:cNvPicPr>
          <p:nvPr/>
        </p:nvPicPr>
        <p:blipFill rotWithShape="1">
          <a:blip r:embed="rId9"/>
          <a:srcRect l="73777" b="-10946"/>
          <a:stretch/>
        </p:blipFill>
        <p:spPr>
          <a:xfrm>
            <a:off x="5077059" y="3442579"/>
            <a:ext cx="506205" cy="352253"/>
          </a:xfrm>
          <a:prstGeom prst="rect">
            <a:avLst/>
          </a:prstGeom>
        </p:spPr>
      </p:pic>
      <p:sp>
        <p:nvSpPr>
          <p:cNvPr id="9" name="テキスト ボックス 8">
            <a:extLst>
              <a:ext uri="{FF2B5EF4-FFF2-40B4-BE49-F238E27FC236}">
                <a16:creationId xmlns:a16="http://schemas.microsoft.com/office/drawing/2014/main" id="{7C014947-67FF-180E-13A0-30E133BCCC04}"/>
              </a:ext>
            </a:extLst>
          </p:cNvPr>
          <p:cNvSpPr txBox="1"/>
          <p:nvPr/>
        </p:nvSpPr>
        <p:spPr>
          <a:xfrm>
            <a:off x="618849" y="3648045"/>
            <a:ext cx="4295329"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p>
        </p:txBody>
      </p:sp>
      <p:cxnSp>
        <p:nvCxnSpPr>
          <p:cNvPr id="18" name="直線コネクタ 17">
            <a:extLst>
              <a:ext uri="{FF2B5EF4-FFF2-40B4-BE49-F238E27FC236}">
                <a16:creationId xmlns:a16="http://schemas.microsoft.com/office/drawing/2014/main" id="{29200D22-9A75-3836-131F-8EC72FCB379C}"/>
              </a:ext>
            </a:extLst>
          </p:cNvPr>
          <p:cNvCxnSpPr/>
          <p:nvPr/>
        </p:nvCxnSpPr>
        <p:spPr>
          <a:xfrm>
            <a:off x="8632262" y="2945673"/>
            <a:ext cx="4940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F9C8E66-34F0-FE30-EC2D-8236DFFE4E2F}"/>
              </a:ext>
            </a:extLst>
          </p:cNvPr>
          <p:cNvCxnSpPr>
            <a:cxnSpLocks/>
          </p:cNvCxnSpPr>
          <p:nvPr/>
        </p:nvCxnSpPr>
        <p:spPr>
          <a:xfrm>
            <a:off x="8881858" y="2672316"/>
            <a:ext cx="0" cy="291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C1B30320-9972-D68A-BAD1-5F39788DCB83}"/>
              </a:ext>
            </a:extLst>
          </p:cNvPr>
          <p:cNvPicPr>
            <a:picLocks noChangeAspect="1"/>
          </p:cNvPicPr>
          <p:nvPr/>
        </p:nvPicPr>
        <p:blipFill rotWithShape="1">
          <a:blip r:embed="rId7"/>
          <a:srcRect l="35812" r="38741" b="76852"/>
          <a:stretch/>
        </p:blipFill>
        <p:spPr>
          <a:xfrm rot="5400000">
            <a:off x="8605648" y="4255785"/>
            <a:ext cx="877069" cy="620310"/>
          </a:xfrm>
          <a:prstGeom prst="rect">
            <a:avLst/>
          </a:prstGeom>
        </p:spPr>
      </p:pic>
      <p:pic>
        <p:nvPicPr>
          <p:cNvPr id="35" name="図 34">
            <a:extLst>
              <a:ext uri="{FF2B5EF4-FFF2-40B4-BE49-F238E27FC236}">
                <a16:creationId xmlns:a16="http://schemas.microsoft.com/office/drawing/2014/main" id="{AEA2CCB9-524B-8BA5-5B66-92BAA0C36BD7}"/>
              </a:ext>
            </a:extLst>
          </p:cNvPr>
          <p:cNvPicPr>
            <a:picLocks noChangeAspect="1"/>
          </p:cNvPicPr>
          <p:nvPr/>
        </p:nvPicPr>
        <p:blipFill rotWithShape="1">
          <a:blip r:embed="rId7"/>
          <a:srcRect l="42901" t="2332" r="38741" b="84143"/>
          <a:stretch/>
        </p:blipFill>
        <p:spPr>
          <a:xfrm rot="5400000">
            <a:off x="9826137" y="4506891"/>
            <a:ext cx="632745" cy="362427"/>
          </a:xfrm>
          <a:prstGeom prst="rect">
            <a:avLst/>
          </a:prstGeom>
        </p:spPr>
      </p:pic>
      <p:sp>
        <p:nvSpPr>
          <p:cNvPr id="36" name="テキスト ボックス 35">
            <a:extLst>
              <a:ext uri="{FF2B5EF4-FFF2-40B4-BE49-F238E27FC236}">
                <a16:creationId xmlns:a16="http://schemas.microsoft.com/office/drawing/2014/main" id="{7C4CAE03-88CF-1BC8-39F5-3740C7C02DEB}"/>
              </a:ext>
            </a:extLst>
          </p:cNvPr>
          <p:cNvSpPr txBox="1"/>
          <p:nvPr/>
        </p:nvSpPr>
        <p:spPr>
          <a:xfrm>
            <a:off x="443674" y="998027"/>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I’d like to define the triple inner prod. as a U(1)-valued function.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 name="テキスト ボックス 1">
            <a:extLst>
              <a:ext uri="{FF2B5EF4-FFF2-40B4-BE49-F238E27FC236}">
                <a16:creationId xmlns:a16="http://schemas.microsoft.com/office/drawing/2014/main" id="{6E4D2AB2-8E74-B1E3-9F80-53DBE446E1A2}"/>
              </a:ext>
            </a:extLst>
          </p:cNvPr>
          <p:cNvSpPr txBox="1"/>
          <p:nvPr/>
        </p:nvSpPr>
        <p:spPr>
          <a:xfrm>
            <a:off x="805141" y="2034539"/>
            <a:ext cx="1067627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 Contract them by the singular value matrix    .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DDD8FAE7-E51D-5C0C-4640-1531E107489D}"/>
              </a:ext>
            </a:extLst>
          </p:cNvPr>
          <p:cNvPicPr>
            <a:picLocks noChangeAspect="1"/>
          </p:cNvPicPr>
          <p:nvPr/>
        </p:nvPicPr>
        <p:blipFill>
          <a:blip r:embed="rId10"/>
          <a:stretch>
            <a:fillRect/>
          </a:stretch>
        </p:blipFill>
        <p:spPr>
          <a:xfrm>
            <a:off x="7868596" y="2160215"/>
            <a:ext cx="203200" cy="228600"/>
          </a:xfrm>
          <a:prstGeom prst="rect">
            <a:avLst/>
          </a:prstGeom>
        </p:spPr>
      </p:pic>
      <p:sp>
        <p:nvSpPr>
          <p:cNvPr id="3" name="タイトル 1">
            <a:extLst>
              <a:ext uri="{FF2B5EF4-FFF2-40B4-BE49-F238E27FC236}">
                <a16:creationId xmlns:a16="http://schemas.microsoft.com/office/drawing/2014/main" id="{767049B7-06DE-C474-B3D2-28F25D69BC84}"/>
              </a:ext>
            </a:extLst>
          </p:cNvPr>
          <p:cNvSpPr>
            <a:spLocks noGrp="1"/>
          </p:cNvSpPr>
          <p:nvPr>
            <p:ph type="title"/>
          </p:nvPr>
        </p:nvSpPr>
        <p:spPr>
          <a:xfrm>
            <a:off x="838199" y="-95001"/>
            <a:ext cx="11123842" cy="1325563"/>
          </a:xfrm>
        </p:spPr>
        <p:txBody>
          <a:bodyPr/>
          <a:lstStyle/>
          <a:p>
            <a:r>
              <a:rPr kumimoji="1" lang="en-US" altLang="ja-JP" dirty="0"/>
              <a:t>Result 1: T</a:t>
            </a:r>
            <a:r>
              <a:rPr lang="en-US" altLang="ja-JP" dirty="0"/>
              <a:t>he triple inner prod. </a:t>
            </a:r>
            <a:r>
              <a:rPr lang="en-US" altLang="ja-JP" sz="3600" dirty="0"/>
              <a:t>[OR23]</a:t>
            </a:r>
            <a:r>
              <a:rPr lang="en-US" altLang="ja-JP" dirty="0"/>
              <a:t> </a:t>
            </a:r>
            <a:endParaRPr kumimoji="1" lang="ja-JP" altLang="en-US"/>
          </a:p>
        </p:txBody>
      </p:sp>
    </p:spTree>
    <p:extLst>
      <p:ext uri="{BB962C8B-B14F-4D97-AF65-F5344CB8AC3E}">
        <p14:creationId xmlns:p14="http://schemas.microsoft.com/office/powerpoint/2010/main" val="1515337935"/>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C3968897-F17A-A95A-4685-A2933A542DCF}"/>
              </a:ext>
            </a:extLst>
          </p:cNvPr>
          <p:cNvSpPr txBox="1"/>
          <p:nvPr/>
        </p:nvSpPr>
        <p:spPr>
          <a:xfrm>
            <a:off x="805140" y="1490139"/>
            <a:ext cx="1115362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Q. How to handle the interface of two states?</a:t>
            </a:r>
          </a:p>
        </p:txBody>
      </p:sp>
      <p:sp>
        <p:nvSpPr>
          <p:cNvPr id="77" name="テキスト ボックス 76">
            <a:extLst>
              <a:ext uri="{FF2B5EF4-FFF2-40B4-BE49-F238E27FC236}">
                <a16:creationId xmlns:a16="http://schemas.microsoft.com/office/drawing/2014/main" id="{D35D4326-4E28-89A7-A194-0CC3BE8F1E17}"/>
              </a:ext>
            </a:extLst>
          </p:cNvPr>
          <p:cNvSpPr txBox="1"/>
          <p:nvPr/>
        </p:nvSpPr>
        <p:spPr>
          <a:xfrm>
            <a:off x="454888" y="5355335"/>
            <a:ext cx="11940311"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By using the eigen eq., this diagram can be regarded as an overlap of three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infinite systems</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83" name="テキスト プレースホルダー 11">
            <a:extLst>
              <a:ext uri="{FF2B5EF4-FFF2-40B4-BE49-F238E27FC236}">
                <a16:creationId xmlns:a16="http://schemas.microsoft.com/office/drawing/2014/main" id="{E9C0D4D9-34F3-A7C6-262E-EF61369D9BB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6</a:t>
            </a:r>
            <a:endParaRPr lang="ja-JP" altLang="en-US"/>
          </a:p>
        </p:txBody>
      </p:sp>
      <p:sp>
        <p:nvSpPr>
          <p:cNvPr id="6" name="正方形/長方形 5">
            <a:extLst>
              <a:ext uri="{FF2B5EF4-FFF2-40B4-BE49-F238E27FC236}">
                <a16:creationId xmlns:a16="http://schemas.microsoft.com/office/drawing/2014/main" id="{9F27C160-48A3-223C-3E35-B4E92F447588}"/>
              </a:ext>
            </a:extLst>
          </p:cNvPr>
          <p:cNvSpPr/>
          <p:nvPr/>
        </p:nvSpPr>
        <p:spPr>
          <a:xfrm>
            <a:off x="5574798" y="3524697"/>
            <a:ext cx="539991" cy="4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91F6197-BC89-AE52-B2C9-5D8D97261139}"/>
              </a:ext>
            </a:extLst>
          </p:cNvPr>
          <p:cNvPicPr>
            <a:picLocks noChangeAspect="1"/>
          </p:cNvPicPr>
          <p:nvPr/>
        </p:nvPicPr>
        <p:blipFill>
          <a:blip r:embed="rId3"/>
          <a:stretch>
            <a:fillRect/>
          </a:stretch>
        </p:blipFill>
        <p:spPr>
          <a:xfrm>
            <a:off x="5893935" y="3752850"/>
            <a:ext cx="863600" cy="317500"/>
          </a:xfrm>
          <a:prstGeom prst="rect">
            <a:avLst/>
          </a:prstGeom>
        </p:spPr>
      </p:pic>
      <p:sp>
        <p:nvSpPr>
          <p:cNvPr id="11" name="テキスト ボックス 10">
            <a:extLst>
              <a:ext uri="{FF2B5EF4-FFF2-40B4-BE49-F238E27FC236}">
                <a16:creationId xmlns:a16="http://schemas.microsoft.com/office/drawing/2014/main" id="{C42911EB-FF15-FCB6-CDD2-27BF7F3C9399}"/>
              </a:ext>
            </a:extLst>
          </p:cNvPr>
          <p:cNvSpPr txBox="1"/>
          <p:nvPr/>
        </p:nvSpPr>
        <p:spPr>
          <a:xfrm>
            <a:off x="1064667" y="6131060"/>
            <a:ext cx="938743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We showed that this diagram defines an element of             . </a:t>
            </a:r>
          </a:p>
        </p:txBody>
      </p:sp>
      <p:sp>
        <p:nvSpPr>
          <p:cNvPr id="12" name="正方形/長方形 11">
            <a:extLst>
              <a:ext uri="{FF2B5EF4-FFF2-40B4-BE49-F238E27FC236}">
                <a16:creationId xmlns:a16="http://schemas.microsoft.com/office/drawing/2014/main" id="{46DC35A3-ABB7-1F54-7412-F01E27D3FDCB}"/>
              </a:ext>
            </a:extLst>
          </p:cNvPr>
          <p:cNvSpPr/>
          <p:nvPr/>
        </p:nvSpPr>
        <p:spPr>
          <a:xfrm>
            <a:off x="1038908" y="6082128"/>
            <a:ext cx="9413193"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5CDBE265-E31F-1E16-7FB9-DA0806FA6583}"/>
              </a:ext>
            </a:extLst>
          </p:cNvPr>
          <p:cNvPicPr>
            <a:picLocks noChangeAspect="1"/>
          </p:cNvPicPr>
          <p:nvPr/>
        </p:nvPicPr>
        <p:blipFill rotWithShape="1">
          <a:blip r:embed="rId4"/>
          <a:srcRect l="16950" r="65380" b="-1939"/>
          <a:stretch/>
        </p:blipFill>
        <p:spPr>
          <a:xfrm>
            <a:off x="9432561" y="4460452"/>
            <a:ext cx="362427" cy="317244"/>
          </a:xfrm>
          <a:prstGeom prst="rect">
            <a:avLst/>
          </a:prstGeom>
        </p:spPr>
      </p:pic>
      <p:sp>
        <p:nvSpPr>
          <p:cNvPr id="22" name="テキスト ボックス 21">
            <a:extLst>
              <a:ext uri="{FF2B5EF4-FFF2-40B4-BE49-F238E27FC236}">
                <a16:creationId xmlns:a16="http://schemas.microsoft.com/office/drawing/2014/main" id="{79742CC3-8FC4-F76E-25E5-41FAB7259858}"/>
              </a:ext>
            </a:extLst>
          </p:cNvPr>
          <p:cNvSpPr txBox="1"/>
          <p:nvPr/>
        </p:nvSpPr>
        <p:spPr>
          <a:xfrm>
            <a:off x="7286830" y="3385945"/>
            <a:ext cx="432926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Remark:</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3" name="テキスト ボックス 22">
            <a:extLst>
              <a:ext uri="{FF2B5EF4-FFF2-40B4-BE49-F238E27FC236}">
                <a16:creationId xmlns:a16="http://schemas.microsoft.com/office/drawing/2014/main" id="{2C9D023A-66EC-6883-DFC0-CC4311C78BAA}"/>
              </a:ext>
            </a:extLst>
          </p:cNvPr>
          <p:cNvSpPr txBox="1"/>
          <p:nvPr/>
        </p:nvSpPr>
        <p:spPr>
          <a:xfrm>
            <a:off x="7350330" y="3799877"/>
            <a:ext cx="444664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　</a:t>
            </a:r>
            <a:r>
              <a:rPr lang="en-US" altLang="ja-JP" sz="2000" dirty="0">
                <a:latin typeface="Hiragino Maru Gothic Pro W4" panose="020F0400000000000000" pitchFamily="34" charset="-128"/>
                <a:ea typeface="Hiragino Maru Gothic Pro W4" panose="020F0400000000000000" pitchFamily="34" charset="-128"/>
              </a:rPr>
              <a:t> satisfy the following eigen eq.</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4" name="正方形/長方形 23">
            <a:extLst>
              <a:ext uri="{FF2B5EF4-FFF2-40B4-BE49-F238E27FC236}">
                <a16:creationId xmlns:a16="http://schemas.microsoft.com/office/drawing/2014/main" id="{3AD54935-B4E2-9D83-D7CA-5B64FCEDA48C}"/>
              </a:ext>
            </a:extLst>
          </p:cNvPr>
          <p:cNvSpPr/>
          <p:nvPr/>
        </p:nvSpPr>
        <p:spPr>
          <a:xfrm>
            <a:off x="7180266" y="3325617"/>
            <a:ext cx="4714617" cy="175366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1D052914-C7C1-2807-3139-49D8F87BFE61}"/>
              </a:ext>
            </a:extLst>
          </p:cNvPr>
          <p:cNvPicPr>
            <a:picLocks noChangeAspect="1"/>
          </p:cNvPicPr>
          <p:nvPr/>
        </p:nvPicPr>
        <p:blipFill rotWithShape="1">
          <a:blip r:embed="rId5"/>
          <a:srcRect l="16808" t="38774" r="76930" b="44220"/>
          <a:stretch/>
        </p:blipFill>
        <p:spPr>
          <a:xfrm>
            <a:off x="7693115" y="2569768"/>
            <a:ext cx="362428" cy="525373"/>
          </a:xfrm>
          <a:prstGeom prst="rect">
            <a:avLst/>
          </a:prstGeom>
        </p:spPr>
      </p:pic>
      <p:pic>
        <p:nvPicPr>
          <p:cNvPr id="28" name="図 27">
            <a:extLst>
              <a:ext uri="{FF2B5EF4-FFF2-40B4-BE49-F238E27FC236}">
                <a16:creationId xmlns:a16="http://schemas.microsoft.com/office/drawing/2014/main" id="{6565DC48-96E4-57B4-19DB-82F9CFC45D8E}"/>
              </a:ext>
            </a:extLst>
          </p:cNvPr>
          <p:cNvPicPr>
            <a:picLocks noChangeAspect="1"/>
          </p:cNvPicPr>
          <p:nvPr/>
        </p:nvPicPr>
        <p:blipFill rotWithShape="1">
          <a:blip r:embed="rId4"/>
          <a:srcRect l="16950" r="65380" b="-1939"/>
          <a:stretch/>
        </p:blipFill>
        <p:spPr>
          <a:xfrm>
            <a:off x="8140321" y="2672316"/>
            <a:ext cx="362427" cy="317244"/>
          </a:xfrm>
          <a:prstGeom prst="rect">
            <a:avLst/>
          </a:prstGeom>
        </p:spPr>
      </p:pic>
      <p:sp>
        <p:nvSpPr>
          <p:cNvPr id="29" name="テキスト ボックス 28">
            <a:extLst>
              <a:ext uri="{FF2B5EF4-FFF2-40B4-BE49-F238E27FC236}">
                <a16:creationId xmlns:a16="http://schemas.microsoft.com/office/drawing/2014/main" id="{8DF3AE21-D817-8DE8-C1D9-4505653FF4FE}"/>
              </a:ext>
            </a:extLst>
          </p:cNvPr>
          <p:cNvSpPr txBox="1"/>
          <p:nvPr/>
        </p:nvSpPr>
        <p:spPr>
          <a:xfrm>
            <a:off x="9126333" y="2625080"/>
            <a:ext cx="2607144" cy="461665"/>
          </a:xfrm>
          <a:prstGeom prst="rect">
            <a:avLst/>
          </a:prstGeom>
          <a:noFill/>
        </p:spPr>
        <p:txBody>
          <a:bodyPr wrap="square" rtlCol="0">
            <a:spAutoFit/>
          </a:bodyPr>
          <a:lstStyle/>
          <a:p>
            <a:r>
              <a:rPr lang="ja-JP" altLang="en-US" sz="2400">
                <a:latin typeface="Hiragino Maru Gothic Pro W4" panose="020F0400000000000000" pitchFamily="34" charset="-128"/>
                <a:ea typeface="Hiragino Maru Gothic Pro W4" panose="020F0400000000000000" pitchFamily="34" charset="-128"/>
              </a:rPr>
              <a:t>：</a:t>
            </a:r>
            <a:r>
              <a:rPr lang="en-US" altLang="ja-JP" sz="2400" dirty="0">
                <a:latin typeface="Hiragino Maru Gothic Pro W4" panose="020F0400000000000000" pitchFamily="34" charset="-128"/>
                <a:ea typeface="Hiragino Maru Gothic Pro W4" panose="020F0400000000000000" pitchFamily="34" charset="-128"/>
              </a:rPr>
              <a:t>MPS matrices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5054F6E8-B74A-026C-B9FA-BA58E8F74176}"/>
              </a:ext>
            </a:extLst>
          </p:cNvPr>
          <p:cNvPicPr>
            <a:picLocks noChangeAspect="1"/>
          </p:cNvPicPr>
          <p:nvPr/>
        </p:nvPicPr>
        <p:blipFill>
          <a:blip r:embed="rId6"/>
          <a:stretch>
            <a:fillRect/>
          </a:stretch>
        </p:blipFill>
        <p:spPr>
          <a:xfrm>
            <a:off x="7483967" y="3880812"/>
            <a:ext cx="203200" cy="228600"/>
          </a:xfrm>
          <a:prstGeom prst="rect">
            <a:avLst/>
          </a:prstGeom>
        </p:spPr>
      </p:pic>
      <p:pic>
        <p:nvPicPr>
          <p:cNvPr id="4" name="図 3">
            <a:extLst>
              <a:ext uri="{FF2B5EF4-FFF2-40B4-BE49-F238E27FC236}">
                <a16:creationId xmlns:a16="http://schemas.microsoft.com/office/drawing/2014/main" id="{6E3526F6-880C-248F-7037-28ECC6716C64}"/>
              </a:ext>
            </a:extLst>
          </p:cNvPr>
          <p:cNvPicPr>
            <a:picLocks noChangeAspect="1"/>
          </p:cNvPicPr>
          <p:nvPr/>
        </p:nvPicPr>
        <p:blipFill>
          <a:blip r:embed="rId7"/>
          <a:stretch>
            <a:fillRect/>
          </a:stretch>
        </p:blipFill>
        <p:spPr>
          <a:xfrm>
            <a:off x="3285799" y="2712097"/>
            <a:ext cx="2528709" cy="1966142"/>
          </a:xfrm>
          <a:prstGeom prst="rect">
            <a:avLst/>
          </a:prstGeom>
        </p:spPr>
      </p:pic>
      <p:pic>
        <p:nvPicPr>
          <p:cNvPr id="5" name="図 4">
            <a:extLst>
              <a:ext uri="{FF2B5EF4-FFF2-40B4-BE49-F238E27FC236}">
                <a16:creationId xmlns:a16="http://schemas.microsoft.com/office/drawing/2014/main" id="{7B53A8DF-2FD2-F1EE-2315-3C4DB5CE23BB}"/>
              </a:ext>
            </a:extLst>
          </p:cNvPr>
          <p:cNvPicPr>
            <a:picLocks noChangeAspect="1"/>
          </p:cNvPicPr>
          <p:nvPr/>
        </p:nvPicPr>
        <p:blipFill>
          <a:blip r:embed="rId8"/>
          <a:stretch>
            <a:fillRect/>
          </a:stretch>
        </p:blipFill>
        <p:spPr>
          <a:xfrm>
            <a:off x="3391403" y="4360692"/>
            <a:ext cx="203200" cy="228600"/>
          </a:xfrm>
          <a:prstGeom prst="rect">
            <a:avLst/>
          </a:prstGeom>
        </p:spPr>
      </p:pic>
      <p:pic>
        <p:nvPicPr>
          <p:cNvPr id="7" name="図 6">
            <a:extLst>
              <a:ext uri="{FF2B5EF4-FFF2-40B4-BE49-F238E27FC236}">
                <a16:creationId xmlns:a16="http://schemas.microsoft.com/office/drawing/2014/main" id="{97E57B22-286F-1F41-7FD6-843E9867F0DE}"/>
              </a:ext>
            </a:extLst>
          </p:cNvPr>
          <p:cNvPicPr>
            <a:picLocks noChangeAspect="1"/>
          </p:cNvPicPr>
          <p:nvPr/>
        </p:nvPicPr>
        <p:blipFill>
          <a:blip r:embed="rId8"/>
          <a:stretch>
            <a:fillRect/>
          </a:stretch>
        </p:blipFill>
        <p:spPr>
          <a:xfrm>
            <a:off x="5609429" y="4332795"/>
            <a:ext cx="203200" cy="228600"/>
          </a:xfrm>
          <a:prstGeom prst="rect">
            <a:avLst/>
          </a:prstGeom>
        </p:spPr>
      </p:pic>
      <p:pic>
        <p:nvPicPr>
          <p:cNvPr id="13" name="図 12">
            <a:extLst>
              <a:ext uri="{FF2B5EF4-FFF2-40B4-BE49-F238E27FC236}">
                <a16:creationId xmlns:a16="http://schemas.microsoft.com/office/drawing/2014/main" id="{31E2196F-60FA-D548-013F-316D7C444A6C}"/>
              </a:ext>
            </a:extLst>
          </p:cNvPr>
          <p:cNvPicPr>
            <a:picLocks noChangeAspect="1"/>
          </p:cNvPicPr>
          <p:nvPr/>
        </p:nvPicPr>
        <p:blipFill>
          <a:blip r:embed="rId8"/>
          <a:stretch>
            <a:fillRect/>
          </a:stretch>
        </p:blipFill>
        <p:spPr>
          <a:xfrm>
            <a:off x="4823288" y="2752911"/>
            <a:ext cx="203200" cy="228600"/>
          </a:xfrm>
          <a:prstGeom prst="rect">
            <a:avLst/>
          </a:prstGeom>
        </p:spPr>
      </p:pic>
      <p:pic>
        <p:nvPicPr>
          <p:cNvPr id="14" name="図 13">
            <a:extLst>
              <a:ext uri="{FF2B5EF4-FFF2-40B4-BE49-F238E27FC236}">
                <a16:creationId xmlns:a16="http://schemas.microsoft.com/office/drawing/2014/main" id="{53D60FB9-E647-9C5A-2697-61BAD3AA6CF5}"/>
              </a:ext>
            </a:extLst>
          </p:cNvPr>
          <p:cNvPicPr>
            <a:picLocks noChangeAspect="1"/>
          </p:cNvPicPr>
          <p:nvPr/>
        </p:nvPicPr>
        <p:blipFill rotWithShape="1">
          <a:blip r:embed="rId9"/>
          <a:srcRect t="-1" r="73863" b="-8995"/>
          <a:stretch/>
        </p:blipFill>
        <p:spPr>
          <a:xfrm>
            <a:off x="3735830" y="3445677"/>
            <a:ext cx="504557" cy="346059"/>
          </a:xfrm>
          <a:prstGeom prst="rect">
            <a:avLst/>
          </a:prstGeom>
        </p:spPr>
      </p:pic>
      <p:pic>
        <p:nvPicPr>
          <p:cNvPr id="15" name="図 14">
            <a:extLst>
              <a:ext uri="{FF2B5EF4-FFF2-40B4-BE49-F238E27FC236}">
                <a16:creationId xmlns:a16="http://schemas.microsoft.com/office/drawing/2014/main" id="{E13FFEE9-DCDF-EC0B-09CE-C4442784C012}"/>
              </a:ext>
            </a:extLst>
          </p:cNvPr>
          <p:cNvPicPr>
            <a:picLocks noChangeAspect="1"/>
          </p:cNvPicPr>
          <p:nvPr/>
        </p:nvPicPr>
        <p:blipFill rotWithShape="1">
          <a:blip r:embed="rId9"/>
          <a:srcRect l="36199" r="35886" b="2132"/>
          <a:stretch/>
        </p:blipFill>
        <p:spPr>
          <a:xfrm>
            <a:off x="4427131" y="4353132"/>
            <a:ext cx="538869" cy="310731"/>
          </a:xfrm>
          <a:prstGeom prst="rect">
            <a:avLst/>
          </a:prstGeom>
        </p:spPr>
      </p:pic>
      <p:pic>
        <p:nvPicPr>
          <p:cNvPr id="16" name="図 15">
            <a:extLst>
              <a:ext uri="{FF2B5EF4-FFF2-40B4-BE49-F238E27FC236}">
                <a16:creationId xmlns:a16="http://schemas.microsoft.com/office/drawing/2014/main" id="{82C48A1D-42BA-BD33-9940-B40626E97654}"/>
              </a:ext>
            </a:extLst>
          </p:cNvPr>
          <p:cNvPicPr>
            <a:picLocks noChangeAspect="1"/>
          </p:cNvPicPr>
          <p:nvPr/>
        </p:nvPicPr>
        <p:blipFill rotWithShape="1">
          <a:blip r:embed="rId9"/>
          <a:srcRect l="73777" b="-10946"/>
          <a:stretch/>
        </p:blipFill>
        <p:spPr>
          <a:xfrm>
            <a:off x="5077059" y="3442579"/>
            <a:ext cx="506205" cy="352253"/>
          </a:xfrm>
          <a:prstGeom prst="rect">
            <a:avLst/>
          </a:prstGeom>
        </p:spPr>
      </p:pic>
      <p:sp>
        <p:nvSpPr>
          <p:cNvPr id="9" name="テキスト ボックス 8">
            <a:extLst>
              <a:ext uri="{FF2B5EF4-FFF2-40B4-BE49-F238E27FC236}">
                <a16:creationId xmlns:a16="http://schemas.microsoft.com/office/drawing/2014/main" id="{7C014947-67FF-180E-13A0-30E133BCCC04}"/>
              </a:ext>
            </a:extLst>
          </p:cNvPr>
          <p:cNvSpPr txBox="1"/>
          <p:nvPr/>
        </p:nvSpPr>
        <p:spPr>
          <a:xfrm>
            <a:off x="618849" y="3648045"/>
            <a:ext cx="4295329"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p>
        </p:txBody>
      </p:sp>
      <p:pic>
        <p:nvPicPr>
          <p:cNvPr id="17" name="図 16">
            <a:extLst>
              <a:ext uri="{FF2B5EF4-FFF2-40B4-BE49-F238E27FC236}">
                <a16:creationId xmlns:a16="http://schemas.microsoft.com/office/drawing/2014/main" id="{44D6B5AF-5A17-A4EA-1DD4-0BA69BEAABD2}"/>
              </a:ext>
            </a:extLst>
          </p:cNvPr>
          <p:cNvPicPr>
            <a:picLocks noChangeAspect="1"/>
          </p:cNvPicPr>
          <p:nvPr/>
        </p:nvPicPr>
        <p:blipFill rotWithShape="1">
          <a:blip r:embed="rId10"/>
          <a:srcRect l="58156"/>
          <a:stretch/>
        </p:blipFill>
        <p:spPr>
          <a:xfrm>
            <a:off x="8995163" y="6188606"/>
            <a:ext cx="1161822" cy="356524"/>
          </a:xfrm>
          <a:prstGeom prst="rect">
            <a:avLst/>
          </a:prstGeom>
        </p:spPr>
      </p:pic>
      <p:cxnSp>
        <p:nvCxnSpPr>
          <p:cNvPr id="18" name="直線コネクタ 17">
            <a:extLst>
              <a:ext uri="{FF2B5EF4-FFF2-40B4-BE49-F238E27FC236}">
                <a16:creationId xmlns:a16="http://schemas.microsoft.com/office/drawing/2014/main" id="{29200D22-9A75-3836-131F-8EC72FCB379C}"/>
              </a:ext>
            </a:extLst>
          </p:cNvPr>
          <p:cNvCxnSpPr/>
          <p:nvPr/>
        </p:nvCxnSpPr>
        <p:spPr>
          <a:xfrm>
            <a:off x="8632262" y="2945673"/>
            <a:ext cx="4940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F9C8E66-34F0-FE30-EC2D-8236DFFE4E2F}"/>
              </a:ext>
            </a:extLst>
          </p:cNvPr>
          <p:cNvCxnSpPr>
            <a:cxnSpLocks/>
          </p:cNvCxnSpPr>
          <p:nvPr/>
        </p:nvCxnSpPr>
        <p:spPr>
          <a:xfrm>
            <a:off x="8881858" y="2672316"/>
            <a:ext cx="0" cy="291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C1B30320-9972-D68A-BAD1-5F39788DCB83}"/>
              </a:ext>
            </a:extLst>
          </p:cNvPr>
          <p:cNvPicPr>
            <a:picLocks noChangeAspect="1"/>
          </p:cNvPicPr>
          <p:nvPr/>
        </p:nvPicPr>
        <p:blipFill rotWithShape="1">
          <a:blip r:embed="rId7"/>
          <a:srcRect l="35812" r="38741" b="76852"/>
          <a:stretch/>
        </p:blipFill>
        <p:spPr>
          <a:xfrm rot="5400000">
            <a:off x="8605648" y="4255785"/>
            <a:ext cx="877069" cy="620310"/>
          </a:xfrm>
          <a:prstGeom prst="rect">
            <a:avLst/>
          </a:prstGeom>
        </p:spPr>
      </p:pic>
      <p:pic>
        <p:nvPicPr>
          <p:cNvPr id="35" name="図 34">
            <a:extLst>
              <a:ext uri="{FF2B5EF4-FFF2-40B4-BE49-F238E27FC236}">
                <a16:creationId xmlns:a16="http://schemas.microsoft.com/office/drawing/2014/main" id="{AEA2CCB9-524B-8BA5-5B66-92BAA0C36BD7}"/>
              </a:ext>
            </a:extLst>
          </p:cNvPr>
          <p:cNvPicPr>
            <a:picLocks noChangeAspect="1"/>
          </p:cNvPicPr>
          <p:nvPr/>
        </p:nvPicPr>
        <p:blipFill rotWithShape="1">
          <a:blip r:embed="rId7"/>
          <a:srcRect l="42901" t="2332" r="38741" b="84143"/>
          <a:stretch/>
        </p:blipFill>
        <p:spPr>
          <a:xfrm rot="5400000">
            <a:off x="9826137" y="4506891"/>
            <a:ext cx="632745" cy="362427"/>
          </a:xfrm>
          <a:prstGeom prst="rect">
            <a:avLst/>
          </a:prstGeom>
        </p:spPr>
      </p:pic>
      <p:sp>
        <p:nvSpPr>
          <p:cNvPr id="36" name="テキスト ボックス 35">
            <a:extLst>
              <a:ext uri="{FF2B5EF4-FFF2-40B4-BE49-F238E27FC236}">
                <a16:creationId xmlns:a16="http://schemas.microsoft.com/office/drawing/2014/main" id="{7C4CAE03-88CF-1BC8-39F5-3740C7C02DEB}"/>
              </a:ext>
            </a:extLst>
          </p:cNvPr>
          <p:cNvSpPr txBox="1"/>
          <p:nvPr/>
        </p:nvSpPr>
        <p:spPr>
          <a:xfrm>
            <a:off x="443674" y="998027"/>
            <a:ext cx="10603659"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I’d like to define the triple inner prod. as a U(1)-valued function.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2" name="テキスト ボックス 1">
            <a:extLst>
              <a:ext uri="{FF2B5EF4-FFF2-40B4-BE49-F238E27FC236}">
                <a16:creationId xmlns:a16="http://schemas.microsoft.com/office/drawing/2014/main" id="{6E4D2AB2-8E74-B1E3-9F80-53DBE446E1A2}"/>
              </a:ext>
            </a:extLst>
          </p:cNvPr>
          <p:cNvSpPr txBox="1"/>
          <p:nvPr/>
        </p:nvSpPr>
        <p:spPr>
          <a:xfrm>
            <a:off x="805141" y="2034539"/>
            <a:ext cx="1067627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 Contract them by the singular value matrix    .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DDD8FAE7-E51D-5C0C-4640-1531E107489D}"/>
              </a:ext>
            </a:extLst>
          </p:cNvPr>
          <p:cNvPicPr>
            <a:picLocks noChangeAspect="1"/>
          </p:cNvPicPr>
          <p:nvPr/>
        </p:nvPicPr>
        <p:blipFill>
          <a:blip r:embed="rId11"/>
          <a:stretch>
            <a:fillRect/>
          </a:stretch>
        </p:blipFill>
        <p:spPr>
          <a:xfrm>
            <a:off x="7868596" y="2160215"/>
            <a:ext cx="203200" cy="228600"/>
          </a:xfrm>
          <a:prstGeom prst="rect">
            <a:avLst/>
          </a:prstGeom>
        </p:spPr>
      </p:pic>
      <p:sp>
        <p:nvSpPr>
          <p:cNvPr id="3" name="タイトル 1">
            <a:extLst>
              <a:ext uri="{FF2B5EF4-FFF2-40B4-BE49-F238E27FC236}">
                <a16:creationId xmlns:a16="http://schemas.microsoft.com/office/drawing/2014/main" id="{8D32C752-21A1-6530-C11A-C62CB040559B}"/>
              </a:ext>
            </a:extLst>
          </p:cNvPr>
          <p:cNvSpPr>
            <a:spLocks noGrp="1"/>
          </p:cNvSpPr>
          <p:nvPr>
            <p:ph type="title"/>
          </p:nvPr>
        </p:nvSpPr>
        <p:spPr>
          <a:xfrm>
            <a:off x="838199" y="-95001"/>
            <a:ext cx="11123842" cy="1325563"/>
          </a:xfrm>
        </p:spPr>
        <p:txBody>
          <a:bodyPr/>
          <a:lstStyle/>
          <a:p>
            <a:r>
              <a:rPr kumimoji="1" lang="en-US" altLang="ja-JP" dirty="0"/>
              <a:t>Result 1: T</a:t>
            </a:r>
            <a:r>
              <a:rPr lang="en-US" altLang="ja-JP" dirty="0"/>
              <a:t>he triple inner prod. </a:t>
            </a:r>
            <a:r>
              <a:rPr lang="en-US" altLang="ja-JP" sz="3600" dirty="0"/>
              <a:t>[OR23]</a:t>
            </a:r>
            <a:r>
              <a:rPr lang="en-US" altLang="ja-JP" dirty="0"/>
              <a:t> </a:t>
            </a:r>
            <a:endParaRPr kumimoji="1" lang="ja-JP" altLang="en-US"/>
          </a:p>
        </p:txBody>
      </p:sp>
    </p:spTree>
    <p:extLst>
      <p:ext uri="{BB962C8B-B14F-4D97-AF65-F5344CB8AC3E}">
        <p14:creationId xmlns:p14="http://schemas.microsoft.com/office/powerpoint/2010/main" val="3871655351"/>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1: Nontrivial Example</a:t>
            </a:r>
            <a:r>
              <a:rPr lang="en-US" altLang="ja-JP" sz="3600" dirty="0"/>
              <a:t>[OTS23]</a:t>
            </a:r>
            <a:endParaRPr kumimoji="1" lang="ja-JP" altLang="en-US"/>
          </a:p>
        </p:txBody>
      </p:sp>
      <p:sp>
        <p:nvSpPr>
          <p:cNvPr id="3" name="テキスト ボックス 2">
            <a:extLst>
              <a:ext uri="{FF2B5EF4-FFF2-40B4-BE49-F238E27FC236}">
                <a16:creationId xmlns:a16="http://schemas.microsoft.com/office/drawing/2014/main" id="{ADB29290-6691-865A-C03E-30B4F7E0B60F}"/>
              </a:ext>
            </a:extLst>
          </p:cNvPr>
          <p:cNvSpPr txBox="1"/>
          <p:nvPr/>
        </p:nvSpPr>
        <p:spPr>
          <a:xfrm>
            <a:off x="229959" y="891678"/>
            <a:ext cx="12096245"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We construct two models whose higher pump invariant is nontrivial.</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22" name="直線コネクタ 21">
            <a:extLst>
              <a:ext uri="{FF2B5EF4-FFF2-40B4-BE49-F238E27FC236}">
                <a16:creationId xmlns:a16="http://schemas.microsoft.com/office/drawing/2014/main" id="{A622159F-4020-5A24-B73E-C13531838D74}"/>
              </a:ext>
            </a:extLst>
          </p:cNvPr>
          <p:cNvCxnSpPr>
            <a:cxnSpLocks/>
          </p:cNvCxnSpPr>
          <p:nvPr/>
        </p:nvCxnSpPr>
        <p:spPr>
          <a:xfrm>
            <a:off x="452916" y="1463604"/>
            <a:ext cx="0" cy="522747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E002D7F-9D48-9823-5A49-2F37B2EABD5D}"/>
              </a:ext>
            </a:extLst>
          </p:cNvPr>
          <p:cNvCxnSpPr>
            <a:cxnSpLocks/>
          </p:cNvCxnSpPr>
          <p:nvPr/>
        </p:nvCxnSpPr>
        <p:spPr>
          <a:xfrm>
            <a:off x="6248505" y="1426111"/>
            <a:ext cx="0" cy="5264971"/>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5881E1E4-FB78-358F-D742-98712861ECBD}"/>
              </a:ext>
            </a:extLst>
          </p:cNvPr>
          <p:cNvPicPr>
            <a:picLocks noChangeAspect="1"/>
          </p:cNvPicPr>
          <p:nvPr/>
        </p:nvPicPr>
        <p:blipFill>
          <a:blip r:embed="rId3"/>
          <a:stretch>
            <a:fillRect/>
          </a:stretch>
        </p:blipFill>
        <p:spPr>
          <a:xfrm>
            <a:off x="2307212" y="1441784"/>
            <a:ext cx="2591938" cy="370277"/>
          </a:xfrm>
          <a:prstGeom prst="rect">
            <a:avLst/>
          </a:prstGeom>
        </p:spPr>
      </p:pic>
      <p:sp>
        <p:nvSpPr>
          <p:cNvPr id="30" name="テキスト ボックス 29">
            <a:extLst>
              <a:ext uri="{FF2B5EF4-FFF2-40B4-BE49-F238E27FC236}">
                <a16:creationId xmlns:a16="http://schemas.microsoft.com/office/drawing/2014/main" id="{B8D7F94E-6F87-EDCE-4F55-E5DB32263E88}"/>
              </a:ext>
            </a:extLst>
          </p:cNvPr>
          <p:cNvSpPr txBox="1"/>
          <p:nvPr/>
        </p:nvSpPr>
        <p:spPr>
          <a:xfrm>
            <a:off x="515268" y="1399073"/>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sp>
        <p:nvSpPr>
          <p:cNvPr id="31" name="テキスト ボックス 30">
            <a:extLst>
              <a:ext uri="{FF2B5EF4-FFF2-40B4-BE49-F238E27FC236}">
                <a16:creationId xmlns:a16="http://schemas.microsoft.com/office/drawing/2014/main" id="{DB94BE5E-2AFC-6A1B-E196-807C16FEA4A0}"/>
              </a:ext>
            </a:extLst>
          </p:cNvPr>
          <p:cNvSpPr txBox="1"/>
          <p:nvPr/>
        </p:nvSpPr>
        <p:spPr>
          <a:xfrm>
            <a:off x="6311003" y="1394612"/>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7FD4DE87-59E1-6BC9-D2E6-76920318A996}"/>
              </a:ext>
            </a:extLst>
          </p:cNvPr>
          <p:cNvPicPr>
            <a:picLocks noChangeAspect="1"/>
          </p:cNvPicPr>
          <p:nvPr/>
        </p:nvPicPr>
        <p:blipFill>
          <a:blip r:embed="rId4"/>
          <a:stretch>
            <a:fillRect/>
          </a:stretch>
        </p:blipFill>
        <p:spPr>
          <a:xfrm>
            <a:off x="8081220" y="1458024"/>
            <a:ext cx="2985043" cy="465349"/>
          </a:xfrm>
          <a:prstGeom prst="rect">
            <a:avLst/>
          </a:prstGeom>
        </p:spPr>
      </p:pic>
      <p:sp>
        <p:nvSpPr>
          <p:cNvPr id="11" name="テキスト プレースホルダー 11">
            <a:extLst>
              <a:ext uri="{FF2B5EF4-FFF2-40B4-BE49-F238E27FC236}">
                <a16:creationId xmlns:a16="http://schemas.microsoft.com/office/drawing/2014/main" id="{2E783FF6-2AD6-7982-70D7-6BACDD8D92D0}"/>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7</a:t>
            </a:r>
            <a:endParaRPr lang="ja-JP" altLang="en-US"/>
          </a:p>
        </p:txBody>
      </p:sp>
      <p:pic>
        <p:nvPicPr>
          <p:cNvPr id="10" name="図 9">
            <a:extLst>
              <a:ext uri="{FF2B5EF4-FFF2-40B4-BE49-F238E27FC236}">
                <a16:creationId xmlns:a16="http://schemas.microsoft.com/office/drawing/2014/main" id="{1F3A18E6-4499-46DD-DBBE-9689CF8B211D}"/>
              </a:ext>
            </a:extLst>
          </p:cNvPr>
          <p:cNvPicPr>
            <a:picLocks noChangeAspect="1"/>
          </p:cNvPicPr>
          <p:nvPr/>
        </p:nvPicPr>
        <p:blipFill>
          <a:blip r:embed="rId5"/>
          <a:stretch>
            <a:fillRect/>
          </a:stretch>
        </p:blipFill>
        <p:spPr>
          <a:xfrm>
            <a:off x="837752" y="6290914"/>
            <a:ext cx="4688894" cy="372685"/>
          </a:xfrm>
          <a:prstGeom prst="rect">
            <a:avLst/>
          </a:prstGeom>
        </p:spPr>
      </p:pic>
      <p:pic>
        <p:nvPicPr>
          <p:cNvPr id="12" name="図 11">
            <a:extLst>
              <a:ext uri="{FF2B5EF4-FFF2-40B4-BE49-F238E27FC236}">
                <a16:creationId xmlns:a16="http://schemas.microsoft.com/office/drawing/2014/main" id="{47137788-0099-78AD-B6B3-8FF46D1067D1}"/>
              </a:ext>
            </a:extLst>
          </p:cNvPr>
          <p:cNvPicPr>
            <a:picLocks noChangeAspect="1"/>
          </p:cNvPicPr>
          <p:nvPr/>
        </p:nvPicPr>
        <p:blipFill>
          <a:blip r:embed="rId6"/>
          <a:stretch>
            <a:fillRect/>
          </a:stretch>
        </p:blipFill>
        <p:spPr>
          <a:xfrm>
            <a:off x="6622371" y="6214744"/>
            <a:ext cx="4943678" cy="413438"/>
          </a:xfrm>
          <a:prstGeom prst="rect">
            <a:avLst/>
          </a:prstGeom>
        </p:spPr>
      </p:pic>
      <p:sp>
        <p:nvSpPr>
          <p:cNvPr id="13" name="正方形/長方形 12">
            <a:extLst>
              <a:ext uri="{FF2B5EF4-FFF2-40B4-BE49-F238E27FC236}">
                <a16:creationId xmlns:a16="http://schemas.microsoft.com/office/drawing/2014/main" id="{6BD4DE62-2467-1C36-DC5E-F318246DC4CF}"/>
              </a:ext>
            </a:extLst>
          </p:cNvPr>
          <p:cNvSpPr/>
          <p:nvPr/>
        </p:nvSpPr>
        <p:spPr>
          <a:xfrm>
            <a:off x="711528" y="6182940"/>
            <a:ext cx="4886320"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5597AE8-0871-AEC7-C261-2B6107C21FD7}"/>
              </a:ext>
            </a:extLst>
          </p:cNvPr>
          <p:cNvSpPr/>
          <p:nvPr/>
        </p:nvSpPr>
        <p:spPr>
          <a:xfrm>
            <a:off x="6505932" y="6174989"/>
            <a:ext cx="5108055"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201077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1: Nontrivial Example</a:t>
            </a:r>
            <a:r>
              <a:rPr lang="en-US" altLang="ja-JP" sz="3600" dirty="0"/>
              <a:t>[OTS23]</a:t>
            </a:r>
            <a:endParaRPr kumimoji="1" lang="ja-JP" altLang="en-US"/>
          </a:p>
        </p:txBody>
      </p:sp>
      <p:sp>
        <p:nvSpPr>
          <p:cNvPr id="3" name="テキスト ボックス 2">
            <a:extLst>
              <a:ext uri="{FF2B5EF4-FFF2-40B4-BE49-F238E27FC236}">
                <a16:creationId xmlns:a16="http://schemas.microsoft.com/office/drawing/2014/main" id="{ADB29290-6691-865A-C03E-30B4F7E0B60F}"/>
              </a:ext>
            </a:extLst>
          </p:cNvPr>
          <p:cNvSpPr txBox="1"/>
          <p:nvPr/>
        </p:nvSpPr>
        <p:spPr>
          <a:xfrm>
            <a:off x="229959" y="891678"/>
            <a:ext cx="12096245"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We construct two models whose higher pump invariant is nontrivial.</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80523F64-1A7F-EB7E-CF2B-3F998F8E2E76}"/>
              </a:ext>
            </a:extLst>
          </p:cNvPr>
          <p:cNvPicPr>
            <a:picLocks noChangeAspect="1"/>
          </p:cNvPicPr>
          <p:nvPr/>
        </p:nvPicPr>
        <p:blipFill rotWithShape="1">
          <a:blip r:embed="rId3"/>
          <a:srcRect r="41190" b="-2967"/>
          <a:stretch/>
        </p:blipFill>
        <p:spPr>
          <a:xfrm>
            <a:off x="564771" y="1962209"/>
            <a:ext cx="4570928" cy="663592"/>
          </a:xfrm>
          <a:prstGeom prst="rect">
            <a:avLst/>
          </a:prstGeom>
        </p:spPr>
      </p:pic>
      <p:pic>
        <p:nvPicPr>
          <p:cNvPr id="9" name="図 8">
            <a:extLst>
              <a:ext uri="{FF2B5EF4-FFF2-40B4-BE49-F238E27FC236}">
                <a16:creationId xmlns:a16="http://schemas.microsoft.com/office/drawing/2014/main" id="{253A33CD-2C32-E10C-51CF-086BE6A5DE5A}"/>
              </a:ext>
            </a:extLst>
          </p:cNvPr>
          <p:cNvPicPr>
            <a:picLocks noChangeAspect="1"/>
          </p:cNvPicPr>
          <p:nvPr/>
        </p:nvPicPr>
        <p:blipFill rotWithShape="1">
          <a:blip r:embed="rId3"/>
          <a:srcRect l="58809" b="-2967"/>
          <a:stretch/>
        </p:blipFill>
        <p:spPr>
          <a:xfrm>
            <a:off x="1800071" y="2641899"/>
            <a:ext cx="3201471" cy="663592"/>
          </a:xfrm>
          <a:prstGeom prst="rect">
            <a:avLst/>
          </a:prstGeom>
        </p:spPr>
      </p:pic>
      <p:pic>
        <p:nvPicPr>
          <p:cNvPr id="20" name="図 19">
            <a:extLst>
              <a:ext uri="{FF2B5EF4-FFF2-40B4-BE49-F238E27FC236}">
                <a16:creationId xmlns:a16="http://schemas.microsoft.com/office/drawing/2014/main" id="{0549835D-F750-4FD3-4706-2286A54E7127}"/>
              </a:ext>
            </a:extLst>
          </p:cNvPr>
          <p:cNvPicPr>
            <a:picLocks noChangeAspect="1"/>
          </p:cNvPicPr>
          <p:nvPr/>
        </p:nvPicPr>
        <p:blipFill>
          <a:blip r:embed="rId4"/>
          <a:stretch>
            <a:fillRect/>
          </a:stretch>
        </p:blipFill>
        <p:spPr>
          <a:xfrm>
            <a:off x="837752" y="6290914"/>
            <a:ext cx="4688894" cy="372685"/>
          </a:xfrm>
          <a:prstGeom prst="rect">
            <a:avLst/>
          </a:prstGeom>
        </p:spPr>
      </p:pic>
      <p:pic>
        <p:nvPicPr>
          <p:cNvPr id="21" name="図 20">
            <a:extLst>
              <a:ext uri="{FF2B5EF4-FFF2-40B4-BE49-F238E27FC236}">
                <a16:creationId xmlns:a16="http://schemas.microsoft.com/office/drawing/2014/main" id="{435F52F5-8FFE-11A1-8886-57F3F52D63F8}"/>
              </a:ext>
            </a:extLst>
          </p:cNvPr>
          <p:cNvPicPr>
            <a:picLocks noChangeAspect="1"/>
          </p:cNvPicPr>
          <p:nvPr/>
        </p:nvPicPr>
        <p:blipFill>
          <a:blip r:embed="rId5"/>
          <a:stretch>
            <a:fillRect/>
          </a:stretch>
        </p:blipFill>
        <p:spPr>
          <a:xfrm>
            <a:off x="6622371" y="6214744"/>
            <a:ext cx="4943678" cy="413438"/>
          </a:xfrm>
          <a:prstGeom prst="rect">
            <a:avLst/>
          </a:prstGeom>
        </p:spPr>
      </p:pic>
      <p:cxnSp>
        <p:nvCxnSpPr>
          <p:cNvPr id="22" name="直線コネクタ 21">
            <a:extLst>
              <a:ext uri="{FF2B5EF4-FFF2-40B4-BE49-F238E27FC236}">
                <a16:creationId xmlns:a16="http://schemas.microsoft.com/office/drawing/2014/main" id="{A622159F-4020-5A24-B73E-C13531838D74}"/>
              </a:ext>
            </a:extLst>
          </p:cNvPr>
          <p:cNvCxnSpPr>
            <a:cxnSpLocks/>
          </p:cNvCxnSpPr>
          <p:nvPr/>
        </p:nvCxnSpPr>
        <p:spPr>
          <a:xfrm>
            <a:off x="452916" y="1463604"/>
            <a:ext cx="0" cy="522747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E002D7F-9D48-9823-5A49-2F37B2EABD5D}"/>
              </a:ext>
            </a:extLst>
          </p:cNvPr>
          <p:cNvCxnSpPr>
            <a:cxnSpLocks/>
          </p:cNvCxnSpPr>
          <p:nvPr/>
        </p:nvCxnSpPr>
        <p:spPr>
          <a:xfrm>
            <a:off x="6248505" y="1426111"/>
            <a:ext cx="0" cy="5264971"/>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394A72D-A647-8028-A65A-D5AA486AFD59}"/>
              </a:ext>
            </a:extLst>
          </p:cNvPr>
          <p:cNvSpPr/>
          <p:nvPr/>
        </p:nvSpPr>
        <p:spPr>
          <a:xfrm>
            <a:off x="711528" y="6182940"/>
            <a:ext cx="4886320"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7AD3B1-50DF-3B3D-5E80-C727247617E4}"/>
              </a:ext>
            </a:extLst>
          </p:cNvPr>
          <p:cNvSpPr/>
          <p:nvPr/>
        </p:nvSpPr>
        <p:spPr>
          <a:xfrm>
            <a:off x="6505932" y="6174989"/>
            <a:ext cx="5108055"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5881E1E4-FB78-358F-D742-98712861ECBD}"/>
              </a:ext>
            </a:extLst>
          </p:cNvPr>
          <p:cNvPicPr>
            <a:picLocks noChangeAspect="1"/>
          </p:cNvPicPr>
          <p:nvPr/>
        </p:nvPicPr>
        <p:blipFill>
          <a:blip r:embed="rId6"/>
          <a:stretch>
            <a:fillRect/>
          </a:stretch>
        </p:blipFill>
        <p:spPr>
          <a:xfrm>
            <a:off x="2307212" y="1441784"/>
            <a:ext cx="2591938" cy="370277"/>
          </a:xfrm>
          <a:prstGeom prst="rect">
            <a:avLst/>
          </a:prstGeom>
        </p:spPr>
      </p:pic>
      <p:sp>
        <p:nvSpPr>
          <p:cNvPr id="30" name="テキスト ボックス 29">
            <a:extLst>
              <a:ext uri="{FF2B5EF4-FFF2-40B4-BE49-F238E27FC236}">
                <a16:creationId xmlns:a16="http://schemas.microsoft.com/office/drawing/2014/main" id="{B8D7F94E-6F87-EDCE-4F55-E5DB32263E88}"/>
              </a:ext>
            </a:extLst>
          </p:cNvPr>
          <p:cNvSpPr txBox="1"/>
          <p:nvPr/>
        </p:nvSpPr>
        <p:spPr>
          <a:xfrm>
            <a:off x="515268" y="1399073"/>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sp>
        <p:nvSpPr>
          <p:cNvPr id="31" name="テキスト ボックス 30">
            <a:extLst>
              <a:ext uri="{FF2B5EF4-FFF2-40B4-BE49-F238E27FC236}">
                <a16:creationId xmlns:a16="http://schemas.microsoft.com/office/drawing/2014/main" id="{DB94BE5E-2AFC-6A1B-E196-807C16FEA4A0}"/>
              </a:ext>
            </a:extLst>
          </p:cNvPr>
          <p:cNvSpPr txBox="1"/>
          <p:nvPr/>
        </p:nvSpPr>
        <p:spPr>
          <a:xfrm>
            <a:off x="6311003" y="1394612"/>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7FD4DE87-59E1-6BC9-D2E6-76920318A996}"/>
              </a:ext>
            </a:extLst>
          </p:cNvPr>
          <p:cNvPicPr>
            <a:picLocks noChangeAspect="1"/>
          </p:cNvPicPr>
          <p:nvPr/>
        </p:nvPicPr>
        <p:blipFill>
          <a:blip r:embed="rId7"/>
          <a:stretch>
            <a:fillRect/>
          </a:stretch>
        </p:blipFill>
        <p:spPr>
          <a:xfrm>
            <a:off x="8081220" y="1458024"/>
            <a:ext cx="2985043" cy="465349"/>
          </a:xfrm>
          <a:prstGeom prst="rect">
            <a:avLst/>
          </a:prstGeom>
        </p:spPr>
      </p:pic>
      <p:sp>
        <p:nvSpPr>
          <p:cNvPr id="11" name="テキスト プレースホルダー 11">
            <a:extLst>
              <a:ext uri="{FF2B5EF4-FFF2-40B4-BE49-F238E27FC236}">
                <a16:creationId xmlns:a16="http://schemas.microsoft.com/office/drawing/2014/main" id="{2E783FF6-2AD6-7982-70D7-6BACDD8D92D0}"/>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7</a:t>
            </a:r>
            <a:endParaRPr lang="ja-JP" altLang="en-US"/>
          </a:p>
        </p:txBody>
      </p:sp>
    </p:spTree>
    <p:extLst>
      <p:ext uri="{BB962C8B-B14F-4D97-AF65-F5344CB8AC3E}">
        <p14:creationId xmlns:p14="http://schemas.microsoft.com/office/powerpoint/2010/main" val="145378086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1: Nontrivial Example</a:t>
            </a:r>
            <a:r>
              <a:rPr lang="en-US" altLang="ja-JP" sz="3600" dirty="0"/>
              <a:t>[OTS23]</a:t>
            </a:r>
            <a:endParaRPr kumimoji="1" lang="ja-JP" altLang="en-US"/>
          </a:p>
        </p:txBody>
      </p:sp>
      <p:sp>
        <p:nvSpPr>
          <p:cNvPr id="3" name="テキスト ボックス 2">
            <a:extLst>
              <a:ext uri="{FF2B5EF4-FFF2-40B4-BE49-F238E27FC236}">
                <a16:creationId xmlns:a16="http://schemas.microsoft.com/office/drawing/2014/main" id="{ADB29290-6691-865A-C03E-30B4F7E0B60F}"/>
              </a:ext>
            </a:extLst>
          </p:cNvPr>
          <p:cNvSpPr txBox="1"/>
          <p:nvPr/>
        </p:nvSpPr>
        <p:spPr>
          <a:xfrm>
            <a:off x="229959" y="891678"/>
            <a:ext cx="12096245"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We construct two models whose higher pump invariant is nontrivial.</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80523F64-1A7F-EB7E-CF2B-3F998F8E2E76}"/>
              </a:ext>
            </a:extLst>
          </p:cNvPr>
          <p:cNvPicPr>
            <a:picLocks noChangeAspect="1"/>
          </p:cNvPicPr>
          <p:nvPr/>
        </p:nvPicPr>
        <p:blipFill rotWithShape="1">
          <a:blip r:embed="rId3"/>
          <a:srcRect r="41190" b="-2967"/>
          <a:stretch/>
        </p:blipFill>
        <p:spPr>
          <a:xfrm>
            <a:off x="564771" y="1962209"/>
            <a:ext cx="4570928" cy="663592"/>
          </a:xfrm>
          <a:prstGeom prst="rect">
            <a:avLst/>
          </a:prstGeom>
        </p:spPr>
      </p:pic>
      <p:pic>
        <p:nvPicPr>
          <p:cNvPr id="9" name="図 8">
            <a:extLst>
              <a:ext uri="{FF2B5EF4-FFF2-40B4-BE49-F238E27FC236}">
                <a16:creationId xmlns:a16="http://schemas.microsoft.com/office/drawing/2014/main" id="{253A33CD-2C32-E10C-51CF-086BE6A5DE5A}"/>
              </a:ext>
            </a:extLst>
          </p:cNvPr>
          <p:cNvPicPr>
            <a:picLocks noChangeAspect="1"/>
          </p:cNvPicPr>
          <p:nvPr/>
        </p:nvPicPr>
        <p:blipFill rotWithShape="1">
          <a:blip r:embed="rId3"/>
          <a:srcRect l="58809" b="-2967"/>
          <a:stretch/>
        </p:blipFill>
        <p:spPr>
          <a:xfrm>
            <a:off x="1800071" y="2641899"/>
            <a:ext cx="3201471" cy="663592"/>
          </a:xfrm>
          <a:prstGeom prst="rect">
            <a:avLst/>
          </a:prstGeom>
        </p:spPr>
      </p:pic>
      <p:pic>
        <p:nvPicPr>
          <p:cNvPr id="17" name="図 16">
            <a:extLst>
              <a:ext uri="{FF2B5EF4-FFF2-40B4-BE49-F238E27FC236}">
                <a16:creationId xmlns:a16="http://schemas.microsoft.com/office/drawing/2014/main" id="{ABE590D6-6596-E1A9-ACA8-F471C4955701}"/>
              </a:ext>
            </a:extLst>
          </p:cNvPr>
          <p:cNvPicPr>
            <a:picLocks noChangeAspect="1"/>
          </p:cNvPicPr>
          <p:nvPr/>
        </p:nvPicPr>
        <p:blipFill>
          <a:blip r:embed="rId4"/>
          <a:stretch>
            <a:fillRect/>
          </a:stretch>
        </p:blipFill>
        <p:spPr>
          <a:xfrm>
            <a:off x="1615323" y="3323893"/>
            <a:ext cx="3885275" cy="2819131"/>
          </a:xfrm>
          <a:prstGeom prst="rect">
            <a:avLst/>
          </a:prstGeom>
        </p:spPr>
      </p:pic>
      <p:pic>
        <p:nvPicPr>
          <p:cNvPr id="20" name="図 19">
            <a:extLst>
              <a:ext uri="{FF2B5EF4-FFF2-40B4-BE49-F238E27FC236}">
                <a16:creationId xmlns:a16="http://schemas.microsoft.com/office/drawing/2014/main" id="{0549835D-F750-4FD3-4706-2286A54E7127}"/>
              </a:ext>
            </a:extLst>
          </p:cNvPr>
          <p:cNvPicPr>
            <a:picLocks noChangeAspect="1"/>
          </p:cNvPicPr>
          <p:nvPr/>
        </p:nvPicPr>
        <p:blipFill>
          <a:blip r:embed="rId5"/>
          <a:stretch>
            <a:fillRect/>
          </a:stretch>
        </p:blipFill>
        <p:spPr>
          <a:xfrm>
            <a:off x="837752" y="6290914"/>
            <a:ext cx="4688894" cy="372685"/>
          </a:xfrm>
          <a:prstGeom prst="rect">
            <a:avLst/>
          </a:prstGeom>
        </p:spPr>
      </p:pic>
      <p:pic>
        <p:nvPicPr>
          <p:cNvPr id="21" name="図 20">
            <a:extLst>
              <a:ext uri="{FF2B5EF4-FFF2-40B4-BE49-F238E27FC236}">
                <a16:creationId xmlns:a16="http://schemas.microsoft.com/office/drawing/2014/main" id="{435F52F5-8FFE-11A1-8886-57F3F52D63F8}"/>
              </a:ext>
            </a:extLst>
          </p:cNvPr>
          <p:cNvPicPr>
            <a:picLocks noChangeAspect="1"/>
          </p:cNvPicPr>
          <p:nvPr/>
        </p:nvPicPr>
        <p:blipFill>
          <a:blip r:embed="rId6"/>
          <a:stretch>
            <a:fillRect/>
          </a:stretch>
        </p:blipFill>
        <p:spPr>
          <a:xfrm>
            <a:off x="6622371" y="6214744"/>
            <a:ext cx="4943678" cy="413438"/>
          </a:xfrm>
          <a:prstGeom prst="rect">
            <a:avLst/>
          </a:prstGeom>
        </p:spPr>
      </p:pic>
      <p:cxnSp>
        <p:nvCxnSpPr>
          <p:cNvPr id="22" name="直線コネクタ 21">
            <a:extLst>
              <a:ext uri="{FF2B5EF4-FFF2-40B4-BE49-F238E27FC236}">
                <a16:creationId xmlns:a16="http://schemas.microsoft.com/office/drawing/2014/main" id="{A622159F-4020-5A24-B73E-C13531838D74}"/>
              </a:ext>
            </a:extLst>
          </p:cNvPr>
          <p:cNvCxnSpPr>
            <a:cxnSpLocks/>
          </p:cNvCxnSpPr>
          <p:nvPr/>
        </p:nvCxnSpPr>
        <p:spPr>
          <a:xfrm>
            <a:off x="452916" y="1463604"/>
            <a:ext cx="0" cy="522747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E002D7F-9D48-9823-5A49-2F37B2EABD5D}"/>
              </a:ext>
            </a:extLst>
          </p:cNvPr>
          <p:cNvCxnSpPr>
            <a:cxnSpLocks/>
          </p:cNvCxnSpPr>
          <p:nvPr/>
        </p:nvCxnSpPr>
        <p:spPr>
          <a:xfrm>
            <a:off x="6248505" y="1426111"/>
            <a:ext cx="0" cy="5264971"/>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394A72D-A647-8028-A65A-D5AA486AFD59}"/>
              </a:ext>
            </a:extLst>
          </p:cNvPr>
          <p:cNvSpPr/>
          <p:nvPr/>
        </p:nvSpPr>
        <p:spPr>
          <a:xfrm>
            <a:off x="711528" y="6182940"/>
            <a:ext cx="4886320"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7AD3B1-50DF-3B3D-5E80-C727247617E4}"/>
              </a:ext>
            </a:extLst>
          </p:cNvPr>
          <p:cNvSpPr/>
          <p:nvPr/>
        </p:nvSpPr>
        <p:spPr>
          <a:xfrm>
            <a:off x="6505932" y="6174989"/>
            <a:ext cx="5108055"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5881E1E4-FB78-358F-D742-98712861ECBD}"/>
              </a:ext>
            </a:extLst>
          </p:cNvPr>
          <p:cNvPicPr>
            <a:picLocks noChangeAspect="1"/>
          </p:cNvPicPr>
          <p:nvPr/>
        </p:nvPicPr>
        <p:blipFill>
          <a:blip r:embed="rId7"/>
          <a:stretch>
            <a:fillRect/>
          </a:stretch>
        </p:blipFill>
        <p:spPr>
          <a:xfrm>
            <a:off x="2307212" y="1441784"/>
            <a:ext cx="2591938" cy="370277"/>
          </a:xfrm>
          <a:prstGeom prst="rect">
            <a:avLst/>
          </a:prstGeom>
        </p:spPr>
      </p:pic>
      <p:sp>
        <p:nvSpPr>
          <p:cNvPr id="30" name="テキスト ボックス 29">
            <a:extLst>
              <a:ext uri="{FF2B5EF4-FFF2-40B4-BE49-F238E27FC236}">
                <a16:creationId xmlns:a16="http://schemas.microsoft.com/office/drawing/2014/main" id="{B8D7F94E-6F87-EDCE-4F55-E5DB32263E88}"/>
              </a:ext>
            </a:extLst>
          </p:cNvPr>
          <p:cNvSpPr txBox="1"/>
          <p:nvPr/>
        </p:nvSpPr>
        <p:spPr>
          <a:xfrm>
            <a:off x="515268" y="1399073"/>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sp>
        <p:nvSpPr>
          <p:cNvPr id="31" name="テキスト ボックス 30">
            <a:extLst>
              <a:ext uri="{FF2B5EF4-FFF2-40B4-BE49-F238E27FC236}">
                <a16:creationId xmlns:a16="http://schemas.microsoft.com/office/drawing/2014/main" id="{DB94BE5E-2AFC-6A1B-E196-807C16FEA4A0}"/>
              </a:ext>
            </a:extLst>
          </p:cNvPr>
          <p:cNvSpPr txBox="1"/>
          <p:nvPr/>
        </p:nvSpPr>
        <p:spPr>
          <a:xfrm>
            <a:off x="6311003" y="1394612"/>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7FD4DE87-59E1-6BC9-D2E6-76920318A996}"/>
              </a:ext>
            </a:extLst>
          </p:cNvPr>
          <p:cNvPicPr>
            <a:picLocks noChangeAspect="1"/>
          </p:cNvPicPr>
          <p:nvPr/>
        </p:nvPicPr>
        <p:blipFill>
          <a:blip r:embed="rId8"/>
          <a:stretch>
            <a:fillRect/>
          </a:stretch>
        </p:blipFill>
        <p:spPr>
          <a:xfrm>
            <a:off x="8081220" y="1458024"/>
            <a:ext cx="2985043" cy="465349"/>
          </a:xfrm>
          <a:prstGeom prst="rect">
            <a:avLst/>
          </a:prstGeom>
        </p:spPr>
      </p:pic>
      <p:pic>
        <p:nvPicPr>
          <p:cNvPr id="35" name="図 34">
            <a:extLst>
              <a:ext uri="{FF2B5EF4-FFF2-40B4-BE49-F238E27FC236}">
                <a16:creationId xmlns:a16="http://schemas.microsoft.com/office/drawing/2014/main" id="{2DD50733-D6B8-FC69-253F-41DDB2D7D0E0}"/>
              </a:ext>
            </a:extLst>
          </p:cNvPr>
          <p:cNvPicPr>
            <a:picLocks noChangeAspect="1"/>
          </p:cNvPicPr>
          <p:nvPr/>
        </p:nvPicPr>
        <p:blipFill rotWithShape="1">
          <a:blip r:embed="rId7"/>
          <a:srcRect l="34380" t="16" b="-1"/>
          <a:stretch/>
        </p:blipFill>
        <p:spPr>
          <a:xfrm>
            <a:off x="723292" y="4649242"/>
            <a:ext cx="1398240" cy="304354"/>
          </a:xfrm>
          <a:prstGeom prst="rect">
            <a:avLst/>
          </a:prstGeom>
        </p:spPr>
      </p:pic>
      <p:sp>
        <p:nvSpPr>
          <p:cNvPr id="11" name="テキスト プレースホルダー 11">
            <a:extLst>
              <a:ext uri="{FF2B5EF4-FFF2-40B4-BE49-F238E27FC236}">
                <a16:creationId xmlns:a16="http://schemas.microsoft.com/office/drawing/2014/main" id="{2E783FF6-2AD6-7982-70D7-6BACDD8D92D0}"/>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7</a:t>
            </a:r>
            <a:endParaRPr lang="ja-JP" altLang="en-US"/>
          </a:p>
        </p:txBody>
      </p:sp>
    </p:spTree>
    <p:extLst>
      <p:ext uri="{BB962C8B-B14F-4D97-AF65-F5344CB8AC3E}">
        <p14:creationId xmlns:p14="http://schemas.microsoft.com/office/powerpoint/2010/main" val="386861332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1: Nontrivial Example</a:t>
            </a:r>
            <a:r>
              <a:rPr lang="en-US" altLang="ja-JP" sz="3600" dirty="0"/>
              <a:t>[OTS23]</a:t>
            </a:r>
            <a:endParaRPr kumimoji="1" lang="ja-JP" altLang="en-US"/>
          </a:p>
        </p:txBody>
      </p:sp>
      <p:sp>
        <p:nvSpPr>
          <p:cNvPr id="3" name="テキスト ボックス 2">
            <a:extLst>
              <a:ext uri="{FF2B5EF4-FFF2-40B4-BE49-F238E27FC236}">
                <a16:creationId xmlns:a16="http://schemas.microsoft.com/office/drawing/2014/main" id="{ADB29290-6691-865A-C03E-30B4F7E0B60F}"/>
              </a:ext>
            </a:extLst>
          </p:cNvPr>
          <p:cNvSpPr txBox="1"/>
          <p:nvPr/>
        </p:nvSpPr>
        <p:spPr>
          <a:xfrm>
            <a:off x="229959" y="891678"/>
            <a:ext cx="12096245"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We construct two models whose higher pump invariant is nontrivial.</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80523F64-1A7F-EB7E-CF2B-3F998F8E2E76}"/>
              </a:ext>
            </a:extLst>
          </p:cNvPr>
          <p:cNvPicPr>
            <a:picLocks noChangeAspect="1"/>
          </p:cNvPicPr>
          <p:nvPr/>
        </p:nvPicPr>
        <p:blipFill rotWithShape="1">
          <a:blip r:embed="rId3"/>
          <a:srcRect r="41190" b="-2967"/>
          <a:stretch/>
        </p:blipFill>
        <p:spPr>
          <a:xfrm>
            <a:off x="564771" y="1962209"/>
            <a:ext cx="4570928" cy="663592"/>
          </a:xfrm>
          <a:prstGeom prst="rect">
            <a:avLst/>
          </a:prstGeom>
        </p:spPr>
      </p:pic>
      <p:pic>
        <p:nvPicPr>
          <p:cNvPr id="9" name="図 8">
            <a:extLst>
              <a:ext uri="{FF2B5EF4-FFF2-40B4-BE49-F238E27FC236}">
                <a16:creationId xmlns:a16="http://schemas.microsoft.com/office/drawing/2014/main" id="{253A33CD-2C32-E10C-51CF-086BE6A5DE5A}"/>
              </a:ext>
            </a:extLst>
          </p:cNvPr>
          <p:cNvPicPr>
            <a:picLocks noChangeAspect="1"/>
          </p:cNvPicPr>
          <p:nvPr/>
        </p:nvPicPr>
        <p:blipFill rotWithShape="1">
          <a:blip r:embed="rId3"/>
          <a:srcRect l="58809" b="-2967"/>
          <a:stretch/>
        </p:blipFill>
        <p:spPr>
          <a:xfrm>
            <a:off x="1800071" y="2641899"/>
            <a:ext cx="3201471" cy="663592"/>
          </a:xfrm>
          <a:prstGeom prst="rect">
            <a:avLst/>
          </a:prstGeom>
        </p:spPr>
      </p:pic>
      <p:pic>
        <p:nvPicPr>
          <p:cNvPr id="14" name="図 13">
            <a:extLst>
              <a:ext uri="{FF2B5EF4-FFF2-40B4-BE49-F238E27FC236}">
                <a16:creationId xmlns:a16="http://schemas.microsoft.com/office/drawing/2014/main" id="{918EBB1C-12D4-34D3-44B6-C301A07A20F0}"/>
              </a:ext>
            </a:extLst>
          </p:cNvPr>
          <p:cNvPicPr>
            <a:picLocks noChangeAspect="1"/>
          </p:cNvPicPr>
          <p:nvPr/>
        </p:nvPicPr>
        <p:blipFill rotWithShape="1">
          <a:blip r:embed="rId4"/>
          <a:srcRect r="44090" b="-4820"/>
          <a:stretch/>
        </p:blipFill>
        <p:spPr>
          <a:xfrm>
            <a:off x="6371285" y="1973975"/>
            <a:ext cx="4345546" cy="663591"/>
          </a:xfrm>
          <a:prstGeom prst="rect">
            <a:avLst/>
          </a:prstGeom>
        </p:spPr>
      </p:pic>
      <p:pic>
        <p:nvPicPr>
          <p:cNvPr id="15" name="図 14">
            <a:extLst>
              <a:ext uri="{FF2B5EF4-FFF2-40B4-BE49-F238E27FC236}">
                <a16:creationId xmlns:a16="http://schemas.microsoft.com/office/drawing/2014/main" id="{B2CBC84E-9B8E-5D92-CDD6-AC0B6F5FDC72}"/>
              </a:ext>
            </a:extLst>
          </p:cNvPr>
          <p:cNvPicPr>
            <a:picLocks noChangeAspect="1"/>
          </p:cNvPicPr>
          <p:nvPr/>
        </p:nvPicPr>
        <p:blipFill rotWithShape="1">
          <a:blip r:embed="rId5"/>
          <a:srcRect l="53038" t="1" b="-1539"/>
          <a:stretch/>
        </p:blipFill>
        <p:spPr>
          <a:xfrm>
            <a:off x="7534389" y="2672652"/>
            <a:ext cx="3650087" cy="608202"/>
          </a:xfrm>
          <a:prstGeom prst="rect">
            <a:avLst/>
          </a:prstGeom>
        </p:spPr>
      </p:pic>
      <p:pic>
        <p:nvPicPr>
          <p:cNvPr id="17" name="図 16">
            <a:extLst>
              <a:ext uri="{FF2B5EF4-FFF2-40B4-BE49-F238E27FC236}">
                <a16:creationId xmlns:a16="http://schemas.microsoft.com/office/drawing/2014/main" id="{ABE590D6-6596-E1A9-ACA8-F471C4955701}"/>
              </a:ext>
            </a:extLst>
          </p:cNvPr>
          <p:cNvPicPr>
            <a:picLocks noChangeAspect="1"/>
          </p:cNvPicPr>
          <p:nvPr/>
        </p:nvPicPr>
        <p:blipFill>
          <a:blip r:embed="rId6"/>
          <a:stretch>
            <a:fillRect/>
          </a:stretch>
        </p:blipFill>
        <p:spPr>
          <a:xfrm>
            <a:off x="1615323" y="3323893"/>
            <a:ext cx="3885275" cy="2819131"/>
          </a:xfrm>
          <a:prstGeom prst="rect">
            <a:avLst/>
          </a:prstGeom>
        </p:spPr>
      </p:pic>
      <p:pic>
        <p:nvPicPr>
          <p:cNvPr id="20" name="図 19">
            <a:extLst>
              <a:ext uri="{FF2B5EF4-FFF2-40B4-BE49-F238E27FC236}">
                <a16:creationId xmlns:a16="http://schemas.microsoft.com/office/drawing/2014/main" id="{0549835D-F750-4FD3-4706-2286A54E7127}"/>
              </a:ext>
            </a:extLst>
          </p:cNvPr>
          <p:cNvPicPr>
            <a:picLocks noChangeAspect="1"/>
          </p:cNvPicPr>
          <p:nvPr/>
        </p:nvPicPr>
        <p:blipFill>
          <a:blip r:embed="rId7"/>
          <a:stretch>
            <a:fillRect/>
          </a:stretch>
        </p:blipFill>
        <p:spPr>
          <a:xfrm>
            <a:off x="837752" y="6290914"/>
            <a:ext cx="4688894" cy="372685"/>
          </a:xfrm>
          <a:prstGeom prst="rect">
            <a:avLst/>
          </a:prstGeom>
        </p:spPr>
      </p:pic>
      <p:pic>
        <p:nvPicPr>
          <p:cNvPr id="21" name="図 20">
            <a:extLst>
              <a:ext uri="{FF2B5EF4-FFF2-40B4-BE49-F238E27FC236}">
                <a16:creationId xmlns:a16="http://schemas.microsoft.com/office/drawing/2014/main" id="{435F52F5-8FFE-11A1-8886-57F3F52D63F8}"/>
              </a:ext>
            </a:extLst>
          </p:cNvPr>
          <p:cNvPicPr>
            <a:picLocks noChangeAspect="1"/>
          </p:cNvPicPr>
          <p:nvPr/>
        </p:nvPicPr>
        <p:blipFill>
          <a:blip r:embed="rId8"/>
          <a:stretch>
            <a:fillRect/>
          </a:stretch>
        </p:blipFill>
        <p:spPr>
          <a:xfrm>
            <a:off x="6622371" y="6214744"/>
            <a:ext cx="4943678" cy="413438"/>
          </a:xfrm>
          <a:prstGeom prst="rect">
            <a:avLst/>
          </a:prstGeom>
        </p:spPr>
      </p:pic>
      <p:cxnSp>
        <p:nvCxnSpPr>
          <p:cNvPr id="22" name="直線コネクタ 21">
            <a:extLst>
              <a:ext uri="{FF2B5EF4-FFF2-40B4-BE49-F238E27FC236}">
                <a16:creationId xmlns:a16="http://schemas.microsoft.com/office/drawing/2014/main" id="{A622159F-4020-5A24-B73E-C13531838D74}"/>
              </a:ext>
            </a:extLst>
          </p:cNvPr>
          <p:cNvCxnSpPr>
            <a:cxnSpLocks/>
          </p:cNvCxnSpPr>
          <p:nvPr/>
        </p:nvCxnSpPr>
        <p:spPr>
          <a:xfrm>
            <a:off x="452916" y="1463604"/>
            <a:ext cx="0" cy="522747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E002D7F-9D48-9823-5A49-2F37B2EABD5D}"/>
              </a:ext>
            </a:extLst>
          </p:cNvPr>
          <p:cNvCxnSpPr>
            <a:cxnSpLocks/>
          </p:cNvCxnSpPr>
          <p:nvPr/>
        </p:nvCxnSpPr>
        <p:spPr>
          <a:xfrm>
            <a:off x="6248505" y="1426111"/>
            <a:ext cx="0" cy="5264971"/>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394A72D-A647-8028-A65A-D5AA486AFD59}"/>
              </a:ext>
            </a:extLst>
          </p:cNvPr>
          <p:cNvSpPr/>
          <p:nvPr/>
        </p:nvSpPr>
        <p:spPr>
          <a:xfrm>
            <a:off x="711528" y="6182940"/>
            <a:ext cx="4886320"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7AD3B1-50DF-3B3D-5E80-C727247617E4}"/>
              </a:ext>
            </a:extLst>
          </p:cNvPr>
          <p:cNvSpPr/>
          <p:nvPr/>
        </p:nvSpPr>
        <p:spPr>
          <a:xfrm>
            <a:off x="6505932" y="6174989"/>
            <a:ext cx="5108055"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5881E1E4-FB78-358F-D742-98712861ECBD}"/>
              </a:ext>
            </a:extLst>
          </p:cNvPr>
          <p:cNvPicPr>
            <a:picLocks noChangeAspect="1"/>
          </p:cNvPicPr>
          <p:nvPr/>
        </p:nvPicPr>
        <p:blipFill>
          <a:blip r:embed="rId9"/>
          <a:stretch>
            <a:fillRect/>
          </a:stretch>
        </p:blipFill>
        <p:spPr>
          <a:xfrm>
            <a:off x="2307212" y="1441784"/>
            <a:ext cx="2591938" cy="370277"/>
          </a:xfrm>
          <a:prstGeom prst="rect">
            <a:avLst/>
          </a:prstGeom>
        </p:spPr>
      </p:pic>
      <p:sp>
        <p:nvSpPr>
          <p:cNvPr id="30" name="テキスト ボックス 29">
            <a:extLst>
              <a:ext uri="{FF2B5EF4-FFF2-40B4-BE49-F238E27FC236}">
                <a16:creationId xmlns:a16="http://schemas.microsoft.com/office/drawing/2014/main" id="{B8D7F94E-6F87-EDCE-4F55-E5DB32263E88}"/>
              </a:ext>
            </a:extLst>
          </p:cNvPr>
          <p:cNvSpPr txBox="1"/>
          <p:nvPr/>
        </p:nvSpPr>
        <p:spPr>
          <a:xfrm>
            <a:off x="515268" y="1399073"/>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sp>
        <p:nvSpPr>
          <p:cNvPr id="31" name="テキスト ボックス 30">
            <a:extLst>
              <a:ext uri="{FF2B5EF4-FFF2-40B4-BE49-F238E27FC236}">
                <a16:creationId xmlns:a16="http://schemas.microsoft.com/office/drawing/2014/main" id="{DB94BE5E-2AFC-6A1B-E196-807C16FEA4A0}"/>
              </a:ext>
            </a:extLst>
          </p:cNvPr>
          <p:cNvSpPr txBox="1"/>
          <p:nvPr/>
        </p:nvSpPr>
        <p:spPr>
          <a:xfrm>
            <a:off x="6311003" y="1394612"/>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7FD4DE87-59E1-6BC9-D2E6-76920318A996}"/>
              </a:ext>
            </a:extLst>
          </p:cNvPr>
          <p:cNvPicPr>
            <a:picLocks noChangeAspect="1"/>
          </p:cNvPicPr>
          <p:nvPr/>
        </p:nvPicPr>
        <p:blipFill>
          <a:blip r:embed="rId10"/>
          <a:stretch>
            <a:fillRect/>
          </a:stretch>
        </p:blipFill>
        <p:spPr>
          <a:xfrm>
            <a:off x="8081220" y="1458024"/>
            <a:ext cx="2985043" cy="465349"/>
          </a:xfrm>
          <a:prstGeom prst="rect">
            <a:avLst/>
          </a:prstGeom>
        </p:spPr>
      </p:pic>
      <p:pic>
        <p:nvPicPr>
          <p:cNvPr id="35" name="図 34">
            <a:extLst>
              <a:ext uri="{FF2B5EF4-FFF2-40B4-BE49-F238E27FC236}">
                <a16:creationId xmlns:a16="http://schemas.microsoft.com/office/drawing/2014/main" id="{2DD50733-D6B8-FC69-253F-41DDB2D7D0E0}"/>
              </a:ext>
            </a:extLst>
          </p:cNvPr>
          <p:cNvPicPr>
            <a:picLocks noChangeAspect="1"/>
          </p:cNvPicPr>
          <p:nvPr/>
        </p:nvPicPr>
        <p:blipFill rotWithShape="1">
          <a:blip r:embed="rId9"/>
          <a:srcRect l="34380" t="16" b="-1"/>
          <a:stretch/>
        </p:blipFill>
        <p:spPr>
          <a:xfrm>
            <a:off x="723292" y="4649242"/>
            <a:ext cx="1398240" cy="304354"/>
          </a:xfrm>
          <a:prstGeom prst="rect">
            <a:avLst/>
          </a:prstGeom>
        </p:spPr>
      </p:pic>
      <p:sp>
        <p:nvSpPr>
          <p:cNvPr id="11" name="テキスト プレースホルダー 11">
            <a:extLst>
              <a:ext uri="{FF2B5EF4-FFF2-40B4-BE49-F238E27FC236}">
                <a16:creationId xmlns:a16="http://schemas.microsoft.com/office/drawing/2014/main" id="{2E783FF6-2AD6-7982-70D7-6BACDD8D92D0}"/>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7</a:t>
            </a:r>
            <a:endParaRPr lang="ja-JP" altLang="en-US"/>
          </a:p>
        </p:txBody>
      </p:sp>
    </p:spTree>
    <p:extLst>
      <p:ext uri="{BB962C8B-B14F-4D97-AF65-F5344CB8AC3E}">
        <p14:creationId xmlns:p14="http://schemas.microsoft.com/office/powerpoint/2010/main" val="388544763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1: Nontrivial Example</a:t>
            </a:r>
            <a:r>
              <a:rPr lang="en-US" altLang="ja-JP" sz="3600" dirty="0"/>
              <a:t>[OTS23]</a:t>
            </a:r>
            <a:endParaRPr kumimoji="1" lang="ja-JP" altLang="en-US"/>
          </a:p>
        </p:txBody>
      </p:sp>
      <p:sp>
        <p:nvSpPr>
          <p:cNvPr id="3" name="テキスト ボックス 2">
            <a:extLst>
              <a:ext uri="{FF2B5EF4-FFF2-40B4-BE49-F238E27FC236}">
                <a16:creationId xmlns:a16="http://schemas.microsoft.com/office/drawing/2014/main" id="{ADB29290-6691-865A-C03E-30B4F7E0B60F}"/>
              </a:ext>
            </a:extLst>
          </p:cNvPr>
          <p:cNvSpPr txBox="1"/>
          <p:nvPr/>
        </p:nvSpPr>
        <p:spPr>
          <a:xfrm>
            <a:off x="229959" y="891678"/>
            <a:ext cx="12096245"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We construct two models whose higher pump invariant is nontrivial.</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8" name="図 7">
            <a:extLst>
              <a:ext uri="{FF2B5EF4-FFF2-40B4-BE49-F238E27FC236}">
                <a16:creationId xmlns:a16="http://schemas.microsoft.com/office/drawing/2014/main" id="{80523F64-1A7F-EB7E-CF2B-3F998F8E2E76}"/>
              </a:ext>
            </a:extLst>
          </p:cNvPr>
          <p:cNvPicPr>
            <a:picLocks noChangeAspect="1"/>
          </p:cNvPicPr>
          <p:nvPr/>
        </p:nvPicPr>
        <p:blipFill rotWithShape="1">
          <a:blip r:embed="rId3"/>
          <a:srcRect r="41190" b="-2967"/>
          <a:stretch/>
        </p:blipFill>
        <p:spPr>
          <a:xfrm>
            <a:off x="564771" y="1962209"/>
            <a:ext cx="4570928" cy="663592"/>
          </a:xfrm>
          <a:prstGeom prst="rect">
            <a:avLst/>
          </a:prstGeom>
        </p:spPr>
      </p:pic>
      <p:pic>
        <p:nvPicPr>
          <p:cNvPr id="9" name="図 8">
            <a:extLst>
              <a:ext uri="{FF2B5EF4-FFF2-40B4-BE49-F238E27FC236}">
                <a16:creationId xmlns:a16="http://schemas.microsoft.com/office/drawing/2014/main" id="{253A33CD-2C32-E10C-51CF-086BE6A5DE5A}"/>
              </a:ext>
            </a:extLst>
          </p:cNvPr>
          <p:cNvPicPr>
            <a:picLocks noChangeAspect="1"/>
          </p:cNvPicPr>
          <p:nvPr/>
        </p:nvPicPr>
        <p:blipFill rotWithShape="1">
          <a:blip r:embed="rId3"/>
          <a:srcRect l="58809" b="-2967"/>
          <a:stretch/>
        </p:blipFill>
        <p:spPr>
          <a:xfrm>
            <a:off x="1800071" y="2641899"/>
            <a:ext cx="3201471" cy="663592"/>
          </a:xfrm>
          <a:prstGeom prst="rect">
            <a:avLst/>
          </a:prstGeom>
        </p:spPr>
      </p:pic>
      <p:pic>
        <p:nvPicPr>
          <p:cNvPr id="14" name="図 13">
            <a:extLst>
              <a:ext uri="{FF2B5EF4-FFF2-40B4-BE49-F238E27FC236}">
                <a16:creationId xmlns:a16="http://schemas.microsoft.com/office/drawing/2014/main" id="{918EBB1C-12D4-34D3-44B6-C301A07A20F0}"/>
              </a:ext>
            </a:extLst>
          </p:cNvPr>
          <p:cNvPicPr>
            <a:picLocks noChangeAspect="1"/>
          </p:cNvPicPr>
          <p:nvPr/>
        </p:nvPicPr>
        <p:blipFill rotWithShape="1">
          <a:blip r:embed="rId4"/>
          <a:srcRect r="44090" b="-4820"/>
          <a:stretch/>
        </p:blipFill>
        <p:spPr>
          <a:xfrm>
            <a:off x="6371285" y="1973975"/>
            <a:ext cx="4345546" cy="663591"/>
          </a:xfrm>
          <a:prstGeom prst="rect">
            <a:avLst/>
          </a:prstGeom>
        </p:spPr>
      </p:pic>
      <p:pic>
        <p:nvPicPr>
          <p:cNvPr id="15" name="図 14">
            <a:extLst>
              <a:ext uri="{FF2B5EF4-FFF2-40B4-BE49-F238E27FC236}">
                <a16:creationId xmlns:a16="http://schemas.microsoft.com/office/drawing/2014/main" id="{B2CBC84E-9B8E-5D92-CDD6-AC0B6F5FDC72}"/>
              </a:ext>
            </a:extLst>
          </p:cNvPr>
          <p:cNvPicPr>
            <a:picLocks noChangeAspect="1"/>
          </p:cNvPicPr>
          <p:nvPr/>
        </p:nvPicPr>
        <p:blipFill rotWithShape="1">
          <a:blip r:embed="rId5"/>
          <a:srcRect l="53038" t="1" b="-1539"/>
          <a:stretch/>
        </p:blipFill>
        <p:spPr>
          <a:xfrm>
            <a:off x="7534389" y="2672652"/>
            <a:ext cx="3650087" cy="608202"/>
          </a:xfrm>
          <a:prstGeom prst="rect">
            <a:avLst/>
          </a:prstGeom>
        </p:spPr>
      </p:pic>
      <p:pic>
        <p:nvPicPr>
          <p:cNvPr id="17" name="図 16">
            <a:extLst>
              <a:ext uri="{FF2B5EF4-FFF2-40B4-BE49-F238E27FC236}">
                <a16:creationId xmlns:a16="http://schemas.microsoft.com/office/drawing/2014/main" id="{ABE590D6-6596-E1A9-ACA8-F471C4955701}"/>
              </a:ext>
            </a:extLst>
          </p:cNvPr>
          <p:cNvPicPr>
            <a:picLocks noChangeAspect="1"/>
          </p:cNvPicPr>
          <p:nvPr/>
        </p:nvPicPr>
        <p:blipFill>
          <a:blip r:embed="rId6"/>
          <a:stretch>
            <a:fillRect/>
          </a:stretch>
        </p:blipFill>
        <p:spPr>
          <a:xfrm>
            <a:off x="1615323" y="3323893"/>
            <a:ext cx="3885275" cy="2819131"/>
          </a:xfrm>
          <a:prstGeom prst="rect">
            <a:avLst/>
          </a:prstGeom>
        </p:spPr>
      </p:pic>
      <p:pic>
        <p:nvPicPr>
          <p:cNvPr id="19" name="図 18">
            <a:extLst>
              <a:ext uri="{FF2B5EF4-FFF2-40B4-BE49-F238E27FC236}">
                <a16:creationId xmlns:a16="http://schemas.microsoft.com/office/drawing/2014/main" id="{0A51FD56-DD2D-4381-6B06-E320D77BFDEE}"/>
              </a:ext>
            </a:extLst>
          </p:cNvPr>
          <p:cNvPicPr>
            <a:picLocks noChangeAspect="1"/>
          </p:cNvPicPr>
          <p:nvPr/>
        </p:nvPicPr>
        <p:blipFill rotWithShape="1">
          <a:blip r:embed="rId7"/>
          <a:srcRect r="46541"/>
          <a:stretch/>
        </p:blipFill>
        <p:spPr>
          <a:xfrm>
            <a:off x="8801991" y="3342442"/>
            <a:ext cx="2219796" cy="2800581"/>
          </a:xfrm>
          <a:prstGeom prst="rect">
            <a:avLst/>
          </a:prstGeom>
        </p:spPr>
      </p:pic>
      <p:pic>
        <p:nvPicPr>
          <p:cNvPr id="20" name="図 19">
            <a:extLst>
              <a:ext uri="{FF2B5EF4-FFF2-40B4-BE49-F238E27FC236}">
                <a16:creationId xmlns:a16="http://schemas.microsoft.com/office/drawing/2014/main" id="{0549835D-F750-4FD3-4706-2286A54E7127}"/>
              </a:ext>
            </a:extLst>
          </p:cNvPr>
          <p:cNvPicPr>
            <a:picLocks noChangeAspect="1"/>
          </p:cNvPicPr>
          <p:nvPr/>
        </p:nvPicPr>
        <p:blipFill>
          <a:blip r:embed="rId8"/>
          <a:stretch>
            <a:fillRect/>
          </a:stretch>
        </p:blipFill>
        <p:spPr>
          <a:xfrm>
            <a:off x="837752" y="6290914"/>
            <a:ext cx="4688894" cy="372685"/>
          </a:xfrm>
          <a:prstGeom prst="rect">
            <a:avLst/>
          </a:prstGeom>
        </p:spPr>
      </p:pic>
      <p:pic>
        <p:nvPicPr>
          <p:cNvPr id="21" name="図 20">
            <a:extLst>
              <a:ext uri="{FF2B5EF4-FFF2-40B4-BE49-F238E27FC236}">
                <a16:creationId xmlns:a16="http://schemas.microsoft.com/office/drawing/2014/main" id="{435F52F5-8FFE-11A1-8886-57F3F52D63F8}"/>
              </a:ext>
            </a:extLst>
          </p:cNvPr>
          <p:cNvPicPr>
            <a:picLocks noChangeAspect="1"/>
          </p:cNvPicPr>
          <p:nvPr/>
        </p:nvPicPr>
        <p:blipFill>
          <a:blip r:embed="rId9"/>
          <a:stretch>
            <a:fillRect/>
          </a:stretch>
        </p:blipFill>
        <p:spPr>
          <a:xfrm>
            <a:off x="6622371" y="6214744"/>
            <a:ext cx="4943678" cy="413438"/>
          </a:xfrm>
          <a:prstGeom prst="rect">
            <a:avLst/>
          </a:prstGeom>
        </p:spPr>
      </p:pic>
      <p:cxnSp>
        <p:nvCxnSpPr>
          <p:cNvPr id="22" name="直線コネクタ 21">
            <a:extLst>
              <a:ext uri="{FF2B5EF4-FFF2-40B4-BE49-F238E27FC236}">
                <a16:creationId xmlns:a16="http://schemas.microsoft.com/office/drawing/2014/main" id="{A622159F-4020-5A24-B73E-C13531838D74}"/>
              </a:ext>
            </a:extLst>
          </p:cNvPr>
          <p:cNvCxnSpPr>
            <a:cxnSpLocks/>
          </p:cNvCxnSpPr>
          <p:nvPr/>
        </p:nvCxnSpPr>
        <p:spPr>
          <a:xfrm>
            <a:off x="452916" y="1463604"/>
            <a:ext cx="0" cy="522747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E002D7F-9D48-9823-5A49-2F37B2EABD5D}"/>
              </a:ext>
            </a:extLst>
          </p:cNvPr>
          <p:cNvCxnSpPr>
            <a:cxnSpLocks/>
          </p:cNvCxnSpPr>
          <p:nvPr/>
        </p:nvCxnSpPr>
        <p:spPr>
          <a:xfrm>
            <a:off x="6248505" y="1426111"/>
            <a:ext cx="0" cy="5264971"/>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394A72D-A647-8028-A65A-D5AA486AFD59}"/>
              </a:ext>
            </a:extLst>
          </p:cNvPr>
          <p:cNvSpPr/>
          <p:nvPr/>
        </p:nvSpPr>
        <p:spPr>
          <a:xfrm>
            <a:off x="711528" y="6182940"/>
            <a:ext cx="4886320"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07AD3B1-50DF-3B3D-5E80-C727247617E4}"/>
              </a:ext>
            </a:extLst>
          </p:cNvPr>
          <p:cNvSpPr/>
          <p:nvPr/>
        </p:nvSpPr>
        <p:spPr>
          <a:xfrm>
            <a:off x="6505932" y="6174989"/>
            <a:ext cx="5108055" cy="5081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5881E1E4-FB78-358F-D742-98712861ECBD}"/>
              </a:ext>
            </a:extLst>
          </p:cNvPr>
          <p:cNvPicPr>
            <a:picLocks noChangeAspect="1"/>
          </p:cNvPicPr>
          <p:nvPr/>
        </p:nvPicPr>
        <p:blipFill>
          <a:blip r:embed="rId10"/>
          <a:stretch>
            <a:fillRect/>
          </a:stretch>
        </p:blipFill>
        <p:spPr>
          <a:xfrm>
            <a:off x="2307212" y="1441784"/>
            <a:ext cx="2591938" cy="370277"/>
          </a:xfrm>
          <a:prstGeom prst="rect">
            <a:avLst/>
          </a:prstGeom>
        </p:spPr>
      </p:pic>
      <p:sp>
        <p:nvSpPr>
          <p:cNvPr id="30" name="テキスト ボックス 29">
            <a:extLst>
              <a:ext uri="{FF2B5EF4-FFF2-40B4-BE49-F238E27FC236}">
                <a16:creationId xmlns:a16="http://schemas.microsoft.com/office/drawing/2014/main" id="{B8D7F94E-6F87-EDCE-4F55-E5DB32263E88}"/>
              </a:ext>
            </a:extLst>
          </p:cNvPr>
          <p:cNvSpPr txBox="1"/>
          <p:nvPr/>
        </p:nvSpPr>
        <p:spPr>
          <a:xfrm>
            <a:off x="515268" y="1399073"/>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sp>
        <p:nvSpPr>
          <p:cNvPr id="31" name="テキスト ボックス 30">
            <a:extLst>
              <a:ext uri="{FF2B5EF4-FFF2-40B4-BE49-F238E27FC236}">
                <a16:creationId xmlns:a16="http://schemas.microsoft.com/office/drawing/2014/main" id="{DB94BE5E-2AFC-6A1B-E196-807C16FEA4A0}"/>
              </a:ext>
            </a:extLst>
          </p:cNvPr>
          <p:cNvSpPr txBox="1"/>
          <p:nvPr/>
        </p:nvSpPr>
        <p:spPr>
          <a:xfrm>
            <a:off x="6311003" y="1394612"/>
            <a:ext cx="2148606"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Example)</a:t>
            </a:r>
            <a:endParaRPr kumimoji="1" lang="ja-JP" altLang="en-US" sz="2800">
              <a:latin typeface="Hiragino Maru Gothic Pro W4" panose="020F0400000000000000" pitchFamily="34" charset="-128"/>
              <a:ea typeface="Hiragino Maru Gothic Pro W4" panose="020F0400000000000000" pitchFamily="34" charset="-128"/>
            </a:endParaRPr>
          </a:p>
        </p:txBody>
      </p:sp>
      <p:pic>
        <p:nvPicPr>
          <p:cNvPr id="32" name="図 31">
            <a:extLst>
              <a:ext uri="{FF2B5EF4-FFF2-40B4-BE49-F238E27FC236}">
                <a16:creationId xmlns:a16="http://schemas.microsoft.com/office/drawing/2014/main" id="{7FD4DE87-59E1-6BC9-D2E6-76920318A996}"/>
              </a:ext>
            </a:extLst>
          </p:cNvPr>
          <p:cNvPicPr>
            <a:picLocks noChangeAspect="1"/>
          </p:cNvPicPr>
          <p:nvPr/>
        </p:nvPicPr>
        <p:blipFill>
          <a:blip r:embed="rId11"/>
          <a:stretch>
            <a:fillRect/>
          </a:stretch>
        </p:blipFill>
        <p:spPr>
          <a:xfrm>
            <a:off x="8081220" y="1458024"/>
            <a:ext cx="2985043" cy="465349"/>
          </a:xfrm>
          <a:prstGeom prst="rect">
            <a:avLst/>
          </a:prstGeom>
        </p:spPr>
      </p:pic>
      <p:pic>
        <p:nvPicPr>
          <p:cNvPr id="35" name="図 34">
            <a:extLst>
              <a:ext uri="{FF2B5EF4-FFF2-40B4-BE49-F238E27FC236}">
                <a16:creationId xmlns:a16="http://schemas.microsoft.com/office/drawing/2014/main" id="{2DD50733-D6B8-FC69-253F-41DDB2D7D0E0}"/>
              </a:ext>
            </a:extLst>
          </p:cNvPr>
          <p:cNvPicPr>
            <a:picLocks noChangeAspect="1"/>
          </p:cNvPicPr>
          <p:nvPr/>
        </p:nvPicPr>
        <p:blipFill rotWithShape="1">
          <a:blip r:embed="rId10"/>
          <a:srcRect l="34380" t="16" b="-1"/>
          <a:stretch/>
        </p:blipFill>
        <p:spPr>
          <a:xfrm>
            <a:off x="723292" y="4649242"/>
            <a:ext cx="1398240" cy="304354"/>
          </a:xfrm>
          <a:prstGeom prst="rect">
            <a:avLst/>
          </a:prstGeom>
        </p:spPr>
      </p:pic>
      <p:pic>
        <p:nvPicPr>
          <p:cNvPr id="36" name="図 35">
            <a:extLst>
              <a:ext uri="{FF2B5EF4-FFF2-40B4-BE49-F238E27FC236}">
                <a16:creationId xmlns:a16="http://schemas.microsoft.com/office/drawing/2014/main" id="{DDEB594D-38AF-FDBE-5483-732234F172EA}"/>
              </a:ext>
            </a:extLst>
          </p:cNvPr>
          <p:cNvPicPr>
            <a:picLocks noChangeAspect="1"/>
          </p:cNvPicPr>
          <p:nvPr/>
        </p:nvPicPr>
        <p:blipFill rotWithShape="1">
          <a:blip r:embed="rId11"/>
          <a:srcRect l="29432" b="-541"/>
          <a:stretch/>
        </p:blipFill>
        <p:spPr>
          <a:xfrm>
            <a:off x="6810197" y="4627299"/>
            <a:ext cx="1662858" cy="369335"/>
          </a:xfrm>
          <a:prstGeom prst="rect">
            <a:avLst/>
          </a:prstGeom>
        </p:spPr>
      </p:pic>
      <p:sp>
        <p:nvSpPr>
          <p:cNvPr id="11" name="テキスト プレースホルダー 11">
            <a:extLst>
              <a:ext uri="{FF2B5EF4-FFF2-40B4-BE49-F238E27FC236}">
                <a16:creationId xmlns:a16="http://schemas.microsoft.com/office/drawing/2014/main" id="{2E783FF6-2AD6-7982-70D7-6BACDD8D92D0}"/>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7</a:t>
            </a:r>
            <a:endParaRPr lang="ja-JP" altLang="en-US"/>
          </a:p>
        </p:txBody>
      </p:sp>
    </p:spTree>
    <p:extLst>
      <p:ext uri="{BB962C8B-B14F-4D97-AF65-F5344CB8AC3E}">
        <p14:creationId xmlns:p14="http://schemas.microsoft.com/office/powerpoint/2010/main" val="328870719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7" name="テキスト プレースホルダー 11">
            <a:extLst>
              <a:ext uri="{FF2B5EF4-FFF2-40B4-BE49-F238E27FC236}">
                <a16:creationId xmlns:a16="http://schemas.microsoft.com/office/drawing/2014/main" id="{12058780-2D47-BB1B-69A1-3B6E1E8EED0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4214944345"/>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81BDE-5D85-5E4D-9383-AD4F07B6E266}"/>
              </a:ext>
            </a:extLst>
          </p:cNvPr>
          <p:cNvSpPr>
            <a:spLocks noGrp="1"/>
          </p:cNvSpPr>
          <p:nvPr>
            <p:ph type="ctrTitle"/>
          </p:nvPr>
        </p:nvSpPr>
        <p:spPr>
          <a:xfrm>
            <a:off x="-540986" y="3149129"/>
            <a:ext cx="13616906" cy="1965743"/>
          </a:xfrm>
        </p:spPr>
        <p:txBody>
          <a:bodyPr>
            <a:noAutofit/>
          </a:bodyPr>
          <a:lstStyle/>
          <a:p>
            <a:r>
              <a:rPr kumimoji="1" lang="en-US" altLang="ja-JP" sz="4400" b="1" dirty="0"/>
              <a:t>Higher Berry Phases </a:t>
            </a:r>
            <a:br>
              <a:rPr kumimoji="1" lang="en-US" altLang="ja-JP" sz="4400" b="1" dirty="0"/>
            </a:br>
            <a:r>
              <a:rPr kumimoji="1" lang="en-US" altLang="ja-JP" sz="4400" b="1" dirty="0"/>
              <a:t>and </a:t>
            </a:r>
            <a:br>
              <a:rPr kumimoji="1" lang="en-US" altLang="ja-JP" sz="4400" b="1" dirty="0"/>
            </a:br>
            <a:r>
              <a:rPr kumimoji="1" lang="en-US" altLang="ja-JP" sz="4400" b="1" dirty="0"/>
              <a:t>Matrix Product States</a:t>
            </a:r>
            <a:endParaRPr kumimoji="1" lang="ja-JP" altLang="en-US" sz="4400" b="1"/>
          </a:p>
        </p:txBody>
      </p:sp>
      <p:sp>
        <p:nvSpPr>
          <p:cNvPr id="3" name="字幕 2">
            <a:extLst>
              <a:ext uri="{FF2B5EF4-FFF2-40B4-BE49-F238E27FC236}">
                <a16:creationId xmlns:a16="http://schemas.microsoft.com/office/drawing/2014/main" id="{0444B22A-B907-E347-86A1-153A4361E81F}"/>
              </a:ext>
            </a:extLst>
          </p:cNvPr>
          <p:cNvSpPr>
            <a:spLocks noGrp="1"/>
          </p:cNvSpPr>
          <p:nvPr>
            <p:ph type="subTitle" idx="1"/>
          </p:nvPr>
        </p:nvSpPr>
        <p:spPr>
          <a:xfrm>
            <a:off x="15834" y="5156992"/>
            <a:ext cx="12160332" cy="830595"/>
          </a:xfrm>
        </p:spPr>
        <p:txBody>
          <a:bodyPr>
            <a:normAutofit/>
          </a:bodyPr>
          <a:lstStyle/>
          <a:p>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Shuhei</a:t>
            </a:r>
            <a:r>
              <a:rPr kumimoji="1" lang="en-US" altLang="ja-JP" sz="3600" b="1" dirty="0">
                <a:latin typeface="Hiragino Maru Gothic ProN W4" panose="020F0400000000000000" pitchFamily="34" charset="-128"/>
                <a:ea typeface="Hiragino Maru Gothic ProN W4" panose="020F0400000000000000" pitchFamily="34" charset="-128"/>
              </a:rPr>
              <a:t> </a:t>
            </a:r>
            <a:r>
              <a:rPr kumimoji="1" lang="en-US" altLang="ja-JP" sz="3600" b="1" dirty="0" err="1">
                <a:latin typeface="Hiragino Maru Gothic ProN W4" panose="020F0400000000000000" pitchFamily="34" charset="-128"/>
                <a:ea typeface="Hiragino Maru Gothic ProN W4" panose="020F0400000000000000" pitchFamily="34" charset="-128"/>
              </a:rPr>
              <a:t>Ohyama</a:t>
            </a:r>
            <a:r>
              <a:rPr kumimoji="1" lang="en-US" altLang="ja-JP" sz="3600" b="1" dirty="0">
                <a:latin typeface="Hiragino Maru Gothic ProN W4" panose="020F0400000000000000" pitchFamily="34" charset="-128"/>
                <a:ea typeface="Hiragino Maru Gothic ProN W4" panose="020F0400000000000000" pitchFamily="34" charset="-128"/>
              </a:rPr>
              <a:t> </a:t>
            </a:r>
            <a:r>
              <a:rPr lang="en-US" altLang="ja-JP" sz="3600" b="1" dirty="0">
                <a:latin typeface="Hiragino Maru Gothic ProN W4" panose="020F0400000000000000" pitchFamily="34" charset="-128"/>
                <a:ea typeface="Hiragino Maru Gothic ProN W4" panose="020F0400000000000000" pitchFamily="34" charset="-128"/>
              </a:rPr>
              <a:t>(Kyoto Univ. YITP)</a:t>
            </a:r>
            <a:endParaRPr kumimoji="1" lang="en-US" altLang="ja-JP" sz="3600" b="1" dirty="0">
              <a:latin typeface="Hiragino Maru Gothic ProN W4" panose="020F0400000000000000" pitchFamily="34" charset="-128"/>
              <a:ea typeface="Hiragino Maru Gothic ProN W4" panose="020F0400000000000000" pitchFamily="34" charset="-128"/>
            </a:endParaRPr>
          </a:p>
        </p:txBody>
      </p:sp>
      <p:sp>
        <p:nvSpPr>
          <p:cNvPr id="5" name="字幕 2">
            <a:extLst>
              <a:ext uri="{FF2B5EF4-FFF2-40B4-BE49-F238E27FC236}">
                <a16:creationId xmlns:a16="http://schemas.microsoft.com/office/drawing/2014/main" id="{D4248878-E180-E446-896B-D9D653B24628}"/>
              </a:ext>
            </a:extLst>
          </p:cNvPr>
          <p:cNvSpPr txBox="1">
            <a:spLocks/>
          </p:cNvSpPr>
          <p:nvPr/>
        </p:nvSpPr>
        <p:spPr>
          <a:xfrm>
            <a:off x="7103876" y="242930"/>
            <a:ext cx="4888832" cy="6353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3600" b="1">
              <a:latin typeface="Hiragino Maru Gothic ProN W4" panose="020F0400000000000000" pitchFamily="34" charset="-128"/>
              <a:ea typeface="Hiragino Maru Gothic ProN W4" panose="020F0400000000000000" pitchFamily="34" charset="-128"/>
            </a:endParaRPr>
          </a:p>
        </p:txBody>
      </p:sp>
      <p:pic>
        <p:nvPicPr>
          <p:cNvPr id="8" name="図 7">
            <a:extLst>
              <a:ext uri="{FF2B5EF4-FFF2-40B4-BE49-F238E27FC236}">
                <a16:creationId xmlns:a16="http://schemas.microsoft.com/office/drawing/2014/main" id="{E99CB47E-AA41-D6C9-2443-2FD7308CD642}"/>
              </a:ext>
            </a:extLst>
          </p:cNvPr>
          <p:cNvPicPr>
            <a:picLocks noChangeAspect="1"/>
          </p:cNvPicPr>
          <p:nvPr/>
        </p:nvPicPr>
        <p:blipFill>
          <a:blip r:embed="rId2"/>
          <a:stretch>
            <a:fillRect/>
          </a:stretch>
        </p:blipFill>
        <p:spPr>
          <a:xfrm>
            <a:off x="197882" y="308366"/>
            <a:ext cx="1317652" cy="1382805"/>
          </a:xfrm>
          <a:prstGeom prst="rect">
            <a:avLst/>
          </a:prstGeom>
        </p:spPr>
      </p:pic>
      <p:pic>
        <p:nvPicPr>
          <p:cNvPr id="10" name="図 9">
            <a:extLst>
              <a:ext uri="{FF2B5EF4-FFF2-40B4-BE49-F238E27FC236}">
                <a16:creationId xmlns:a16="http://schemas.microsoft.com/office/drawing/2014/main" id="{95B6B515-E79C-B270-BE0C-8D2FDCB405B7}"/>
              </a:ext>
            </a:extLst>
          </p:cNvPr>
          <p:cNvPicPr>
            <a:picLocks noChangeAspect="1"/>
          </p:cNvPicPr>
          <p:nvPr/>
        </p:nvPicPr>
        <p:blipFill>
          <a:blip r:embed="rId3"/>
          <a:stretch>
            <a:fillRect/>
          </a:stretch>
        </p:blipFill>
        <p:spPr>
          <a:xfrm>
            <a:off x="1640910" y="320781"/>
            <a:ext cx="2531520" cy="1204016"/>
          </a:xfrm>
          <a:prstGeom prst="rect">
            <a:avLst/>
          </a:prstGeom>
        </p:spPr>
      </p:pic>
      <p:sp>
        <p:nvSpPr>
          <p:cNvPr id="7" name="タイトル 1">
            <a:extLst>
              <a:ext uri="{FF2B5EF4-FFF2-40B4-BE49-F238E27FC236}">
                <a16:creationId xmlns:a16="http://schemas.microsoft.com/office/drawing/2014/main" id="{887DA112-8591-1C11-D0B9-4708C1654849}"/>
              </a:ext>
            </a:extLst>
          </p:cNvPr>
          <p:cNvSpPr txBox="1">
            <a:spLocks/>
          </p:cNvSpPr>
          <p:nvPr/>
        </p:nvSpPr>
        <p:spPr>
          <a:xfrm>
            <a:off x="8567770" y="298501"/>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Aug. 11, 2023</a:t>
            </a:r>
            <a:endParaRPr lang="ja-JP" altLang="en-US" sz="2800" b="1"/>
          </a:p>
        </p:txBody>
      </p:sp>
      <p:pic>
        <p:nvPicPr>
          <p:cNvPr id="11" name="図 10">
            <a:extLst>
              <a:ext uri="{FF2B5EF4-FFF2-40B4-BE49-F238E27FC236}">
                <a16:creationId xmlns:a16="http://schemas.microsoft.com/office/drawing/2014/main" id="{59EB42E3-C20A-E603-B225-4726D6FF2F5B}"/>
              </a:ext>
            </a:extLst>
          </p:cNvPr>
          <p:cNvPicPr>
            <a:picLocks noChangeAspect="1"/>
          </p:cNvPicPr>
          <p:nvPr/>
        </p:nvPicPr>
        <p:blipFill>
          <a:blip r:embed="rId4"/>
          <a:stretch>
            <a:fillRect/>
          </a:stretch>
        </p:blipFill>
        <p:spPr>
          <a:xfrm>
            <a:off x="5639814" y="469033"/>
            <a:ext cx="2548947" cy="1049566"/>
          </a:xfrm>
          <a:prstGeom prst="rect">
            <a:avLst/>
          </a:prstGeom>
        </p:spPr>
      </p:pic>
      <p:sp>
        <p:nvSpPr>
          <p:cNvPr id="6" name="テキスト プレースホルダー 11">
            <a:extLst>
              <a:ext uri="{FF2B5EF4-FFF2-40B4-BE49-F238E27FC236}">
                <a16:creationId xmlns:a16="http://schemas.microsoft.com/office/drawing/2014/main" id="{AFFF8A2C-8EBC-BF20-10F8-FBC8541CEF34}"/>
              </a:ext>
            </a:extLst>
          </p:cNvPr>
          <p:cNvSpPr>
            <a:spLocks noGrp="1"/>
          </p:cNvSpPr>
          <p:nvPr>
            <p:ph type="body" sz="quarter" idx="12" hasCustomPrompt="1"/>
          </p:nvPr>
        </p:nvSpPr>
        <p:spPr>
          <a:xfrm>
            <a:off x="11611342" y="6467780"/>
            <a:ext cx="762733" cy="371475"/>
          </a:xfrm>
        </p:spPr>
        <p:txBody>
          <a:bodyPr>
            <a:normAutofit/>
          </a:bodyPr>
          <a:lstStyle>
            <a:lvl1pPr marL="0" indent="0">
              <a:buNone/>
              <a:defRPr sz="2000" b="1"/>
            </a:lvl1pPr>
          </a:lstStyle>
          <a:p>
            <a:pPr lvl="0"/>
            <a:r>
              <a:rPr kumimoji="1" lang="en-US" altLang="ja-JP" dirty="0"/>
              <a:t>/10</a:t>
            </a:r>
            <a:endParaRPr kumimoji="1" lang="ja-JP" altLang="en-US"/>
          </a:p>
        </p:txBody>
      </p:sp>
      <p:sp>
        <p:nvSpPr>
          <p:cNvPr id="9" name="テキスト プレースホルダー 11">
            <a:extLst>
              <a:ext uri="{FF2B5EF4-FFF2-40B4-BE49-F238E27FC236}">
                <a16:creationId xmlns:a16="http://schemas.microsoft.com/office/drawing/2014/main" id="{03AF7875-0367-19F1-15DB-F7FD52DFCC53}"/>
              </a:ext>
            </a:extLst>
          </p:cNvPr>
          <p:cNvSpPr txBox="1">
            <a:spLocks/>
          </p:cNvSpPr>
          <p:nvPr/>
        </p:nvSpPr>
        <p:spPr>
          <a:xfrm>
            <a:off x="11413433" y="6467780"/>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a:t>
            </a:r>
            <a:endParaRPr lang="ja-JP" altLang="en-US"/>
          </a:p>
        </p:txBody>
      </p:sp>
      <p:sp>
        <p:nvSpPr>
          <p:cNvPr id="4" name="タイトル 1">
            <a:extLst>
              <a:ext uri="{FF2B5EF4-FFF2-40B4-BE49-F238E27FC236}">
                <a16:creationId xmlns:a16="http://schemas.microsoft.com/office/drawing/2014/main" id="{AEECB766-E789-AC6F-C0EA-BADD3B978053}"/>
              </a:ext>
            </a:extLst>
          </p:cNvPr>
          <p:cNvSpPr txBox="1">
            <a:spLocks/>
          </p:cNvSpPr>
          <p:nvPr/>
        </p:nvSpPr>
        <p:spPr>
          <a:xfrm>
            <a:off x="8583604" y="888184"/>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err="1"/>
              <a:t>Benasque</a:t>
            </a:r>
            <a:endParaRPr lang="ja-JP" altLang="en-US" sz="2800" b="1"/>
          </a:p>
        </p:txBody>
      </p:sp>
      <p:sp>
        <p:nvSpPr>
          <p:cNvPr id="12" name="タイトル 1">
            <a:extLst>
              <a:ext uri="{FF2B5EF4-FFF2-40B4-BE49-F238E27FC236}">
                <a16:creationId xmlns:a16="http://schemas.microsoft.com/office/drawing/2014/main" id="{55058288-72CE-930F-8195-46458974C002}"/>
              </a:ext>
            </a:extLst>
          </p:cNvPr>
          <p:cNvSpPr txBox="1">
            <a:spLocks/>
          </p:cNvSpPr>
          <p:nvPr/>
        </p:nvSpPr>
        <p:spPr>
          <a:xfrm>
            <a:off x="8583604" y="1465422"/>
            <a:ext cx="3608396" cy="6219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bg1"/>
                </a:solidFill>
                <a:latin typeface="Hiragino Maru Gothic ProN W4" panose="020F0400000000000000" pitchFamily="34" charset="-128"/>
                <a:ea typeface="Hiragino Maru Gothic ProN W4" panose="020F0400000000000000" pitchFamily="34" charset="-128"/>
                <a:cs typeface="+mj-cs"/>
              </a:defRPr>
            </a:lvl1pPr>
          </a:lstStyle>
          <a:p>
            <a:r>
              <a:rPr lang="en-US" altLang="ja-JP" sz="2800" b="1" dirty="0"/>
              <a:t>25+5 min.</a:t>
            </a:r>
            <a:endParaRPr lang="ja-JP" altLang="en-US" sz="2800" b="1"/>
          </a:p>
        </p:txBody>
      </p:sp>
      <p:pic>
        <p:nvPicPr>
          <p:cNvPr id="14" name="図 13">
            <a:extLst>
              <a:ext uri="{FF2B5EF4-FFF2-40B4-BE49-F238E27FC236}">
                <a16:creationId xmlns:a16="http://schemas.microsoft.com/office/drawing/2014/main" id="{65FEC89F-9865-E814-1FE7-C264BD39635C}"/>
              </a:ext>
            </a:extLst>
          </p:cNvPr>
          <p:cNvPicPr>
            <a:picLocks noChangeAspect="1"/>
          </p:cNvPicPr>
          <p:nvPr/>
        </p:nvPicPr>
        <p:blipFill>
          <a:blip r:embed="rId5"/>
          <a:stretch>
            <a:fillRect/>
          </a:stretch>
        </p:blipFill>
        <p:spPr>
          <a:xfrm>
            <a:off x="109228" y="1055698"/>
            <a:ext cx="7295765" cy="5377590"/>
          </a:xfrm>
          <a:prstGeom prst="rect">
            <a:avLst/>
          </a:prstGeom>
        </p:spPr>
      </p:pic>
      <p:sp>
        <p:nvSpPr>
          <p:cNvPr id="15" name="正方形/長方形 14">
            <a:extLst>
              <a:ext uri="{FF2B5EF4-FFF2-40B4-BE49-F238E27FC236}">
                <a16:creationId xmlns:a16="http://schemas.microsoft.com/office/drawing/2014/main" id="{E47705AB-8ABA-9297-1EC1-756ACD4BA660}"/>
              </a:ext>
            </a:extLst>
          </p:cNvPr>
          <p:cNvSpPr/>
          <p:nvPr/>
        </p:nvSpPr>
        <p:spPr>
          <a:xfrm>
            <a:off x="5907318" y="5617029"/>
            <a:ext cx="1117600" cy="4789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5BACF051-34C4-1DE2-D4D6-11700CD2815C}"/>
              </a:ext>
            </a:extLst>
          </p:cNvPr>
          <p:cNvCxnSpPr>
            <a:cxnSpLocks/>
          </p:cNvCxnSpPr>
          <p:nvPr/>
        </p:nvCxnSpPr>
        <p:spPr>
          <a:xfrm flipH="1">
            <a:off x="7126518" y="3250752"/>
            <a:ext cx="2077886" cy="22646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コンテンツ プレースホルダー 2">
            <a:extLst>
              <a:ext uri="{FF2B5EF4-FFF2-40B4-BE49-F238E27FC236}">
                <a16:creationId xmlns:a16="http://schemas.microsoft.com/office/drawing/2014/main" id="{3B57E3BC-FB16-6DF0-CE28-80EF2A68EC37}"/>
              </a:ext>
            </a:extLst>
          </p:cNvPr>
          <p:cNvSpPr txBox="1">
            <a:spLocks/>
          </p:cNvSpPr>
          <p:nvPr/>
        </p:nvSpPr>
        <p:spPr>
          <a:xfrm>
            <a:off x="7793871" y="2479055"/>
            <a:ext cx="3588657" cy="1069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5400" b="1" dirty="0">
                <a:solidFill>
                  <a:srgbClr val="FF0000"/>
                </a:solidFill>
              </a:rPr>
              <a:t>MY TALK</a:t>
            </a:r>
            <a:endParaRPr lang="en-US" altLang="ja-JP" sz="5400" dirty="0">
              <a:solidFill>
                <a:srgbClr val="FF0000"/>
              </a:solidFill>
            </a:endParaRPr>
          </a:p>
        </p:txBody>
      </p:sp>
      <p:sp>
        <p:nvSpPr>
          <p:cNvPr id="13" name="正方形/長方形 12">
            <a:extLst>
              <a:ext uri="{FF2B5EF4-FFF2-40B4-BE49-F238E27FC236}">
                <a16:creationId xmlns:a16="http://schemas.microsoft.com/office/drawing/2014/main" id="{EB98EF79-6BFA-1D18-5A02-C0156CF3BC26}"/>
              </a:ext>
            </a:extLst>
          </p:cNvPr>
          <p:cNvSpPr/>
          <p:nvPr/>
        </p:nvSpPr>
        <p:spPr>
          <a:xfrm>
            <a:off x="11398918" y="6345770"/>
            <a:ext cx="778567" cy="4789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36CE869A-DD9F-6C06-E8D2-852A8E79E925}"/>
              </a:ext>
            </a:extLst>
          </p:cNvPr>
          <p:cNvCxnSpPr>
            <a:cxnSpLocks/>
          </p:cNvCxnSpPr>
          <p:nvPr/>
        </p:nvCxnSpPr>
        <p:spPr>
          <a:xfrm>
            <a:off x="10842171" y="4610439"/>
            <a:ext cx="571262" cy="16161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A2C2C80A-2115-EE3A-4315-858FB4CD64E7}"/>
              </a:ext>
            </a:extLst>
          </p:cNvPr>
          <p:cNvSpPr txBox="1">
            <a:spLocks/>
          </p:cNvSpPr>
          <p:nvPr/>
        </p:nvSpPr>
        <p:spPr>
          <a:xfrm>
            <a:off x="8728902" y="3784345"/>
            <a:ext cx="3588657" cy="10696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5400" b="1" dirty="0">
                <a:solidFill>
                  <a:srgbClr val="FF0000"/>
                </a:solidFill>
              </a:rPr>
              <a:t>ONLY 10</a:t>
            </a:r>
            <a:endParaRPr lang="en-US" altLang="ja-JP" sz="5400" dirty="0">
              <a:solidFill>
                <a:srgbClr val="FF0000"/>
              </a:solidFill>
            </a:endParaRPr>
          </a:p>
        </p:txBody>
      </p:sp>
    </p:spTree>
    <p:extLst>
      <p:ext uri="{BB962C8B-B14F-4D97-AF65-F5344CB8AC3E}">
        <p14:creationId xmlns:p14="http://schemas.microsoft.com/office/powerpoint/2010/main" val="3510178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3" name="タイトル 1">
            <a:extLst>
              <a:ext uri="{FF2B5EF4-FFF2-40B4-BE49-F238E27FC236}">
                <a16:creationId xmlns:a16="http://schemas.microsoft.com/office/drawing/2014/main" id="{750396AB-FEBF-930D-A312-124D52E8CA69}"/>
              </a:ext>
            </a:extLst>
          </p:cNvPr>
          <p:cNvSpPr txBox="1">
            <a:spLocks/>
          </p:cNvSpPr>
          <p:nvPr/>
        </p:nvSpPr>
        <p:spPr>
          <a:xfrm>
            <a:off x="838199" y="-95001"/>
            <a:ext cx="108797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Hiragino Maru Gothic ProN W4" panose="020F0400000000000000" pitchFamily="34" charset="-128"/>
                <a:ea typeface="Hiragino Maru Gothic ProN W4" panose="020F0400000000000000" pitchFamily="34" charset="-128"/>
                <a:cs typeface="+mj-cs"/>
              </a:defRPr>
            </a:lvl1pPr>
          </a:lstStyle>
          <a:p>
            <a:r>
              <a:rPr lang="en-US" altLang="ja-JP"/>
              <a:t>Result 2: Higher Pump</a:t>
            </a:r>
            <a:r>
              <a:rPr lang="en-US" altLang="ja-JP" sz="3600"/>
              <a:t>[OTS23]</a:t>
            </a:r>
            <a:endParaRPr lang="ja-JP" altLang="en-US"/>
          </a:p>
        </p:txBody>
      </p:sp>
      <p:sp>
        <p:nvSpPr>
          <p:cNvPr id="17" name="テキスト プレースホルダー 11">
            <a:extLst>
              <a:ext uri="{FF2B5EF4-FFF2-40B4-BE49-F238E27FC236}">
                <a16:creationId xmlns:a16="http://schemas.microsoft.com/office/drawing/2014/main" id="{2F7C083C-FC07-8F72-42CB-37247D225CD5}"/>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2911121310"/>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7" name="テキスト ボックス 6">
            <a:extLst>
              <a:ext uri="{FF2B5EF4-FFF2-40B4-BE49-F238E27FC236}">
                <a16:creationId xmlns:a16="http://schemas.microsoft.com/office/drawing/2014/main" id="{05F00C96-AC26-4DF4-05C4-2BB50D4D9624}"/>
              </a:ext>
            </a:extLst>
          </p:cNvPr>
          <p:cNvSpPr txBox="1"/>
          <p:nvPr/>
        </p:nvSpPr>
        <p:spPr>
          <a:xfrm>
            <a:off x="229959" y="3397308"/>
            <a:ext cx="11579180"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7" name="タイトル 1">
            <a:extLst>
              <a:ext uri="{FF2B5EF4-FFF2-40B4-BE49-F238E27FC236}">
                <a16:creationId xmlns:a16="http://schemas.microsoft.com/office/drawing/2014/main" id="{6ADAFE81-A219-232F-6970-6BE402FAF200}"/>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19" name="テキスト プレースホルダー 11">
            <a:extLst>
              <a:ext uri="{FF2B5EF4-FFF2-40B4-BE49-F238E27FC236}">
                <a16:creationId xmlns:a16="http://schemas.microsoft.com/office/drawing/2014/main" id="{A60E6B7F-EF7A-EBC3-2335-BDD78B08D48B}"/>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344930512"/>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7" name="テキスト ボックス 6">
            <a:extLst>
              <a:ext uri="{FF2B5EF4-FFF2-40B4-BE49-F238E27FC236}">
                <a16:creationId xmlns:a16="http://schemas.microsoft.com/office/drawing/2014/main" id="{05F00C96-AC26-4DF4-05C4-2BB50D4D9624}"/>
              </a:ext>
            </a:extLst>
          </p:cNvPr>
          <p:cNvSpPr txBox="1"/>
          <p:nvPr/>
        </p:nvSpPr>
        <p:spPr>
          <a:xfrm>
            <a:off x="229959" y="3397308"/>
            <a:ext cx="11579180"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3"/>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4"/>
          <a:stretch>
            <a:fillRect/>
          </a:stretch>
        </p:blipFill>
        <p:spPr>
          <a:xfrm>
            <a:off x="5252300" y="2826599"/>
            <a:ext cx="794522" cy="225811"/>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7" name="タイトル 1">
            <a:extLst>
              <a:ext uri="{FF2B5EF4-FFF2-40B4-BE49-F238E27FC236}">
                <a16:creationId xmlns:a16="http://schemas.microsoft.com/office/drawing/2014/main" id="{5C73BAA0-02B9-0579-43C2-23E9F4D745C3}"/>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19" name="テキスト プレースホルダー 11">
            <a:extLst>
              <a:ext uri="{FF2B5EF4-FFF2-40B4-BE49-F238E27FC236}">
                <a16:creationId xmlns:a16="http://schemas.microsoft.com/office/drawing/2014/main" id="{5E29C727-3659-DA82-F161-6098073DFB9E}"/>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298191345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3"/>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4"/>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5"/>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6"/>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7" name="タイトル 1">
            <a:extLst>
              <a:ext uri="{FF2B5EF4-FFF2-40B4-BE49-F238E27FC236}">
                <a16:creationId xmlns:a16="http://schemas.microsoft.com/office/drawing/2014/main" id="{BCDD276E-508B-45F7-301D-D262C2427EE2}"/>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19" name="テキスト プレースホルダー 11">
            <a:extLst>
              <a:ext uri="{FF2B5EF4-FFF2-40B4-BE49-F238E27FC236}">
                <a16:creationId xmlns:a16="http://schemas.microsoft.com/office/drawing/2014/main" id="{03F31F9B-16A3-E78A-37E8-279F8F179672}"/>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
        <p:nvSpPr>
          <p:cNvPr id="20" name="テキスト ボックス 19">
            <a:extLst>
              <a:ext uri="{FF2B5EF4-FFF2-40B4-BE49-F238E27FC236}">
                <a16:creationId xmlns:a16="http://schemas.microsoft.com/office/drawing/2014/main" id="{CB070A60-AD7A-F195-185B-BD5360CE4535}"/>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72183515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3"/>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4"/>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5"/>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6"/>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8" name="タイトル 1">
            <a:extLst>
              <a:ext uri="{FF2B5EF4-FFF2-40B4-BE49-F238E27FC236}">
                <a16:creationId xmlns:a16="http://schemas.microsoft.com/office/drawing/2014/main" id="{CD434073-095C-BB91-70C7-577F334378C1}"/>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20" name="テキスト プレースホルダー 11">
            <a:extLst>
              <a:ext uri="{FF2B5EF4-FFF2-40B4-BE49-F238E27FC236}">
                <a16:creationId xmlns:a16="http://schemas.microsoft.com/office/drawing/2014/main" id="{E0EFF327-2ACB-D627-E651-AC22AEC621CC}"/>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
        <p:nvSpPr>
          <p:cNvPr id="21" name="テキスト ボックス 20">
            <a:extLst>
              <a:ext uri="{FF2B5EF4-FFF2-40B4-BE49-F238E27FC236}">
                <a16:creationId xmlns:a16="http://schemas.microsoft.com/office/drawing/2014/main" id="{95ACE282-05F9-30D4-BE7E-0D5B4817CE2A}"/>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404465442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18" name="直線コネクタ 17">
            <a:extLst>
              <a:ext uri="{FF2B5EF4-FFF2-40B4-BE49-F238E27FC236}">
                <a16:creationId xmlns:a16="http://schemas.microsoft.com/office/drawing/2014/main" id="{0EC792CC-0C72-8E06-88EF-0A123B166471}"/>
              </a:ext>
            </a:extLst>
          </p:cNvPr>
          <p:cNvCxnSpPr>
            <a:cxnSpLocks/>
          </p:cNvCxnSpPr>
          <p:nvPr/>
        </p:nvCxnSpPr>
        <p:spPr>
          <a:xfrm>
            <a:off x="1944714" y="5113281"/>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1F59186-379D-B36B-837D-9721471720C0}"/>
              </a:ext>
            </a:extLst>
          </p:cNvPr>
          <p:cNvCxnSpPr>
            <a:cxnSpLocks/>
          </p:cNvCxnSpPr>
          <p:nvPr/>
        </p:nvCxnSpPr>
        <p:spPr>
          <a:xfrm>
            <a:off x="1944714" y="5961139"/>
            <a:ext cx="26835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FD61F0A1-0AC7-7343-5814-D578C7C2D662}"/>
              </a:ext>
            </a:extLst>
          </p:cNvPr>
          <p:cNvCxnSpPr>
            <a:cxnSpLocks/>
          </p:cNvCxnSpPr>
          <p:nvPr/>
        </p:nvCxnSpPr>
        <p:spPr>
          <a:xfrm>
            <a:off x="2121199" y="5233710"/>
            <a:ext cx="0" cy="660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5963B5F-D37E-969E-B493-951666804E45}"/>
              </a:ext>
            </a:extLst>
          </p:cNvPr>
          <p:cNvSpPr txBox="1"/>
          <p:nvPr/>
        </p:nvSpPr>
        <p:spPr>
          <a:xfrm>
            <a:off x="2210807" y="5272347"/>
            <a:ext cx="263969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1" name="直線矢印コネクタ 40">
            <a:extLst>
              <a:ext uri="{FF2B5EF4-FFF2-40B4-BE49-F238E27FC236}">
                <a16:creationId xmlns:a16="http://schemas.microsoft.com/office/drawing/2014/main" id="{CDF21AA4-C376-5D82-9E0E-650049121080}"/>
              </a:ext>
            </a:extLst>
          </p:cNvPr>
          <p:cNvCxnSpPr/>
          <p:nvPr/>
        </p:nvCxnSpPr>
        <p:spPr>
          <a:xfrm>
            <a:off x="2413864" y="6205990"/>
            <a:ext cx="198334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E83A934-3487-2319-8270-AA4955D65F79}"/>
              </a:ext>
            </a:extLst>
          </p:cNvPr>
          <p:cNvSpPr txBox="1"/>
          <p:nvPr/>
        </p:nvSpPr>
        <p:spPr>
          <a:xfrm>
            <a:off x="1887444" y="6244520"/>
            <a:ext cx="356603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spatial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A64A1F5-AD00-1DF7-7A7F-A4E98949B443}"/>
              </a:ext>
            </a:extLst>
          </p:cNvPr>
          <p:cNvCxnSpPr>
            <a:cxnSpLocks/>
          </p:cNvCxnSpPr>
          <p:nvPr/>
        </p:nvCxnSpPr>
        <p:spPr>
          <a:xfrm>
            <a:off x="2635065" y="5113281"/>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1634A3DA-9E5E-7265-69A4-DC1F3AE6E16E}"/>
              </a:ext>
            </a:extLst>
          </p:cNvPr>
          <p:cNvCxnSpPr>
            <a:cxnSpLocks/>
          </p:cNvCxnSpPr>
          <p:nvPr/>
        </p:nvCxnSpPr>
        <p:spPr>
          <a:xfrm>
            <a:off x="2635065" y="5961139"/>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4" name="図 53">
            <a:extLst>
              <a:ext uri="{FF2B5EF4-FFF2-40B4-BE49-F238E27FC236}">
                <a16:creationId xmlns:a16="http://schemas.microsoft.com/office/drawing/2014/main" id="{62883FAE-9800-E9C2-B45B-100A9903B507}"/>
              </a:ext>
            </a:extLst>
          </p:cNvPr>
          <p:cNvPicPr>
            <a:picLocks noChangeAspect="1"/>
          </p:cNvPicPr>
          <p:nvPr/>
        </p:nvPicPr>
        <p:blipFill>
          <a:blip r:embed="rId3"/>
          <a:stretch>
            <a:fillRect/>
          </a:stretch>
        </p:blipFill>
        <p:spPr>
          <a:xfrm>
            <a:off x="2362012" y="5324442"/>
            <a:ext cx="421318" cy="386208"/>
          </a:xfrm>
          <a:prstGeom prst="rect">
            <a:avLst/>
          </a:prstGeom>
        </p:spPr>
      </p:pic>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4"/>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5"/>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6"/>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7"/>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7E923F-50EA-1C5B-0916-0378BCA9443F}"/>
              </a:ext>
            </a:extLst>
          </p:cNvPr>
          <p:cNvPicPr>
            <a:picLocks noChangeAspect="1"/>
          </p:cNvPicPr>
          <p:nvPr/>
        </p:nvPicPr>
        <p:blipFill>
          <a:blip r:embed="rId8"/>
          <a:stretch>
            <a:fillRect/>
          </a:stretch>
        </p:blipFill>
        <p:spPr>
          <a:xfrm>
            <a:off x="838199" y="4963260"/>
            <a:ext cx="842129" cy="287556"/>
          </a:xfrm>
          <a:prstGeom prst="rect">
            <a:avLst/>
          </a:prstGeom>
        </p:spPr>
      </p:pic>
      <p:pic>
        <p:nvPicPr>
          <p:cNvPr id="17" name="図 16">
            <a:extLst>
              <a:ext uri="{FF2B5EF4-FFF2-40B4-BE49-F238E27FC236}">
                <a16:creationId xmlns:a16="http://schemas.microsoft.com/office/drawing/2014/main" id="{52740E0C-3BC3-CB69-D80F-08A3F7DD2341}"/>
              </a:ext>
            </a:extLst>
          </p:cNvPr>
          <p:cNvPicPr>
            <a:picLocks noChangeAspect="1"/>
          </p:cNvPicPr>
          <p:nvPr/>
        </p:nvPicPr>
        <p:blipFill>
          <a:blip r:embed="rId9"/>
          <a:stretch>
            <a:fillRect/>
          </a:stretch>
        </p:blipFill>
        <p:spPr>
          <a:xfrm>
            <a:off x="734290" y="5750316"/>
            <a:ext cx="1096977" cy="287557"/>
          </a:xfrm>
          <a:prstGeom prst="rect">
            <a:avLst/>
          </a:prstGeom>
        </p:spPr>
      </p:pic>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22" name="タイトル 1">
            <a:extLst>
              <a:ext uri="{FF2B5EF4-FFF2-40B4-BE49-F238E27FC236}">
                <a16:creationId xmlns:a16="http://schemas.microsoft.com/office/drawing/2014/main" id="{36B90CDF-BAA6-F50F-284B-0217A7BD849C}"/>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26" name="テキスト プレースホルダー 11">
            <a:extLst>
              <a:ext uri="{FF2B5EF4-FFF2-40B4-BE49-F238E27FC236}">
                <a16:creationId xmlns:a16="http://schemas.microsoft.com/office/drawing/2014/main" id="{BABE7FE2-6FD6-C86B-572D-1489EC0F6BC5}"/>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
        <p:nvSpPr>
          <p:cNvPr id="27" name="テキスト ボックス 26">
            <a:extLst>
              <a:ext uri="{FF2B5EF4-FFF2-40B4-BE49-F238E27FC236}">
                <a16:creationId xmlns:a16="http://schemas.microsoft.com/office/drawing/2014/main" id="{3EDB9C7A-E066-1637-4311-056E11A141E6}"/>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157112961"/>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18" name="直線コネクタ 17">
            <a:extLst>
              <a:ext uri="{FF2B5EF4-FFF2-40B4-BE49-F238E27FC236}">
                <a16:creationId xmlns:a16="http://schemas.microsoft.com/office/drawing/2014/main" id="{0EC792CC-0C72-8E06-88EF-0A123B166471}"/>
              </a:ext>
            </a:extLst>
          </p:cNvPr>
          <p:cNvCxnSpPr>
            <a:cxnSpLocks/>
          </p:cNvCxnSpPr>
          <p:nvPr/>
        </p:nvCxnSpPr>
        <p:spPr>
          <a:xfrm>
            <a:off x="1944714" y="5113281"/>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1F59186-379D-B36B-837D-9721471720C0}"/>
              </a:ext>
            </a:extLst>
          </p:cNvPr>
          <p:cNvCxnSpPr>
            <a:cxnSpLocks/>
          </p:cNvCxnSpPr>
          <p:nvPr/>
        </p:nvCxnSpPr>
        <p:spPr>
          <a:xfrm>
            <a:off x="1944714" y="5961139"/>
            <a:ext cx="26835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FD61F0A1-0AC7-7343-5814-D578C7C2D662}"/>
              </a:ext>
            </a:extLst>
          </p:cNvPr>
          <p:cNvCxnSpPr>
            <a:cxnSpLocks/>
          </p:cNvCxnSpPr>
          <p:nvPr/>
        </p:nvCxnSpPr>
        <p:spPr>
          <a:xfrm>
            <a:off x="2121199" y="5233710"/>
            <a:ext cx="0" cy="660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87B12CF-45D5-92B8-178B-0850EF36C58B}"/>
              </a:ext>
            </a:extLst>
          </p:cNvPr>
          <p:cNvSpPr txBox="1"/>
          <p:nvPr/>
        </p:nvSpPr>
        <p:spPr>
          <a:xfrm>
            <a:off x="5403348" y="4801222"/>
            <a:ext cx="617232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Berry conn. at    is ill-defined: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9" name="テキスト ボックス 38">
            <a:extLst>
              <a:ext uri="{FF2B5EF4-FFF2-40B4-BE49-F238E27FC236}">
                <a16:creationId xmlns:a16="http://schemas.microsoft.com/office/drawing/2014/main" id="{65963B5F-D37E-969E-B493-951666804E45}"/>
              </a:ext>
            </a:extLst>
          </p:cNvPr>
          <p:cNvSpPr txBox="1"/>
          <p:nvPr/>
        </p:nvSpPr>
        <p:spPr>
          <a:xfrm>
            <a:off x="2210807" y="5272347"/>
            <a:ext cx="263969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1" name="直線矢印コネクタ 40">
            <a:extLst>
              <a:ext uri="{FF2B5EF4-FFF2-40B4-BE49-F238E27FC236}">
                <a16:creationId xmlns:a16="http://schemas.microsoft.com/office/drawing/2014/main" id="{CDF21AA4-C376-5D82-9E0E-650049121080}"/>
              </a:ext>
            </a:extLst>
          </p:cNvPr>
          <p:cNvCxnSpPr/>
          <p:nvPr/>
        </p:nvCxnSpPr>
        <p:spPr>
          <a:xfrm>
            <a:off x="2413864" y="6205990"/>
            <a:ext cx="198334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E83A934-3487-2319-8270-AA4955D65F79}"/>
              </a:ext>
            </a:extLst>
          </p:cNvPr>
          <p:cNvSpPr txBox="1"/>
          <p:nvPr/>
        </p:nvSpPr>
        <p:spPr>
          <a:xfrm>
            <a:off x="1887444" y="6244520"/>
            <a:ext cx="356603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spatial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A64A1F5-AD00-1DF7-7A7F-A4E98949B443}"/>
              </a:ext>
            </a:extLst>
          </p:cNvPr>
          <p:cNvCxnSpPr>
            <a:cxnSpLocks/>
          </p:cNvCxnSpPr>
          <p:nvPr/>
        </p:nvCxnSpPr>
        <p:spPr>
          <a:xfrm>
            <a:off x="2635065" y="5113281"/>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1634A3DA-9E5E-7265-69A4-DC1F3AE6E16E}"/>
              </a:ext>
            </a:extLst>
          </p:cNvPr>
          <p:cNvCxnSpPr>
            <a:cxnSpLocks/>
          </p:cNvCxnSpPr>
          <p:nvPr/>
        </p:nvCxnSpPr>
        <p:spPr>
          <a:xfrm>
            <a:off x="2635065" y="5961139"/>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4" name="図 53">
            <a:extLst>
              <a:ext uri="{FF2B5EF4-FFF2-40B4-BE49-F238E27FC236}">
                <a16:creationId xmlns:a16="http://schemas.microsoft.com/office/drawing/2014/main" id="{62883FAE-9800-E9C2-B45B-100A9903B507}"/>
              </a:ext>
            </a:extLst>
          </p:cNvPr>
          <p:cNvPicPr>
            <a:picLocks noChangeAspect="1"/>
          </p:cNvPicPr>
          <p:nvPr/>
        </p:nvPicPr>
        <p:blipFill>
          <a:blip r:embed="rId3"/>
          <a:stretch>
            <a:fillRect/>
          </a:stretch>
        </p:blipFill>
        <p:spPr>
          <a:xfrm>
            <a:off x="2362012" y="5324442"/>
            <a:ext cx="421318" cy="386208"/>
          </a:xfrm>
          <a:prstGeom prst="rect">
            <a:avLst/>
          </a:prstGeom>
        </p:spPr>
      </p:pic>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4"/>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5"/>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6"/>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7"/>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7E923F-50EA-1C5B-0916-0378BCA9443F}"/>
              </a:ext>
            </a:extLst>
          </p:cNvPr>
          <p:cNvPicPr>
            <a:picLocks noChangeAspect="1"/>
          </p:cNvPicPr>
          <p:nvPr/>
        </p:nvPicPr>
        <p:blipFill>
          <a:blip r:embed="rId8"/>
          <a:stretch>
            <a:fillRect/>
          </a:stretch>
        </p:blipFill>
        <p:spPr>
          <a:xfrm>
            <a:off x="838199" y="4963260"/>
            <a:ext cx="842129" cy="287556"/>
          </a:xfrm>
          <a:prstGeom prst="rect">
            <a:avLst/>
          </a:prstGeom>
        </p:spPr>
      </p:pic>
      <p:pic>
        <p:nvPicPr>
          <p:cNvPr id="17" name="図 16">
            <a:extLst>
              <a:ext uri="{FF2B5EF4-FFF2-40B4-BE49-F238E27FC236}">
                <a16:creationId xmlns:a16="http://schemas.microsoft.com/office/drawing/2014/main" id="{52740E0C-3BC3-CB69-D80F-08A3F7DD2341}"/>
              </a:ext>
            </a:extLst>
          </p:cNvPr>
          <p:cNvPicPr>
            <a:picLocks noChangeAspect="1"/>
          </p:cNvPicPr>
          <p:nvPr/>
        </p:nvPicPr>
        <p:blipFill>
          <a:blip r:embed="rId9"/>
          <a:stretch>
            <a:fillRect/>
          </a:stretch>
        </p:blipFill>
        <p:spPr>
          <a:xfrm>
            <a:off x="734290" y="5750316"/>
            <a:ext cx="1096977" cy="287557"/>
          </a:xfrm>
          <a:prstGeom prst="rect">
            <a:avLst/>
          </a:prstGeom>
        </p:spPr>
      </p:pic>
      <p:pic>
        <p:nvPicPr>
          <p:cNvPr id="40" name="図 39">
            <a:extLst>
              <a:ext uri="{FF2B5EF4-FFF2-40B4-BE49-F238E27FC236}">
                <a16:creationId xmlns:a16="http://schemas.microsoft.com/office/drawing/2014/main" id="{9E0EA8B3-2476-10D1-C99B-F4194C0B5704}"/>
              </a:ext>
            </a:extLst>
          </p:cNvPr>
          <p:cNvPicPr>
            <a:picLocks noChangeAspect="1"/>
          </p:cNvPicPr>
          <p:nvPr/>
        </p:nvPicPr>
        <p:blipFill>
          <a:blip r:embed="rId10"/>
          <a:stretch>
            <a:fillRect/>
          </a:stretch>
        </p:blipFill>
        <p:spPr>
          <a:xfrm>
            <a:off x="8425241" y="4911591"/>
            <a:ext cx="150051" cy="253210"/>
          </a:xfrm>
          <a:prstGeom prst="rect">
            <a:avLst/>
          </a:prstGeom>
        </p:spPr>
      </p:pic>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21" name="タイトル 1">
            <a:extLst>
              <a:ext uri="{FF2B5EF4-FFF2-40B4-BE49-F238E27FC236}">
                <a16:creationId xmlns:a16="http://schemas.microsoft.com/office/drawing/2014/main" id="{BC549554-9F52-661A-A349-3D087FC30485}"/>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25" name="テキスト プレースホルダー 11">
            <a:extLst>
              <a:ext uri="{FF2B5EF4-FFF2-40B4-BE49-F238E27FC236}">
                <a16:creationId xmlns:a16="http://schemas.microsoft.com/office/drawing/2014/main" id="{FB5575F2-E4E0-A68D-D0A3-B151EBC31111}"/>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
        <p:nvSpPr>
          <p:cNvPr id="26" name="テキスト ボックス 25">
            <a:extLst>
              <a:ext uri="{FF2B5EF4-FFF2-40B4-BE49-F238E27FC236}">
                <a16:creationId xmlns:a16="http://schemas.microsoft.com/office/drawing/2014/main" id="{64EA1CD4-FAE3-D85F-70E1-5CD7A59CFF63}"/>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2134195163"/>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18" name="直線コネクタ 17">
            <a:extLst>
              <a:ext uri="{FF2B5EF4-FFF2-40B4-BE49-F238E27FC236}">
                <a16:creationId xmlns:a16="http://schemas.microsoft.com/office/drawing/2014/main" id="{0EC792CC-0C72-8E06-88EF-0A123B166471}"/>
              </a:ext>
            </a:extLst>
          </p:cNvPr>
          <p:cNvCxnSpPr>
            <a:cxnSpLocks/>
          </p:cNvCxnSpPr>
          <p:nvPr/>
        </p:nvCxnSpPr>
        <p:spPr>
          <a:xfrm>
            <a:off x="1944714" y="5113281"/>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1F59186-379D-B36B-837D-9721471720C0}"/>
              </a:ext>
            </a:extLst>
          </p:cNvPr>
          <p:cNvCxnSpPr>
            <a:cxnSpLocks/>
          </p:cNvCxnSpPr>
          <p:nvPr/>
        </p:nvCxnSpPr>
        <p:spPr>
          <a:xfrm>
            <a:off x="1944714" y="5961139"/>
            <a:ext cx="26835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FD61F0A1-0AC7-7343-5814-D578C7C2D662}"/>
              </a:ext>
            </a:extLst>
          </p:cNvPr>
          <p:cNvCxnSpPr>
            <a:cxnSpLocks/>
          </p:cNvCxnSpPr>
          <p:nvPr/>
        </p:nvCxnSpPr>
        <p:spPr>
          <a:xfrm>
            <a:off x="2121199" y="5233710"/>
            <a:ext cx="0" cy="660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87B12CF-45D5-92B8-178B-0850EF36C58B}"/>
              </a:ext>
            </a:extLst>
          </p:cNvPr>
          <p:cNvSpPr txBox="1"/>
          <p:nvPr/>
        </p:nvSpPr>
        <p:spPr>
          <a:xfrm>
            <a:off x="5403348" y="4801222"/>
            <a:ext cx="617232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Berry conn. at    is ill-defined: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8" name="図 37">
            <a:extLst>
              <a:ext uri="{FF2B5EF4-FFF2-40B4-BE49-F238E27FC236}">
                <a16:creationId xmlns:a16="http://schemas.microsoft.com/office/drawing/2014/main" id="{D1EDCF75-C03D-57CB-8EFB-932F0CEED74F}"/>
              </a:ext>
            </a:extLst>
          </p:cNvPr>
          <p:cNvPicPr>
            <a:picLocks noChangeAspect="1"/>
          </p:cNvPicPr>
          <p:nvPr/>
        </p:nvPicPr>
        <p:blipFill>
          <a:blip r:embed="rId3"/>
          <a:stretch>
            <a:fillRect/>
          </a:stretch>
        </p:blipFill>
        <p:spPr>
          <a:xfrm>
            <a:off x="5831703" y="5399868"/>
            <a:ext cx="6118538" cy="377052"/>
          </a:xfrm>
          <a:prstGeom prst="rect">
            <a:avLst/>
          </a:prstGeom>
        </p:spPr>
      </p:pic>
      <p:sp>
        <p:nvSpPr>
          <p:cNvPr id="39" name="テキスト ボックス 38">
            <a:extLst>
              <a:ext uri="{FF2B5EF4-FFF2-40B4-BE49-F238E27FC236}">
                <a16:creationId xmlns:a16="http://schemas.microsoft.com/office/drawing/2014/main" id="{65963B5F-D37E-969E-B493-951666804E45}"/>
              </a:ext>
            </a:extLst>
          </p:cNvPr>
          <p:cNvSpPr txBox="1"/>
          <p:nvPr/>
        </p:nvSpPr>
        <p:spPr>
          <a:xfrm>
            <a:off x="2210807" y="5272347"/>
            <a:ext cx="263969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1" name="直線矢印コネクタ 40">
            <a:extLst>
              <a:ext uri="{FF2B5EF4-FFF2-40B4-BE49-F238E27FC236}">
                <a16:creationId xmlns:a16="http://schemas.microsoft.com/office/drawing/2014/main" id="{CDF21AA4-C376-5D82-9E0E-650049121080}"/>
              </a:ext>
            </a:extLst>
          </p:cNvPr>
          <p:cNvCxnSpPr/>
          <p:nvPr/>
        </p:nvCxnSpPr>
        <p:spPr>
          <a:xfrm>
            <a:off x="2413864" y="6205990"/>
            <a:ext cx="198334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E83A934-3487-2319-8270-AA4955D65F79}"/>
              </a:ext>
            </a:extLst>
          </p:cNvPr>
          <p:cNvSpPr txBox="1"/>
          <p:nvPr/>
        </p:nvSpPr>
        <p:spPr>
          <a:xfrm>
            <a:off x="1887444" y="6244520"/>
            <a:ext cx="356603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spatial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A64A1F5-AD00-1DF7-7A7F-A4E98949B443}"/>
              </a:ext>
            </a:extLst>
          </p:cNvPr>
          <p:cNvCxnSpPr>
            <a:cxnSpLocks/>
          </p:cNvCxnSpPr>
          <p:nvPr/>
        </p:nvCxnSpPr>
        <p:spPr>
          <a:xfrm>
            <a:off x="2635065" y="5113281"/>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1634A3DA-9E5E-7265-69A4-DC1F3AE6E16E}"/>
              </a:ext>
            </a:extLst>
          </p:cNvPr>
          <p:cNvCxnSpPr>
            <a:cxnSpLocks/>
          </p:cNvCxnSpPr>
          <p:nvPr/>
        </p:nvCxnSpPr>
        <p:spPr>
          <a:xfrm>
            <a:off x="2635065" y="5961139"/>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4" name="図 53">
            <a:extLst>
              <a:ext uri="{FF2B5EF4-FFF2-40B4-BE49-F238E27FC236}">
                <a16:creationId xmlns:a16="http://schemas.microsoft.com/office/drawing/2014/main" id="{62883FAE-9800-E9C2-B45B-100A9903B507}"/>
              </a:ext>
            </a:extLst>
          </p:cNvPr>
          <p:cNvPicPr>
            <a:picLocks noChangeAspect="1"/>
          </p:cNvPicPr>
          <p:nvPr/>
        </p:nvPicPr>
        <p:blipFill>
          <a:blip r:embed="rId4"/>
          <a:stretch>
            <a:fillRect/>
          </a:stretch>
        </p:blipFill>
        <p:spPr>
          <a:xfrm>
            <a:off x="2362012" y="5324442"/>
            <a:ext cx="421318" cy="386208"/>
          </a:xfrm>
          <a:prstGeom prst="rect">
            <a:avLst/>
          </a:prstGeom>
        </p:spPr>
      </p:pic>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5"/>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6"/>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7"/>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8"/>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7E923F-50EA-1C5B-0916-0378BCA9443F}"/>
              </a:ext>
            </a:extLst>
          </p:cNvPr>
          <p:cNvPicPr>
            <a:picLocks noChangeAspect="1"/>
          </p:cNvPicPr>
          <p:nvPr/>
        </p:nvPicPr>
        <p:blipFill>
          <a:blip r:embed="rId9"/>
          <a:stretch>
            <a:fillRect/>
          </a:stretch>
        </p:blipFill>
        <p:spPr>
          <a:xfrm>
            <a:off x="838199" y="4963260"/>
            <a:ext cx="842129" cy="287556"/>
          </a:xfrm>
          <a:prstGeom prst="rect">
            <a:avLst/>
          </a:prstGeom>
        </p:spPr>
      </p:pic>
      <p:pic>
        <p:nvPicPr>
          <p:cNvPr id="17" name="図 16">
            <a:extLst>
              <a:ext uri="{FF2B5EF4-FFF2-40B4-BE49-F238E27FC236}">
                <a16:creationId xmlns:a16="http://schemas.microsoft.com/office/drawing/2014/main" id="{52740E0C-3BC3-CB69-D80F-08A3F7DD2341}"/>
              </a:ext>
            </a:extLst>
          </p:cNvPr>
          <p:cNvPicPr>
            <a:picLocks noChangeAspect="1"/>
          </p:cNvPicPr>
          <p:nvPr/>
        </p:nvPicPr>
        <p:blipFill>
          <a:blip r:embed="rId10"/>
          <a:stretch>
            <a:fillRect/>
          </a:stretch>
        </p:blipFill>
        <p:spPr>
          <a:xfrm>
            <a:off x="734290" y="5750316"/>
            <a:ext cx="1096977" cy="287557"/>
          </a:xfrm>
          <a:prstGeom prst="rect">
            <a:avLst/>
          </a:prstGeom>
        </p:spPr>
      </p:pic>
      <p:sp>
        <p:nvSpPr>
          <p:cNvPr id="20" name="正方形/長方形 19">
            <a:extLst>
              <a:ext uri="{FF2B5EF4-FFF2-40B4-BE49-F238E27FC236}">
                <a16:creationId xmlns:a16="http://schemas.microsoft.com/office/drawing/2014/main" id="{3B780582-506C-6E91-0145-6F1360D2D668}"/>
              </a:ext>
            </a:extLst>
          </p:cNvPr>
          <p:cNvSpPr/>
          <p:nvPr/>
        </p:nvSpPr>
        <p:spPr>
          <a:xfrm>
            <a:off x="6419892"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D23FC44F-9C3E-4BDD-62A9-6285510E1647}"/>
              </a:ext>
            </a:extLst>
          </p:cNvPr>
          <p:cNvPicPr>
            <a:picLocks noChangeAspect="1"/>
          </p:cNvPicPr>
          <p:nvPr/>
        </p:nvPicPr>
        <p:blipFill>
          <a:blip r:embed="rId11"/>
          <a:stretch>
            <a:fillRect/>
          </a:stretch>
        </p:blipFill>
        <p:spPr>
          <a:xfrm>
            <a:off x="6458882" y="5440002"/>
            <a:ext cx="134058" cy="226222"/>
          </a:xfrm>
          <a:prstGeom prst="rect">
            <a:avLst/>
          </a:prstGeom>
        </p:spPr>
      </p:pic>
      <p:sp>
        <p:nvSpPr>
          <p:cNvPr id="21" name="正方形/長方形 20">
            <a:extLst>
              <a:ext uri="{FF2B5EF4-FFF2-40B4-BE49-F238E27FC236}">
                <a16:creationId xmlns:a16="http://schemas.microsoft.com/office/drawing/2014/main" id="{18757AEC-D7AC-172A-A43C-9A2E53DCB961}"/>
              </a:ext>
            </a:extLst>
          </p:cNvPr>
          <p:cNvSpPr/>
          <p:nvPr/>
        </p:nvSpPr>
        <p:spPr>
          <a:xfrm>
            <a:off x="8293500" y="5424111"/>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CE118CA-4672-7140-7445-1D702B7EBEF6}"/>
              </a:ext>
            </a:extLst>
          </p:cNvPr>
          <p:cNvPicPr>
            <a:picLocks noChangeAspect="1"/>
          </p:cNvPicPr>
          <p:nvPr/>
        </p:nvPicPr>
        <p:blipFill>
          <a:blip r:embed="rId11"/>
          <a:stretch>
            <a:fillRect/>
          </a:stretch>
        </p:blipFill>
        <p:spPr>
          <a:xfrm>
            <a:off x="8318422" y="5442779"/>
            <a:ext cx="134058" cy="226222"/>
          </a:xfrm>
          <a:prstGeom prst="rect">
            <a:avLst/>
          </a:prstGeom>
        </p:spPr>
      </p:pic>
      <p:sp>
        <p:nvSpPr>
          <p:cNvPr id="28" name="正方形/長方形 27">
            <a:extLst>
              <a:ext uri="{FF2B5EF4-FFF2-40B4-BE49-F238E27FC236}">
                <a16:creationId xmlns:a16="http://schemas.microsoft.com/office/drawing/2014/main" id="{88D9B664-85A8-C945-9C98-531147F98CEA}"/>
              </a:ext>
            </a:extLst>
          </p:cNvPr>
          <p:cNvSpPr/>
          <p:nvPr/>
        </p:nvSpPr>
        <p:spPr>
          <a:xfrm>
            <a:off x="9981193"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16019F5-0260-03B9-C830-289B82AFB9E5}"/>
              </a:ext>
            </a:extLst>
          </p:cNvPr>
          <p:cNvPicPr>
            <a:picLocks noChangeAspect="1"/>
          </p:cNvPicPr>
          <p:nvPr/>
        </p:nvPicPr>
        <p:blipFill>
          <a:blip r:embed="rId11"/>
          <a:stretch>
            <a:fillRect/>
          </a:stretch>
        </p:blipFill>
        <p:spPr>
          <a:xfrm>
            <a:off x="10006115" y="5440002"/>
            <a:ext cx="134058" cy="226222"/>
          </a:xfrm>
          <a:prstGeom prst="rect">
            <a:avLst/>
          </a:prstGeom>
        </p:spPr>
      </p:pic>
      <p:pic>
        <p:nvPicPr>
          <p:cNvPr id="40" name="図 39">
            <a:extLst>
              <a:ext uri="{FF2B5EF4-FFF2-40B4-BE49-F238E27FC236}">
                <a16:creationId xmlns:a16="http://schemas.microsoft.com/office/drawing/2014/main" id="{9E0EA8B3-2476-10D1-C99B-F4194C0B5704}"/>
              </a:ext>
            </a:extLst>
          </p:cNvPr>
          <p:cNvPicPr>
            <a:picLocks noChangeAspect="1"/>
          </p:cNvPicPr>
          <p:nvPr/>
        </p:nvPicPr>
        <p:blipFill>
          <a:blip r:embed="rId11"/>
          <a:stretch>
            <a:fillRect/>
          </a:stretch>
        </p:blipFill>
        <p:spPr>
          <a:xfrm>
            <a:off x="8425241" y="4911591"/>
            <a:ext cx="150051" cy="253210"/>
          </a:xfrm>
          <a:prstGeom prst="rect">
            <a:avLst/>
          </a:prstGeom>
        </p:spPr>
      </p:pic>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27" name="タイトル 1">
            <a:extLst>
              <a:ext uri="{FF2B5EF4-FFF2-40B4-BE49-F238E27FC236}">
                <a16:creationId xmlns:a16="http://schemas.microsoft.com/office/drawing/2014/main" id="{7BDE152A-59BA-855B-26E4-AB6188321737}"/>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31" name="テキスト プレースホルダー 11">
            <a:extLst>
              <a:ext uri="{FF2B5EF4-FFF2-40B4-BE49-F238E27FC236}">
                <a16:creationId xmlns:a16="http://schemas.microsoft.com/office/drawing/2014/main" id="{2BFB7688-B10D-B13A-90E2-361FD5A7ECAE}"/>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
        <p:nvSpPr>
          <p:cNvPr id="32" name="テキスト ボックス 31">
            <a:extLst>
              <a:ext uri="{FF2B5EF4-FFF2-40B4-BE49-F238E27FC236}">
                <a16:creationId xmlns:a16="http://schemas.microsoft.com/office/drawing/2014/main" id="{216B5688-A633-EEBA-5420-55034C6AE6D4}"/>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22648972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7" name="テキスト ボックス 6">
            <a:extLst>
              <a:ext uri="{FF2B5EF4-FFF2-40B4-BE49-F238E27FC236}">
                <a16:creationId xmlns:a16="http://schemas.microsoft.com/office/drawing/2014/main" id="{05F00C96-AC26-4DF4-05C4-2BB50D4D9624}"/>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18" name="直線コネクタ 17">
            <a:extLst>
              <a:ext uri="{FF2B5EF4-FFF2-40B4-BE49-F238E27FC236}">
                <a16:creationId xmlns:a16="http://schemas.microsoft.com/office/drawing/2014/main" id="{0EC792CC-0C72-8E06-88EF-0A123B166471}"/>
              </a:ext>
            </a:extLst>
          </p:cNvPr>
          <p:cNvCxnSpPr>
            <a:cxnSpLocks/>
          </p:cNvCxnSpPr>
          <p:nvPr/>
        </p:nvCxnSpPr>
        <p:spPr>
          <a:xfrm>
            <a:off x="1944714" y="5113281"/>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1F59186-379D-B36B-837D-9721471720C0}"/>
              </a:ext>
            </a:extLst>
          </p:cNvPr>
          <p:cNvCxnSpPr>
            <a:cxnSpLocks/>
          </p:cNvCxnSpPr>
          <p:nvPr/>
        </p:nvCxnSpPr>
        <p:spPr>
          <a:xfrm>
            <a:off x="1944714" y="5961139"/>
            <a:ext cx="26835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FD61F0A1-0AC7-7343-5814-D578C7C2D662}"/>
              </a:ext>
            </a:extLst>
          </p:cNvPr>
          <p:cNvCxnSpPr>
            <a:cxnSpLocks/>
          </p:cNvCxnSpPr>
          <p:nvPr/>
        </p:nvCxnSpPr>
        <p:spPr>
          <a:xfrm>
            <a:off x="2121199" y="5233710"/>
            <a:ext cx="0" cy="660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87B12CF-45D5-92B8-178B-0850EF36C58B}"/>
              </a:ext>
            </a:extLst>
          </p:cNvPr>
          <p:cNvSpPr txBox="1"/>
          <p:nvPr/>
        </p:nvSpPr>
        <p:spPr>
          <a:xfrm>
            <a:off x="5403348" y="4801222"/>
            <a:ext cx="617232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Berry conn. at    is ill-defined: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7" name="テキスト ボックス 36">
            <a:extLst>
              <a:ext uri="{FF2B5EF4-FFF2-40B4-BE49-F238E27FC236}">
                <a16:creationId xmlns:a16="http://schemas.microsoft.com/office/drawing/2014/main" id="{A6809B01-E897-0BB6-BD2D-1C87420DEEE3}"/>
              </a:ext>
            </a:extLst>
          </p:cNvPr>
          <p:cNvSpPr txBox="1"/>
          <p:nvPr/>
        </p:nvSpPr>
        <p:spPr>
          <a:xfrm>
            <a:off x="5403348" y="5739686"/>
            <a:ext cx="578839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difference is well-defined: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8" name="図 37">
            <a:extLst>
              <a:ext uri="{FF2B5EF4-FFF2-40B4-BE49-F238E27FC236}">
                <a16:creationId xmlns:a16="http://schemas.microsoft.com/office/drawing/2014/main" id="{D1EDCF75-C03D-57CB-8EFB-932F0CEED74F}"/>
              </a:ext>
            </a:extLst>
          </p:cNvPr>
          <p:cNvPicPr>
            <a:picLocks noChangeAspect="1"/>
          </p:cNvPicPr>
          <p:nvPr/>
        </p:nvPicPr>
        <p:blipFill>
          <a:blip r:embed="rId3"/>
          <a:stretch>
            <a:fillRect/>
          </a:stretch>
        </p:blipFill>
        <p:spPr>
          <a:xfrm>
            <a:off x="5831703" y="5399868"/>
            <a:ext cx="6118538" cy="377052"/>
          </a:xfrm>
          <a:prstGeom prst="rect">
            <a:avLst/>
          </a:prstGeom>
        </p:spPr>
      </p:pic>
      <p:sp>
        <p:nvSpPr>
          <p:cNvPr id="39" name="テキスト ボックス 38">
            <a:extLst>
              <a:ext uri="{FF2B5EF4-FFF2-40B4-BE49-F238E27FC236}">
                <a16:creationId xmlns:a16="http://schemas.microsoft.com/office/drawing/2014/main" id="{65963B5F-D37E-969E-B493-951666804E45}"/>
              </a:ext>
            </a:extLst>
          </p:cNvPr>
          <p:cNvSpPr txBox="1"/>
          <p:nvPr/>
        </p:nvSpPr>
        <p:spPr>
          <a:xfrm>
            <a:off x="2210807" y="5272347"/>
            <a:ext cx="263969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1" name="直線矢印コネクタ 40">
            <a:extLst>
              <a:ext uri="{FF2B5EF4-FFF2-40B4-BE49-F238E27FC236}">
                <a16:creationId xmlns:a16="http://schemas.microsoft.com/office/drawing/2014/main" id="{CDF21AA4-C376-5D82-9E0E-650049121080}"/>
              </a:ext>
            </a:extLst>
          </p:cNvPr>
          <p:cNvCxnSpPr/>
          <p:nvPr/>
        </p:nvCxnSpPr>
        <p:spPr>
          <a:xfrm>
            <a:off x="2413864" y="6205990"/>
            <a:ext cx="198334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E83A934-3487-2319-8270-AA4955D65F79}"/>
              </a:ext>
            </a:extLst>
          </p:cNvPr>
          <p:cNvSpPr txBox="1"/>
          <p:nvPr/>
        </p:nvSpPr>
        <p:spPr>
          <a:xfrm>
            <a:off x="1887444" y="6244520"/>
            <a:ext cx="356603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spatial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A64A1F5-AD00-1DF7-7A7F-A4E98949B443}"/>
              </a:ext>
            </a:extLst>
          </p:cNvPr>
          <p:cNvCxnSpPr>
            <a:cxnSpLocks/>
          </p:cNvCxnSpPr>
          <p:nvPr/>
        </p:nvCxnSpPr>
        <p:spPr>
          <a:xfrm>
            <a:off x="2635065" y="5113281"/>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1634A3DA-9E5E-7265-69A4-DC1F3AE6E16E}"/>
              </a:ext>
            </a:extLst>
          </p:cNvPr>
          <p:cNvCxnSpPr>
            <a:cxnSpLocks/>
          </p:cNvCxnSpPr>
          <p:nvPr/>
        </p:nvCxnSpPr>
        <p:spPr>
          <a:xfrm>
            <a:off x="2635065" y="5961139"/>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4" name="図 53">
            <a:extLst>
              <a:ext uri="{FF2B5EF4-FFF2-40B4-BE49-F238E27FC236}">
                <a16:creationId xmlns:a16="http://schemas.microsoft.com/office/drawing/2014/main" id="{62883FAE-9800-E9C2-B45B-100A9903B507}"/>
              </a:ext>
            </a:extLst>
          </p:cNvPr>
          <p:cNvPicPr>
            <a:picLocks noChangeAspect="1"/>
          </p:cNvPicPr>
          <p:nvPr/>
        </p:nvPicPr>
        <p:blipFill>
          <a:blip r:embed="rId4"/>
          <a:stretch>
            <a:fillRect/>
          </a:stretch>
        </p:blipFill>
        <p:spPr>
          <a:xfrm>
            <a:off x="2362012" y="5324442"/>
            <a:ext cx="421318" cy="386208"/>
          </a:xfrm>
          <a:prstGeom prst="rect">
            <a:avLst/>
          </a:prstGeom>
        </p:spPr>
      </p:pic>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5"/>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6"/>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7"/>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8"/>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7E923F-50EA-1C5B-0916-0378BCA9443F}"/>
              </a:ext>
            </a:extLst>
          </p:cNvPr>
          <p:cNvPicPr>
            <a:picLocks noChangeAspect="1"/>
          </p:cNvPicPr>
          <p:nvPr/>
        </p:nvPicPr>
        <p:blipFill>
          <a:blip r:embed="rId9"/>
          <a:stretch>
            <a:fillRect/>
          </a:stretch>
        </p:blipFill>
        <p:spPr>
          <a:xfrm>
            <a:off x="838199" y="4963260"/>
            <a:ext cx="842129" cy="287556"/>
          </a:xfrm>
          <a:prstGeom prst="rect">
            <a:avLst/>
          </a:prstGeom>
        </p:spPr>
      </p:pic>
      <p:pic>
        <p:nvPicPr>
          <p:cNvPr id="17" name="図 16">
            <a:extLst>
              <a:ext uri="{FF2B5EF4-FFF2-40B4-BE49-F238E27FC236}">
                <a16:creationId xmlns:a16="http://schemas.microsoft.com/office/drawing/2014/main" id="{52740E0C-3BC3-CB69-D80F-08A3F7DD2341}"/>
              </a:ext>
            </a:extLst>
          </p:cNvPr>
          <p:cNvPicPr>
            <a:picLocks noChangeAspect="1"/>
          </p:cNvPicPr>
          <p:nvPr/>
        </p:nvPicPr>
        <p:blipFill>
          <a:blip r:embed="rId10"/>
          <a:stretch>
            <a:fillRect/>
          </a:stretch>
        </p:blipFill>
        <p:spPr>
          <a:xfrm>
            <a:off x="734290" y="5750316"/>
            <a:ext cx="1096977" cy="287557"/>
          </a:xfrm>
          <a:prstGeom prst="rect">
            <a:avLst/>
          </a:prstGeom>
        </p:spPr>
      </p:pic>
      <p:sp>
        <p:nvSpPr>
          <p:cNvPr id="20" name="正方形/長方形 19">
            <a:extLst>
              <a:ext uri="{FF2B5EF4-FFF2-40B4-BE49-F238E27FC236}">
                <a16:creationId xmlns:a16="http://schemas.microsoft.com/office/drawing/2014/main" id="{3B780582-506C-6E91-0145-6F1360D2D668}"/>
              </a:ext>
            </a:extLst>
          </p:cNvPr>
          <p:cNvSpPr/>
          <p:nvPr/>
        </p:nvSpPr>
        <p:spPr>
          <a:xfrm>
            <a:off x="6419892"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D23FC44F-9C3E-4BDD-62A9-6285510E1647}"/>
              </a:ext>
            </a:extLst>
          </p:cNvPr>
          <p:cNvPicPr>
            <a:picLocks noChangeAspect="1"/>
          </p:cNvPicPr>
          <p:nvPr/>
        </p:nvPicPr>
        <p:blipFill>
          <a:blip r:embed="rId11"/>
          <a:stretch>
            <a:fillRect/>
          </a:stretch>
        </p:blipFill>
        <p:spPr>
          <a:xfrm>
            <a:off x="6458882" y="5440002"/>
            <a:ext cx="134058" cy="226222"/>
          </a:xfrm>
          <a:prstGeom prst="rect">
            <a:avLst/>
          </a:prstGeom>
        </p:spPr>
      </p:pic>
      <p:sp>
        <p:nvSpPr>
          <p:cNvPr id="21" name="正方形/長方形 20">
            <a:extLst>
              <a:ext uri="{FF2B5EF4-FFF2-40B4-BE49-F238E27FC236}">
                <a16:creationId xmlns:a16="http://schemas.microsoft.com/office/drawing/2014/main" id="{18757AEC-D7AC-172A-A43C-9A2E53DCB961}"/>
              </a:ext>
            </a:extLst>
          </p:cNvPr>
          <p:cNvSpPr/>
          <p:nvPr/>
        </p:nvSpPr>
        <p:spPr>
          <a:xfrm>
            <a:off x="8293500" y="5424111"/>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CE118CA-4672-7140-7445-1D702B7EBEF6}"/>
              </a:ext>
            </a:extLst>
          </p:cNvPr>
          <p:cNvPicPr>
            <a:picLocks noChangeAspect="1"/>
          </p:cNvPicPr>
          <p:nvPr/>
        </p:nvPicPr>
        <p:blipFill>
          <a:blip r:embed="rId11"/>
          <a:stretch>
            <a:fillRect/>
          </a:stretch>
        </p:blipFill>
        <p:spPr>
          <a:xfrm>
            <a:off x="8318422" y="5442779"/>
            <a:ext cx="134058" cy="226222"/>
          </a:xfrm>
          <a:prstGeom prst="rect">
            <a:avLst/>
          </a:prstGeom>
        </p:spPr>
      </p:pic>
      <p:sp>
        <p:nvSpPr>
          <p:cNvPr id="28" name="正方形/長方形 27">
            <a:extLst>
              <a:ext uri="{FF2B5EF4-FFF2-40B4-BE49-F238E27FC236}">
                <a16:creationId xmlns:a16="http://schemas.microsoft.com/office/drawing/2014/main" id="{88D9B664-85A8-C945-9C98-531147F98CEA}"/>
              </a:ext>
            </a:extLst>
          </p:cNvPr>
          <p:cNvSpPr/>
          <p:nvPr/>
        </p:nvSpPr>
        <p:spPr>
          <a:xfrm>
            <a:off x="9981193"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16019F5-0260-03B9-C830-289B82AFB9E5}"/>
              </a:ext>
            </a:extLst>
          </p:cNvPr>
          <p:cNvPicPr>
            <a:picLocks noChangeAspect="1"/>
          </p:cNvPicPr>
          <p:nvPr/>
        </p:nvPicPr>
        <p:blipFill>
          <a:blip r:embed="rId11"/>
          <a:stretch>
            <a:fillRect/>
          </a:stretch>
        </p:blipFill>
        <p:spPr>
          <a:xfrm>
            <a:off x="10006115" y="5440002"/>
            <a:ext cx="134058" cy="226222"/>
          </a:xfrm>
          <a:prstGeom prst="rect">
            <a:avLst/>
          </a:prstGeom>
        </p:spPr>
      </p:pic>
      <p:pic>
        <p:nvPicPr>
          <p:cNvPr id="40" name="図 39">
            <a:extLst>
              <a:ext uri="{FF2B5EF4-FFF2-40B4-BE49-F238E27FC236}">
                <a16:creationId xmlns:a16="http://schemas.microsoft.com/office/drawing/2014/main" id="{9E0EA8B3-2476-10D1-C99B-F4194C0B5704}"/>
              </a:ext>
            </a:extLst>
          </p:cNvPr>
          <p:cNvPicPr>
            <a:picLocks noChangeAspect="1"/>
          </p:cNvPicPr>
          <p:nvPr/>
        </p:nvPicPr>
        <p:blipFill>
          <a:blip r:embed="rId11"/>
          <a:stretch>
            <a:fillRect/>
          </a:stretch>
        </p:blipFill>
        <p:spPr>
          <a:xfrm>
            <a:off x="8425241" y="4911591"/>
            <a:ext cx="150051" cy="253210"/>
          </a:xfrm>
          <a:prstGeom prst="rect">
            <a:avLst/>
          </a:prstGeom>
        </p:spPr>
      </p:pic>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27" name="タイトル 1">
            <a:extLst>
              <a:ext uri="{FF2B5EF4-FFF2-40B4-BE49-F238E27FC236}">
                <a16:creationId xmlns:a16="http://schemas.microsoft.com/office/drawing/2014/main" id="{A5BCB468-2F8A-D486-D16B-552E2D7C1033}"/>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31" name="テキスト プレースホルダー 11">
            <a:extLst>
              <a:ext uri="{FF2B5EF4-FFF2-40B4-BE49-F238E27FC236}">
                <a16:creationId xmlns:a16="http://schemas.microsoft.com/office/drawing/2014/main" id="{C6FD09C6-1303-768B-EDA4-CD0319D6FE1B}"/>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4129999887"/>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0EF43B6-B232-6117-3384-845837649DC7}"/>
              </a:ext>
            </a:extLst>
          </p:cNvPr>
          <p:cNvSpPr txBox="1"/>
          <p:nvPr/>
        </p:nvSpPr>
        <p:spPr>
          <a:xfrm>
            <a:off x="229959" y="1020290"/>
            <a:ext cx="4638255"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Physical interpretations:</a:t>
            </a:r>
            <a:endParaRPr kumimoji="1" lang="ja-JP" altLang="en-US" sz="2800" u="sng">
              <a:latin typeface="Hiragino Maru Gothic Pro W4" panose="020F0400000000000000" pitchFamily="34" charset="-128"/>
              <a:ea typeface="Hiragino Maru Gothic Pro W4" panose="020F0400000000000000" pitchFamily="34" charset="-128"/>
            </a:endParaRPr>
          </a:p>
        </p:txBody>
      </p:sp>
      <p:sp>
        <p:nvSpPr>
          <p:cNvPr id="7" name="テキスト ボックス 6">
            <a:extLst>
              <a:ext uri="{FF2B5EF4-FFF2-40B4-BE49-F238E27FC236}">
                <a16:creationId xmlns:a16="http://schemas.microsoft.com/office/drawing/2014/main" id="{05F00C96-AC26-4DF4-05C4-2BB50D4D9624}"/>
              </a:ext>
            </a:extLst>
          </p:cNvPr>
          <p:cNvSpPr txBox="1"/>
          <p:nvPr/>
        </p:nvSpPr>
        <p:spPr>
          <a:xfrm>
            <a:off x="229959" y="3397308"/>
            <a:ext cx="11579180" cy="830997"/>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(ii) when                     for some     , there is </a:t>
            </a:r>
          </a:p>
          <a:p>
            <a:r>
              <a:rPr lang="en-US" altLang="ja-JP" sz="2400" dirty="0">
                <a:latin typeface="Hiragino Maru Gothic Pro W4" panose="020F0400000000000000" pitchFamily="34" charset="-128"/>
                <a:ea typeface="Hiragino Maru Gothic Pro W4" panose="020F0400000000000000" pitchFamily="34" charset="-128"/>
              </a:rPr>
              <a:t>    a flow of the Berry phase of the boundary eff. Berry connection.</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98F7F175-928E-C225-2422-12BEBD0E0CEA}"/>
              </a:ext>
            </a:extLst>
          </p:cNvPr>
          <p:cNvSpPr txBox="1"/>
          <p:nvPr/>
        </p:nvSpPr>
        <p:spPr>
          <a:xfrm>
            <a:off x="229958" y="2271042"/>
            <a:ext cx="10961783" cy="89255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a:t>
            </a:r>
            <a:r>
              <a:rPr lang="en-US" altLang="ja-JP" sz="2400" dirty="0" err="1">
                <a:latin typeface="Hiragino Maru Gothic Pro W4" panose="020F0400000000000000" pitchFamily="34" charset="-128"/>
                <a:ea typeface="Hiragino Maru Gothic Pro W4" panose="020F0400000000000000" pitchFamily="34" charset="-128"/>
              </a:rPr>
              <a:t>i</a:t>
            </a:r>
            <a:r>
              <a:rPr lang="en-US" altLang="ja-JP" sz="2400" dirty="0">
                <a:latin typeface="Hiragino Maru Gothic Pro W4" panose="020F0400000000000000" pitchFamily="34" charset="-128"/>
                <a:ea typeface="Hiragino Maru Gothic Pro W4" panose="020F0400000000000000" pitchFamily="34" charset="-128"/>
              </a:rPr>
              <a:t>) the absence of a boundary term that is parametrized by  </a:t>
            </a:r>
          </a:p>
          <a:p>
            <a:r>
              <a:rPr lang="en-US" altLang="ja-JP" sz="2400" dirty="0">
                <a:latin typeface="Hiragino Maru Gothic Pro W4" panose="020F0400000000000000" pitchFamily="34" charset="-128"/>
                <a:ea typeface="Hiragino Maru Gothic Pro W4" panose="020F0400000000000000" pitchFamily="34" charset="-128"/>
              </a:rPr>
              <a:t>    and that opens the gap at all          </a:t>
            </a:r>
            <a:r>
              <a:rPr lang="en-US" altLang="ja-JP" sz="2800" dirty="0">
                <a:latin typeface="Hiragino Maru Gothic Pro W4" panose="020F0400000000000000" pitchFamily="34" charset="-128"/>
                <a:ea typeface="Hiragino Maru Gothic Pro W4" panose="020F0400000000000000" pitchFamily="34" charset="-128"/>
              </a:rPr>
              <a:t>. </a:t>
            </a:r>
            <a:r>
              <a:rPr lang="en-US" altLang="ja-JP" dirty="0">
                <a:latin typeface="Hiragino Maru Gothic Pro W4" panose="020F0400000000000000" pitchFamily="34" charset="-128"/>
                <a:ea typeface="Hiragino Maru Gothic Pro W4" panose="020F0400000000000000" pitchFamily="34" charset="-128"/>
              </a:rPr>
              <a:t>cf.[Cordova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11" name="テキスト ボックス 10">
            <a:extLst>
              <a:ext uri="{FF2B5EF4-FFF2-40B4-BE49-F238E27FC236}">
                <a16:creationId xmlns:a16="http://schemas.microsoft.com/office/drawing/2014/main" id="{396709E9-AD85-33B8-6651-5306CB65BD7F}"/>
              </a:ext>
            </a:extLst>
          </p:cNvPr>
          <p:cNvSpPr txBox="1"/>
          <p:nvPr/>
        </p:nvSpPr>
        <p:spPr>
          <a:xfrm>
            <a:off x="229958" y="1641530"/>
            <a:ext cx="1186927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With spatial boundary, the nontriviality of the higher pump implies</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05B2297E-ABAA-2BDB-1514-8414FF57C5A9}"/>
              </a:ext>
            </a:extLst>
          </p:cNvPr>
          <p:cNvSpPr txBox="1"/>
          <p:nvPr/>
        </p:nvSpPr>
        <p:spPr>
          <a:xfrm>
            <a:off x="629206" y="4349949"/>
            <a:ext cx="3126973" cy="523220"/>
          </a:xfrm>
          <a:prstGeom prst="rect">
            <a:avLst/>
          </a:prstGeom>
          <a:noFill/>
        </p:spPr>
        <p:txBody>
          <a:bodyPr wrap="square" rtlCol="0">
            <a:spAutoFit/>
          </a:bodyPr>
          <a:lstStyle/>
          <a:p>
            <a:r>
              <a:rPr lang="en-US" altLang="ja-JP" sz="2800" u="sng" dirty="0">
                <a:latin typeface="Hiragino Maru Gothic Pro W4" panose="020F0400000000000000" pitchFamily="34" charset="-128"/>
                <a:ea typeface="Hiragino Maru Gothic Pro W4" panose="020F0400000000000000" pitchFamily="34" charset="-128"/>
              </a:rPr>
              <a:t>More About (ii)</a:t>
            </a:r>
            <a:endParaRPr kumimoji="1" lang="ja-JP" altLang="en-US" sz="2800" u="sng">
              <a:latin typeface="Hiragino Maru Gothic Pro W4" panose="020F0400000000000000" pitchFamily="34" charset="-128"/>
              <a:ea typeface="Hiragino Maru Gothic Pro W4" panose="020F0400000000000000" pitchFamily="34" charset="-128"/>
            </a:endParaRPr>
          </a:p>
        </p:txBody>
      </p:sp>
      <p:cxnSp>
        <p:nvCxnSpPr>
          <p:cNvPr id="18" name="直線コネクタ 17">
            <a:extLst>
              <a:ext uri="{FF2B5EF4-FFF2-40B4-BE49-F238E27FC236}">
                <a16:creationId xmlns:a16="http://schemas.microsoft.com/office/drawing/2014/main" id="{0EC792CC-0C72-8E06-88EF-0A123B166471}"/>
              </a:ext>
            </a:extLst>
          </p:cNvPr>
          <p:cNvCxnSpPr>
            <a:cxnSpLocks/>
          </p:cNvCxnSpPr>
          <p:nvPr/>
        </p:nvCxnSpPr>
        <p:spPr>
          <a:xfrm>
            <a:off x="1944714" y="5113281"/>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B1F59186-379D-B36B-837D-9721471720C0}"/>
              </a:ext>
            </a:extLst>
          </p:cNvPr>
          <p:cNvCxnSpPr>
            <a:cxnSpLocks/>
          </p:cNvCxnSpPr>
          <p:nvPr/>
        </p:nvCxnSpPr>
        <p:spPr>
          <a:xfrm>
            <a:off x="1944714" y="5961139"/>
            <a:ext cx="26835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矢印コネクタ 32">
            <a:extLst>
              <a:ext uri="{FF2B5EF4-FFF2-40B4-BE49-F238E27FC236}">
                <a16:creationId xmlns:a16="http://schemas.microsoft.com/office/drawing/2014/main" id="{FD61F0A1-0AC7-7343-5814-D578C7C2D662}"/>
              </a:ext>
            </a:extLst>
          </p:cNvPr>
          <p:cNvCxnSpPr>
            <a:cxnSpLocks/>
          </p:cNvCxnSpPr>
          <p:nvPr/>
        </p:nvCxnSpPr>
        <p:spPr>
          <a:xfrm>
            <a:off x="2121199" y="5233710"/>
            <a:ext cx="0" cy="6603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図 33">
            <a:extLst>
              <a:ext uri="{FF2B5EF4-FFF2-40B4-BE49-F238E27FC236}">
                <a16:creationId xmlns:a16="http://schemas.microsoft.com/office/drawing/2014/main" id="{BC478783-EA69-E0C4-7425-8930CCB2A716}"/>
              </a:ext>
            </a:extLst>
          </p:cNvPr>
          <p:cNvPicPr>
            <a:picLocks noChangeAspect="1"/>
          </p:cNvPicPr>
          <p:nvPr/>
        </p:nvPicPr>
        <p:blipFill>
          <a:blip r:embed="rId3"/>
          <a:stretch>
            <a:fillRect/>
          </a:stretch>
        </p:blipFill>
        <p:spPr>
          <a:xfrm>
            <a:off x="5831703" y="6367175"/>
            <a:ext cx="4708547" cy="302459"/>
          </a:xfrm>
          <a:prstGeom prst="rect">
            <a:avLst/>
          </a:prstGeom>
        </p:spPr>
      </p:pic>
      <p:sp>
        <p:nvSpPr>
          <p:cNvPr id="36" name="テキスト ボックス 35">
            <a:extLst>
              <a:ext uri="{FF2B5EF4-FFF2-40B4-BE49-F238E27FC236}">
                <a16:creationId xmlns:a16="http://schemas.microsoft.com/office/drawing/2014/main" id="{A87B12CF-45D5-92B8-178B-0850EF36C58B}"/>
              </a:ext>
            </a:extLst>
          </p:cNvPr>
          <p:cNvSpPr txBox="1"/>
          <p:nvPr/>
        </p:nvSpPr>
        <p:spPr>
          <a:xfrm>
            <a:off x="5403348" y="4801222"/>
            <a:ext cx="617232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Berry conn. at    is ill-defined: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7" name="テキスト ボックス 36">
            <a:extLst>
              <a:ext uri="{FF2B5EF4-FFF2-40B4-BE49-F238E27FC236}">
                <a16:creationId xmlns:a16="http://schemas.microsoft.com/office/drawing/2014/main" id="{A6809B01-E897-0BB6-BD2D-1C87420DEEE3}"/>
              </a:ext>
            </a:extLst>
          </p:cNvPr>
          <p:cNvSpPr txBox="1"/>
          <p:nvPr/>
        </p:nvSpPr>
        <p:spPr>
          <a:xfrm>
            <a:off x="5403348" y="5739686"/>
            <a:ext cx="5788394"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difference is well-defined:</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38" name="図 37">
            <a:extLst>
              <a:ext uri="{FF2B5EF4-FFF2-40B4-BE49-F238E27FC236}">
                <a16:creationId xmlns:a16="http://schemas.microsoft.com/office/drawing/2014/main" id="{D1EDCF75-C03D-57CB-8EFB-932F0CEED74F}"/>
              </a:ext>
            </a:extLst>
          </p:cNvPr>
          <p:cNvPicPr>
            <a:picLocks noChangeAspect="1"/>
          </p:cNvPicPr>
          <p:nvPr/>
        </p:nvPicPr>
        <p:blipFill>
          <a:blip r:embed="rId4"/>
          <a:stretch>
            <a:fillRect/>
          </a:stretch>
        </p:blipFill>
        <p:spPr>
          <a:xfrm>
            <a:off x="5831703" y="5399868"/>
            <a:ext cx="6118538" cy="377052"/>
          </a:xfrm>
          <a:prstGeom prst="rect">
            <a:avLst/>
          </a:prstGeom>
        </p:spPr>
      </p:pic>
      <p:sp>
        <p:nvSpPr>
          <p:cNvPr id="39" name="テキスト ボックス 38">
            <a:extLst>
              <a:ext uri="{FF2B5EF4-FFF2-40B4-BE49-F238E27FC236}">
                <a16:creationId xmlns:a16="http://schemas.microsoft.com/office/drawing/2014/main" id="{65963B5F-D37E-969E-B493-951666804E45}"/>
              </a:ext>
            </a:extLst>
          </p:cNvPr>
          <p:cNvSpPr txBox="1"/>
          <p:nvPr/>
        </p:nvSpPr>
        <p:spPr>
          <a:xfrm>
            <a:off x="2210807" y="5272347"/>
            <a:ext cx="263969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1" name="直線矢印コネクタ 40">
            <a:extLst>
              <a:ext uri="{FF2B5EF4-FFF2-40B4-BE49-F238E27FC236}">
                <a16:creationId xmlns:a16="http://schemas.microsoft.com/office/drawing/2014/main" id="{CDF21AA4-C376-5D82-9E0E-650049121080}"/>
              </a:ext>
            </a:extLst>
          </p:cNvPr>
          <p:cNvCxnSpPr/>
          <p:nvPr/>
        </p:nvCxnSpPr>
        <p:spPr>
          <a:xfrm>
            <a:off x="2413864" y="6205990"/>
            <a:ext cx="1983346"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6E83A934-3487-2319-8270-AA4955D65F79}"/>
              </a:ext>
            </a:extLst>
          </p:cNvPr>
          <p:cNvSpPr txBox="1"/>
          <p:nvPr/>
        </p:nvSpPr>
        <p:spPr>
          <a:xfrm>
            <a:off x="1887444" y="6244520"/>
            <a:ext cx="3566034" cy="523220"/>
          </a:xfrm>
          <a:prstGeom prst="rect">
            <a:avLst/>
          </a:prstGeom>
          <a:noFill/>
        </p:spPr>
        <p:txBody>
          <a:bodyPr wrap="square" rtlCol="0">
            <a:spAutoFit/>
          </a:bodyPr>
          <a:lstStyle/>
          <a:p>
            <a:r>
              <a:rPr lang="en-US" altLang="ja-JP" sz="2800" dirty="0">
                <a:latin typeface="Hiragino Maru Gothic Pro W4" panose="020F0400000000000000" pitchFamily="34" charset="-128"/>
                <a:ea typeface="Hiragino Maru Gothic Pro W4" panose="020F0400000000000000" pitchFamily="34" charset="-128"/>
              </a:rPr>
              <a:t>spatial direction</a:t>
            </a:r>
            <a:endParaRPr kumimoji="1" lang="ja-JP" altLang="en-US" sz="2800">
              <a:latin typeface="Hiragino Maru Gothic Pro W4" panose="020F0400000000000000" pitchFamily="34" charset="-128"/>
              <a:ea typeface="Hiragino Maru Gothic Pro W4" panose="020F0400000000000000" pitchFamily="34" charset="-128"/>
            </a:endParaRPr>
          </a:p>
        </p:txBody>
      </p:sp>
      <p:cxnSp>
        <p:nvCxnSpPr>
          <p:cNvPr id="44" name="直線コネクタ 43">
            <a:extLst>
              <a:ext uri="{FF2B5EF4-FFF2-40B4-BE49-F238E27FC236}">
                <a16:creationId xmlns:a16="http://schemas.microsoft.com/office/drawing/2014/main" id="{3A653F5A-2145-3C6F-2744-3E4475C6B499}"/>
              </a:ext>
            </a:extLst>
          </p:cNvPr>
          <p:cNvCxnSpPr>
            <a:cxnSpLocks/>
          </p:cNvCxnSpPr>
          <p:nvPr/>
        </p:nvCxnSpPr>
        <p:spPr>
          <a:xfrm>
            <a:off x="474034" y="4388586"/>
            <a:ext cx="0" cy="2409838"/>
          </a:xfrm>
          <a:prstGeom prst="line">
            <a:avLst/>
          </a:prstGeom>
          <a:ln w="57150">
            <a:solidFill>
              <a:schemeClr val="tx1">
                <a:lumMod val="50000"/>
                <a:lumOff val="50000"/>
              </a:schemeClr>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A64A1F5-AD00-1DF7-7A7F-A4E98949B443}"/>
              </a:ext>
            </a:extLst>
          </p:cNvPr>
          <p:cNvCxnSpPr>
            <a:cxnSpLocks/>
          </p:cNvCxnSpPr>
          <p:nvPr/>
        </p:nvCxnSpPr>
        <p:spPr>
          <a:xfrm>
            <a:off x="2635065" y="5113281"/>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1634A3DA-9E5E-7265-69A4-DC1F3AE6E16E}"/>
              </a:ext>
            </a:extLst>
          </p:cNvPr>
          <p:cNvCxnSpPr>
            <a:cxnSpLocks/>
          </p:cNvCxnSpPr>
          <p:nvPr/>
        </p:nvCxnSpPr>
        <p:spPr>
          <a:xfrm>
            <a:off x="2635065" y="5961139"/>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4" name="図 53">
            <a:extLst>
              <a:ext uri="{FF2B5EF4-FFF2-40B4-BE49-F238E27FC236}">
                <a16:creationId xmlns:a16="http://schemas.microsoft.com/office/drawing/2014/main" id="{62883FAE-9800-E9C2-B45B-100A9903B507}"/>
              </a:ext>
            </a:extLst>
          </p:cNvPr>
          <p:cNvPicPr>
            <a:picLocks noChangeAspect="1"/>
          </p:cNvPicPr>
          <p:nvPr/>
        </p:nvPicPr>
        <p:blipFill>
          <a:blip r:embed="rId5"/>
          <a:stretch>
            <a:fillRect/>
          </a:stretch>
        </p:blipFill>
        <p:spPr>
          <a:xfrm>
            <a:off x="2362012" y="5324442"/>
            <a:ext cx="421318" cy="386208"/>
          </a:xfrm>
          <a:prstGeom prst="rect">
            <a:avLst/>
          </a:prstGeom>
        </p:spPr>
      </p:pic>
      <p:pic>
        <p:nvPicPr>
          <p:cNvPr id="55" name="図 54">
            <a:extLst>
              <a:ext uri="{FF2B5EF4-FFF2-40B4-BE49-F238E27FC236}">
                <a16:creationId xmlns:a16="http://schemas.microsoft.com/office/drawing/2014/main" id="{9F1D6C2D-D139-E89E-0665-600CD2511F32}"/>
              </a:ext>
            </a:extLst>
          </p:cNvPr>
          <p:cNvPicPr>
            <a:picLocks noChangeAspect="1"/>
          </p:cNvPicPr>
          <p:nvPr/>
        </p:nvPicPr>
        <p:blipFill>
          <a:blip r:embed="rId6"/>
          <a:stretch>
            <a:fillRect/>
          </a:stretch>
        </p:blipFill>
        <p:spPr>
          <a:xfrm>
            <a:off x="9165860" y="2407624"/>
            <a:ext cx="256367" cy="213639"/>
          </a:xfrm>
          <a:prstGeom prst="rect">
            <a:avLst/>
          </a:prstGeom>
        </p:spPr>
      </p:pic>
      <p:pic>
        <p:nvPicPr>
          <p:cNvPr id="56" name="図 55">
            <a:extLst>
              <a:ext uri="{FF2B5EF4-FFF2-40B4-BE49-F238E27FC236}">
                <a16:creationId xmlns:a16="http://schemas.microsoft.com/office/drawing/2014/main" id="{158A2942-3A94-020F-31BD-A5A5F84D9F68}"/>
              </a:ext>
            </a:extLst>
          </p:cNvPr>
          <p:cNvPicPr>
            <a:picLocks noChangeAspect="1"/>
          </p:cNvPicPr>
          <p:nvPr/>
        </p:nvPicPr>
        <p:blipFill>
          <a:blip r:embed="rId7"/>
          <a:stretch>
            <a:fillRect/>
          </a:stretch>
        </p:blipFill>
        <p:spPr>
          <a:xfrm>
            <a:off x="5252300" y="2826599"/>
            <a:ext cx="794522" cy="225811"/>
          </a:xfrm>
          <a:prstGeom prst="rect">
            <a:avLst/>
          </a:prstGeom>
        </p:spPr>
      </p:pic>
      <p:pic>
        <p:nvPicPr>
          <p:cNvPr id="57" name="図 56">
            <a:extLst>
              <a:ext uri="{FF2B5EF4-FFF2-40B4-BE49-F238E27FC236}">
                <a16:creationId xmlns:a16="http://schemas.microsoft.com/office/drawing/2014/main" id="{8E28F472-9CE4-EFBA-80DD-B36CBAE1119E}"/>
              </a:ext>
            </a:extLst>
          </p:cNvPr>
          <p:cNvPicPr>
            <a:picLocks noChangeAspect="1"/>
          </p:cNvPicPr>
          <p:nvPr/>
        </p:nvPicPr>
        <p:blipFill>
          <a:blip r:embed="rId8"/>
          <a:stretch>
            <a:fillRect/>
          </a:stretch>
        </p:blipFill>
        <p:spPr>
          <a:xfrm>
            <a:off x="1831267" y="3485177"/>
            <a:ext cx="1709187" cy="279224"/>
          </a:xfrm>
          <a:prstGeom prst="rect">
            <a:avLst/>
          </a:prstGeom>
        </p:spPr>
      </p:pic>
      <p:pic>
        <p:nvPicPr>
          <p:cNvPr id="58" name="図 57">
            <a:extLst>
              <a:ext uri="{FF2B5EF4-FFF2-40B4-BE49-F238E27FC236}">
                <a16:creationId xmlns:a16="http://schemas.microsoft.com/office/drawing/2014/main" id="{8ED45E15-C423-C573-C88A-C74B79E0DA10}"/>
              </a:ext>
            </a:extLst>
          </p:cNvPr>
          <p:cNvPicPr>
            <a:picLocks noChangeAspect="1"/>
          </p:cNvPicPr>
          <p:nvPr/>
        </p:nvPicPr>
        <p:blipFill>
          <a:blip r:embed="rId9"/>
          <a:stretch>
            <a:fillRect/>
          </a:stretch>
        </p:blipFill>
        <p:spPr>
          <a:xfrm>
            <a:off x="5252300" y="3560282"/>
            <a:ext cx="302096" cy="204119"/>
          </a:xfrm>
          <a:prstGeom prst="rect">
            <a:avLst/>
          </a:prstGeom>
        </p:spPr>
      </p:pic>
      <p:sp>
        <p:nvSpPr>
          <p:cNvPr id="3" name="正方形/長方形 2">
            <a:extLst>
              <a:ext uri="{FF2B5EF4-FFF2-40B4-BE49-F238E27FC236}">
                <a16:creationId xmlns:a16="http://schemas.microsoft.com/office/drawing/2014/main" id="{F6428D5F-A9E6-653D-226F-799929828654}"/>
              </a:ext>
            </a:extLst>
          </p:cNvPr>
          <p:cNvSpPr/>
          <p:nvPr/>
        </p:nvSpPr>
        <p:spPr>
          <a:xfrm>
            <a:off x="6880303"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CAE0CAA-0CEB-524A-A5A3-0D02CF3CD8D7}"/>
              </a:ext>
            </a:extLst>
          </p:cNvPr>
          <p:cNvSpPr/>
          <p:nvPr/>
        </p:nvSpPr>
        <p:spPr>
          <a:xfrm>
            <a:off x="7527071"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223CE31-1756-DCC0-AFCA-E736EA354B83}"/>
              </a:ext>
            </a:extLst>
          </p:cNvPr>
          <p:cNvSpPr/>
          <p:nvPr/>
        </p:nvSpPr>
        <p:spPr>
          <a:xfrm>
            <a:off x="8251902"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DCEA8B3-2DE5-DB27-8F8C-2A5BD90AD23A}"/>
              </a:ext>
            </a:extLst>
          </p:cNvPr>
          <p:cNvSpPr/>
          <p:nvPr/>
        </p:nvSpPr>
        <p:spPr>
          <a:xfrm>
            <a:off x="8954429" y="1264004"/>
            <a:ext cx="256850" cy="256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407E8E9F-0595-D18B-4DEB-196B807E3327}"/>
              </a:ext>
            </a:extLst>
          </p:cNvPr>
          <p:cNvCxnSpPr>
            <a:cxnSpLocks/>
          </p:cNvCxnSpPr>
          <p:nvPr/>
        </p:nvCxnSpPr>
        <p:spPr>
          <a:xfrm>
            <a:off x="7349679"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F30ADA9-41F6-C4E9-E05B-8404096ACC7E}"/>
              </a:ext>
            </a:extLst>
          </p:cNvPr>
          <p:cNvCxnSpPr>
            <a:cxnSpLocks/>
          </p:cNvCxnSpPr>
          <p:nvPr/>
        </p:nvCxnSpPr>
        <p:spPr>
          <a:xfrm>
            <a:off x="8040030"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16AF4A72-F990-6C60-697C-1A296FB36F59}"/>
              </a:ext>
            </a:extLst>
          </p:cNvPr>
          <p:cNvCxnSpPr>
            <a:cxnSpLocks/>
          </p:cNvCxnSpPr>
          <p:nvPr/>
        </p:nvCxnSpPr>
        <p:spPr>
          <a:xfrm>
            <a:off x="6238046" y="1410494"/>
            <a:ext cx="2578049"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2182E8F-FDE1-8E78-0FDB-DF4FDE46326E}"/>
              </a:ext>
            </a:extLst>
          </p:cNvPr>
          <p:cNvCxnSpPr>
            <a:cxnSpLocks/>
          </p:cNvCxnSpPr>
          <p:nvPr/>
        </p:nvCxnSpPr>
        <p:spPr>
          <a:xfrm>
            <a:off x="6928397" y="1410494"/>
            <a:ext cx="2508028" cy="0"/>
          </a:xfrm>
          <a:prstGeom prst="line">
            <a:avLst/>
          </a:prstGeom>
          <a:ln w="5715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97E923F-50EA-1C5B-0916-0378BCA9443F}"/>
              </a:ext>
            </a:extLst>
          </p:cNvPr>
          <p:cNvPicPr>
            <a:picLocks noChangeAspect="1"/>
          </p:cNvPicPr>
          <p:nvPr/>
        </p:nvPicPr>
        <p:blipFill>
          <a:blip r:embed="rId10"/>
          <a:stretch>
            <a:fillRect/>
          </a:stretch>
        </p:blipFill>
        <p:spPr>
          <a:xfrm>
            <a:off x="838199" y="4963260"/>
            <a:ext cx="842129" cy="287556"/>
          </a:xfrm>
          <a:prstGeom prst="rect">
            <a:avLst/>
          </a:prstGeom>
        </p:spPr>
      </p:pic>
      <p:pic>
        <p:nvPicPr>
          <p:cNvPr id="17" name="図 16">
            <a:extLst>
              <a:ext uri="{FF2B5EF4-FFF2-40B4-BE49-F238E27FC236}">
                <a16:creationId xmlns:a16="http://schemas.microsoft.com/office/drawing/2014/main" id="{52740E0C-3BC3-CB69-D80F-08A3F7DD2341}"/>
              </a:ext>
            </a:extLst>
          </p:cNvPr>
          <p:cNvPicPr>
            <a:picLocks noChangeAspect="1"/>
          </p:cNvPicPr>
          <p:nvPr/>
        </p:nvPicPr>
        <p:blipFill>
          <a:blip r:embed="rId11"/>
          <a:stretch>
            <a:fillRect/>
          </a:stretch>
        </p:blipFill>
        <p:spPr>
          <a:xfrm>
            <a:off x="734290" y="5750316"/>
            <a:ext cx="1096977" cy="287557"/>
          </a:xfrm>
          <a:prstGeom prst="rect">
            <a:avLst/>
          </a:prstGeom>
        </p:spPr>
      </p:pic>
      <p:sp>
        <p:nvSpPr>
          <p:cNvPr id="20" name="正方形/長方形 19">
            <a:extLst>
              <a:ext uri="{FF2B5EF4-FFF2-40B4-BE49-F238E27FC236}">
                <a16:creationId xmlns:a16="http://schemas.microsoft.com/office/drawing/2014/main" id="{3B780582-506C-6E91-0145-6F1360D2D668}"/>
              </a:ext>
            </a:extLst>
          </p:cNvPr>
          <p:cNvSpPr/>
          <p:nvPr/>
        </p:nvSpPr>
        <p:spPr>
          <a:xfrm>
            <a:off x="6419892"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D23FC44F-9C3E-4BDD-62A9-6285510E1647}"/>
              </a:ext>
            </a:extLst>
          </p:cNvPr>
          <p:cNvPicPr>
            <a:picLocks noChangeAspect="1"/>
          </p:cNvPicPr>
          <p:nvPr/>
        </p:nvPicPr>
        <p:blipFill>
          <a:blip r:embed="rId12"/>
          <a:stretch>
            <a:fillRect/>
          </a:stretch>
        </p:blipFill>
        <p:spPr>
          <a:xfrm>
            <a:off x="6458882" y="5440002"/>
            <a:ext cx="134058" cy="226222"/>
          </a:xfrm>
          <a:prstGeom prst="rect">
            <a:avLst/>
          </a:prstGeom>
        </p:spPr>
      </p:pic>
      <p:sp>
        <p:nvSpPr>
          <p:cNvPr id="21" name="正方形/長方形 20">
            <a:extLst>
              <a:ext uri="{FF2B5EF4-FFF2-40B4-BE49-F238E27FC236}">
                <a16:creationId xmlns:a16="http://schemas.microsoft.com/office/drawing/2014/main" id="{18757AEC-D7AC-172A-A43C-9A2E53DCB961}"/>
              </a:ext>
            </a:extLst>
          </p:cNvPr>
          <p:cNvSpPr/>
          <p:nvPr/>
        </p:nvSpPr>
        <p:spPr>
          <a:xfrm>
            <a:off x="8293500" y="5424111"/>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0CE118CA-4672-7140-7445-1D702B7EBEF6}"/>
              </a:ext>
            </a:extLst>
          </p:cNvPr>
          <p:cNvPicPr>
            <a:picLocks noChangeAspect="1"/>
          </p:cNvPicPr>
          <p:nvPr/>
        </p:nvPicPr>
        <p:blipFill>
          <a:blip r:embed="rId12"/>
          <a:stretch>
            <a:fillRect/>
          </a:stretch>
        </p:blipFill>
        <p:spPr>
          <a:xfrm>
            <a:off x="8318422" y="5442779"/>
            <a:ext cx="134058" cy="226222"/>
          </a:xfrm>
          <a:prstGeom prst="rect">
            <a:avLst/>
          </a:prstGeom>
        </p:spPr>
      </p:pic>
      <p:sp>
        <p:nvSpPr>
          <p:cNvPr id="28" name="正方形/長方形 27">
            <a:extLst>
              <a:ext uri="{FF2B5EF4-FFF2-40B4-BE49-F238E27FC236}">
                <a16:creationId xmlns:a16="http://schemas.microsoft.com/office/drawing/2014/main" id="{88D9B664-85A8-C945-9C98-531147F98CEA}"/>
              </a:ext>
            </a:extLst>
          </p:cNvPr>
          <p:cNvSpPr/>
          <p:nvPr/>
        </p:nvSpPr>
        <p:spPr>
          <a:xfrm>
            <a:off x="9981193" y="5421334"/>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16019F5-0260-03B9-C830-289B82AFB9E5}"/>
              </a:ext>
            </a:extLst>
          </p:cNvPr>
          <p:cNvPicPr>
            <a:picLocks noChangeAspect="1"/>
          </p:cNvPicPr>
          <p:nvPr/>
        </p:nvPicPr>
        <p:blipFill>
          <a:blip r:embed="rId12"/>
          <a:stretch>
            <a:fillRect/>
          </a:stretch>
        </p:blipFill>
        <p:spPr>
          <a:xfrm>
            <a:off x="10006115" y="5440002"/>
            <a:ext cx="134058" cy="226222"/>
          </a:xfrm>
          <a:prstGeom prst="rect">
            <a:avLst/>
          </a:prstGeom>
        </p:spPr>
      </p:pic>
      <p:sp>
        <p:nvSpPr>
          <p:cNvPr id="30" name="正方形/長方形 29">
            <a:extLst>
              <a:ext uri="{FF2B5EF4-FFF2-40B4-BE49-F238E27FC236}">
                <a16:creationId xmlns:a16="http://schemas.microsoft.com/office/drawing/2014/main" id="{A3D049F3-F1DA-90D5-237B-F93B6A7F5B50}"/>
              </a:ext>
            </a:extLst>
          </p:cNvPr>
          <p:cNvSpPr/>
          <p:nvPr/>
        </p:nvSpPr>
        <p:spPr>
          <a:xfrm>
            <a:off x="7859948" y="6374210"/>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72D8E1A7-A93F-616E-2773-5119CE7AEBF1}"/>
              </a:ext>
            </a:extLst>
          </p:cNvPr>
          <p:cNvPicPr>
            <a:picLocks noChangeAspect="1"/>
          </p:cNvPicPr>
          <p:nvPr/>
        </p:nvPicPr>
        <p:blipFill>
          <a:blip r:embed="rId12"/>
          <a:stretch>
            <a:fillRect/>
          </a:stretch>
        </p:blipFill>
        <p:spPr>
          <a:xfrm>
            <a:off x="7884870" y="6392878"/>
            <a:ext cx="134058" cy="226222"/>
          </a:xfrm>
          <a:prstGeom prst="rect">
            <a:avLst/>
          </a:prstGeom>
        </p:spPr>
      </p:pic>
      <p:sp>
        <p:nvSpPr>
          <p:cNvPr id="32" name="正方形/長方形 31">
            <a:extLst>
              <a:ext uri="{FF2B5EF4-FFF2-40B4-BE49-F238E27FC236}">
                <a16:creationId xmlns:a16="http://schemas.microsoft.com/office/drawing/2014/main" id="{C495521A-8BD5-93C6-4735-EA1CD9E718A6}"/>
              </a:ext>
            </a:extLst>
          </p:cNvPr>
          <p:cNvSpPr/>
          <p:nvPr/>
        </p:nvSpPr>
        <p:spPr>
          <a:xfrm>
            <a:off x="9767339" y="6396138"/>
            <a:ext cx="155946" cy="244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8E329D1B-CF89-020A-5BEF-51F97B89245B}"/>
              </a:ext>
            </a:extLst>
          </p:cNvPr>
          <p:cNvPicPr>
            <a:picLocks noChangeAspect="1"/>
          </p:cNvPicPr>
          <p:nvPr/>
        </p:nvPicPr>
        <p:blipFill>
          <a:blip r:embed="rId12"/>
          <a:stretch>
            <a:fillRect/>
          </a:stretch>
        </p:blipFill>
        <p:spPr>
          <a:xfrm>
            <a:off x="9792261" y="6393704"/>
            <a:ext cx="134058" cy="226222"/>
          </a:xfrm>
          <a:prstGeom prst="rect">
            <a:avLst/>
          </a:prstGeom>
        </p:spPr>
      </p:pic>
      <p:pic>
        <p:nvPicPr>
          <p:cNvPr id="40" name="図 39">
            <a:extLst>
              <a:ext uri="{FF2B5EF4-FFF2-40B4-BE49-F238E27FC236}">
                <a16:creationId xmlns:a16="http://schemas.microsoft.com/office/drawing/2014/main" id="{9E0EA8B3-2476-10D1-C99B-F4194C0B5704}"/>
              </a:ext>
            </a:extLst>
          </p:cNvPr>
          <p:cNvPicPr>
            <a:picLocks noChangeAspect="1"/>
          </p:cNvPicPr>
          <p:nvPr/>
        </p:nvPicPr>
        <p:blipFill>
          <a:blip r:embed="rId12"/>
          <a:stretch>
            <a:fillRect/>
          </a:stretch>
        </p:blipFill>
        <p:spPr>
          <a:xfrm>
            <a:off x="8425241" y="4911591"/>
            <a:ext cx="150051" cy="253210"/>
          </a:xfrm>
          <a:prstGeom prst="rect">
            <a:avLst/>
          </a:prstGeom>
        </p:spPr>
      </p:pic>
      <p:sp>
        <p:nvSpPr>
          <p:cNvPr id="24" name="テキスト ボックス 23">
            <a:extLst>
              <a:ext uri="{FF2B5EF4-FFF2-40B4-BE49-F238E27FC236}">
                <a16:creationId xmlns:a16="http://schemas.microsoft.com/office/drawing/2014/main" id="{857C692E-4B41-9B13-4D3E-008C2A0D810C}"/>
              </a:ext>
            </a:extLst>
          </p:cNvPr>
          <p:cNvSpPr txBox="1"/>
          <p:nvPr/>
        </p:nvSpPr>
        <p:spPr>
          <a:xfrm>
            <a:off x="8499344" y="4236465"/>
            <a:ext cx="3338207"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cf.[</a:t>
            </a:r>
            <a:r>
              <a:rPr lang="en-US" altLang="ja-JP" dirty="0" err="1">
                <a:latin typeface="Hiragino Maru Gothic Pro W4" panose="020F0400000000000000" pitchFamily="34" charset="-128"/>
                <a:ea typeface="Hiragino Maru Gothic Pro W4" panose="020F0400000000000000" pitchFamily="34" charset="-128"/>
              </a:rPr>
              <a:t>Xueda</a:t>
            </a:r>
            <a:r>
              <a:rPr lang="en-US" altLang="ja-JP" dirty="0">
                <a:latin typeface="Hiragino Maru Gothic Pro W4" panose="020F0400000000000000" pitchFamily="34" charset="-128"/>
                <a:ea typeface="Hiragino Maru Gothic Pro W4" panose="020F0400000000000000" pitchFamily="34" charset="-128"/>
              </a:rPr>
              <a:t> Wen et.al.,2020]</a:t>
            </a:r>
            <a:endParaRPr kumimoji="1" lang="ja-JP" altLang="en-US">
              <a:latin typeface="Hiragino Maru Gothic Pro W4" panose="020F0400000000000000" pitchFamily="34" charset="-128"/>
              <a:ea typeface="Hiragino Maru Gothic Pro W4" panose="020F0400000000000000" pitchFamily="34" charset="-128"/>
            </a:endParaRPr>
          </a:p>
        </p:txBody>
      </p:sp>
      <p:sp>
        <p:nvSpPr>
          <p:cNvPr id="43" name="タイトル 1">
            <a:extLst>
              <a:ext uri="{FF2B5EF4-FFF2-40B4-BE49-F238E27FC236}">
                <a16:creationId xmlns:a16="http://schemas.microsoft.com/office/drawing/2014/main" id="{2C69FAFD-9608-31F1-3644-7706B3FB9F21}"/>
              </a:ext>
            </a:extLst>
          </p:cNvPr>
          <p:cNvSpPr>
            <a:spLocks noGrp="1"/>
          </p:cNvSpPr>
          <p:nvPr>
            <p:ph type="title"/>
          </p:nvPr>
        </p:nvSpPr>
        <p:spPr>
          <a:xfrm>
            <a:off x="838199" y="-95001"/>
            <a:ext cx="10879767" cy="1325563"/>
          </a:xfrm>
        </p:spPr>
        <p:txBody>
          <a:bodyPr/>
          <a:lstStyle/>
          <a:p>
            <a:r>
              <a:rPr lang="en-US" altLang="ja-JP" dirty="0"/>
              <a:t>Result 2: Higher Pump</a:t>
            </a:r>
            <a:r>
              <a:rPr lang="en-US" altLang="ja-JP" sz="3600" dirty="0"/>
              <a:t>[OTS23]</a:t>
            </a:r>
            <a:endParaRPr kumimoji="1" lang="ja-JP" altLang="en-US"/>
          </a:p>
        </p:txBody>
      </p:sp>
      <p:sp>
        <p:nvSpPr>
          <p:cNvPr id="46" name="テキスト プレースホルダー 11">
            <a:extLst>
              <a:ext uri="{FF2B5EF4-FFF2-40B4-BE49-F238E27FC236}">
                <a16:creationId xmlns:a16="http://schemas.microsoft.com/office/drawing/2014/main" id="{C3F45F3C-3B3E-3A06-F6C6-CF13AD8E62DF}"/>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8</a:t>
            </a:r>
            <a:endParaRPr lang="ja-JP" altLang="en-US"/>
          </a:p>
        </p:txBody>
      </p:sp>
    </p:spTree>
    <p:extLst>
      <p:ext uri="{BB962C8B-B14F-4D97-AF65-F5344CB8AC3E}">
        <p14:creationId xmlns:p14="http://schemas.microsoft.com/office/powerpoint/2010/main" val="234425863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E882FC-B67C-8741-879B-FBE3EF575779}"/>
              </a:ext>
            </a:extLst>
          </p:cNvPr>
          <p:cNvSpPr>
            <a:spLocks noGrp="1"/>
          </p:cNvSpPr>
          <p:nvPr>
            <p:ph type="title"/>
          </p:nvPr>
        </p:nvSpPr>
        <p:spPr/>
        <p:txBody>
          <a:bodyPr/>
          <a:lstStyle/>
          <a:p>
            <a:r>
              <a:rPr kumimoji="1" lang="en-US" altLang="ja-JP" dirty="0"/>
              <a:t>Outline</a:t>
            </a:r>
            <a:endParaRPr kumimoji="1" lang="ja-JP" altLang="en-US"/>
          </a:p>
        </p:txBody>
      </p:sp>
      <p:sp>
        <p:nvSpPr>
          <p:cNvPr id="7" name="コンテンツ プレースホルダー 2">
            <a:extLst>
              <a:ext uri="{FF2B5EF4-FFF2-40B4-BE49-F238E27FC236}">
                <a16:creationId xmlns:a16="http://schemas.microsoft.com/office/drawing/2014/main" id="{79324158-0CED-A34A-B2EE-293C33F93EC0}"/>
              </a:ext>
            </a:extLst>
          </p:cNvPr>
          <p:cNvSpPr>
            <a:spLocks noGrp="1"/>
          </p:cNvSpPr>
          <p:nvPr>
            <p:ph idx="1"/>
          </p:nvPr>
        </p:nvSpPr>
        <p:spPr>
          <a:xfrm>
            <a:off x="446314" y="1041861"/>
            <a:ext cx="8465457" cy="3438026"/>
          </a:xfrm>
        </p:spPr>
        <p:txBody>
          <a:bodyPr/>
          <a:lstStyle/>
          <a:p>
            <a:pPr marL="0" indent="0">
              <a:buNone/>
            </a:pPr>
            <a:r>
              <a:rPr lang="en-US" altLang="ja-JP" b="1" dirty="0"/>
              <a:t>1. </a:t>
            </a:r>
            <a:r>
              <a:rPr kumimoji="1" lang="en-US" altLang="ja-JP" b="1" dirty="0"/>
              <a:t>Background</a:t>
            </a:r>
          </a:p>
          <a:p>
            <a:pPr marL="0" indent="0">
              <a:buNone/>
            </a:pPr>
            <a:r>
              <a:rPr lang="en-US" altLang="ja-JP" b="1" dirty="0"/>
              <a:t>2. Summary of Our Result</a:t>
            </a:r>
          </a:p>
          <a:p>
            <a:pPr marL="0" indent="0">
              <a:buNone/>
            </a:pPr>
            <a:r>
              <a:rPr lang="en-US" altLang="ja-JP" b="1" dirty="0"/>
              <a:t>3. Main Idea</a:t>
            </a:r>
          </a:p>
          <a:p>
            <a:pPr marL="0" indent="0">
              <a:buNone/>
            </a:pPr>
            <a:r>
              <a:rPr lang="en-US" altLang="ja-JP" b="1" dirty="0"/>
              <a:t>4. The Definition of the triple inner prod.</a:t>
            </a:r>
          </a:p>
          <a:p>
            <a:pPr marL="0" indent="0">
              <a:buNone/>
            </a:pPr>
            <a:r>
              <a:rPr lang="en-US" altLang="ja-JP" b="1" dirty="0"/>
              <a:t>5. Result 1: Physical interpretation</a:t>
            </a:r>
          </a:p>
          <a:p>
            <a:pPr marL="0" indent="0">
              <a:buNone/>
            </a:pPr>
            <a:r>
              <a:rPr lang="en-US" altLang="ja-JP" b="1" dirty="0"/>
              <a:t>6. Result 2: Numerical Computation</a:t>
            </a:r>
          </a:p>
          <a:p>
            <a:pPr marL="0" indent="0">
              <a:buNone/>
            </a:pPr>
            <a:r>
              <a:rPr lang="en-US" altLang="ja-JP" b="1" dirty="0"/>
              <a:t>7. Summary</a:t>
            </a:r>
            <a:endParaRPr lang="en-US" altLang="ja-JP" dirty="0"/>
          </a:p>
          <a:p>
            <a:pPr marL="0" indent="0">
              <a:buNone/>
            </a:pPr>
            <a:endParaRPr lang="en-US" altLang="ja-JP" dirty="0"/>
          </a:p>
        </p:txBody>
      </p:sp>
      <p:sp>
        <p:nvSpPr>
          <p:cNvPr id="3" name="テキスト プレースホルダー 11">
            <a:extLst>
              <a:ext uri="{FF2B5EF4-FFF2-40B4-BE49-F238E27FC236}">
                <a16:creationId xmlns:a16="http://schemas.microsoft.com/office/drawing/2014/main" id="{7C232E63-7B4B-0653-8EA5-29C6F53B741F}"/>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2</a:t>
            </a:r>
            <a:endParaRPr lang="ja-JP" altLang="en-US"/>
          </a:p>
        </p:txBody>
      </p:sp>
      <p:sp>
        <p:nvSpPr>
          <p:cNvPr id="4" name="テキスト ボックス 3">
            <a:extLst>
              <a:ext uri="{FF2B5EF4-FFF2-40B4-BE49-F238E27FC236}">
                <a16:creationId xmlns:a16="http://schemas.microsoft.com/office/drawing/2014/main" id="{35465673-723B-8F89-D32A-B3F0BC16E754}"/>
              </a:ext>
            </a:extLst>
          </p:cNvPr>
          <p:cNvSpPr txBox="1"/>
          <p:nvPr/>
        </p:nvSpPr>
        <p:spPr>
          <a:xfrm>
            <a:off x="1368793" y="4549967"/>
            <a:ext cx="6978471" cy="1938992"/>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Based on</a:t>
            </a:r>
          </a:p>
          <a:p>
            <a:r>
              <a:rPr kumimoji="1" lang="en-US" altLang="ja-JP" sz="2400" dirty="0">
                <a:latin typeface="Hiragino Maru Gothic Pro W4" panose="020F0400000000000000" pitchFamily="34" charset="-128"/>
                <a:ea typeface="Hiragino Maru Gothic Pro W4" panose="020F0400000000000000" pitchFamily="34" charset="-128"/>
              </a:rPr>
              <a:t>[1]</a:t>
            </a:r>
            <a:r>
              <a:rPr kumimoji="1" lang="en-US" altLang="ja-JP" sz="2400" dirty="0">
                <a:solidFill>
                  <a:schemeClr val="accent2"/>
                </a:solidFill>
                <a:latin typeface="Hiragino Maru Gothic Pro W4" panose="020F0400000000000000" pitchFamily="34" charset="-128"/>
                <a:ea typeface="Hiragino Maru Gothic Pro W4" panose="020F0400000000000000" pitchFamily="34" charset="-128"/>
              </a:rPr>
              <a:t>Ohyama</a:t>
            </a:r>
            <a:r>
              <a:rPr kumimoji="1" lang="en-US" altLang="ja-JP" sz="2400" dirty="0">
                <a:latin typeface="Hiragino Maru Gothic Pro W4" panose="020F0400000000000000" pitchFamily="34" charset="-128"/>
                <a:ea typeface="Hiragino Maru Gothic Pro W4" panose="020F0400000000000000" pitchFamily="34" charset="-128"/>
              </a:rPr>
              <a:t>-Shiozaki-Sato22</a:t>
            </a:r>
          </a:p>
          <a:p>
            <a:r>
              <a:rPr lang="en-US" altLang="ja-JP" sz="2400" dirty="0">
                <a:latin typeface="Hiragino Maru Gothic Pro W4" panose="020F0400000000000000" pitchFamily="34" charset="-128"/>
                <a:ea typeface="Hiragino Maru Gothic Pro W4" panose="020F0400000000000000" pitchFamily="34" charset="-128"/>
              </a:rPr>
              <a:t>[2]</a:t>
            </a:r>
            <a:r>
              <a:rPr lang="en-US" altLang="ja-JP" sz="2400" dirty="0">
                <a:solidFill>
                  <a:schemeClr val="accent2"/>
                </a:solidFill>
                <a:latin typeface="Hiragino Maru Gothic Pro W4" panose="020F0400000000000000" pitchFamily="34" charset="-128"/>
                <a:ea typeface="Hiragino Maru Gothic Pro W4" panose="020F0400000000000000" pitchFamily="34" charset="-128"/>
              </a:rPr>
              <a:t>Ohyama</a:t>
            </a:r>
            <a:r>
              <a:rPr lang="en-US" altLang="ja-JP" sz="2400" dirty="0">
                <a:latin typeface="Hiragino Maru Gothic Pro W4" panose="020F0400000000000000" pitchFamily="34" charset="-128"/>
                <a:ea typeface="Hiragino Maru Gothic Pro W4" panose="020F0400000000000000" pitchFamily="34" charset="-128"/>
              </a:rPr>
              <a:t>-Terashima-Shiozaki23</a:t>
            </a:r>
          </a:p>
          <a:p>
            <a:r>
              <a:rPr kumimoji="1" lang="en-US" altLang="ja-JP" sz="2400" dirty="0">
                <a:latin typeface="Hiragino Maru Gothic Pro W4" panose="020F0400000000000000" pitchFamily="34" charset="-128"/>
                <a:ea typeface="Hiragino Maru Gothic Pro W4" panose="020F0400000000000000" pitchFamily="34" charset="-128"/>
              </a:rPr>
              <a:t>[3]</a:t>
            </a:r>
            <a:r>
              <a:rPr kumimoji="1" lang="en-US" altLang="ja-JP" sz="2400" dirty="0">
                <a:solidFill>
                  <a:schemeClr val="accent2"/>
                </a:solidFill>
                <a:latin typeface="Hiragino Maru Gothic Pro W4" panose="020F0400000000000000" pitchFamily="34" charset="-128"/>
                <a:ea typeface="Hiragino Maru Gothic Pro W4" panose="020F0400000000000000" pitchFamily="34" charset="-128"/>
              </a:rPr>
              <a:t>Ohyama</a:t>
            </a:r>
            <a:r>
              <a:rPr kumimoji="1" lang="en-US" altLang="ja-JP" sz="2400" dirty="0">
                <a:latin typeface="Hiragino Maru Gothic Pro W4" panose="020F0400000000000000" pitchFamily="34" charset="-128"/>
                <a:ea typeface="Hiragino Maru Gothic Pro W4" panose="020F0400000000000000" pitchFamily="34" charset="-128"/>
              </a:rPr>
              <a:t>-Ryu23</a:t>
            </a:r>
          </a:p>
          <a:p>
            <a:r>
              <a:rPr lang="en-US" altLang="ja-JP" sz="2400" dirty="0">
                <a:latin typeface="Hiragino Maru Gothic Pro W4" panose="020F0400000000000000" pitchFamily="34" charset="-128"/>
                <a:ea typeface="Hiragino Maru Gothic Pro W4" panose="020F0400000000000000" pitchFamily="34" charset="-128"/>
              </a:rPr>
              <a:t>[4]Shiozaki-Heinsdorf-</a:t>
            </a:r>
            <a:r>
              <a:rPr lang="en-US" altLang="ja-JP" sz="2400" dirty="0">
                <a:solidFill>
                  <a:schemeClr val="accent2"/>
                </a:solidFill>
                <a:latin typeface="Hiragino Maru Gothic Pro W4" panose="020F0400000000000000" pitchFamily="34" charset="-128"/>
                <a:ea typeface="Hiragino Maru Gothic Pro W4" panose="020F0400000000000000" pitchFamily="34" charset="-128"/>
              </a:rPr>
              <a:t>Ohyama</a:t>
            </a:r>
            <a:r>
              <a:rPr lang="en-US" altLang="ja-JP" sz="2400" dirty="0">
                <a:latin typeface="Hiragino Maru Gothic Pro W4" panose="020F0400000000000000" pitchFamily="34" charset="-128"/>
                <a:ea typeface="Hiragino Maru Gothic Pro W4" panose="020F0400000000000000" pitchFamily="34" charset="-128"/>
              </a:rPr>
              <a:t>23</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6" name="図 5">
            <a:extLst>
              <a:ext uri="{FF2B5EF4-FFF2-40B4-BE49-F238E27FC236}">
                <a16:creationId xmlns:a16="http://schemas.microsoft.com/office/drawing/2014/main" id="{1D68A4C3-CB3E-B85D-270C-B97914C6E6BD}"/>
              </a:ext>
            </a:extLst>
          </p:cNvPr>
          <p:cNvPicPr>
            <a:picLocks noChangeAspect="1"/>
          </p:cNvPicPr>
          <p:nvPr/>
        </p:nvPicPr>
        <p:blipFill>
          <a:blip r:embed="rId3"/>
          <a:stretch>
            <a:fillRect/>
          </a:stretch>
        </p:blipFill>
        <p:spPr>
          <a:xfrm>
            <a:off x="7729570" y="1546899"/>
            <a:ext cx="1126011" cy="1576417"/>
          </a:xfrm>
          <a:prstGeom prst="rect">
            <a:avLst/>
          </a:prstGeom>
        </p:spPr>
      </p:pic>
      <p:pic>
        <p:nvPicPr>
          <p:cNvPr id="9" name="図 8">
            <a:extLst>
              <a:ext uri="{FF2B5EF4-FFF2-40B4-BE49-F238E27FC236}">
                <a16:creationId xmlns:a16="http://schemas.microsoft.com/office/drawing/2014/main" id="{1F693373-891B-1D6B-BFC6-B5B098D9B068}"/>
              </a:ext>
            </a:extLst>
          </p:cNvPr>
          <p:cNvPicPr>
            <a:picLocks noChangeAspect="1"/>
          </p:cNvPicPr>
          <p:nvPr/>
        </p:nvPicPr>
        <p:blipFill rotWithShape="1">
          <a:blip r:embed="rId4"/>
          <a:srcRect l="27015" t="19912" r="51198" b="41176"/>
          <a:stretch/>
        </p:blipFill>
        <p:spPr>
          <a:xfrm>
            <a:off x="9089262" y="1546900"/>
            <a:ext cx="1179896" cy="1580489"/>
          </a:xfrm>
          <a:prstGeom prst="rect">
            <a:avLst/>
          </a:prstGeom>
        </p:spPr>
      </p:pic>
      <p:pic>
        <p:nvPicPr>
          <p:cNvPr id="11" name="図 10">
            <a:extLst>
              <a:ext uri="{FF2B5EF4-FFF2-40B4-BE49-F238E27FC236}">
                <a16:creationId xmlns:a16="http://schemas.microsoft.com/office/drawing/2014/main" id="{BEAEE939-FD45-E82B-AE16-217171698883}"/>
              </a:ext>
            </a:extLst>
          </p:cNvPr>
          <p:cNvPicPr>
            <a:picLocks noChangeAspect="1"/>
          </p:cNvPicPr>
          <p:nvPr/>
        </p:nvPicPr>
        <p:blipFill>
          <a:blip r:embed="rId5"/>
          <a:stretch>
            <a:fillRect/>
          </a:stretch>
        </p:blipFill>
        <p:spPr>
          <a:xfrm>
            <a:off x="7801182" y="3911109"/>
            <a:ext cx="1179896" cy="1576418"/>
          </a:xfrm>
          <a:prstGeom prst="rect">
            <a:avLst/>
          </a:prstGeom>
        </p:spPr>
      </p:pic>
      <p:pic>
        <p:nvPicPr>
          <p:cNvPr id="13" name="図 12">
            <a:extLst>
              <a:ext uri="{FF2B5EF4-FFF2-40B4-BE49-F238E27FC236}">
                <a16:creationId xmlns:a16="http://schemas.microsoft.com/office/drawing/2014/main" id="{DC9A66C0-C26E-4906-A4D7-4DDB13ABA618}"/>
              </a:ext>
            </a:extLst>
          </p:cNvPr>
          <p:cNvPicPr>
            <a:picLocks noChangeAspect="1"/>
          </p:cNvPicPr>
          <p:nvPr/>
        </p:nvPicPr>
        <p:blipFill>
          <a:blip r:embed="rId6"/>
          <a:stretch>
            <a:fillRect/>
          </a:stretch>
        </p:blipFill>
        <p:spPr>
          <a:xfrm>
            <a:off x="9969046" y="3908667"/>
            <a:ext cx="1216805" cy="1570258"/>
          </a:xfrm>
          <a:prstGeom prst="rect">
            <a:avLst/>
          </a:prstGeom>
        </p:spPr>
      </p:pic>
      <p:pic>
        <p:nvPicPr>
          <p:cNvPr id="15" name="図 14">
            <a:extLst>
              <a:ext uri="{FF2B5EF4-FFF2-40B4-BE49-F238E27FC236}">
                <a16:creationId xmlns:a16="http://schemas.microsoft.com/office/drawing/2014/main" id="{823E6C60-46E5-F670-96FE-14E11BD5A11E}"/>
              </a:ext>
            </a:extLst>
          </p:cNvPr>
          <p:cNvPicPr>
            <a:picLocks noChangeAspect="1"/>
          </p:cNvPicPr>
          <p:nvPr/>
        </p:nvPicPr>
        <p:blipFill>
          <a:blip r:embed="rId7"/>
          <a:stretch>
            <a:fillRect/>
          </a:stretch>
        </p:blipFill>
        <p:spPr>
          <a:xfrm>
            <a:off x="10616162" y="1546899"/>
            <a:ext cx="1259394" cy="1570258"/>
          </a:xfrm>
          <a:prstGeom prst="rect">
            <a:avLst/>
          </a:prstGeom>
        </p:spPr>
      </p:pic>
      <p:sp>
        <p:nvSpPr>
          <p:cNvPr id="16" name="テキスト ボックス 15">
            <a:extLst>
              <a:ext uri="{FF2B5EF4-FFF2-40B4-BE49-F238E27FC236}">
                <a16:creationId xmlns:a16="http://schemas.microsoft.com/office/drawing/2014/main" id="{A2ACC82C-10CD-270A-8C31-06E1E52F57D7}"/>
              </a:ext>
            </a:extLst>
          </p:cNvPr>
          <p:cNvSpPr txBox="1"/>
          <p:nvPr/>
        </p:nvSpPr>
        <p:spPr>
          <a:xfrm>
            <a:off x="7622794" y="3128256"/>
            <a:ext cx="1339561" cy="707886"/>
          </a:xfrm>
          <a:prstGeom prst="rect">
            <a:avLst/>
          </a:prstGeom>
          <a:noFill/>
        </p:spPr>
        <p:txBody>
          <a:bodyPr wrap="square" rtlCol="0">
            <a:spAutoFit/>
          </a:bodyPr>
          <a:lstStyle/>
          <a:p>
            <a:pPr algn="ctr"/>
            <a:r>
              <a:rPr lang="en-US" altLang="ja-JP" sz="2000" dirty="0">
                <a:latin typeface="Hiragino Maru Gothic Pro W4" panose="020F0400000000000000" pitchFamily="34" charset="-128"/>
                <a:ea typeface="Hiragino Maru Gothic Pro W4" panose="020F0400000000000000" pitchFamily="34" charset="-128"/>
              </a:rPr>
              <a:t>M. Sato</a:t>
            </a:r>
          </a:p>
          <a:p>
            <a:pPr algn="ctr"/>
            <a:r>
              <a:rPr kumimoji="1" lang="en-US" altLang="ja-JP" sz="2000" dirty="0">
                <a:latin typeface="Hiragino Maru Gothic Pro W4" panose="020F0400000000000000" pitchFamily="34" charset="-128"/>
                <a:ea typeface="Hiragino Maru Gothic Pro W4" panose="020F0400000000000000" pitchFamily="34" charset="-128"/>
              </a:rPr>
              <a:t>(YITP)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7" name="テキスト ボックス 16">
            <a:extLst>
              <a:ext uri="{FF2B5EF4-FFF2-40B4-BE49-F238E27FC236}">
                <a16:creationId xmlns:a16="http://schemas.microsoft.com/office/drawing/2014/main" id="{367353E6-6724-98C3-645E-C07C31E06172}"/>
              </a:ext>
            </a:extLst>
          </p:cNvPr>
          <p:cNvSpPr txBox="1"/>
          <p:nvPr/>
        </p:nvSpPr>
        <p:spPr>
          <a:xfrm>
            <a:off x="8868519" y="3129777"/>
            <a:ext cx="1529932" cy="707886"/>
          </a:xfrm>
          <a:prstGeom prst="rect">
            <a:avLst/>
          </a:prstGeom>
          <a:noFill/>
        </p:spPr>
        <p:txBody>
          <a:bodyPr wrap="square" rtlCol="0">
            <a:spAutoFit/>
          </a:bodyPr>
          <a:lstStyle/>
          <a:p>
            <a:pPr algn="ctr"/>
            <a:r>
              <a:rPr lang="en-US" altLang="ja-JP" sz="2000" dirty="0">
                <a:latin typeface="Hiragino Maru Gothic Pro W4" panose="020F0400000000000000" pitchFamily="34" charset="-128"/>
                <a:ea typeface="Hiragino Maru Gothic Pro W4" panose="020F0400000000000000" pitchFamily="34" charset="-128"/>
              </a:rPr>
              <a:t>K. </a:t>
            </a:r>
            <a:r>
              <a:rPr lang="en-US" altLang="ja-JP" sz="2000" dirty="0" err="1">
                <a:latin typeface="Hiragino Maru Gothic Pro W4" panose="020F0400000000000000" pitchFamily="34" charset="-128"/>
                <a:ea typeface="Hiragino Maru Gothic Pro W4" panose="020F0400000000000000" pitchFamily="34" charset="-128"/>
              </a:rPr>
              <a:t>Shiozaki</a:t>
            </a:r>
            <a:endParaRPr lang="en-US" altLang="ja-JP" sz="2000" dirty="0">
              <a:latin typeface="Hiragino Maru Gothic Pro W4" panose="020F0400000000000000" pitchFamily="34" charset="-128"/>
              <a:ea typeface="Hiragino Maru Gothic Pro W4" panose="020F0400000000000000" pitchFamily="34" charset="-128"/>
            </a:endParaRPr>
          </a:p>
          <a:p>
            <a:pPr algn="ctr"/>
            <a:r>
              <a:rPr kumimoji="1" lang="en-US" altLang="ja-JP" sz="2000" dirty="0">
                <a:latin typeface="Hiragino Maru Gothic Pro W4" panose="020F0400000000000000" pitchFamily="34" charset="-128"/>
                <a:ea typeface="Hiragino Maru Gothic Pro W4" panose="020F0400000000000000" pitchFamily="34" charset="-128"/>
              </a:rPr>
              <a:t>(YITP)</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8" name="テキスト ボックス 17">
            <a:extLst>
              <a:ext uri="{FF2B5EF4-FFF2-40B4-BE49-F238E27FC236}">
                <a16:creationId xmlns:a16="http://schemas.microsoft.com/office/drawing/2014/main" id="{623CFADA-F28A-0E09-F90F-B2E449CD36F1}"/>
              </a:ext>
            </a:extLst>
          </p:cNvPr>
          <p:cNvSpPr txBox="1"/>
          <p:nvPr/>
        </p:nvSpPr>
        <p:spPr>
          <a:xfrm>
            <a:off x="10180734" y="3165279"/>
            <a:ext cx="2159629" cy="707886"/>
          </a:xfrm>
          <a:prstGeom prst="rect">
            <a:avLst/>
          </a:prstGeom>
          <a:noFill/>
        </p:spPr>
        <p:txBody>
          <a:bodyPr wrap="square" rtlCol="0">
            <a:spAutoFit/>
          </a:bodyPr>
          <a:lstStyle/>
          <a:p>
            <a:pPr algn="ctr"/>
            <a:r>
              <a:rPr lang="en-US" altLang="ja-JP" sz="2000" dirty="0">
                <a:latin typeface="Hiragino Maru Gothic Pro W4" panose="020F0400000000000000" pitchFamily="34" charset="-128"/>
                <a:ea typeface="Hiragino Maru Gothic Pro W4" panose="020F0400000000000000" pitchFamily="34" charset="-128"/>
              </a:rPr>
              <a:t>Y. </a:t>
            </a:r>
            <a:r>
              <a:rPr lang="en-US" altLang="ja-JP" sz="2000" dirty="0" err="1">
                <a:latin typeface="Hiragino Maru Gothic Pro W4" panose="020F0400000000000000" pitchFamily="34" charset="-128"/>
                <a:ea typeface="Hiragino Maru Gothic Pro W4" panose="020F0400000000000000" pitchFamily="34" charset="-128"/>
              </a:rPr>
              <a:t>Terashima</a:t>
            </a:r>
            <a:endParaRPr lang="en-US" altLang="ja-JP" sz="2000" dirty="0">
              <a:latin typeface="Hiragino Maru Gothic Pro W4" panose="020F0400000000000000" pitchFamily="34" charset="-128"/>
              <a:ea typeface="Hiragino Maru Gothic Pro W4" panose="020F0400000000000000" pitchFamily="34" charset="-128"/>
            </a:endParaRPr>
          </a:p>
          <a:p>
            <a:pPr algn="ctr"/>
            <a:r>
              <a:rPr kumimoji="1" lang="en-US" altLang="ja-JP" sz="2000" dirty="0">
                <a:latin typeface="Hiragino Maru Gothic Pro W4" panose="020F0400000000000000" pitchFamily="34" charset="-128"/>
                <a:ea typeface="Hiragino Maru Gothic Pro W4" panose="020F0400000000000000" pitchFamily="34" charset="-128"/>
              </a:rPr>
              <a:t>(Tohoku Univ.)</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9" name="テキスト ボックス 18">
            <a:extLst>
              <a:ext uri="{FF2B5EF4-FFF2-40B4-BE49-F238E27FC236}">
                <a16:creationId xmlns:a16="http://schemas.microsoft.com/office/drawing/2014/main" id="{A398894B-EC2A-91A1-6605-5B746944ADAD}"/>
              </a:ext>
            </a:extLst>
          </p:cNvPr>
          <p:cNvSpPr txBox="1"/>
          <p:nvPr/>
        </p:nvSpPr>
        <p:spPr>
          <a:xfrm>
            <a:off x="7450751" y="5487527"/>
            <a:ext cx="1705345" cy="707886"/>
          </a:xfrm>
          <a:prstGeom prst="rect">
            <a:avLst/>
          </a:prstGeom>
          <a:noFill/>
        </p:spPr>
        <p:txBody>
          <a:bodyPr wrap="square" rtlCol="0">
            <a:spAutoFit/>
          </a:bodyPr>
          <a:lstStyle/>
          <a:p>
            <a:pPr algn="ctr"/>
            <a:r>
              <a:rPr lang="en-US" altLang="ja-JP" sz="2000" dirty="0">
                <a:latin typeface="Hiragino Maru Gothic Pro W4" panose="020F0400000000000000" pitchFamily="34" charset="-128"/>
                <a:ea typeface="Hiragino Maru Gothic Pro W4" panose="020F0400000000000000" pitchFamily="34" charset="-128"/>
              </a:rPr>
              <a:t>S. Ryu</a:t>
            </a:r>
          </a:p>
          <a:p>
            <a:pPr algn="ctr"/>
            <a:r>
              <a:rPr kumimoji="1" lang="en-US" altLang="ja-JP" sz="2000" dirty="0">
                <a:latin typeface="Hiragino Maru Gothic Pro W4" panose="020F0400000000000000" pitchFamily="34" charset="-128"/>
                <a:ea typeface="Hiragino Maru Gothic Pro W4" panose="020F0400000000000000" pitchFamily="34" charset="-128"/>
              </a:rPr>
              <a:t>(Princeton)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0" name="テキスト ボックス 19">
            <a:extLst>
              <a:ext uri="{FF2B5EF4-FFF2-40B4-BE49-F238E27FC236}">
                <a16:creationId xmlns:a16="http://schemas.microsoft.com/office/drawing/2014/main" id="{1673B226-A31B-DF13-10A7-9FDC0BCEAB9A}"/>
              </a:ext>
            </a:extLst>
          </p:cNvPr>
          <p:cNvSpPr txBox="1"/>
          <p:nvPr/>
        </p:nvSpPr>
        <p:spPr>
          <a:xfrm>
            <a:off x="9071634" y="5473893"/>
            <a:ext cx="3076830" cy="707886"/>
          </a:xfrm>
          <a:prstGeom prst="rect">
            <a:avLst/>
          </a:prstGeom>
          <a:noFill/>
        </p:spPr>
        <p:txBody>
          <a:bodyPr wrap="square" rtlCol="0">
            <a:spAutoFit/>
          </a:bodyPr>
          <a:lstStyle/>
          <a:p>
            <a:pPr algn="ctr"/>
            <a:r>
              <a:rPr lang="en-US" altLang="ja-JP" sz="2000" dirty="0">
                <a:latin typeface="Hiragino Maru Gothic Pro W4" panose="020F0400000000000000" pitchFamily="34" charset="-128"/>
                <a:ea typeface="Hiragino Maru Gothic Pro W4" panose="020F0400000000000000" pitchFamily="34" charset="-128"/>
              </a:rPr>
              <a:t>N. </a:t>
            </a:r>
            <a:r>
              <a:rPr lang="en-US" altLang="ja-JP" sz="2000" dirty="0" err="1">
                <a:latin typeface="Hiragino Maru Gothic Pro W4" panose="020F0400000000000000" pitchFamily="34" charset="-128"/>
                <a:ea typeface="Hiragino Maru Gothic Pro W4" panose="020F0400000000000000" pitchFamily="34" charset="-128"/>
              </a:rPr>
              <a:t>Heinsdorf</a:t>
            </a:r>
            <a:endParaRPr lang="en-US" altLang="ja-JP" sz="2000" dirty="0">
              <a:latin typeface="Hiragino Maru Gothic Pro W4" panose="020F0400000000000000" pitchFamily="34" charset="-128"/>
              <a:ea typeface="Hiragino Maru Gothic Pro W4" panose="020F0400000000000000" pitchFamily="34" charset="-128"/>
            </a:endParaRPr>
          </a:p>
          <a:p>
            <a:pPr algn="ctr"/>
            <a:r>
              <a:rPr kumimoji="1" lang="en-US" altLang="ja-JP" sz="2000" dirty="0">
                <a:latin typeface="Hiragino Maru Gothic Pro W4" panose="020F0400000000000000" pitchFamily="34" charset="-128"/>
                <a:ea typeface="Hiragino Maru Gothic Pro W4" panose="020F0400000000000000" pitchFamily="34" charset="-128"/>
              </a:rPr>
              <a:t>(MPI, British Columbia)</a:t>
            </a:r>
            <a:endParaRPr kumimoji="1" lang="ja-JP" altLang="en-US" sz="2000">
              <a:latin typeface="Hiragino Maru Gothic Pro W4" panose="020F0400000000000000" pitchFamily="34" charset="-128"/>
              <a:ea typeface="Hiragino Maru Gothic Pro W4" panose="020F0400000000000000" pitchFamily="34" charset="-128"/>
            </a:endParaRPr>
          </a:p>
        </p:txBody>
      </p:sp>
    </p:spTree>
    <p:extLst>
      <p:ext uri="{BB962C8B-B14F-4D97-AF65-F5344CB8AC3E}">
        <p14:creationId xmlns:p14="http://schemas.microsoft.com/office/powerpoint/2010/main" val="3462483167"/>
      </p:ext>
    </p:extLst>
  </p:cSld>
  <p:clrMapOvr>
    <a:masterClrMapping/>
  </p:clrMapOvr>
  <mc:AlternateContent xmlns:mc="http://schemas.openxmlformats.org/markup-compatibility/2006" xmlns:p14="http://schemas.microsoft.com/office/powerpoint/2010/main">
    <mc:Choice Requires="p14">
      <p:transition spd="slow" p14:dur="2000" advTm="9130"/>
    </mc:Choice>
    <mc:Fallback xmlns="">
      <p:transition spd="slow" advTm="913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F4A8EFA-1F47-51AF-7F65-3E882E296319}"/>
              </a:ext>
            </a:extLst>
          </p:cNvPr>
          <p:cNvPicPr>
            <a:picLocks noChangeAspect="1"/>
          </p:cNvPicPr>
          <p:nvPr/>
        </p:nvPicPr>
        <p:blipFill>
          <a:blip r:embed="rId3"/>
          <a:stretch>
            <a:fillRect/>
          </a:stretch>
        </p:blipFill>
        <p:spPr>
          <a:xfrm>
            <a:off x="1694936" y="1378703"/>
            <a:ext cx="3502457" cy="1125091"/>
          </a:xfrm>
          <a:prstGeom prst="rect">
            <a:avLst/>
          </a:prstGeom>
        </p:spPr>
      </p:pic>
      <p:sp>
        <p:nvSpPr>
          <p:cNvPr id="25" name="テキスト ボックス 24">
            <a:extLst>
              <a:ext uri="{FF2B5EF4-FFF2-40B4-BE49-F238E27FC236}">
                <a16:creationId xmlns:a16="http://schemas.microsoft.com/office/drawing/2014/main" id="{C3968897-F17A-A95A-4685-A2933A542DCF}"/>
              </a:ext>
            </a:extLst>
          </p:cNvPr>
          <p:cNvSpPr txBox="1"/>
          <p:nvPr/>
        </p:nvSpPr>
        <p:spPr>
          <a:xfrm>
            <a:off x="373789" y="963516"/>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7" name="テキスト ボックス 16">
            <a:extLst>
              <a:ext uri="{FF2B5EF4-FFF2-40B4-BE49-F238E27FC236}">
                <a16:creationId xmlns:a16="http://schemas.microsoft.com/office/drawing/2014/main" id="{554DF917-FCBC-4F9A-8C9B-8BB85FE20399}"/>
              </a:ext>
            </a:extLst>
          </p:cNvPr>
          <p:cNvSpPr txBox="1"/>
          <p:nvPr/>
        </p:nvSpPr>
        <p:spPr>
          <a:xfrm>
            <a:off x="6021929" y="2414467"/>
            <a:ext cx="591391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We can compute the Berry phase numerically.</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8" name="テキスト ボックス 17">
            <a:extLst>
              <a:ext uri="{FF2B5EF4-FFF2-40B4-BE49-F238E27FC236}">
                <a16:creationId xmlns:a16="http://schemas.microsoft.com/office/drawing/2014/main" id="{495E360B-C1A6-1603-84BC-85281B37D307}"/>
              </a:ext>
            </a:extLst>
          </p:cNvPr>
          <p:cNvSpPr txBox="1"/>
          <p:nvPr/>
        </p:nvSpPr>
        <p:spPr>
          <a:xfrm>
            <a:off x="6063134" y="1828881"/>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9" name="図 18">
            <a:extLst>
              <a:ext uri="{FF2B5EF4-FFF2-40B4-BE49-F238E27FC236}">
                <a16:creationId xmlns:a16="http://schemas.microsoft.com/office/drawing/2014/main" id="{F280724B-904C-7043-0C18-DADCDCF7DC73}"/>
              </a:ext>
            </a:extLst>
          </p:cNvPr>
          <p:cNvPicPr>
            <a:picLocks noChangeAspect="1"/>
          </p:cNvPicPr>
          <p:nvPr/>
        </p:nvPicPr>
        <p:blipFill>
          <a:blip r:embed="rId4"/>
          <a:stretch>
            <a:fillRect/>
          </a:stretch>
        </p:blipFill>
        <p:spPr>
          <a:xfrm>
            <a:off x="8034572" y="1896633"/>
            <a:ext cx="3692676" cy="322786"/>
          </a:xfrm>
          <a:prstGeom prst="rect">
            <a:avLst/>
          </a:prstGeom>
        </p:spPr>
      </p:pic>
      <p:sp>
        <p:nvSpPr>
          <p:cNvPr id="20" name="正方形/長方形 19">
            <a:extLst>
              <a:ext uri="{FF2B5EF4-FFF2-40B4-BE49-F238E27FC236}">
                <a16:creationId xmlns:a16="http://schemas.microsoft.com/office/drawing/2014/main" id="{986C9519-60B3-B693-245A-A057CA9721E7}"/>
              </a:ext>
            </a:extLst>
          </p:cNvPr>
          <p:cNvSpPr/>
          <p:nvPr/>
        </p:nvSpPr>
        <p:spPr>
          <a:xfrm>
            <a:off x="6801967" y="1302303"/>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pic>
        <p:nvPicPr>
          <p:cNvPr id="36" name="図 35">
            <a:extLst>
              <a:ext uri="{FF2B5EF4-FFF2-40B4-BE49-F238E27FC236}">
                <a16:creationId xmlns:a16="http://schemas.microsoft.com/office/drawing/2014/main" id="{928A448D-565D-9496-AAF1-38A99AD3FBE5}"/>
              </a:ext>
            </a:extLst>
          </p:cNvPr>
          <p:cNvPicPr>
            <a:picLocks noChangeAspect="1"/>
          </p:cNvPicPr>
          <p:nvPr/>
        </p:nvPicPr>
        <p:blipFill rotWithShape="1">
          <a:blip r:embed="rId5"/>
          <a:srcRect r="73649" b="-5340"/>
          <a:stretch/>
        </p:blipFill>
        <p:spPr>
          <a:xfrm>
            <a:off x="2217820" y="2408787"/>
            <a:ext cx="508681" cy="334455"/>
          </a:xfrm>
          <a:prstGeom prst="rect">
            <a:avLst/>
          </a:prstGeom>
        </p:spPr>
      </p:pic>
      <p:pic>
        <p:nvPicPr>
          <p:cNvPr id="37" name="図 36">
            <a:extLst>
              <a:ext uri="{FF2B5EF4-FFF2-40B4-BE49-F238E27FC236}">
                <a16:creationId xmlns:a16="http://schemas.microsoft.com/office/drawing/2014/main" id="{C610118E-512B-6CC0-06DB-72A7DF545E83}"/>
              </a:ext>
            </a:extLst>
          </p:cNvPr>
          <p:cNvPicPr>
            <a:picLocks noChangeAspect="1"/>
          </p:cNvPicPr>
          <p:nvPr/>
        </p:nvPicPr>
        <p:blipFill rotWithShape="1">
          <a:blip r:embed="rId5"/>
          <a:srcRect l="35554" r="34304" b="-16325"/>
          <a:stretch/>
        </p:blipFill>
        <p:spPr>
          <a:xfrm>
            <a:off x="2765192" y="2453893"/>
            <a:ext cx="581854" cy="369331"/>
          </a:xfrm>
          <a:prstGeom prst="rect">
            <a:avLst/>
          </a:prstGeom>
        </p:spPr>
      </p:pic>
      <p:pic>
        <p:nvPicPr>
          <p:cNvPr id="38" name="図 37">
            <a:extLst>
              <a:ext uri="{FF2B5EF4-FFF2-40B4-BE49-F238E27FC236}">
                <a16:creationId xmlns:a16="http://schemas.microsoft.com/office/drawing/2014/main" id="{591C702C-AC67-290C-02CD-C556253BD276}"/>
              </a:ext>
            </a:extLst>
          </p:cNvPr>
          <p:cNvPicPr>
            <a:picLocks noChangeAspect="1"/>
          </p:cNvPicPr>
          <p:nvPr/>
        </p:nvPicPr>
        <p:blipFill>
          <a:blip r:embed="rId6"/>
          <a:stretch>
            <a:fillRect/>
          </a:stretch>
        </p:blipFill>
        <p:spPr>
          <a:xfrm>
            <a:off x="1582349" y="1673673"/>
            <a:ext cx="262338" cy="322878"/>
          </a:xfrm>
          <a:prstGeom prst="rect">
            <a:avLst/>
          </a:prstGeom>
        </p:spPr>
      </p:pic>
      <p:pic>
        <p:nvPicPr>
          <p:cNvPr id="40" name="図 39">
            <a:extLst>
              <a:ext uri="{FF2B5EF4-FFF2-40B4-BE49-F238E27FC236}">
                <a16:creationId xmlns:a16="http://schemas.microsoft.com/office/drawing/2014/main" id="{ED939115-9495-BA54-B98A-2B55B3BE4301}"/>
              </a:ext>
            </a:extLst>
          </p:cNvPr>
          <p:cNvPicPr>
            <a:picLocks noChangeAspect="1"/>
          </p:cNvPicPr>
          <p:nvPr/>
        </p:nvPicPr>
        <p:blipFill rotWithShape="1">
          <a:blip r:embed="rId5"/>
          <a:srcRect l="73792" t="-4274" r="-3934" b="4841"/>
          <a:stretch/>
        </p:blipFill>
        <p:spPr>
          <a:xfrm>
            <a:off x="3378142" y="2449672"/>
            <a:ext cx="581854" cy="315702"/>
          </a:xfrm>
          <a:prstGeom prst="rect">
            <a:avLst/>
          </a:prstGeom>
        </p:spPr>
      </p:pic>
      <p:sp>
        <p:nvSpPr>
          <p:cNvPr id="44" name="正方形/長方形 43">
            <a:extLst>
              <a:ext uri="{FF2B5EF4-FFF2-40B4-BE49-F238E27FC236}">
                <a16:creationId xmlns:a16="http://schemas.microsoft.com/office/drawing/2014/main" id="{C8101A89-3E28-51EC-326F-04E4DBA650C4}"/>
              </a:ext>
            </a:extLst>
          </p:cNvPr>
          <p:cNvSpPr/>
          <p:nvPr/>
        </p:nvSpPr>
        <p:spPr>
          <a:xfrm>
            <a:off x="6017039" y="1755662"/>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1">
            <a:extLst>
              <a:ext uri="{FF2B5EF4-FFF2-40B4-BE49-F238E27FC236}">
                <a16:creationId xmlns:a16="http://schemas.microsoft.com/office/drawing/2014/main" id="{76518953-FB03-EA90-5003-E4D1FFCD11F4}"/>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9</a:t>
            </a:r>
            <a:endParaRPr lang="ja-JP" altLang="en-US"/>
          </a:p>
        </p:txBody>
      </p:sp>
      <p:sp>
        <p:nvSpPr>
          <p:cNvPr id="8" name="タイトル 1">
            <a:extLst>
              <a:ext uri="{FF2B5EF4-FFF2-40B4-BE49-F238E27FC236}">
                <a16:creationId xmlns:a16="http://schemas.microsoft.com/office/drawing/2014/main" id="{358E42FD-F064-73D9-3109-9B725359BE83}"/>
              </a:ext>
            </a:extLst>
          </p:cNvPr>
          <p:cNvSpPr txBox="1">
            <a:spLocks/>
          </p:cNvSpPr>
          <p:nvPr/>
        </p:nvSpPr>
        <p:spPr>
          <a:xfrm>
            <a:off x="838198" y="-95001"/>
            <a:ext cx="122827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Hiragino Maru Gothic ProN W4" panose="020F0400000000000000" pitchFamily="34" charset="-128"/>
                <a:ea typeface="Hiragino Maru Gothic ProN W4" panose="020F0400000000000000" pitchFamily="34" charset="-128"/>
                <a:cs typeface="+mj-cs"/>
              </a:defRPr>
            </a:lvl1pPr>
          </a:lstStyle>
          <a:p>
            <a:r>
              <a:rPr lang="en-US" altLang="ja-JP"/>
              <a:t>Result 3</a:t>
            </a:r>
            <a:r>
              <a:rPr lang="ja-JP" altLang="en-US"/>
              <a:t>：</a:t>
            </a:r>
            <a:r>
              <a:rPr lang="en-US" altLang="ja-JP"/>
              <a:t>Numerical Comp.</a:t>
            </a:r>
            <a:r>
              <a:rPr lang="en-US" altLang="ja-JP" sz="3600">
                <a:solidFill>
                  <a:prstClr val="black"/>
                </a:solidFill>
              </a:rPr>
              <a:t> [SHO23]</a:t>
            </a:r>
            <a:endParaRPr lang="ja-JP" altLang="en-US"/>
          </a:p>
        </p:txBody>
      </p:sp>
    </p:spTree>
    <p:extLst>
      <p:ext uri="{BB962C8B-B14F-4D97-AF65-F5344CB8AC3E}">
        <p14:creationId xmlns:p14="http://schemas.microsoft.com/office/powerpoint/2010/main" val="1106505656"/>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F4A8EFA-1F47-51AF-7F65-3E882E296319}"/>
              </a:ext>
            </a:extLst>
          </p:cNvPr>
          <p:cNvPicPr>
            <a:picLocks noChangeAspect="1"/>
          </p:cNvPicPr>
          <p:nvPr/>
        </p:nvPicPr>
        <p:blipFill>
          <a:blip r:embed="rId3"/>
          <a:stretch>
            <a:fillRect/>
          </a:stretch>
        </p:blipFill>
        <p:spPr>
          <a:xfrm>
            <a:off x="1694936" y="1378703"/>
            <a:ext cx="3502457" cy="1125091"/>
          </a:xfrm>
          <a:prstGeom prst="rect">
            <a:avLst/>
          </a:prstGeom>
        </p:spPr>
      </p:pic>
      <p:sp>
        <p:nvSpPr>
          <p:cNvPr id="30" name="テキスト ボックス 29">
            <a:extLst>
              <a:ext uri="{FF2B5EF4-FFF2-40B4-BE49-F238E27FC236}">
                <a16:creationId xmlns:a16="http://schemas.microsoft.com/office/drawing/2014/main" id="{CC3F1062-0003-BFB5-733C-FEF38A6AB628}"/>
              </a:ext>
            </a:extLst>
          </p:cNvPr>
          <p:cNvSpPr txBox="1"/>
          <p:nvPr/>
        </p:nvSpPr>
        <p:spPr>
          <a:xfrm>
            <a:off x="3650856" y="5334829"/>
            <a:ext cx="559474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 of                       )</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5" name="テキスト ボックス 24">
            <a:extLst>
              <a:ext uri="{FF2B5EF4-FFF2-40B4-BE49-F238E27FC236}">
                <a16:creationId xmlns:a16="http://schemas.microsoft.com/office/drawing/2014/main" id="{C3968897-F17A-A95A-4685-A2933A542DCF}"/>
              </a:ext>
            </a:extLst>
          </p:cNvPr>
          <p:cNvSpPr txBox="1"/>
          <p:nvPr/>
        </p:nvSpPr>
        <p:spPr>
          <a:xfrm>
            <a:off x="373789" y="963516"/>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7217E487-920F-D737-346C-E90A19CFED89}"/>
              </a:ext>
            </a:extLst>
          </p:cNvPr>
          <p:cNvSpPr txBox="1"/>
          <p:nvPr/>
        </p:nvSpPr>
        <p:spPr>
          <a:xfrm>
            <a:off x="373789" y="2850809"/>
            <a:ext cx="1090011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We generalized this method to the higher Berry phase.</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7" name="テキスト ボックス 16">
            <a:extLst>
              <a:ext uri="{FF2B5EF4-FFF2-40B4-BE49-F238E27FC236}">
                <a16:creationId xmlns:a16="http://schemas.microsoft.com/office/drawing/2014/main" id="{554DF917-FCBC-4F9A-8C9B-8BB85FE20399}"/>
              </a:ext>
            </a:extLst>
          </p:cNvPr>
          <p:cNvSpPr txBox="1"/>
          <p:nvPr/>
        </p:nvSpPr>
        <p:spPr>
          <a:xfrm>
            <a:off x="6021929" y="2414467"/>
            <a:ext cx="591391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We can compute the Berry phase numerically.</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8" name="テキスト ボックス 17">
            <a:extLst>
              <a:ext uri="{FF2B5EF4-FFF2-40B4-BE49-F238E27FC236}">
                <a16:creationId xmlns:a16="http://schemas.microsoft.com/office/drawing/2014/main" id="{495E360B-C1A6-1603-84BC-85281B37D307}"/>
              </a:ext>
            </a:extLst>
          </p:cNvPr>
          <p:cNvSpPr txBox="1"/>
          <p:nvPr/>
        </p:nvSpPr>
        <p:spPr>
          <a:xfrm>
            <a:off x="6063134" y="1828881"/>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9" name="図 18">
            <a:extLst>
              <a:ext uri="{FF2B5EF4-FFF2-40B4-BE49-F238E27FC236}">
                <a16:creationId xmlns:a16="http://schemas.microsoft.com/office/drawing/2014/main" id="{F280724B-904C-7043-0C18-DADCDCF7DC73}"/>
              </a:ext>
            </a:extLst>
          </p:cNvPr>
          <p:cNvPicPr>
            <a:picLocks noChangeAspect="1"/>
          </p:cNvPicPr>
          <p:nvPr/>
        </p:nvPicPr>
        <p:blipFill>
          <a:blip r:embed="rId4"/>
          <a:stretch>
            <a:fillRect/>
          </a:stretch>
        </p:blipFill>
        <p:spPr>
          <a:xfrm>
            <a:off x="8034572" y="1896633"/>
            <a:ext cx="3692676" cy="322786"/>
          </a:xfrm>
          <a:prstGeom prst="rect">
            <a:avLst/>
          </a:prstGeom>
        </p:spPr>
      </p:pic>
      <p:sp>
        <p:nvSpPr>
          <p:cNvPr id="20" name="正方形/長方形 19">
            <a:extLst>
              <a:ext uri="{FF2B5EF4-FFF2-40B4-BE49-F238E27FC236}">
                <a16:creationId xmlns:a16="http://schemas.microsoft.com/office/drawing/2014/main" id="{986C9519-60B3-B693-245A-A057CA9721E7}"/>
              </a:ext>
            </a:extLst>
          </p:cNvPr>
          <p:cNvSpPr/>
          <p:nvPr/>
        </p:nvSpPr>
        <p:spPr>
          <a:xfrm>
            <a:off x="6801967" y="1302303"/>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sp>
        <p:nvSpPr>
          <p:cNvPr id="23" name="テキスト ボックス 22">
            <a:extLst>
              <a:ext uri="{FF2B5EF4-FFF2-40B4-BE49-F238E27FC236}">
                <a16:creationId xmlns:a16="http://schemas.microsoft.com/office/drawing/2014/main" id="{01003BA1-686F-CB64-EC5B-697E72B9459C}"/>
              </a:ext>
            </a:extLst>
          </p:cNvPr>
          <p:cNvSpPr txBox="1"/>
          <p:nvPr/>
        </p:nvSpPr>
        <p:spPr>
          <a:xfrm>
            <a:off x="412740" y="5286275"/>
            <a:ext cx="3408153"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24" name="図 23">
            <a:extLst>
              <a:ext uri="{FF2B5EF4-FFF2-40B4-BE49-F238E27FC236}">
                <a16:creationId xmlns:a16="http://schemas.microsoft.com/office/drawing/2014/main" id="{D30C9E12-FCC1-820B-9F85-C935ED9AB5D6}"/>
              </a:ext>
            </a:extLst>
          </p:cNvPr>
          <p:cNvPicPr>
            <a:picLocks noChangeAspect="1"/>
          </p:cNvPicPr>
          <p:nvPr/>
        </p:nvPicPr>
        <p:blipFill>
          <a:blip r:embed="rId5"/>
          <a:stretch>
            <a:fillRect/>
          </a:stretch>
        </p:blipFill>
        <p:spPr>
          <a:xfrm>
            <a:off x="3282555" y="5247216"/>
            <a:ext cx="368300" cy="673100"/>
          </a:xfrm>
          <a:prstGeom prst="rect">
            <a:avLst/>
          </a:prstGeom>
        </p:spPr>
      </p:pic>
      <p:pic>
        <p:nvPicPr>
          <p:cNvPr id="29" name="図 28">
            <a:extLst>
              <a:ext uri="{FF2B5EF4-FFF2-40B4-BE49-F238E27FC236}">
                <a16:creationId xmlns:a16="http://schemas.microsoft.com/office/drawing/2014/main" id="{88974ACD-F050-F9BC-71E9-A157D113CBD2}"/>
              </a:ext>
            </a:extLst>
          </p:cNvPr>
          <p:cNvPicPr>
            <a:picLocks noChangeAspect="1"/>
          </p:cNvPicPr>
          <p:nvPr/>
        </p:nvPicPr>
        <p:blipFill>
          <a:blip r:embed="rId6"/>
          <a:stretch>
            <a:fillRect/>
          </a:stretch>
        </p:blipFill>
        <p:spPr>
          <a:xfrm>
            <a:off x="6493247" y="5380549"/>
            <a:ext cx="1792086" cy="294751"/>
          </a:xfrm>
          <a:prstGeom prst="rect">
            <a:avLst/>
          </a:prstGeom>
        </p:spPr>
      </p:pic>
      <p:pic>
        <p:nvPicPr>
          <p:cNvPr id="33" name="図 32">
            <a:extLst>
              <a:ext uri="{FF2B5EF4-FFF2-40B4-BE49-F238E27FC236}">
                <a16:creationId xmlns:a16="http://schemas.microsoft.com/office/drawing/2014/main" id="{2BB3EC32-392C-CB28-12AA-40A1D863BFDE}"/>
              </a:ext>
            </a:extLst>
          </p:cNvPr>
          <p:cNvPicPr>
            <a:picLocks noChangeAspect="1"/>
          </p:cNvPicPr>
          <p:nvPr/>
        </p:nvPicPr>
        <p:blipFill>
          <a:blip r:embed="rId7"/>
          <a:stretch>
            <a:fillRect/>
          </a:stretch>
        </p:blipFill>
        <p:spPr>
          <a:xfrm>
            <a:off x="1977935" y="3336952"/>
            <a:ext cx="3685916" cy="1670853"/>
          </a:xfrm>
          <a:prstGeom prst="rect">
            <a:avLst/>
          </a:prstGeom>
        </p:spPr>
      </p:pic>
      <p:pic>
        <p:nvPicPr>
          <p:cNvPr id="36" name="図 35">
            <a:extLst>
              <a:ext uri="{FF2B5EF4-FFF2-40B4-BE49-F238E27FC236}">
                <a16:creationId xmlns:a16="http://schemas.microsoft.com/office/drawing/2014/main" id="{928A448D-565D-9496-AAF1-38A99AD3FBE5}"/>
              </a:ext>
            </a:extLst>
          </p:cNvPr>
          <p:cNvPicPr>
            <a:picLocks noChangeAspect="1"/>
          </p:cNvPicPr>
          <p:nvPr/>
        </p:nvPicPr>
        <p:blipFill rotWithShape="1">
          <a:blip r:embed="rId8"/>
          <a:srcRect r="73649" b="-5340"/>
          <a:stretch/>
        </p:blipFill>
        <p:spPr>
          <a:xfrm>
            <a:off x="2217820" y="2408787"/>
            <a:ext cx="508681" cy="334455"/>
          </a:xfrm>
          <a:prstGeom prst="rect">
            <a:avLst/>
          </a:prstGeom>
        </p:spPr>
      </p:pic>
      <p:pic>
        <p:nvPicPr>
          <p:cNvPr id="37" name="図 36">
            <a:extLst>
              <a:ext uri="{FF2B5EF4-FFF2-40B4-BE49-F238E27FC236}">
                <a16:creationId xmlns:a16="http://schemas.microsoft.com/office/drawing/2014/main" id="{C610118E-512B-6CC0-06DB-72A7DF545E83}"/>
              </a:ext>
            </a:extLst>
          </p:cNvPr>
          <p:cNvPicPr>
            <a:picLocks noChangeAspect="1"/>
          </p:cNvPicPr>
          <p:nvPr/>
        </p:nvPicPr>
        <p:blipFill rotWithShape="1">
          <a:blip r:embed="rId8"/>
          <a:srcRect l="35554" r="34304" b="-16325"/>
          <a:stretch/>
        </p:blipFill>
        <p:spPr>
          <a:xfrm>
            <a:off x="2765192" y="2453893"/>
            <a:ext cx="581854" cy="369331"/>
          </a:xfrm>
          <a:prstGeom prst="rect">
            <a:avLst/>
          </a:prstGeom>
        </p:spPr>
      </p:pic>
      <p:pic>
        <p:nvPicPr>
          <p:cNvPr id="38" name="図 37">
            <a:extLst>
              <a:ext uri="{FF2B5EF4-FFF2-40B4-BE49-F238E27FC236}">
                <a16:creationId xmlns:a16="http://schemas.microsoft.com/office/drawing/2014/main" id="{591C702C-AC67-290C-02CD-C556253BD276}"/>
              </a:ext>
            </a:extLst>
          </p:cNvPr>
          <p:cNvPicPr>
            <a:picLocks noChangeAspect="1"/>
          </p:cNvPicPr>
          <p:nvPr/>
        </p:nvPicPr>
        <p:blipFill>
          <a:blip r:embed="rId9"/>
          <a:stretch>
            <a:fillRect/>
          </a:stretch>
        </p:blipFill>
        <p:spPr>
          <a:xfrm>
            <a:off x="1582349" y="1673673"/>
            <a:ext cx="262338" cy="322878"/>
          </a:xfrm>
          <a:prstGeom prst="rect">
            <a:avLst/>
          </a:prstGeom>
        </p:spPr>
      </p:pic>
      <p:pic>
        <p:nvPicPr>
          <p:cNvPr id="40" name="図 39">
            <a:extLst>
              <a:ext uri="{FF2B5EF4-FFF2-40B4-BE49-F238E27FC236}">
                <a16:creationId xmlns:a16="http://schemas.microsoft.com/office/drawing/2014/main" id="{ED939115-9495-BA54-B98A-2B55B3BE4301}"/>
              </a:ext>
            </a:extLst>
          </p:cNvPr>
          <p:cNvPicPr>
            <a:picLocks noChangeAspect="1"/>
          </p:cNvPicPr>
          <p:nvPr/>
        </p:nvPicPr>
        <p:blipFill rotWithShape="1">
          <a:blip r:embed="rId8"/>
          <a:srcRect l="73792" t="-4274" r="-3934" b="4841"/>
          <a:stretch/>
        </p:blipFill>
        <p:spPr>
          <a:xfrm>
            <a:off x="3378142" y="2449672"/>
            <a:ext cx="581854" cy="315702"/>
          </a:xfrm>
          <a:prstGeom prst="rect">
            <a:avLst/>
          </a:prstGeom>
        </p:spPr>
      </p:pic>
      <p:sp>
        <p:nvSpPr>
          <p:cNvPr id="44" name="正方形/長方形 43">
            <a:extLst>
              <a:ext uri="{FF2B5EF4-FFF2-40B4-BE49-F238E27FC236}">
                <a16:creationId xmlns:a16="http://schemas.microsoft.com/office/drawing/2014/main" id="{C8101A89-3E28-51EC-326F-04E4DBA650C4}"/>
              </a:ext>
            </a:extLst>
          </p:cNvPr>
          <p:cNvSpPr/>
          <p:nvPr/>
        </p:nvSpPr>
        <p:spPr>
          <a:xfrm>
            <a:off x="6017039" y="1755662"/>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92155CC2-E116-644E-93A9-A720A73EBA5C}"/>
              </a:ext>
            </a:extLst>
          </p:cNvPr>
          <p:cNvSpPr/>
          <p:nvPr/>
        </p:nvSpPr>
        <p:spPr>
          <a:xfrm>
            <a:off x="412740" y="5163911"/>
            <a:ext cx="8089996" cy="799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1">
            <a:extLst>
              <a:ext uri="{FF2B5EF4-FFF2-40B4-BE49-F238E27FC236}">
                <a16:creationId xmlns:a16="http://schemas.microsoft.com/office/drawing/2014/main" id="{76518953-FB03-EA90-5003-E4D1FFCD11F4}"/>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9</a:t>
            </a:r>
            <a:endParaRPr lang="ja-JP" altLang="en-US"/>
          </a:p>
        </p:txBody>
      </p:sp>
      <p:sp>
        <p:nvSpPr>
          <p:cNvPr id="8" name="タイトル 1">
            <a:extLst>
              <a:ext uri="{FF2B5EF4-FFF2-40B4-BE49-F238E27FC236}">
                <a16:creationId xmlns:a16="http://schemas.microsoft.com/office/drawing/2014/main" id="{6D832F60-87A3-182D-A04D-2EAC48E3C2D5}"/>
              </a:ext>
            </a:extLst>
          </p:cNvPr>
          <p:cNvSpPr txBox="1">
            <a:spLocks/>
          </p:cNvSpPr>
          <p:nvPr/>
        </p:nvSpPr>
        <p:spPr>
          <a:xfrm>
            <a:off x="838198" y="-95001"/>
            <a:ext cx="122827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Hiragino Maru Gothic ProN W4" panose="020F0400000000000000" pitchFamily="34" charset="-128"/>
                <a:ea typeface="Hiragino Maru Gothic ProN W4" panose="020F0400000000000000" pitchFamily="34" charset="-128"/>
                <a:cs typeface="+mj-cs"/>
              </a:defRPr>
            </a:lvl1pPr>
          </a:lstStyle>
          <a:p>
            <a:r>
              <a:rPr lang="en-US" altLang="ja-JP"/>
              <a:t>Result 3</a:t>
            </a:r>
            <a:r>
              <a:rPr lang="ja-JP" altLang="en-US"/>
              <a:t>：</a:t>
            </a:r>
            <a:r>
              <a:rPr lang="en-US" altLang="ja-JP"/>
              <a:t>Numerical Comp.</a:t>
            </a:r>
            <a:r>
              <a:rPr lang="en-US" altLang="ja-JP" sz="3600">
                <a:solidFill>
                  <a:prstClr val="black"/>
                </a:solidFill>
              </a:rPr>
              <a:t> [SHO23]</a:t>
            </a:r>
            <a:endParaRPr lang="ja-JP" altLang="en-US"/>
          </a:p>
        </p:txBody>
      </p:sp>
    </p:spTree>
    <p:extLst>
      <p:ext uri="{BB962C8B-B14F-4D97-AF65-F5344CB8AC3E}">
        <p14:creationId xmlns:p14="http://schemas.microsoft.com/office/powerpoint/2010/main" val="2554574122"/>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F4A8EFA-1F47-51AF-7F65-3E882E296319}"/>
              </a:ext>
            </a:extLst>
          </p:cNvPr>
          <p:cNvPicPr>
            <a:picLocks noChangeAspect="1"/>
          </p:cNvPicPr>
          <p:nvPr/>
        </p:nvPicPr>
        <p:blipFill>
          <a:blip r:embed="rId3"/>
          <a:stretch>
            <a:fillRect/>
          </a:stretch>
        </p:blipFill>
        <p:spPr>
          <a:xfrm>
            <a:off x="1694936" y="1378703"/>
            <a:ext cx="3502457" cy="1125091"/>
          </a:xfrm>
          <a:prstGeom prst="rect">
            <a:avLst/>
          </a:prstGeom>
        </p:spPr>
      </p:pic>
      <p:sp>
        <p:nvSpPr>
          <p:cNvPr id="30" name="テキスト ボックス 29">
            <a:extLst>
              <a:ext uri="{FF2B5EF4-FFF2-40B4-BE49-F238E27FC236}">
                <a16:creationId xmlns:a16="http://schemas.microsoft.com/office/drawing/2014/main" id="{CC3F1062-0003-BFB5-733C-FEF38A6AB628}"/>
              </a:ext>
            </a:extLst>
          </p:cNvPr>
          <p:cNvSpPr txBox="1"/>
          <p:nvPr/>
        </p:nvSpPr>
        <p:spPr>
          <a:xfrm>
            <a:off x="3650856" y="5334829"/>
            <a:ext cx="559474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 of                       )</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5" name="テキスト ボックス 24">
            <a:extLst>
              <a:ext uri="{FF2B5EF4-FFF2-40B4-BE49-F238E27FC236}">
                <a16:creationId xmlns:a16="http://schemas.microsoft.com/office/drawing/2014/main" id="{C3968897-F17A-A95A-4685-A2933A542DCF}"/>
              </a:ext>
            </a:extLst>
          </p:cNvPr>
          <p:cNvSpPr txBox="1"/>
          <p:nvPr/>
        </p:nvSpPr>
        <p:spPr>
          <a:xfrm>
            <a:off x="373789" y="963516"/>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pic>
        <p:nvPicPr>
          <p:cNvPr id="10" name="図 9">
            <a:extLst>
              <a:ext uri="{FF2B5EF4-FFF2-40B4-BE49-F238E27FC236}">
                <a16:creationId xmlns:a16="http://schemas.microsoft.com/office/drawing/2014/main" id="{70D315BB-CB23-4D1B-5236-EA53908B19CF}"/>
              </a:ext>
            </a:extLst>
          </p:cNvPr>
          <p:cNvPicPr>
            <a:picLocks noChangeAspect="1"/>
          </p:cNvPicPr>
          <p:nvPr/>
        </p:nvPicPr>
        <p:blipFill rotWithShape="1">
          <a:blip r:embed="rId4"/>
          <a:srcRect l="2422" t="7333" r="5597" b="6466"/>
          <a:stretch/>
        </p:blipFill>
        <p:spPr>
          <a:xfrm>
            <a:off x="8481004" y="3430238"/>
            <a:ext cx="3685915" cy="2142521"/>
          </a:xfrm>
          <a:prstGeom prst="rect">
            <a:avLst/>
          </a:prstGeom>
        </p:spPr>
      </p:pic>
      <p:sp>
        <p:nvSpPr>
          <p:cNvPr id="12" name="テキスト ボックス 11">
            <a:extLst>
              <a:ext uri="{FF2B5EF4-FFF2-40B4-BE49-F238E27FC236}">
                <a16:creationId xmlns:a16="http://schemas.microsoft.com/office/drawing/2014/main" id="{FEC2AD9B-90D0-9A97-D597-E5D6DA50B0C6}"/>
              </a:ext>
            </a:extLst>
          </p:cNvPr>
          <p:cNvSpPr txBox="1"/>
          <p:nvPr/>
        </p:nvSpPr>
        <p:spPr>
          <a:xfrm>
            <a:off x="8637121" y="5554560"/>
            <a:ext cx="3576395"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Higher Berry phase= 1.00029</a:t>
            </a:r>
            <a:endParaRPr kumimoji="1" lang="ja-JP" altLang="en-US">
              <a:solidFill>
                <a:schemeClr val="accent1"/>
              </a:solidFill>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7217E487-920F-D737-346C-E90A19CFED89}"/>
              </a:ext>
            </a:extLst>
          </p:cNvPr>
          <p:cNvSpPr txBox="1"/>
          <p:nvPr/>
        </p:nvSpPr>
        <p:spPr>
          <a:xfrm>
            <a:off x="373789" y="2850809"/>
            <a:ext cx="1090011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We generalized this method to the higher Berry phase.</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7" name="テキスト ボックス 16">
            <a:extLst>
              <a:ext uri="{FF2B5EF4-FFF2-40B4-BE49-F238E27FC236}">
                <a16:creationId xmlns:a16="http://schemas.microsoft.com/office/drawing/2014/main" id="{554DF917-FCBC-4F9A-8C9B-8BB85FE20399}"/>
              </a:ext>
            </a:extLst>
          </p:cNvPr>
          <p:cNvSpPr txBox="1"/>
          <p:nvPr/>
        </p:nvSpPr>
        <p:spPr>
          <a:xfrm>
            <a:off x="6021929" y="2414467"/>
            <a:ext cx="591391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We can compute the Berry phase numerically.</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8" name="テキスト ボックス 17">
            <a:extLst>
              <a:ext uri="{FF2B5EF4-FFF2-40B4-BE49-F238E27FC236}">
                <a16:creationId xmlns:a16="http://schemas.microsoft.com/office/drawing/2014/main" id="{495E360B-C1A6-1603-84BC-85281B37D307}"/>
              </a:ext>
            </a:extLst>
          </p:cNvPr>
          <p:cNvSpPr txBox="1"/>
          <p:nvPr/>
        </p:nvSpPr>
        <p:spPr>
          <a:xfrm>
            <a:off x="6063134" y="1828881"/>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9" name="図 18">
            <a:extLst>
              <a:ext uri="{FF2B5EF4-FFF2-40B4-BE49-F238E27FC236}">
                <a16:creationId xmlns:a16="http://schemas.microsoft.com/office/drawing/2014/main" id="{F280724B-904C-7043-0C18-DADCDCF7DC73}"/>
              </a:ext>
            </a:extLst>
          </p:cNvPr>
          <p:cNvPicPr>
            <a:picLocks noChangeAspect="1"/>
          </p:cNvPicPr>
          <p:nvPr/>
        </p:nvPicPr>
        <p:blipFill>
          <a:blip r:embed="rId5"/>
          <a:stretch>
            <a:fillRect/>
          </a:stretch>
        </p:blipFill>
        <p:spPr>
          <a:xfrm>
            <a:off x="8034572" y="1896633"/>
            <a:ext cx="3692676" cy="322786"/>
          </a:xfrm>
          <a:prstGeom prst="rect">
            <a:avLst/>
          </a:prstGeom>
        </p:spPr>
      </p:pic>
      <p:sp>
        <p:nvSpPr>
          <p:cNvPr id="20" name="正方形/長方形 19">
            <a:extLst>
              <a:ext uri="{FF2B5EF4-FFF2-40B4-BE49-F238E27FC236}">
                <a16:creationId xmlns:a16="http://schemas.microsoft.com/office/drawing/2014/main" id="{986C9519-60B3-B693-245A-A057CA9721E7}"/>
              </a:ext>
            </a:extLst>
          </p:cNvPr>
          <p:cNvSpPr/>
          <p:nvPr/>
        </p:nvSpPr>
        <p:spPr>
          <a:xfrm>
            <a:off x="6801967" y="1302303"/>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sp>
        <p:nvSpPr>
          <p:cNvPr id="23" name="テキスト ボックス 22">
            <a:extLst>
              <a:ext uri="{FF2B5EF4-FFF2-40B4-BE49-F238E27FC236}">
                <a16:creationId xmlns:a16="http://schemas.microsoft.com/office/drawing/2014/main" id="{01003BA1-686F-CB64-EC5B-697E72B9459C}"/>
              </a:ext>
            </a:extLst>
          </p:cNvPr>
          <p:cNvSpPr txBox="1"/>
          <p:nvPr/>
        </p:nvSpPr>
        <p:spPr>
          <a:xfrm>
            <a:off x="412740" y="5286275"/>
            <a:ext cx="3408153"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24" name="図 23">
            <a:extLst>
              <a:ext uri="{FF2B5EF4-FFF2-40B4-BE49-F238E27FC236}">
                <a16:creationId xmlns:a16="http://schemas.microsoft.com/office/drawing/2014/main" id="{D30C9E12-FCC1-820B-9F85-C935ED9AB5D6}"/>
              </a:ext>
            </a:extLst>
          </p:cNvPr>
          <p:cNvPicPr>
            <a:picLocks noChangeAspect="1"/>
          </p:cNvPicPr>
          <p:nvPr/>
        </p:nvPicPr>
        <p:blipFill>
          <a:blip r:embed="rId6"/>
          <a:stretch>
            <a:fillRect/>
          </a:stretch>
        </p:blipFill>
        <p:spPr>
          <a:xfrm>
            <a:off x="3282555" y="5247216"/>
            <a:ext cx="368300" cy="673100"/>
          </a:xfrm>
          <a:prstGeom prst="rect">
            <a:avLst/>
          </a:prstGeom>
        </p:spPr>
      </p:pic>
      <p:pic>
        <p:nvPicPr>
          <p:cNvPr id="29" name="図 28">
            <a:extLst>
              <a:ext uri="{FF2B5EF4-FFF2-40B4-BE49-F238E27FC236}">
                <a16:creationId xmlns:a16="http://schemas.microsoft.com/office/drawing/2014/main" id="{88974ACD-F050-F9BC-71E9-A157D113CBD2}"/>
              </a:ext>
            </a:extLst>
          </p:cNvPr>
          <p:cNvPicPr>
            <a:picLocks noChangeAspect="1"/>
          </p:cNvPicPr>
          <p:nvPr/>
        </p:nvPicPr>
        <p:blipFill>
          <a:blip r:embed="rId7"/>
          <a:stretch>
            <a:fillRect/>
          </a:stretch>
        </p:blipFill>
        <p:spPr>
          <a:xfrm>
            <a:off x="6493247" y="5380549"/>
            <a:ext cx="1792086" cy="294751"/>
          </a:xfrm>
          <a:prstGeom prst="rect">
            <a:avLst/>
          </a:prstGeom>
        </p:spPr>
      </p:pic>
      <p:sp>
        <p:nvSpPr>
          <p:cNvPr id="31" name="テキスト ボックス 30">
            <a:extLst>
              <a:ext uri="{FF2B5EF4-FFF2-40B4-BE49-F238E27FC236}">
                <a16:creationId xmlns:a16="http://schemas.microsoft.com/office/drawing/2014/main" id="{6656C16A-A2AD-7C99-E3F5-2EF5D13F7E5F}"/>
              </a:ext>
            </a:extLst>
          </p:cNvPr>
          <p:cNvSpPr txBox="1"/>
          <p:nvPr/>
        </p:nvSpPr>
        <p:spPr>
          <a:xfrm>
            <a:off x="10989703" y="5842650"/>
            <a:ext cx="972338"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hlinkClick r:id="" action="ppaction://noaction"/>
              </a:rPr>
              <a:t>model</a:t>
            </a:r>
            <a:endParaRPr kumimoji="1" lang="ja-JP" altLang="en-US">
              <a:solidFill>
                <a:schemeClr val="accent1"/>
              </a:solidFill>
              <a:latin typeface="Hiragino Maru Gothic Pro W4" panose="020F0400000000000000" pitchFamily="34" charset="-128"/>
              <a:ea typeface="Hiragino Maru Gothic Pro W4" panose="020F0400000000000000" pitchFamily="34" charset="-128"/>
            </a:endParaRPr>
          </a:p>
        </p:txBody>
      </p:sp>
      <p:pic>
        <p:nvPicPr>
          <p:cNvPr id="33" name="図 32">
            <a:extLst>
              <a:ext uri="{FF2B5EF4-FFF2-40B4-BE49-F238E27FC236}">
                <a16:creationId xmlns:a16="http://schemas.microsoft.com/office/drawing/2014/main" id="{2BB3EC32-392C-CB28-12AA-40A1D863BFDE}"/>
              </a:ext>
            </a:extLst>
          </p:cNvPr>
          <p:cNvPicPr>
            <a:picLocks noChangeAspect="1"/>
          </p:cNvPicPr>
          <p:nvPr/>
        </p:nvPicPr>
        <p:blipFill>
          <a:blip r:embed="rId8"/>
          <a:stretch>
            <a:fillRect/>
          </a:stretch>
        </p:blipFill>
        <p:spPr>
          <a:xfrm>
            <a:off x="1977935" y="3336952"/>
            <a:ext cx="3685916" cy="1670853"/>
          </a:xfrm>
          <a:prstGeom prst="rect">
            <a:avLst/>
          </a:prstGeom>
        </p:spPr>
      </p:pic>
      <p:pic>
        <p:nvPicPr>
          <p:cNvPr id="36" name="図 35">
            <a:extLst>
              <a:ext uri="{FF2B5EF4-FFF2-40B4-BE49-F238E27FC236}">
                <a16:creationId xmlns:a16="http://schemas.microsoft.com/office/drawing/2014/main" id="{928A448D-565D-9496-AAF1-38A99AD3FBE5}"/>
              </a:ext>
            </a:extLst>
          </p:cNvPr>
          <p:cNvPicPr>
            <a:picLocks noChangeAspect="1"/>
          </p:cNvPicPr>
          <p:nvPr/>
        </p:nvPicPr>
        <p:blipFill rotWithShape="1">
          <a:blip r:embed="rId9"/>
          <a:srcRect r="73649" b="-5340"/>
          <a:stretch/>
        </p:blipFill>
        <p:spPr>
          <a:xfrm>
            <a:off x="2217820" y="2408787"/>
            <a:ext cx="508681" cy="334455"/>
          </a:xfrm>
          <a:prstGeom prst="rect">
            <a:avLst/>
          </a:prstGeom>
        </p:spPr>
      </p:pic>
      <p:pic>
        <p:nvPicPr>
          <p:cNvPr id="37" name="図 36">
            <a:extLst>
              <a:ext uri="{FF2B5EF4-FFF2-40B4-BE49-F238E27FC236}">
                <a16:creationId xmlns:a16="http://schemas.microsoft.com/office/drawing/2014/main" id="{C610118E-512B-6CC0-06DB-72A7DF545E83}"/>
              </a:ext>
            </a:extLst>
          </p:cNvPr>
          <p:cNvPicPr>
            <a:picLocks noChangeAspect="1"/>
          </p:cNvPicPr>
          <p:nvPr/>
        </p:nvPicPr>
        <p:blipFill rotWithShape="1">
          <a:blip r:embed="rId9"/>
          <a:srcRect l="35554" r="34304" b="-16325"/>
          <a:stretch/>
        </p:blipFill>
        <p:spPr>
          <a:xfrm>
            <a:off x="2765192" y="2453893"/>
            <a:ext cx="581854" cy="369331"/>
          </a:xfrm>
          <a:prstGeom prst="rect">
            <a:avLst/>
          </a:prstGeom>
        </p:spPr>
      </p:pic>
      <p:pic>
        <p:nvPicPr>
          <p:cNvPr id="38" name="図 37">
            <a:extLst>
              <a:ext uri="{FF2B5EF4-FFF2-40B4-BE49-F238E27FC236}">
                <a16:creationId xmlns:a16="http://schemas.microsoft.com/office/drawing/2014/main" id="{591C702C-AC67-290C-02CD-C556253BD276}"/>
              </a:ext>
            </a:extLst>
          </p:cNvPr>
          <p:cNvPicPr>
            <a:picLocks noChangeAspect="1"/>
          </p:cNvPicPr>
          <p:nvPr/>
        </p:nvPicPr>
        <p:blipFill>
          <a:blip r:embed="rId10"/>
          <a:stretch>
            <a:fillRect/>
          </a:stretch>
        </p:blipFill>
        <p:spPr>
          <a:xfrm>
            <a:off x="1582349" y="1673673"/>
            <a:ext cx="262338" cy="322878"/>
          </a:xfrm>
          <a:prstGeom prst="rect">
            <a:avLst/>
          </a:prstGeom>
        </p:spPr>
      </p:pic>
      <p:pic>
        <p:nvPicPr>
          <p:cNvPr id="40" name="図 39">
            <a:extLst>
              <a:ext uri="{FF2B5EF4-FFF2-40B4-BE49-F238E27FC236}">
                <a16:creationId xmlns:a16="http://schemas.microsoft.com/office/drawing/2014/main" id="{ED939115-9495-BA54-B98A-2B55B3BE4301}"/>
              </a:ext>
            </a:extLst>
          </p:cNvPr>
          <p:cNvPicPr>
            <a:picLocks noChangeAspect="1"/>
          </p:cNvPicPr>
          <p:nvPr/>
        </p:nvPicPr>
        <p:blipFill rotWithShape="1">
          <a:blip r:embed="rId9"/>
          <a:srcRect l="73792" t="-4274" r="-3934" b="4841"/>
          <a:stretch/>
        </p:blipFill>
        <p:spPr>
          <a:xfrm>
            <a:off x="3378142" y="2449672"/>
            <a:ext cx="581854" cy="315702"/>
          </a:xfrm>
          <a:prstGeom prst="rect">
            <a:avLst/>
          </a:prstGeom>
        </p:spPr>
      </p:pic>
      <p:sp>
        <p:nvSpPr>
          <p:cNvPr id="44" name="正方形/長方形 43">
            <a:extLst>
              <a:ext uri="{FF2B5EF4-FFF2-40B4-BE49-F238E27FC236}">
                <a16:creationId xmlns:a16="http://schemas.microsoft.com/office/drawing/2014/main" id="{C8101A89-3E28-51EC-326F-04E4DBA650C4}"/>
              </a:ext>
            </a:extLst>
          </p:cNvPr>
          <p:cNvSpPr/>
          <p:nvPr/>
        </p:nvSpPr>
        <p:spPr>
          <a:xfrm>
            <a:off x="6017039" y="1755662"/>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92155CC2-E116-644E-93A9-A720A73EBA5C}"/>
              </a:ext>
            </a:extLst>
          </p:cNvPr>
          <p:cNvSpPr/>
          <p:nvPr/>
        </p:nvSpPr>
        <p:spPr>
          <a:xfrm>
            <a:off x="412740" y="5163911"/>
            <a:ext cx="8089996" cy="799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1">
            <a:extLst>
              <a:ext uri="{FF2B5EF4-FFF2-40B4-BE49-F238E27FC236}">
                <a16:creationId xmlns:a16="http://schemas.microsoft.com/office/drawing/2014/main" id="{76518953-FB03-EA90-5003-E4D1FFCD11F4}"/>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9</a:t>
            </a:r>
            <a:endParaRPr lang="ja-JP" altLang="en-US"/>
          </a:p>
        </p:txBody>
      </p:sp>
      <p:sp>
        <p:nvSpPr>
          <p:cNvPr id="8" name="タイトル 1">
            <a:extLst>
              <a:ext uri="{FF2B5EF4-FFF2-40B4-BE49-F238E27FC236}">
                <a16:creationId xmlns:a16="http://schemas.microsoft.com/office/drawing/2014/main" id="{0127E621-0E9E-182D-D281-4DA7AFFCF98E}"/>
              </a:ext>
            </a:extLst>
          </p:cNvPr>
          <p:cNvSpPr txBox="1">
            <a:spLocks/>
          </p:cNvSpPr>
          <p:nvPr/>
        </p:nvSpPr>
        <p:spPr>
          <a:xfrm>
            <a:off x="838198" y="-95001"/>
            <a:ext cx="122827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Hiragino Maru Gothic ProN W4" panose="020F0400000000000000" pitchFamily="34" charset="-128"/>
                <a:ea typeface="Hiragino Maru Gothic ProN W4" panose="020F0400000000000000" pitchFamily="34" charset="-128"/>
                <a:cs typeface="+mj-cs"/>
              </a:defRPr>
            </a:lvl1pPr>
          </a:lstStyle>
          <a:p>
            <a:r>
              <a:rPr lang="en-US" altLang="ja-JP"/>
              <a:t>Result 3</a:t>
            </a:r>
            <a:r>
              <a:rPr lang="ja-JP" altLang="en-US"/>
              <a:t>：</a:t>
            </a:r>
            <a:r>
              <a:rPr lang="en-US" altLang="ja-JP"/>
              <a:t>Numerical Comp.</a:t>
            </a:r>
            <a:r>
              <a:rPr lang="en-US" altLang="ja-JP" sz="3600">
                <a:solidFill>
                  <a:prstClr val="black"/>
                </a:solidFill>
              </a:rPr>
              <a:t> [SHO23]</a:t>
            </a:r>
            <a:endParaRPr lang="ja-JP" altLang="en-US"/>
          </a:p>
        </p:txBody>
      </p:sp>
    </p:spTree>
    <p:extLst>
      <p:ext uri="{BB962C8B-B14F-4D97-AF65-F5344CB8AC3E}">
        <p14:creationId xmlns:p14="http://schemas.microsoft.com/office/powerpoint/2010/main" val="292238815"/>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4F4A8EFA-1F47-51AF-7F65-3E882E296319}"/>
              </a:ext>
            </a:extLst>
          </p:cNvPr>
          <p:cNvPicPr>
            <a:picLocks noChangeAspect="1"/>
          </p:cNvPicPr>
          <p:nvPr/>
        </p:nvPicPr>
        <p:blipFill>
          <a:blip r:embed="rId3"/>
          <a:stretch>
            <a:fillRect/>
          </a:stretch>
        </p:blipFill>
        <p:spPr>
          <a:xfrm>
            <a:off x="1694936" y="1378703"/>
            <a:ext cx="3502457" cy="1125091"/>
          </a:xfrm>
          <a:prstGeom prst="rect">
            <a:avLst/>
          </a:prstGeom>
        </p:spPr>
      </p:pic>
      <p:sp>
        <p:nvSpPr>
          <p:cNvPr id="30" name="テキスト ボックス 29">
            <a:extLst>
              <a:ext uri="{FF2B5EF4-FFF2-40B4-BE49-F238E27FC236}">
                <a16:creationId xmlns:a16="http://schemas.microsoft.com/office/drawing/2014/main" id="{CC3F1062-0003-BFB5-733C-FEF38A6AB628}"/>
              </a:ext>
            </a:extLst>
          </p:cNvPr>
          <p:cNvSpPr txBox="1"/>
          <p:nvPr/>
        </p:nvSpPr>
        <p:spPr>
          <a:xfrm>
            <a:off x="3650856" y="5334829"/>
            <a:ext cx="5594744"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(Triple Inner Prod. of                       )</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5" name="テキスト ボックス 24">
            <a:extLst>
              <a:ext uri="{FF2B5EF4-FFF2-40B4-BE49-F238E27FC236}">
                <a16:creationId xmlns:a16="http://schemas.microsoft.com/office/drawing/2014/main" id="{C3968897-F17A-A95A-4685-A2933A542DCF}"/>
              </a:ext>
            </a:extLst>
          </p:cNvPr>
          <p:cNvSpPr txBox="1"/>
          <p:nvPr/>
        </p:nvSpPr>
        <p:spPr>
          <a:xfrm>
            <a:off x="373789" y="963516"/>
            <a:ext cx="1098001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inner product is important to compute the Berry phase. </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7" name="タイトル 1">
            <a:extLst>
              <a:ext uri="{FF2B5EF4-FFF2-40B4-BE49-F238E27FC236}">
                <a16:creationId xmlns:a16="http://schemas.microsoft.com/office/drawing/2014/main" id="{66E1E120-074C-CEA2-486F-BE1F743721B7}"/>
              </a:ext>
            </a:extLst>
          </p:cNvPr>
          <p:cNvSpPr>
            <a:spLocks noGrp="1"/>
          </p:cNvSpPr>
          <p:nvPr>
            <p:ph type="title"/>
          </p:nvPr>
        </p:nvSpPr>
        <p:spPr>
          <a:xfrm>
            <a:off x="838198" y="-95001"/>
            <a:ext cx="12282715" cy="1325563"/>
          </a:xfrm>
        </p:spPr>
        <p:txBody>
          <a:bodyPr/>
          <a:lstStyle/>
          <a:p>
            <a:r>
              <a:rPr lang="en-US" altLang="ja-JP" dirty="0"/>
              <a:t>Result 3</a:t>
            </a:r>
            <a:r>
              <a:rPr lang="ja-JP" altLang="en-US"/>
              <a:t>：</a:t>
            </a:r>
            <a:r>
              <a:rPr lang="en-US" altLang="ja-JP" dirty="0"/>
              <a:t>Numerical Comp.</a:t>
            </a:r>
            <a:r>
              <a:rPr kumimoji="1" lang="en-US" altLang="ja-JP" sz="3600" b="1" i="0" u="none" strike="noStrike" kern="1200" cap="none" spc="0" normalizeH="0" baseline="0" noProof="0" dirty="0">
                <a:ln>
                  <a:noFill/>
                </a:ln>
                <a:solidFill>
                  <a:prstClr val="black"/>
                </a:solidFill>
                <a:effectLst/>
                <a:uLnTx/>
                <a:uFillTx/>
                <a:latin typeface="Hiragino Maru Gothic ProN W4" panose="020F0400000000000000" pitchFamily="34" charset="-128"/>
                <a:ea typeface="Hiragino Maru Gothic ProN W4" panose="020F0400000000000000" pitchFamily="34" charset="-128"/>
                <a:cs typeface="+mj-cs"/>
              </a:rPr>
              <a:t> [SHO23]</a:t>
            </a:r>
            <a:endParaRPr kumimoji="1" lang="ja-JP" altLang="en-US"/>
          </a:p>
        </p:txBody>
      </p:sp>
      <p:pic>
        <p:nvPicPr>
          <p:cNvPr id="10" name="図 9">
            <a:extLst>
              <a:ext uri="{FF2B5EF4-FFF2-40B4-BE49-F238E27FC236}">
                <a16:creationId xmlns:a16="http://schemas.microsoft.com/office/drawing/2014/main" id="{70D315BB-CB23-4D1B-5236-EA53908B19CF}"/>
              </a:ext>
            </a:extLst>
          </p:cNvPr>
          <p:cNvPicPr>
            <a:picLocks noChangeAspect="1"/>
          </p:cNvPicPr>
          <p:nvPr/>
        </p:nvPicPr>
        <p:blipFill rotWithShape="1">
          <a:blip r:embed="rId4"/>
          <a:srcRect l="2422" t="7333" r="5597" b="6466"/>
          <a:stretch/>
        </p:blipFill>
        <p:spPr>
          <a:xfrm>
            <a:off x="8481004" y="3430238"/>
            <a:ext cx="3685915" cy="2142521"/>
          </a:xfrm>
          <a:prstGeom prst="rect">
            <a:avLst/>
          </a:prstGeom>
        </p:spPr>
      </p:pic>
      <p:sp>
        <p:nvSpPr>
          <p:cNvPr id="12" name="テキスト ボックス 11">
            <a:extLst>
              <a:ext uri="{FF2B5EF4-FFF2-40B4-BE49-F238E27FC236}">
                <a16:creationId xmlns:a16="http://schemas.microsoft.com/office/drawing/2014/main" id="{FEC2AD9B-90D0-9A97-D597-E5D6DA50B0C6}"/>
              </a:ext>
            </a:extLst>
          </p:cNvPr>
          <p:cNvSpPr txBox="1"/>
          <p:nvPr/>
        </p:nvSpPr>
        <p:spPr>
          <a:xfrm>
            <a:off x="8637121" y="5554560"/>
            <a:ext cx="3576395"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rPr>
              <a:t>Higher Berry phase= 1.00029</a:t>
            </a:r>
            <a:endParaRPr kumimoji="1" lang="ja-JP" altLang="en-US">
              <a:solidFill>
                <a:schemeClr val="accent1"/>
              </a:solidFill>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7217E487-920F-D737-346C-E90A19CFED89}"/>
              </a:ext>
            </a:extLst>
          </p:cNvPr>
          <p:cNvSpPr txBox="1"/>
          <p:nvPr/>
        </p:nvSpPr>
        <p:spPr>
          <a:xfrm>
            <a:off x="373789" y="2850809"/>
            <a:ext cx="10900118"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We generalized this method to the higher Berry phase.</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7" name="テキスト ボックス 16">
            <a:extLst>
              <a:ext uri="{FF2B5EF4-FFF2-40B4-BE49-F238E27FC236}">
                <a16:creationId xmlns:a16="http://schemas.microsoft.com/office/drawing/2014/main" id="{554DF917-FCBC-4F9A-8C9B-8BB85FE20399}"/>
              </a:ext>
            </a:extLst>
          </p:cNvPr>
          <p:cNvSpPr txBox="1"/>
          <p:nvPr/>
        </p:nvSpPr>
        <p:spPr>
          <a:xfrm>
            <a:off x="6021929" y="2414467"/>
            <a:ext cx="5913913"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We can compute the Berry phase numerically.</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8" name="テキスト ボックス 17">
            <a:extLst>
              <a:ext uri="{FF2B5EF4-FFF2-40B4-BE49-F238E27FC236}">
                <a16:creationId xmlns:a16="http://schemas.microsoft.com/office/drawing/2014/main" id="{495E360B-C1A6-1603-84BC-85281B37D307}"/>
              </a:ext>
            </a:extLst>
          </p:cNvPr>
          <p:cNvSpPr txBox="1"/>
          <p:nvPr/>
        </p:nvSpPr>
        <p:spPr>
          <a:xfrm>
            <a:off x="6063134" y="1828881"/>
            <a:ext cx="204953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Berry phase </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9" name="図 18">
            <a:extLst>
              <a:ext uri="{FF2B5EF4-FFF2-40B4-BE49-F238E27FC236}">
                <a16:creationId xmlns:a16="http://schemas.microsoft.com/office/drawing/2014/main" id="{F280724B-904C-7043-0C18-DADCDCF7DC73}"/>
              </a:ext>
            </a:extLst>
          </p:cNvPr>
          <p:cNvPicPr>
            <a:picLocks noChangeAspect="1"/>
          </p:cNvPicPr>
          <p:nvPr/>
        </p:nvPicPr>
        <p:blipFill>
          <a:blip r:embed="rId5"/>
          <a:stretch>
            <a:fillRect/>
          </a:stretch>
        </p:blipFill>
        <p:spPr>
          <a:xfrm>
            <a:off x="8034572" y="1896633"/>
            <a:ext cx="3692676" cy="322786"/>
          </a:xfrm>
          <a:prstGeom prst="rect">
            <a:avLst/>
          </a:prstGeom>
        </p:spPr>
      </p:pic>
      <p:sp>
        <p:nvSpPr>
          <p:cNvPr id="20" name="正方形/長方形 19">
            <a:extLst>
              <a:ext uri="{FF2B5EF4-FFF2-40B4-BE49-F238E27FC236}">
                <a16:creationId xmlns:a16="http://schemas.microsoft.com/office/drawing/2014/main" id="{986C9519-60B3-B693-245A-A057CA9721E7}"/>
              </a:ext>
            </a:extLst>
          </p:cNvPr>
          <p:cNvSpPr/>
          <p:nvPr/>
        </p:nvSpPr>
        <p:spPr>
          <a:xfrm>
            <a:off x="6801967" y="1302303"/>
            <a:ext cx="4857292" cy="369332"/>
          </a:xfrm>
          <a:prstGeom prst="rect">
            <a:avLst/>
          </a:prstGeom>
        </p:spPr>
        <p:txBody>
          <a:bodyPr wrap="square">
            <a:spAutoFit/>
          </a:bodyPr>
          <a:lstStyle/>
          <a:p>
            <a:r>
              <a:rPr lang="en" altLang="ja-JP" dirty="0">
                <a:latin typeface="NimbusRomNo9L"/>
              </a:rPr>
              <a:t>[Fukui, et. al., </a:t>
            </a:r>
            <a:r>
              <a:rPr lang="en" altLang="ja-JP" b="0" i="1" u="none" strike="noStrike" dirty="0">
                <a:effectLst/>
                <a:latin typeface="-apple-system"/>
              </a:rPr>
              <a:t>J. Phys. Soc. Jap.</a:t>
            </a:r>
            <a:r>
              <a:rPr lang="en" altLang="ja-JP" b="0" i="0" u="none" strike="noStrike" dirty="0">
                <a:effectLst/>
                <a:latin typeface="-apple-system"/>
              </a:rPr>
              <a:t> 74 (2005)</a:t>
            </a:r>
            <a:r>
              <a:rPr lang="en" altLang="ja-JP" dirty="0">
                <a:latin typeface="NimbusRomNo9L"/>
              </a:rPr>
              <a:t>.] </a:t>
            </a:r>
            <a:endParaRPr lang="en" altLang="ja-JP" dirty="0">
              <a:effectLst/>
            </a:endParaRPr>
          </a:p>
        </p:txBody>
      </p:sp>
      <p:sp>
        <p:nvSpPr>
          <p:cNvPr id="23" name="テキスト ボックス 22">
            <a:extLst>
              <a:ext uri="{FF2B5EF4-FFF2-40B4-BE49-F238E27FC236}">
                <a16:creationId xmlns:a16="http://schemas.microsoft.com/office/drawing/2014/main" id="{01003BA1-686F-CB64-EC5B-697E72B9459C}"/>
              </a:ext>
            </a:extLst>
          </p:cNvPr>
          <p:cNvSpPr txBox="1"/>
          <p:nvPr/>
        </p:nvSpPr>
        <p:spPr>
          <a:xfrm>
            <a:off x="412740" y="5286275"/>
            <a:ext cx="3408153"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Higher Berry phase </a:t>
            </a:r>
            <a:r>
              <a:rPr lang="ja-JP" altLang="en-US" sz="200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24" name="図 23">
            <a:extLst>
              <a:ext uri="{FF2B5EF4-FFF2-40B4-BE49-F238E27FC236}">
                <a16:creationId xmlns:a16="http://schemas.microsoft.com/office/drawing/2014/main" id="{D30C9E12-FCC1-820B-9F85-C935ED9AB5D6}"/>
              </a:ext>
            </a:extLst>
          </p:cNvPr>
          <p:cNvPicPr>
            <a:picLocks noChangeAspect="1"/>
          </p:cNvPicPr>
          <p:nvPr/>
        </p:nvPicPr>
        <p:blipFill>
          <a:blip r:embed="rId6"/>
          <a:stretch>
            <a:fillRect/>
          </a:stretch>
        </p:blipFill>
        <p:spPr>
          <a:xfrm>
            <a:off x="3282555" y="5247216"/>
            <a:ext cx="368300" cy="673100"/>
          </a:xfrm>
          <a:prstGeom prst="rect">
            <a:avLst/>
          </a:prstGeom>
        </p:spPr>
      </p:pic>
      <p:pic>
        <p:nvPicPr>
          <p:cNvPr id="29" name="図 28">
            <a:extLst>
              <a:ext uri="{FF2B5EF4-FFF2-40B4-BE49-F238E27FC236}">
                <a16:creationId xmlns:a16="http://schemas.microsoft.com/office/drawing/2014/main" id="{88974ACD-F050-F9BC-71E9-A157D113CBD2}"/>
              </a:ext>
            </a:extLst>
          </p:cNvPr>
          <p:cNvPicPr>
            <a:picLocks noChangeAspect="1"/>
          </p:cNvPicPr>
          <p:nvPr/>
        </p:nvPicPr>
        <p:blipFill>
          <a:blip r:embed="rId7"/>
          <a:stretch>
            <a:fillRect/>
          </a:stretch>
        </p:blipFill>
        <p:spPr>
          <a:xfrm>
            <a:off x="6493247" y="5380549"/>
            <a:ext cx="1792086" cy="294751"/>
          </a:xfrm>
          <a:prstGeom prst="rect">
            <a:avLst/>
          </a:prstGeom>
        </p:spPr>
      </p:pic>
      <p:sp>
        <p:nvSpPr>
          <p:cNvPr id="31" name="テキスト ボックス 30">
            <a:extLst>
              <a:ext uri="{FF2B5EF4-FFF2-40B4-BE49-F238E27FC236}">
                <a16:creationId xmlns:a16="http://schemas.microsoft.com/office/drawing/2014/main" id="{6656C16A-A2AD-7C99-E3F5-2EF5D13F7E5F}"/>
              </a:ext>
            </a:extLst>
          </p:cNvPr>
          <p:cNvSpPr txBox="1"/>
          <p:nvPr/>
        </p:nvSpPr>
        <p:spPr>
          <a:xfrm>
            <a:off x="10989703" y="5842650"/>
            <a:ext cx="972338" cy="369332"/>
          </a:xfrm>
          <a:prstGeom prst="rect">
            <a:avLst/>
          </a:prstGeom>
          <a:noFill/>
        </p:spPr>
        <p:txBody>
          <a:bodyPr wrap="square" rtlCol="0">
            <a:spAutoFit/>
          </a:bodyPr>
          <a:lstStyle/>
          <a:p>
            <a:r>
              <a:rPr lang="en-US" altLang="ja-JP" dirty="0">
                <a:latin typeface="Hiragino Maru Gothic Pro W4" panose="020F0400000000000000" pitchFamily="34" charset="-128"/>
                <a:ea typeface="Hiragino Maru Gothic Pro W4" panose="020F0400000000000000" pitchFamily="34" charset="-128"/>
                <a:hlinkClick r:id="" action="ppaction://noaction"/>
              </a:rPr>
              <a:t>model</a:t>
            </a:r>
            <a:endParaRPr kumimoji="1" lang="ja-JP" altLang="en-US">
              <a:solidFill>
                <a:schemeClr val="accent1"/>
              </a:solidFill>
              <a:latin typeface="Hiragino Maru Gothic Pro W4" panose="020F0400000000000000" pitchFamily="34" charset="-128"/>
              <a:ea typeface="Hiragino Maru Gothic Pro W4" panose="020F0400000000000000" pitchFamily="34" charset="-128"/>
            </a:endParaRPr>
          </a:p>
        </p:txBody>
      </p:sp>
      <p:pic>
        <p:nvPicPr>
          <p:cNvPr id="33" name="図 32">
            <a:extLst>
              <a:ext uri="{FF2B5EF4-FFF2-40B4-BE49-F238E27FC236}">
                <a16:creationId xmlns:a16="http://schemas.microsoft.com/office/drawing/2014/main" id="{2BB3EC32-392C-CB28-12AA-40A1D863BFDE}"/>
              </a:ext>
            </a:extLst>
          </p:cNvPr>
          <p:cNvPicPr>
            <a:picLocks noChangeAspect="1"/>
          </p:cNvPicPr>
          <p:nvPr/>
        </p:nvPicPr>
        <p:blipFill>
          <a:blip r:embed="rId8"/>
          <a:stretch>
            <a:fillRect/>
          </a:stretch>
        </p:blipFill>
        <p:spPr>
          <a:xfrm>
            <a:off x="1977935" y="3336952"/>
            <a:ext cx="3685916" cy="1670853"/>
          </a:xfrm>
          <a:prstGeom prst="rect">
            <a:avLst/>
          </a:prstGeom>
        </p:spPr>
      </p:pic>
      <p:pic>
        <p:nvPicPr>
          <p:cNvPr id="36" name="図 35">
            <a:extLst>
              <a:ext uri="{FF2B5EF4-FFF2-40B4-BE49-F238E27FC236}">
                <a16:creationId xmlns:a16="http://schemas.microsoft.com/office/drawing/2014/main" id="{928A448D-565D-9496-AAF1-38A99AD3FBE5}"/>
              </a:ext>
            </a:extLst>
          </p:cNvPr>
          <p:cNvPicPr>
            <a:picLocks noChangeAspect="1"/>
          </p:cNvPicPr>
          <p:nvPr/>
        </p:nvPicPr>
        <p:blipFill rotWithShape="1">
          <a:blip r:embed="rId9"/>
          <a:srcRect r="73649" b="-5340"/>
          <a:stretch/>
        </p:blipFill>
        <p:spPr>
          <a:xfrm>
            <a:off x="2217820" y="2408787"/>
            <a:ext cx="508681" cy="334455"/>
          </a:xfrm>
          <a:prstGeom prst="rect">
            <a:avLst/>
          </a:prstGeom>
        </p:spPr>
      </p:pic>
      <p:pic>
        <p:nvPicPr>
          <p:cNvPr id="37" name="図 36">
            <a:extLst>
              <a:ext uri="{FF2B5EF4-FFF2-40B4-BE49-F238E27FC236}">
                <a16:creationId xmlns:a16="http://schemas.microsoft.com/office/drawing/2014/main" id="{C610118E-512B-6CC0-06DB-72A7DF545E83}"/>
              </a:ext>
            </a:extLst>
          </p:cNvPr>
          <p:cNvPicPr>
            <a:picLocks noChangeAspect="1"/>
          </p:cNvPicPr>
          <p:nvPr/>
        </p:nvPicPr>
        <p:blipFill rotWithShape="1">
          <a:blip r:embed="rId9"/>
          <a:srcRect l="35554" r="34304" b="-16325"/>
          <a:stretch/>
        </p:blipFill>
        <p:spPr>
          <a:xfrm>
            <a:off x="2765192" y="2453893"/>
            <a:ext cx="581854" cy="369331"/>
          </a:xfrm>
          <a:prstGeom prst="rect">
            <a:avLst/>
          </a:prstGeom>
        </p:spPr>
      </p:pic>
      <p:pic>
        <p:nvPicPr>
          <p:cNvPr id="38" name="図 37">
            <a:extLst>
              <a:ext uri="{FF2B5EF4-FFF2-40B4-BE49-F238E27FC236}">
                <a16:creationId xmlns:a16="http://schemas.microsoft.com/office/drawing/2014/main" id="{591C702C-AC67-290C-02CD-C556253BD276}"/>
              </a:ext>
            </a:extLst>
          </p:cNvPr>
          <p:cNvPicPr>
            <a:picLocks noChangeAspect="1"/>
          </p:cNvPicPr>
          <p:nvPr/>
        </p:nvPicPr>
        <p:blipFill>
          <a:blip r:embed="rId10"/>
          <a:stretch>
            <a:fillRect/>
          </a:stretch>
        </p:blipFill>
        <p:spPr>
          <a:xfrm>
            <a:off x="1582349" y="1673673"/>
            <a:ext cx="262338" cy="322878"/>
          </a:xfrm>
          <a:prstGeom prst="rect">
            <a:avLst/>
          </a:prstGeom>
        </p:spPr>
      </p:pic>
      <p:pic>
        <p:nvPicPr>
          <p:cNvPr id="40" name="図 39">
            <a:extLst>
              <a:ext uri="{FF2B5EF4-FFF2-40B4-BE49-F238E27FC236}">
                <a16:creationId xmlns:a16="http://schemas.microsoft.com/office/drawing/2014/main" id="{ED939115-9495-BA54-B98A-2B55B3BE4301}"/>
              </a:ext>
            </a:extLst>
          </p:cNvPr>
          <p:cNvPicPr>
            <a:picLocks noChangeAspect="1"/>
          </p:cNvPicPr>
          <p:nvPr/>
        </p:nvPicPr>
        <p:blipFill rotWithShape="1">
          <a:blip r:embed="rId9"/>
          <a:srcRect l="73792" t="-4274" r="-3934" b="4841"/>
          <a:stretch/>
        </p:blipFill>
        <p:spPr>
          <a:xfrm>
            <a:off x="3378142" y="2449672"/>
            <a:ext cx="581854" cy="315702"/>
          </a:xfrm>
          <a:prstGeom prst="rect">
            <a:avLst/>
          </a:prstGeom>
        </p:spPr>
      </p:pic>
      <p:sp>
        <p:nvSpPr>
          <p:cNvPr id="44" name="正方形/長方形 43">
            <a:extLst>
              <a:ext uri="{FF2B5EF4-FFF2-40B4-BE49-F238E27FC236}">
                <a16:creationId xmlns:a16="http://schemas.microsoft.com/office/drawing/2014/main" id="{C8101A89-3E28-51EC-326F-04E4DBA650C4}"/>
              </a:ext>
            </a:extLst>
          </p:cNvPr>
          <p:cNvSpPr/>
          <p:nvPr/>
        </p:nvSpPr>
        <p:spPr>
          <a:xfrm>
            <a:off x="6017039" y="1755662"/>
            <a:ext cx="5854690"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92155CC2-E116-644E-93A9-A720A73EBA5C}"/>
              </a:ext>
            </a:extLst>
          </p:cNvPr>
          <p:cNvSpPr/>
          <p:nvPr/>
        </p:nvSpPr>
        <p:spPr>
          <a:xfrm>
            <a:off x="412740" y="5163911"/>
            <a:ext cx="8089996" cy="799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41F7AE3-C0BB-2156-F828-0795A707F7C6}"/>
              </a:ext>
            </a:extLst>
          </p:cNvPr>
          <p:cNvSpPr txBox="1"/>
          <p:nvPr/>
        </p:nvSpPr>
        <p:spPr>
          <a:xfrm>
            <a:off x="1894493" y="6288912"/>
            <a:ext cx="8154327"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The total amount ends up with being quantized to 1.</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 name="正方形/長方形 4">
            <a:extLst>
              <a:ext uri="{FF2B5EF4-FFF2-40B4-BE49-F238E27FC236}">
                <a16:creationId xmlns:a16="http://schemas.microsoft.com/office/drawing/2014/main" id="{D411299B-E1B6-309A-B1FA-4F3570553BFD}"/>
              </a:ext>
            </a:extLst>
          </p:cNvPr>
          <p:cNvSpPr/>
          <p:nvPr/>
        </p:nvSpPr>
        <p:spPr>
          <a:xfrm>
            <a:off x="1889057" y="6288912"/>
            <a:ext cx="8019218" cy="4616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1">
            <a:extLst>
              <a:ext uri="{FF2B5EF4-FFF2-40B4-BE49-F238E27FC236}">
                <a16:creationId xmlns:a16="http://schemas.microsoft.com/office/drawing/2014/main" id="{76518953-FB03-EA90-5003-E4D1FFCD11F4}"/>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9</a:t>
            </a:r>
            <a:endParaRPr lang="ja-JP" altLang="en-US"/>
          </a:p>
        </p:txBody>
      </p:sp>
    </p:spTree>
    <p:extLst>
      <p:ext uri="{BB962C8B-B14F-4D97-AF65-F5344CB8AC3E}">
        <p14:creationId xmlns:p14="http://schemas.microsoft.com/office/powerpoint/2010/main" val="202086085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353801" cy="1325563"/>
          </a:xfrm>
        </p:spPr>
        <p:txBody>
          <a:bodyPr/>
          <a:lstStyle/>
          <a:p>
            <a:r>
              <a:rPr lang="en-US" altLang="ja-JP" dirty="0"/>
              <a:t>Summary and Future work</a:t>
            </a:r>
            <a:endParaRPr kumimoji="1" lang="ja-JP" altLang="en-US"/>
          </a:p>
        </p:txBody>
      </p:sp>
      <p:sp>
        <p:nvSpPr>
          <p:cNvPr id="40" name="テキスト ボックス 39">
            <a:extLst>
              <a:ext uri="{FF2B5EF4-FFF2-40B4-BE49-F238E27FC236}">
                <a16:creationId xmlns:a16="http://schemas.microsoft.com/office/drawing/2014/main" id="{3B21696B-5C3D-8EB2-EB5B-1E8E2C202379}"/>
              </a:ext>
            </a:extLst>
          </p:cNvPr>
          <p:cNvSpPr txBox="1"/>
          <p:nvPr/>
        </p:nvSpPr>
        <p:spPr>
          <a:xfrm>
            <a:off x="373791" y="889402"/>
            <a:ext cx="6141309"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Summary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34F3AE7B-AA60-AF2E-25F6-1062AFCF29F3}"/>
              </a:ext>
            </a:extLst>
          </p:cNvPr>
          <p:cNvSpPr txBox="1"/>
          <p:nvPr/>
        </p:nvSpPr>
        <p:spPr>
          <a:xfrm>
            <a:off x="670970" y="1323666"/>
            <a:ext cx="10162130"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define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higher Berry phase </a:t>
            </a:r>
            <a:r>
              <a:rPr lang="en-US" altLang="ja-JP" sz="2000" dirty="0">
                <a:latin typeface="Hiragino Maru Gothic Pro W4" panose="020F0400000000000000" pitchFamily="34" charset="-128"/>
                <a:ea typeface="Hiragino Maru Gothic Pro W4" panose="020F0400000000000000" pitchFamily="34" charset="-128"/>
              </a:rPr>
              <a:t>by using the triple inner product,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25A8183A-3F50-768F-266E-51D811D12D24}"/>
              </a:ext>
            </a:extLst>
          </p:cNvPr>
          <p:cNvSpPr txBox="1"/>
          <p:nvPr/>
        </p:nvSpPr>
        <p:spPr>
          <a:xfrm>
            <a:off x="654460" y="2533146"/>
            <a:ext cx="1137433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discuss the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physical meaning </a:t>
            </a:r>
            <a:r>
              <a:rPr lang="en-US" altLang="ja-JP" sz="2000" dirty="0">
                <a:latin typeface="Hiragino Maru Gothic Pro W4" panose="020F0400000000000000" pitchFamily="34" charset="-128"/>
                <a:ea typeface="Hiragino Maru Gothic Pro W4" panose="020F0400000000000000" pitchFamily="34" charset="-128"/>
              </a:rPr>
              <a:t>of the higher Berry phase and construct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models</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6" name="テキスト ボックス 15">
            <a:extLst>
              <a:ext uri="{FF2B5EF4-FFF2-40B4-BE49-F238E27FC236}">
                <a16:creationId xmlns:a16="http://schemas.microsoft.com/office/drawing/2014/main" id="{940A7169-038F-C56B-BD84-5E08C23EE2A9}"/>
              </a:ext>
            </a:extLst>
          </p:cNvPr>
          <p:cNvSpPr txBox="1"/>
          <p:nvPr/>
        </p:nvSpPr>
        <p:spPr>
          <a:xfrm>
            <a:off x="959260" y="1935153"/>
            <a:ext cx="551393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and find the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numerical way</a:t>
            </a:r>
            <a:r>
              <a:rPr kumimoji="1" lang="en-US" altLang="ja-JP" sz="2000" dirty="0">
                <a:latin typeface="Hiragino Maru Gothic Pro W4" panose="020F0400000000000000" pitchFamily="34" charset="-128"/>
                <a:ea typeface="Hiragino Maru Gothic Pro W4" panose="020F0400000000000000" pitchFamily="34" charset="-128"/>
              </a:rPr>
              <a:t> to compute it.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5" name="テキスト ボックス 14">
            <a:extLst>
              <a:ext uri="{FF2B5EF4-FFF2-40B4-BE49-F238E27FC236}">
                <a16:creationId xmlns:a16="http://schemas.microsoft.com/office/drawing/2014/main" id="{26B5CAA6-8B85-09E1-8FE5-2AD21BADD6A1}"/>
              </a:ext>
            </a:extLst>
          </p:cNvPr>
          <p:cNvSpPr txBox="1"/>
          <p:nvPr/>
        </p:nvSpPr>
        <p:spPr>
          <a:xfrm>
            <a:off x="654460" y="3132036"/>
            <a:ext cx="1045487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also gave a topological invariant that measures                     .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7" name="図 16">
            <a:extLst>
              <a:ext uri="{FF2B5EF4-FFF2-40B4-BE49-F238E27FC236}">
                <a16:creationId xmlns:a16="http://schemas.microsoft.com/office/drawing/2014/main" id="{DEADFA03-BC51-56FB-EBFF-DB6F16973D5A}"/>
              </a:ext>
            </a:extLst>
          </p:cNvPr>
          <p:cNvPicPr>
            <a:picLocks noChangeAspect="1"/>
          </p:cNvPicPr>
          <p:nvPr/>
        </p:nvPicPr>
        <p:blipFill rotWithShape="1">
          <a:blip r:embed="rId3"/>
          <a:srcRect l="33337" t="-2" r="29682" b="-10546"/>
          <a:stretch/>
        </p:blipFill>
        <p:spPr>
          <a:xfrm>
            <a:off x="7368651" y="3177985"/>
            <a:ext cx="1793563" cy="415970"/>
          </a:xfrm>
          <a:prstGeom prst="rect">
            <a:avLst/>
          </a:prstGeom>
        </p:spPr>
      </p:pic>
      <p:sp>
        <p:nvSpPr>
          <p:cNvPr id="19" name="テキスト ボックス 18">
            <a:extLst>
              <a:ext uri="{FF2B5EF4-FFF2-40B4-BE49-F238E27FC236}">
                <a16:creationId xmlns:a16="http://schemas.microsoft.com/office/drawing/2014/main" id="{D4C84570-5A90-A21A-4452-6C404C6CE321}"/>
              </a:ext>
            </a:extLst>
          </p:cNvPr>
          <p:cNvSpPr txBox="1"/>
          <p:nvPr/>
        </p:nvSpPr>
        <p:spPr>
          <a:xfrm>
            <a:off x="959259" y="3704422"/>
            <a:ext cx="9364611"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This is a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complete classification of  1+1-dim. invertible states</a:t>
            </a:r>
            <a:r>
              <a:rPr kumimoji="1"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 name="正方形/長方形 8">
            <a:extLst>
              <a:ext uri="{FF2B5EF4-FFF2-40B4-BE49-F238E27FC236}">
                <a16:creationId xmlns:a16="http://schemas.microsoft.com/office/drawing/2014/main" id="{2B511C56-018F-B306-EC7A-A0C7E731A6A0}"/>
              </a:ext>
            </a:extLst>
          </p:cNvPr>
          <p:cNvSpPr/>
          <p:nvPr/>
        </p:nvSpPr>
        <p:spPr>
          <a:xfrm>
            <a:off x="6353922" y="3453369"/>
            <a:ext cx="5854700" cy="369332"/>
          </a:xfrm>
          <a:prstGeom prst="rect">
            <a:avLst/>
          </a:prstGeom>
        </p:spPr>
        <p:txBody>
          <a:bodyPr wrap="square">
            <a:spAutoFit/>
          </a:bodyPr>
          <a:lstStyle/>
          <a:p>
            <a:r>
              <a:rPr lang="en" altLang="ja-JP" dirty="0">
                <a:latin typeface="NimbusRomNo9L"/>
              </a:rPr>
              <a:t>[1] S. </a:t>
            </a:r>
            <a:r>
              <a:rPr lang="en" altLang="ja-JP" dirty="0" err="1">
                <a:latin typeface="NimbusRomNo9L"/>
              </a:rPr>
              <a:t>Ohyama</a:t>
            </a:r>
            <a:r>
              <a:rPr lang="en" altLang="ja-JP" dirty="0">
                <a:latin typeface="NimbusRomNo9L"/>
              </a:rPr>
              <a:t>, K. </a:t>
            </a:r>
            <a:r>
              <a:rPr lang="en" altLang="ja-JP" dirty="0" err="1">
                <a:latin typeface="NimbusRomNo9L"/>
              </a:rPr>
              <a:t>Shiozaki</a:t>
            </a:r>
            <a:r>
              <a:rPr lang="en" altLang="ja-JP" dirty="0">
                <a:latin typeface="NimbusRomNo9L"/>
              </a:rPr>
              <a:t>, M. Sato Phys. Rev. B 106, 165115</a:t>
            </a:r>
          </a:p>
        </p:txBody>
      </p:sp>
      <p:sp>
        <p:nvSpPr>
          <p:cNvPr id="11" name="正方形/長方形 10">
            <a:extLst>
              <a:ext uri="{FF2B5EF4-FFF2-40B4-BE49-F238E27FC236}">
                <a16:creationId xmlns:a16="http://schemas.microsoft.com/office/drawing/2014/main" id="{84877FC8-3992-D946-E376-13AA057DADEB}"/>
              </a:ext>
            </a:extLst>
          </p:cNvPr>
          <p:cNvSpPr/>
          <p:nvPr/>
        </p:nvSpPr>
        <p:spPr>
          <a:xfrm>
            <a:off x="6351664" y="2255078"/>
            <a:ext cx="5677134" cy="369332"/>
          </a:xfrm>
          <a:prstGeom prst="rect">
            <a:avLst/>
          </a:prstGeom>
        </p:spPr>
        <p:txBody>
          <a:bodyPr wrap="square">
            <a:spAutoFit/>
          </a:bodyPr>
          <a:lstStyle/>
          <a:p>
            <a:r>
              <a:rPr lang="en" altLang="ja-JP" dirty="0">
                <a:latin typeface="NimbusRomNo9L"/>
              </a:rPr>
              <a:t>[4] K. </a:t>
            </a:r>
            <a:r>
              <a:rPr lang="en" altLang="ja-JP" dirty="0" err="1">
                <a:latin typeface="NimbusRomNo9L"/>
              </a:rPr>
              <a:t>Shiozaki</a:t>
            </a:r>
            <a:r>
              <a:rPr lang="en" altLang="ja-JP" dirty="0">
                <a:latin typeface="NimbusRomNo9L"/>
              </a:rPr>
              <a:t>, N. </a:t>
            </a:r>
            <a:r>
              <a:rPr lang="en" altLang="ja-JP" dirty="0" err="1">
                <a:latin typeface="NimbusRomNo9L"/>
              </a:rPr>
              <a:t>Heinsdorf</a:t>
            </a:r>
            <a:r>
              <a:rPr lang="en" altLang="ja-JP" dirty="0">
                <a:latin typeface="NimbusRomNo9L"/>
              </a:rPr>
              <a:t>, S. </a:t>
            </a:r>
            <a:r>
              <a:rPr lang="en" altLang="ja-JP" dirty="0" err="1">
                <a:latin typeface="NimbusRomNo9L"/>
              </a:rPr>
              <a:t>Ohyama</a:t>
            </a:r>
            <a:r>
              <a:rPr lang="en" altLang="ja-JP" dirty="0">
                <a:latin typeface="NimbusRomNo9L"/>
              </a:rPr>
              <a:t>, arXiv:2305.08109. </a:t>
            </a:r>
            <a:endParaRPr lang="en" altLang="ja-JP" dirty="0">
              <a:effectLst/>
            </a:endParaRPr>
          </a:p>
        </p:txBody>
      </p:sp>
      <p:sp>
        <p:nvSpPr>
          <p:cNvPr id="12" name="正方形/長方形 11">
            <a:extLst>
              <a:ext uri="{FF2B5EF4-FFF2-40B4-BE49-F238E27FC236}">
                <a16:creationId xmlns:a16="http://schemas.microsoft.com/office/drawing/2014/main" id="{48FE51FC-F21C-3C95-A793-42EC75240FDD}"/>
              </a:ext>
            </a:extLst>
          </p:cNvPr>
          <p:cNvSpPr/>
          <p:nvPr/>
        </p:nvSpPr>
        <p:spPr>
          <a:xfrm>
            <a:off x="6353921" y="2845075"/>
            <a:ext cx="5854701" cy="369332"/>
          </a:xfrm>
          <a:prstGeom prst="rect">
            <a:avLst/>
          </a:prstGeom>
        </p:spPr>
        <p:txBody>
          <a:bodyPr wrap="square">
            <a:spAutoFit/>
          </a:bodyPr>
          <a:lstStyle/>
          <a:p>
            <a:r>
              <a:rPr lang="en" altLang="ja-JP" dirty="0">
                <a:latin typeface="NimbusRomNo9L"/>
              </a:rPr>
              <a:t>[2] S. </a:t>
            </a:r>
            <a:r>
              <a:rPr lang="en" altLang="ja-JP" dirty="0" err="1">
                <a:latin typeface="NimbusRomNo9L"/>
              </a:rPr>
              <a:t>Ohyama</a:t>
            </a:r>
            <a:r>
              <a:rPr lang="en" altLang="ja-JP" dirty="0">
                <a:latin typeface="NimbusRomNo9L"/>
              </a:rPr>
              <a:t>, Y. </a:t>
            </a:r>
            <a:r>
              <a:rPr lang="en" altLang="ja-JP" dirty="0" err="1">
                <a:latin typeface="NimbusRomNo9L"/>
              </a:rPr>
              <a:t>Terashima</a:t>
            </a:r>
            <a:r>
              <a:rPr lang="en" altLang="ja-JP" dirty="0">
                <a:latin typeface="NimbusRomNo9L"/>
              </a:rPr>
              <a:t>, K. </a:t>
            </a:r>
            <a:r>
              <a:rPr lang="en" altLang="ja-JP" dirty="0" err="1">
                <a:latin typeface="NimbusRomNo9L"/>
              </a:rPr>
              <a:t>Shiozaki</a:t>
            </a:r>
            <a:r>
              <a:rPr lang="en" altLang="ja-JP" dirty="0">
                <a:latin typeface="NimbusRomNo9L"/>
              </a:rPr>
              <a:t> arXiv:2303.04252.</a:t>
            </a:r>
          </a:p>
        </p:txBody>
      </p:sp>
      <p:sp>
        <p:nvSpPr>
          <p:cNvPr id="14" name="正方形/長方形 13">
            <a:extLst>
              <a:ext uri="{FF2B5EF4-FFF2-40B4-BE49-F238E27FC236}">
                <a16:creationId xmlns:a16="http://schemas.microsoft.com/office/drawing/2014/main" id="{E7C9411B-1170-5687-3A7D-3E6C127DD461}"/>
              </a:ext>
            </a:extLst>
          </p:cNvPr>
          <p:cNvSpPr/>
          <p:nvPr/>
        </p:nvSpPr>
        <p:spPr>
          <a:xfrm>
            <a:off x="6351664" y="1653205"/>
            <a:ext cx="4180938" cy="369332"/>
          </a:xfrm>
          <a:prstGeom prst="rect">
            <a:avLst/>
          </a:prstGeom>
        </p:spPr>
        <p:txBody>
          <a:bodyPr wrap="square">
            <a:spAutoFit/>
          </a:bodyPr>
          <a:lstStyle/>
          <a:p>
            <a:r>
              <a:rPr lang="en" altLang="ja-JP" dirty="0">
                <a:latin typeface="NimbusRomNo9L"/>
              </a:rPr>
              <a:t>[3] S. </a:t>
            </a:r>
            <a:r>
              <a:rPr lang="en" altLang="ja-JP" dirty="0" err="1">
                <a:latin typeface="NimbusRomNo9L"/>
              </a:rPr>
              <a:t>Ohyama</a:t>
            </a:r>
            <a:r>
              <a:rPr lang="en" altLang="ja-JP" dirty="0">
                <a:latin typeface="NimbusRomNo9L"/>
              </a:rPr>
              <a:t>, S. Ryu arXiv:2304.05356.</a:t>
            </a:r>
          </a:p>
        </p:txBody>
      </p:sp>
      <p:sp>
        <p:nvSpPr>
          <p:cNvPr id="20" name="テキスト プレースホルダー 11">
            <a:extLst>
              <a:ext uri="{FF2B5EF4-FFF2-40B4-BE49-F238E27FC236}">
                <a16:creationId xmlns:a16="http://schemas.microsoft.com/office/drawing/2014/main" id="{5977E888-7A13-43C0-A8A0-72D40B935766}"/>
              </a:ext>
            </a:extLst>
          </p:cNvPr>
          <p:cNvSpPr txBox="1">
            <a:spLocks/>
          </p:cNvSpPr>
          <p:nvPr/>
        </p:nvSpPr>
        <p:spPr>
          <a:xfrm>
            <a:off x="113345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10</a:t>
            </a:r>
            <a:endParaRPr lang="ja-JP" altLang="en-US"/>
          </a:p>
        </p:txBody>
      </p:sp>
    </p:spTree>
    <p:extLst>
      <p:ext uri="{BB962C8B-B14F-4D97-AF65-F5344CB8AC3E}">
        <p14:creationId xmlns:p14="http://schemas.microsoft.com/office/powerpoint/2010/main" val="3174022924"/>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198" y="-95001"/>
            <a:ext cx="11353801" cy="1325563"/>
          </a:xfrm>
        </p:spPr>
        <p:txBody>
          <a:bodyPr/>
          <a:lstStyle/>
          <a:p>
            <a:r>
              <a:rPr lang="en-US" altLang="ja-JP" dirty="0"/>
              <a:t>Summary and Future work</a:t>
            </a:r>
            <a:endParaRPr kumimoji="1" lang="ja-JP" altLang="en-US"/>
          </a:p>
        </p:txBody>
      </p:sp>
      <p:sp>
        <p:nvSpPr>
          <p:cNvPr id="18" name="テキスト ボックス 17">
            <a:extLst>
              <a:ext uri="{FF2B5EF4-FFF2-40B4-BE49-F238E27FC236}">
                <a16:creationId xmlns:a16="http://schemas.microsoft.com/office/drawing/2014/main" id="{E2CD95CC-6445-E18F-70C1-B40E8654552D}"/>
              </a:ext>
            </a:extLst>
          </p:cNvPr>
          <p:cNvSpPr txBox="1"/>
          <p:nvPr/>
        </p:nvSpPr>
        <p:spPr>
          <a:xfrm>
            <a:off x="373790" y="4091536"/>
            <a:ext cx="10752057" cy="461665"/>
          </a:xfrm>
          <a:prstGeom prst="rect">
            <a:avLst/>
          </a:prstGeom>
          <a:noFill/>
        </p:spPr>
        <p:txBody>
          <a:bodyPr wrap="square" rtlCol="0">
            <a:spAutoFit/>
          </a:bodyPr>
          <a:lstStyle/>
          <a:p>
            <a:r>
              <a:rPr lang="en" altLang="ja-JP" sz="2400" dirty="0">
                <a:latin typeface="Hiragino Maru Gothic Pro W4" panose="020F0400000000000000" pitchFamily="34" charset="-128"/>
                <a:ea typeface="Hiragino Maru Gothic Pro W4" panose="020F0400000000000000" pitchFamily="34" charset="-128"/>
              </a:rPr>
              <a:t>Future work: Verification of Thouless pumps in interacting systems.</a:t>
            </a:r>
          </a:p>
        </p:txBody>
      </p:sp>
      <p:sp>
        <p:nvSpPr>
          <p:cNvPr id="40" name="テキスト ボックス 39">
            <a:extLst>
              <a:ext uri="{FF2B5EF4-FFF2-40B4-BE49-F238E27FC236}">
                <a16:creationId xmlns:a16="http://schemas.microsoft.com/office/drawing/2014/main" id="{3B21696B-5C3D-8EB2-EB5B-1E8E2C202379}"/>
              </a:ext>
            </a:extLst>
          </p:cNvPr>
          <p:cNvSpPr txBox="1"/>
          <p:nvPr/>
        </p:nvSpPr>
        <p:spPr>
          <a:xfrm>
            <a:off x="373791" y="889402"/>
            <a:ext cx="6141309"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Summary</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3" name="正方形/長方形 2">
            <a:extLst>
              <a:ext uri="{FF2B5EF4-FFF2-40B4-BE49-F238E27FC236}">
                <a16:creationId xmlns:a16="http://schemas.microsoft.com/office/drawing/2014/main" id="{AB19BCD0-497E-5777-C045-A37BCF8F66E5}"/>
              </a:ext>
            </a:extLst>
          </p:cNvPr>
          <p:cNvSpPr/>
          <p:nvPr/>
        </p:nvSpPr>
        <p:spPr>
          <a:xfrm>
            <a:off x="8424173" y="4824116"/>
            <a:ext cx="3903717" cy="369332"/>
          </a:xfrm>
          <a:prstGeom prst="rect">
            <a:avLst/>
          </a:prstGeom>
        </p:spPr>
        <p:txBody>
          <a:bodyPr wrap="square">
            <a:spAutoFit/>
          </a:bodyPr>
          <a:lstStyle/>
          <a:p>
            <a:r>
              <a:rPr lang="en" altLang="ja-JP" dirty="0">
                <a:latin typeface="NimbusRomNo9L"/>
              </a:rPr>
              <a:t>[A.-S., Walter, et al.  Nat. Phys. (2023).] </a:t>
            </a:r>
            <a:endParaRPr lang="en" altLang="ja-JP" dirty="0">
              <a:effectLst/>
            </a:endParaRPr>
          </a:p>
        </p:txBody>
      </p:sp>
      <p:sp>
        <p:nvSpPr>
          <p:cNvPr id="4" name="テキスト ボックス 3">
            <a:extLst>
              <a:ext uri="{FF2B5EF4-FFF2-40B4-BE49-F238E27FC236}">
                <a16:creationId xmlns:a16="http://schemas.microsoft.com/office/drawing/2014/main" id="{FA1F721D-E5B8-B410-2723-ACCC6E31D2C7}"/>
              </a:ext>
            </a:extLst>
          </p:cNvPr>
          <p:cNvSpPr txBox="1"/>
          <p:nvPr/>
        </p:nvSpPr>
        <p:spPr>
          <a:xfrm>
            <a:off x="620170" y="4539774"/>
            <a:ext cx="10454877" cy="400110"/>
          </a:xfrm>
          <a:prstGeom prst="rect">
            <a:avLst/>
          </a:prstGeom>
          <a:noFill/>
        </p:spPr>
        <p:txBody>
          <a:bodyPr wrap="square" rtlCol="0">
            <a:spAutoFit/>
          </a:bodyPr>
          <a:lstStyle/>
          <a:p>
            <a:r>
              <a:rPr kumimoji="1" lang="en" altLang="ja-JP" sz="2000" dirty="0">
                <a:latin typeface="Hiragino Maru Gothic Pro W4" panose="020F0400000000000000" pitchFamily="34" charset="-128"/>
                <a:ea typeface="Hiragino Maru Gothic Pro W4" panose="020F0400000000000000" pitchFamily="34" charset="-128"/>
              </a:rPr>
              <a:t>Experiments using cold atomic systems have recently been performed.</a:t>
            </a:r>
          </a:p>
        </p:txBody>
      </p:sp>
      <p:sp>
        <p:nvSpPr>
          <p:cNvPr id="5" name="テキスト ボックス 4">
            <a:extLst>
              <a:ext uri="{FF2B5EF4-FFF2-40B4-BE49-F238E27FC236}">
                <a16:creationId xmlns:a16="http://schemas.microsoft.com/office/drawing/2014/main" id="{C7BDF38E-7F86-A83A-BB4B-4FA8F13DD80F}"/>
              </a:ext>
            </a:extLst>
          </p:cNvPr>
          <p:cNvSpPr txBox="1"/>
          <p:nvPr/>
        </p:nvSpPr>
        <p:spPr>
          <a:xfrm>
            <a:off x="654460" y="4945264"/>
            <a:ext cx="9149939" cy="400110"/>
          </a:xfrm>
          <a:prstGeom prst="rect">
            <a:avLst/>
          </a:prstGeom>
          <a:noFill/>
        </p:spPr>
        <p:txBody>
          <a:bodyPr wrap="square" rtlCol="0">
            <a:spAutoFit/>
          </a:bodyPr>
          <a:lstStyle/>
          <a:p>
            <a:r>
              <a:rPr kumimoji="1" lang="ja-JP" altLang="en-US" sz="2000">
                <a:latin typeface="Hiragino Maru Gothic Pro W4" panose="020F0400000000000000" pitchFamily="34" charset="-128"/>
                <a:ea typeface="Hiragino Maru Gothic Pro W4" panose="020F0400000000000000" pitchFamily="34" charset="-128"/>
              </a:rPr>
              <a:t>・</a:t>
            </a:r>
            <a:r>
              <a:rPr lang="en" altLang="ja-JP" sz="2000" dirty="0">
                <a:latin typeface="Hiragino Maru Gothic Pro W4" panose="020F0400000000000000" pitchFamily="34" charset="-128"/>
                <a:ea typeface="Hiragino Maru Gothic Pro W4" panose="020F0400000000000000" pitchFamily="34" charset="-128"/>
              </a:rPr>
              <a:t>By turning on</a:t>
            </a:r>
            <a:r>
              <a:rPr kumimoji="1" lang="en" altLang="ja-JP" sz="2000" dirty="0">
                <a:latin typeface="Hiragino Maru Gothic Pro W4" panose="020F0400000000000000" pitchFamily="34" charset="-128"/>
                <a:ea typeface="Hiragino Maru Gothic Pro W4" panose="020F0400000000000000" pitchFamily="34" charset="-128"/>
              </a:rPr>
              <a:t> interaction, the pump breaks at some point</a:t>
            </a:r>
            <a:r>
              <a:rPr kumimoji="1" lang="ja-JP" altLang="en-US" sz="2000">
                <a:latin typeface="Hiragino Maru Gothic Pro W4" panose="020F0400000000000000" pitchFamily="34" charset="-128"/>
                <a:ea typeface="Hiragino Maru Gothic Pro W4" panose="020F0400000000000000" pitchFamily="34" charset="-128"/>
              </a:rPr>
              <a:t>．</a:t>
            </a:r>
          </a:p>
        </p:txBody>
      </p:sp>
      <p:sp>
        <p:nvSpPr>
          <p:cNvPr id="6" name="テキスト ボックス 5">
            <a:extLst>
              <a:ext uri="{FF2B5EF4-FFF2-40B4-BE49-F238E27FC236}">
                <a16:creationId xmlns:a16="http://schemas.microsoft.com/office/drawing/2014/main" id="{FF49BD9E-67F3-34C2-EE9D-B60C4374E8BE}"/>
              </a:ext>
            </a:extLst>
          </p:cNvPr>
          <p:cNvSpPr txBox="1"/>
          <p:nvPr/>
        </p:nvSpPr>
        <p:spPr>
          <a:xfrm>
            <a:off x="654460" y="5369504"/>
            <a:ext cx="8084410" cy="400110"/>
          </a:xfrm>
          <a:prstGeom prst="rect">
            <a:avLst/>
          </a:prstGeom>
          <a:noFill/>
        </p:spPr>
        <p:txBody>
          <a:bodyPr wrap="square" rtlCol="0">
            <a:spAutoFit/>
          </a:bodyPr>
          <a:lstStyle/>
          <a:p>
            <a:r>
              <a:rPr kumimoji="1" lang="ja-JP" altLang="en-US" sz="2000">
                <a:latin typeface="Hiragino Maru Gothic Pro W4" panose="020F0400000000000000" pitchFamily="34" charset="-128"/>
                <a:ea typeface="Hiragino Maru Gothic Pro W4" panose="020F0400000000000000" pitchFamily="34" charset="-128"/>
              </a:rPr>
              <a:t>・</a:t>
            </a:r>
            <a:r>
              <a:rPr kumimoji="1" lang="en-US" altLang="ja-JP" sz="2000" dirty="0">
                <a:latin typeface="Hiragino Maru Gothic Pro W4" panose="020F0400000000000000" pitchFamily="34" charset="-128"/>
                <a:ea typeface="Hiragino Maru Gothic Pro W4" panose="020F0400000000000000" pitchFamily="34" charset="-128"/>
              </a:rPr>
              <a:t>We can utilize our invariant to investigate this transition point,</a:t>
            </a:r>
          </a:p>
        </p:txBody>
      </p:sp>
      <p:sp>
        <p:nvSpPr>
          <p:cNvPr id="7" name="テキスト ボックス 6">
            <a:extLst>
              <a:ext uri="{FF2B5EF4-FFF2-40B4-BE49-F238E27FC236}">
                <a16:creationId xmlns:a16="http://schemas.microsoft.com/office/drawing/2014/main" id="{43153077-4030-BEC4-4075-D887C986130C}"/>
              </a:ext>
            </a:extLst>
          </p:cNvPr>
          <p:cNvSpPr txBox="1"/>
          <p:nvPr/>
        </p:nvSpPr>
        <p:spPr>
          <a:xfrm>
            <a:off x="959260" y="5776623"/>
            <a:ext cx="767674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since our invariant is applicable to the interacting systems.</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8" name="テキスト ボックス 7">
            <a:extLst>
              <a:ext uri="{FF2B5EF4-FFF2-40B4-BE49-F238E27FC236}">
                <a16:creationId xmlns:a16="http://schemas.microsoft.com/office/drawing/2014/main" id="{7496B582-CA1A-8019-05CF-6011851B3CF3}"/>
              </a:ext>
            </a:extLst>
          </p:cNvPr>
          <p:cNvSpPr txBox="1"/>
          <p:nvPr/>
        </p:nvSpPr>
        <p:spPr>
          <a:xfrm>
            <a:off x="712938" y="6328036"/>
            <a:ext cx="10648188"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Generalize our numerical methods so that they can be applied to fermionic systems.</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0" name="テキスト ボックス 9">
            <a:extLst>
              <a:ext uri="{FF2B5EF4-FFF2-40B4-BE49-F238E27FC236}">
                <a16:creationId xmlns:a16="http://schemas.microsoft.com/office/drawing/2014/main" id="{34F3AE7B-AA60-AF2E-25F6-1062AFCF29F3}"/>
              </a:ext>
            </a:extLst>
          </p:cNvPr>
          <p:cNvSpPr txBox="1"/>
          <p:nvPr/>
        </p:nvSpPr>
        <p:spPr>
          <a:xfrm>
            <a:off x="670970" y="1323666"/>
            <a:ext cx="10162130"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define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the higher Berry phase </a:t>
            </a:r>
            <a:r>
              <a:rPr lang="en-US" altLang="ja-JP" sz="2000" dirty="0">
                <a:latin typeface="Hiragino Maru Gothic Pro W4" panose="020F0400000000000000" pitchFamily="34" charset="-128"/>
                <a:ea typeface="Hiragino Maru Gothic Pro W4" panose="020F0400000000000000" pitchFamily="34" charset="-128"/>
              </a:rPr>
              <a:t>by using the triple inner product,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3" name="テキスト ボックス 12">
            <a:extLst>
              <a:ext uri="{FF2B5EF4-FFF2-40B4-BE49-F238E27FC236}">
                <a16:creationId xmlns:a16="http://schemas.microsoft.com/office/drawing/2014/main" id="{25A8183A-3F50-768F-266E-51D811D12D24}"/>
              </a:ext>
            </a:extLst>
          </p:cNvPr>
          <p:cNvSpPr txBox="1"/>
          <p:nvPr/>
        </p:nvSpPr>
        <p:spPr>
          <a:xfrm>
            <a:off x="654460" y="2533146"/>
            <a:ext cx="1137433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discuss the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physical meaning </a:t>
            </a:r>
            <a:r>
              <a:rPr lang="en-US" altLang="ja-JP" sz="2000" dirty="0">
                <a:latin typeface="Hiragino Maru Gothic Pro W4" panose="020F0400000000000000" pitchFamily="34" charset="-128"/>
                <a:ea typeface="Hiragino Maru Gothic Pro W4" panose="020F0400000000000000" pitchFamily="34" charset="-128"/>
              </a:rPr>
              <a:t>of the higher Berry phase and construct </a:t>
            </a:r>
            <a:r>
              <a:rPr lang="en-US" altLang="ja-JP" sz="2000" b="1" dirty="0">
                <a:solidFill>
                  <a:schemeClr val="accent2"/>
                </a:solidFill>
                <a:latin typeface="Hiragino Maru Gothic Pro W4" panose="020F0400000000000000" pitchFamily="34" charset="-128"/>
                <a:ea typeface="Hiragino Maru Gothic Pro W4" panose="020F0400000000000000" pitchFamily="34" charset="-128"/>
              </a:rPr>
              <a:t>models</a:t>
            </a:r>
            <a:r>
              <a:rPr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16" name="テキスト ボックス 15">
            <a:extLst>
              <a:ext uri="{FF2B5EF4-FFF2-40B4-BE49-F238E27FC236}">
                <a16:creationId xmlns:a16="http://schemas.microsoft.com/office/drawing/2014/main" id="{940A7169-038F-C56B-BD84-5E08C23EE2A9}"/>
              </a:ext>
            </a:extLst>
          </p:cNvPr>
          <p:cNvSpPr txBox="1"/>
          <p:nvPr/>
        </p:nvSpPr>
        <p:spPr>
          <a:xfrm>
            <a:off x="959260" y="1935153"/>
            <a:ext cx="5513930"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and find the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numerical way</a:t>
            </a:r>
            <a:r>
              <a:rPr kumimoji="1" lang="en-US" altLang="ja-JP" sz="2000" dirty="0">
                <a:latin typeface="Hiragino Maru Gothic Pro W4" panose="020F0400000000000000" pitchFamily="34" charset="-128"/>
                <a:ea typeface="Hiragino Maru Gothic Pro W4" panose="020F0400000000000000" pitchFamily="34" charset="-128"/>
              </a:rPr>
              <a:t> to compute it.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23" name="正方形/長方形 22">
            <a:extLst>
              <a:ext uri="{FF2B5EF4-FFF2-40B4-BE49-F238E27FC236}">
                <a16:creationId xmlns:a16="http://schemas.microsoft.com/office/drawing/2014/main" id="{90D106E4-10ED-5912-555B-A8B95CE4F456}"/>
              </a:ext>
            </a:extLst>
          </p:cNvPr>
          <p:cNvSpPr/>
          <p:nvPr/>
        </p:nvSpPr>
        <p:spPr>
          <a:xfrm>
            <a:off x="712938" y="6247994"/>
            <a:ext cx="10664697" cy="5367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6B5CAA6-8B85-09E1-8FE5-2AD21BADD6A1}"/>
              </a:ext>
            </a:extLst>
          </p:cNvPr>
          <p:cNvSpPr txBox="1"/>
          <p:nvPr/>
        </p:nvSpPr>
        <p:spPr>
          <a:xfrm>
            <a:off x="654460" y="3132036"/>
            <a:ext cx="10454878" cy="400110"/>
          </a:xfrm>
          <a:prstGeom prst="rect">
            <a:avLst/>
          </a:prstGeom>
          <a:noFill/>
        </p:spPr>
        <p:txBody>
          <a:bodyPr wrap="square" rtlCol="0">
            <a:spAutoFit/>
          </a:bodyPr>
          <a:lstStyle/>
          <a:p>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also gave a topological invariant that measures                     . </a:t>
            </a:r>
            <a:endParaRPr kumimoji="1" lang="ja-JP" altLang="en-US" sz="2000">
              <a:latin typeface="Hiragino Maru Gothic Pro W4" panose="020F0400000000000000" pitchFamily="34" charset="-128"/>
              <a:ea typeface="Hiragino Maru Gothic Pro W4" panose="020F0400000000000000" pitchFamily="34" charset="-128"/>
            </a:endParaRPr>
          </a:p>
        </p:txBody>
      </p:sp>
      <p:pic>
        <p:nvPicPr>
          <p:cNvPr id="17" name="図 16">
            <a:extLst>
              <a:ext uri="{FF2B5EF4-FFF2-40B4-BE49-F238E27FC236}">
                <a16:creationId xmlns:a16="http://schemas.microsoft.com/office/drawing/2014/main" id="{DEADFA03-BC51-56FB-EBFF-DB6F16973D5A}"/>
              </a:ext>
            </a:extLst>
          </p:cNvPr>
          <p:cNvPicPr>
            <a:picLocks noChangeAspect="1"/>
          </p:cNvPicPr>
          <p:nvPr/>
        </p:nvPicPr>
        <p:blipFill rotWithShape="1">
          <a:blip r:embed="rId3"/>
          <a:srcRect l="33337" t="-2" r="29682" b="-10546"/>
          <a:stretch/>
        </p:blipFill>
        <p:spPr>
          <a:xfrm>
            <a:off x="7368651" y="3177985"/>
            <a:ext cx="1793563" cy="415970"/>
          </a:xfrm>
          <a:prstGeom prst="rect">
            <a:avLst/>
          </a:prstGeom>
        </p:spPr>
      </p:pic>
      <p:sp>
        <p:nvSpPr>
          <p:cNvPr id="19" name="テキスト ボックス 18">
            <a:extLst>
              <a:ext uri="{FF2B5EF4-FFF2-40B4-BE49-F238E27FC236}">
                <a16:creationId xmlns:a16="http://schemas.microsoft.com/office/drawing/2014/main" id="{D4C84570-5A90-A21A-4452-6C404C6CE321}"/>
              </a:ext>
            </a:extLst>
          </p:cNvPr>
          <p:cNvSpPr txBox="1"/>
          <p:nvPr/>
        </p:nvSpPr>
        <p:spPr>
          <a:xfrm>
            <a:off x="959259" y="3704422"/>
            <a:ext cx="9364611" cy="400110"/>
          </a:xfrm>
          <a:prstGeom prst="rect">
            <a:avLst/>
          </a:prstGeom>
          <a:noFill/>
        </p:spPr>
        <p:txBody>
          <a:bodyPr wrap="square" rtlCol="0">
            <a:spAutoFit/>
          </a:bodyPr>
          <a:lstStyle/>
          <a:p>
            <a:r>
              <a:rPr kumimoji="1" lang="en-US" altLang="ja-JP" sz="2000" dirty="0">
                <a:latin typeface="Hiragino Maru Gothic Pro W4" panose="020F0400000000000000" pitchFamily="34" charset="-128"/>
                <a:ea typeface="Hiragino Maru Gothic Pro W4" panose="020F0400000000000000" pitchFamily="34" charset="-128"/>
              </a:rPr>
              <a:t>This is a </a:t>
            </a:r>
            <a:r>
              <a:rPr kumimoji="1" lang="en-US" altLang="ja-JP" sz="2000" b="1" dirty="0">
                <a:solidFill>
                  <a:schemeClr val="accent2"/>
                </a:solidFill>
                <a:latin typeface="Hiragino Maru Gothic Pro W4" panose="020F0400000000000000" pitchFamily="34" charset="-128"/>
                <a:ea typeface="Hiragino Maru Gothic Pro W4" panose="020F0400000000000000" pitchFamily="34" charset="-128"/>
              </a:rPr>
              <a:t>complete classification of  1+1-dim. invertible states</a:t>
            </a:r>
            <a:r>
              <a:rPr kumimoji="1" lang="en-US" altLang="ja-JP" sz="2000" dirty="0">
                <a:latin typeface="Hiragino Maru Gothic Pro W4" panose="020F0400000000000000" pitchFamily="34" charset="-128"/>
                <a:ea typeface="Hiragino Maru Gothic Pro W4" panose="020F0400000000000000" pitchFamily="34" charset="-128"/>
              </a:rPr>
              <a:t>.</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9" name="正方形/長方形 8">
            <a:extLst>
              <a:ext uri="{FF2B5EF4-FFF2-40B4-BE49-F238E27FC236}">
                <a16:creationId xmlns:a16="http://schemas.microsoft.com/office/drawing/2014/main" id="{2B511C56-018F-B306-EC7A-A0C7E731A6A0}"/>
              </a:ext>
            </a:extLst>
          </p:cNvPr>
          <p:cNvSpPr/>
          <p:nvPr/>
        </p:nvSpPr>
        <p:spPr>
          <a:xfrm>
            <a:off x="6353922" y="3453369"/>
            <a:ext cx="5854700" cy="369332"/>
          </a:xfrm>
          <a:prstGeom prst="rect">
            <a:avLst/>
          </a:prstGeom>
        </p:spPr>
        <p:txBody>
          <a:bodyPr wrap="square">
            <a:spAutoFit/>
          </a:bodyPr>
          <a:lstStyle/>
          <a:p>
            <a:r>
              <a:rPr lang="en" altLang="ja-JP" dirty="0">
                <a:latin typeface="NimbusRomNo9L"/>
              </a:rPr>
              <a:t>[1] S. </a:t>
            </a:r>
            <a:r>
              <a:rPr lang="en" altLang="ja-JP" dirty="0" err="1">
                <a:latin typeface="NimbusRomNo9L"/>
              </a:rPr>
              <a:t>Ohyama</a:t>
            </a:r>
            <a:r>
              <a:rPr lang="en" altLang="ja-JP" dirty="0">
                <a:latin typeface="NimbusRomNo9L"/>
              </a:rPr>
              <a:t>, K. </a:t>
            </a:r>
            <a:r>
              <a:rPr lang="en" altLang="ja-JP" dirty="0" err="1">
                <a:latin typeface="NimbusRomNo9L"/>
              </a:rPr>
              <a:t>Shiozaki</a:t>
            </a:r>
            <a:r>
              <a:rPr lang="en" altLang="ja-JP" dirty="0">
                <a:latin typeface="NimbusRomNo9L"/>
              </a:rPr>
              <a:t>, M. Sato Phys. Rev. B 106, 165115</a:t>
            </a:r>
          </a:p>
        </p:txBody>
      </p:sp>
      <p:sp>
        <p:nvSpPr>
          <p:cNvPr id="11" name="正方形/長方形 10">
            <a:extLst>
              <a:ext uri="{FF2B5EF4-FFF2-40B4-BE49-F238E27FC236}">
                <a16:creationId xmlns:a16="http://schemas.microsoft.com/office/drawing/2014/main" id="{84877FC8-3992-D946-E376-13AA057DADEB}"/>
              </a:ext>
            </a:extLst>
          </p:cNvPr>
          <p:cNvSpPr/>
          <p:nvPr/>
        </p:nvSpPr>
        <p:spPr>
          <a:xfrm>
            <a:off x="6351664" y="2255078"/>
            <a:ext cx="5677134" cy="369332"/>
          </a:xfrm>
          <a:prstGeom prst="rect">
            <a:avLst/>
          </a:prstGeom>
        </p:spPr>
        <p:txBody>
          <a:bodyPr wrap="square">
            <a:spAutoFit/>
          </a:bodyPr>
          <a:lstStyle/>
          <a:p>
            <a:r>
              <a:rPr lang="en" altLang="ja-JP" dirty="0">
                <a:latin typeface="NimbusRomNo9L"/>
              </a:rPr>
              <a:t>[4] K. </a:t>
            </a:r>
            <a:r>
              <a:rPr lang="en" altLang="ja-JP" dirty="0" err="1">
                <a:latin typeface="NimbusRomNo9L"/>
              </a:rPr>
              <a:t>Shiozaki</a:t>
            </a:r>
            <a:r>
              <a:rPr lang="en" altLang="ja-JP" dirty="0">
                <a:latin typeface="NimbusRomNo9L"/>
              </a:rPr>
              <a:t>, N. </a:t>
            </a:r>
            <a:r>
              <a:rPr lang="en" altLang="ja-JP" dirty="0" err="1">
                <a:latin typeface="NimbusRomNo9L"/>
              </a:rPr>
              <a:t>Heinsdorf</a:t>
            </a:r>
            <a:r>
              <a:rPr lang="en" altLang="ja-JP" dirty="0">
                <a:latin typeface="NimbusRomNo9L"/>
              </a:rPr>
              <a:t>, S. </a:t>
            </a:r>
            <a:r>
              <a:rPr lang="en" altLang="ja-JP" dirty="0" err="1">
                <a:latin typeface="NimbusRomNo9L"/>
              </a:rPr>
              <a:t>Ohyama</a:t>
            </a:r>
            <a:r>
              <a:rPr lang="en" altLang="ja-JP" dirty="0">
                <a:latin typeface="NimbusRomNo9L"/>
              </a:rPr>
              <a:t>, arXiv:2305.08109. </a:t>
            </a:r>
            <a:endParaRPr lang="en" altLang="ja-JP" dirty="0">
              <a:effectLst/>
            </a:endParaRPr>
          </a:p>
        </p:txBody>
      </p:sp>
      <p:sp>
        <p:nvSpPr>
          <p:cNvPr id="12" name="正方形/長方形 11">
            <a:extLst>
              <a:ext uri="{FF2B5EF4-FFF2-40B4-BE49-F238E27FC236}">
                <a16:creationId xmlns:a16="http://schemas.microsoft.com/office/drawing/2014/main" id="{48FE51FC-F21C-3C95-A793-42EC75240FDD}"/>
              </a:ext>
            </a:extLst>
          </p:cNvPr>
          <p:cNvSpPr/>
          <p:nvPr/>
        </p:nvSpPr>
        <p:spPr>
          <a:xfrm>
            <a:off x="6353921" y="2845075"/>
            <a:ext cx="5854701" cy="369332"/>
          </a:xfrm>
          <a:prstGeom prst="rect">
            <a:avLst/>
          </a:prstGeom>
        </p:spPr>
        <p:txBody>
          <a:bodyPr wrap="square">
            <a:spAutoFit/>
          </a:bodyPr>
          <a:lstStyle/>
          <a:p>
            <a:r>
              <a:rPr lang="en" altLang="ja-JP" dirty="0">
                <a:latin typeface="NimbusRomNo9L"/>
              </a:rPr>
              <a:t>[2] S. </a:t>
            </a:r>
            <a:r>
              <a:rPr lang="en" altLang="ja-JP" dirty="0" err="1">
                <a:latin typeface="NimbusRomNo9L"/>
              </a:rPr>
              <a:t>Ohyama</a:t>
            </a:r>
            <a:r>
              <a:rPr lang="en" altLang="ja-JP" dirty="0">
                <a:latin typeface="NimbusRomNo9L"/>
              </a:rPr>
              <a:t>, Y. </a:t>
            </a:r>
            <a:r>
              <a:rPr lang="en" altLang="ja-JP" dirty="0" err="1">
                <a:latin typeface="NimbusRomNo9L"/>
              </a:rPr>
              <a:t>Terashima</a:t>
            </a:r>
            <a:r>
              <a:rPr lang="en" altLang="ja-JP" dirty="0">
                <a:latin typeface="NimbusRomNo9L"/>
              </a:rPr>
              <a:t>, K. </a:t>
            </a:r>
            <a:r>
              <a:rPr lang="en" altLang="ja-JP" dirty="0" err="1">
                <a:latin typeface="NimbusRomNo9L"/>
              </a:rPr>
              <a:t>Shiozaki</a:t>
            </a:r>
            <a:r>
              <a:rPr lang="en" altLang="ja-JP" dirty="0">
                <a:latin typeface="NimbusRomNo9L"/>
              </a:rPr>
              <a:t> arXiv:2303.04252.</a:t>
            </a:r>
          </a:p>
        </p:txBody>
      </p:sp>
      <p:sp>
        <p:nvSpPr>
          <p:cNvPr id="14" name="正方形/長方形 13">
            <a:extLst>
              <a:ext uri="{FF2B5EF4-FFF2-40B4-BE49-F238E27FC236}">
                <a16:creationId xmlns:a16="http://schemas.microsoft.com/office/drawing/2014/main" id="{E7C9411B-1170-5687-3A7D-3E6C127DD461}"/>
              </a:ext>
            </a:extLst>
          </p:cNvPr>
          <p:cNvSpPr/>
          <p:nvPr/>
        </p:nvSpPr>
        <p:spPr>
          <a:xfrm>
            <a:off x="6351664" y="1653205"/>
            <a:ext cx="4180938" cy="369332"/>
          </a:xfrm>
          <a:prstGeom prst="rect">
            <a:avLst/>
          </a:prstGeom>
        </p:spPr>
        <p:txBody>
          <a:bodyPr wrap="square">
            <a:spAutoFit/>
          </a:bodyPr>
          <a:lstStyle/>
          <a:p>
            <a:r>
              <a:rPr lang="en" altLang="ja-JP" dirty="0">
                <a:latin typeface="NimbusRomNo9L"/>
              </a:rPr>
              <a:t>[3] S. </a:t>
            </a:r>
            <a:r>
              <a:rPr lang="en" altLang="ja-JP" dirty="0" err="1">
                <a:latin typeface="NimbusRomNo9L"/>
              </a:rPr>
              <a:t>Ohyama</a:t>
            </a:r>
            <a:r>
              <a:rPr lang="en" altLang="ja-JP" dirty="0">
                <a:latin typeface="NimbusRomNo9L"/>
              </a:rPr>
              <a:t>, S. Ryu arXiv:2304.05356.</a:t>
            </a:r>
          </a:p>
        </p:txBody>
      </p:sp>
      <p:sp>
        <p:nvSpPr>
          <p:cNvPr id="20" name="テキスト プレースホルダー 11">
            <a:extLst>
              <a:ext uri="{FF2B5EF4-FFF2-40B4-BE49-F238E27FC236}">
                <a16:creationId xmlns:a16="http://schemas.microsoft.com/office/drawing/2014/main" id="{5977E888-7A13-43C0-A8A0-72D40B935766}"/>
              </a:ext>
            </a:extLst>
          </p:cNvPr>
          <p:cNvSpPr txBox="1">
            <a:spLocks/>
          </p:cNvSpPr>
          <p:nvPr/>
        </p:nvSpPr>
        <p:spPr>
          <a:xfrm>
            <a:off x="113345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10</a:t>
            </a:r>
            <a:endParaRPr lang="ja-JP" altLang="en-US"/>
          </a:p>
        </p:txBody>
      </p:sp>
    </p:spTree>
    <p:extLst>
      <p:ext uri="{BB962C8B-B14F-4D97-AF65-F5344CB8AC3E}">
        <p14:creationId xmlns:p14="http://schemas.microsoft.com/office/powerpoint/2010/main" val="3299833315"/>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_______________________________.  </a:t>
            </a:r>
          </a:p>
        </p:txBody>
      </p:sp>
    </p:spTree>
    <p:extLst>
      <p:ext uri="{BB962C8B-B14F-4D97-AF65-F5344CB8AC3E}">
        <p14:creationId xmlns:p14="http://schemas.microsoft.com/office/powerpoint/2010/main" val="166645016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294055670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313615689"/>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0198F7-88CB-DC4D-A413-FB5F6A72D3C4}"/>
              </a:ext>
            </a:extLst>
          </p:cNvPr>
          <p:cNvSpPr>
            <a:spLocks noGrp="1"/>
          </p:cNvSpPr>
          <p:nvPr>
            <p:ph type="title"/>
          </p:nvPr>
        </p:nvSpPr>
        <p:spPr>
          <a:xfrm>
            <a:off x="838200" y="-95001"/>
            <a:ext cx="10515600" cy="1325563"/>
          </a:xfrm>
        </p:spPr>
        <p:txBody>
          <a:bodyPr/>
          <a:lstStyle/>
          <a:p>
            <a:r>
              <a:rPr lang="en-US" altLang="ja-JP" dirty="0"/>
              <a:t>Background</a:t>
            </a:r>
            <a:endParaRPr kumimoji="1" lang="ja-JP" altLang="en-US"/>
          </a:p>
        </p:txBody>
      </p:sp>
      <p:sp>
        <p:nvSpPr>
          <p:cNvPr id="5" name="テキスト ボックス 4">
            <a:extLst>
              <a:ext uri="{FF2B5EF4-FFF2-40B4-BE49-F238E27FC236}">
                <a16:creationId xmlns:a16="http://schemas.microsoft.com/office/drawing/2014/main" id="{3C3BF48C-8DA4-D097-DC59-DB5216CA5DBB}"/>
              </a:ext>
            </a:extLst>
          </p:cNvPr>
          <p:cNvSpPr txBox="1"/>
          <p:nvPr/>
        </p:nvSpPr>
        <p:spPr>
          <a:xfrm>
            <a:off x="1035091" y="1989237"/>
            <a:ext cx="895015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An invertible state is a ground state of a unique gapped Hamiltonian.</a:t>
            </a:r>
            <a:endParaRPr kumimoji="1" lang="ja-JP" altLang="en-US" sz="2000">
              <a:latin typeface="Hiragino Maru Gothic Pro W4" panose="020F0400000000000000" pitchFamily="34" charset="-128"/>
              <a:ea typeface="Hiragino Maru Gothic Pro W4" panose="020F0400000000000000" pitchFamily="34" charset="-128"/>
            </a:endParaRPr>
          </a:p>
        </p:txBody>
      </p:sp>
      <p:sp>
        <p:nvSpPr>
          <p:cNvPr id="48" name="テキスト ボックス 47">
            <a:extLst>
              <a:ext uri="{FF2B5EF4-FFF2-40B4-BE49-F238E27FC236}">
                <a16:creationId xmlns:a16="http://schemas.microsoft.com/office/drawing/2014/main" id="{CF9D25D8-4BCD-6B21-423F-F14ABA2F508B}"/>
              </a:ext>
            </a:extLst>
          </p:cNvPr>
          <p:cNvSpPr txBox="1"/>
          <p:nvPr/>
        </p:nvSpPr>
        <p:spPr>
          <a:xfrm>
            <a:off x="662504" y="2458019"/>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2. Why </a:t>
            </a:r>
            <a:r>
              <a:rPr lang="en-US" altLang="ja-JP" sz="2400" b="1" dirty="0">
                <a:solidFill>
                  <a:schemeClr val="accent1"/>
                </a:solidFill>
                <a:latin typeface="Hiragino Maru Gothic Pro W4" panose="020F0400000000000000" pitchFamily="34" charset="-128"/>
                <a:ea typeface="Hiragino Maru Gothic Pro W4" panose="020F0400000000000000" pitchFamily="34" charset="-128"/>
              </a:rPr>
              <a:t>an interacting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51" name="テキスト ボックス 50">
            <a:extLst>
              <a:ext uri="{FF2B5EF4-FFF2-40B4-BE49-F238E27FC236}">
                <a16:creationId xmlns:a16="http://schemas.microsoft.com/office/drawing/2014/main" id="{07B8A841-BDD5-B58A-98BE-7818CAF8B780}"/>
              </a:ext>
            </a:extLst>
          </p:cNvPr>
          <p:cNvSpPr txBox="1"/>
          <p:nvPr/>
        </p:nvSpPr>
        <p:spPr>
          <a:xfrm>
            <a:off x="911886" y="2937981"/>
            <a:ext cx="10557777" cy="400110"/>
          </a:xfrm>
          <a:prstGeom prst="rect">
            <a:avLst/>
          </a:prstGeom>
          <a:noFill/>
        </p:spPr>
        <p:txBody>
          <a:bodyPr wrap="square" rtlCol="0">
            <a:spAutoFit/>
          </a:bodyPr>
          <a:lstStyle/>
          <a:p>
            <a:r>
              <a:rPr lang="en-US" altLang="ja-JP" sz="2000" dirty="0">
                <a:latin typeface="Hiragino Maru Gothic Pro W4" panose="020F0400000000000000" pitchFamily="34" charset="-128"/>
                <a:ea typeface="Hiragino Maru Gothic Pro W4" panose="020F0400000000000000" pitchFamily="34" charset="-128"/>
              </a:rPr>
              <a:t>Free system</a:t>
            </a:r>
            <a:r>
              <a:rPr lang="ja-JP" altLang="en-US" sz="200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We have a systematic way to construct topological invariants.</a:t>
            </a:r>
          </a:p>
        </p:txBody>
      </p:sp>
      <p:sp>
        <p:nvSpPr>
          <p:cNvPr id="53" name="テキスト ボックス 52">
            <a:extLst>
              <a:ext uri="{FF2B5EF4-FFF2-40B4-BE49-F238E27FC236}">
                <a16:creationId xmlns:a16="http://schemas.microsoft.com/office/drawing/2014/main" id="{A3BEF5EA-EE53-2EF9-DC2A-B6C7B07A28C7}"/>
              </a:ext>
            </a:extLst>
          </p:cNvPr>
          <p:cNvSpPr txBox="1"/>
          <p:nvPr/>
        </p:nvSpPr>
        <p:spPr>
          <a:xfrm>
            <a:off x="911886" y="3409932"/>
            <a:ext cx="6232625" cy="400110"/>
          </a:xfrm>
          <a:prstGeom prst="rect">
            <a:avLst/>
          </a:prstGeom>
          <a:noFill/>
        </p:spPr>
        <p:txBody>
          <a:bodyPr wrap="square" rtlCol="0">
            <a:spAutoFit/>
          </a:bodyPr>
          <a:lstStyle/>
          <a:p>
            <a:r>
              <a:rPr lang="en-US" altLang="ja-JP" sz="2000" b="1" dirty="0">
                <a:solidFill>
                  <a:schemeClr val="accent1"/>
                </a:solidFill>
                <a:latin typeface="Hiragino Maru Gothic Pro W4" panose="020F0400000000000000" pitchFamily="34" charset="-128"/>
                <a:ea typeface="Hiragino Maru Gothic Pro W4" panose="020F0400000000000000" pitchFamily="34" charset="-128"/>
              </a:rPr>
              <a:t>Interacting system</a:t>
            </a:r>
            <a:r>
              <a:rPr lang="en-US" altLang="ja-JP" sz="2000" b="1" dirty="0">
                <a:latin typeface="Hiragino Maru Gothic Pro W4" panose="020F0400000000000000" pitchFamily="34" charset="-128"/>
                <a:ea typeface="Hiragino Maru Gothic Pro W4" panose="020F0400000000000000" pitchFamily="34" charset="-128"/>
              </a:rPr>
              <a:t>:</a:t>
            </a:r>
            <a:r>
              <a:rPr lang="en-US" altLang="ja-JP" sz="2000" dirty="0">
                <a:latin typeface="Hiragino Maru Gothic Pro W4" panose="020F0400000000000000" pitchFamily="34" charset="-128"/>
                <a:ea typeface="Hiragino Maru Gothic Pro W4" panose="020F0400000000000000" pitchFamily="34" charset="-128"/>
              </a:rPr>
              <a:t> There is </a:t>
            </a:r>
            <a:r>
              <a:rPr lang="en-US" altLang="ja-JP" sz="2000" b="1" dirty="0">
                <a:solidFill>
                  <a:srgbClr val="FF0000"/>
                </a:solidFill>
                <a:latin typeface="Hiragino Maru Gothic Pro W4" panose="020F0400000000000000" pitchFamily="34" charset="-128"/>
                <a:ea typeface="Hiragino Maru Gothic Pro W4" panose="020F0400000000000000" pitchFamily="34" charset="-128"/>
              </a:rPr>
              <a:t>no such a way</a:t>
            </a:r>
            <a:r>
              <a:rPr lang="en-US" altLang="ja-JP" sz="2000" dirty="0">
                <a:latin typeface="Hiragino Maru Gothic Pro W4" panose="020F0400000000000000" pitchFamily="34" charset="-128"/>
                <a:ea typeface="Hiragino Maru Gothic Pro W4" panose="020F0400000000000000" pitchFamily="34" charset="-128"/>
              </a:rPr>
              <a:t>.</a:t>
            </a:r>
          </a:p>
        </p:txBody>
      </p:sp>
      <p:sp>
        <p:nvSpPr>
          <p:cNvPr id="54" name="テキスト ボックス 53">
            <a:extLst>
              <a:ext uri="{FF2B5EF4-FFF2-40B4-BE49-F238E27FC236}">
                <a16:creationId xmlns:a16="http://schemas.microsoft.com/office/drawing/2014/main" id="{7186832E-803A-107E-14E7-205ECCF89488}"/>
              </a:ext>
            </a:extLst>
          </p:cNvPr>
          <p:cNvSpPr txBox="1"/>
          <p:nvPr/>
        </p:nvSpPr>
        <p:spPr>
          <a:xfrm>
            <a:off x="662504" y="3887118"/>
            <a:ext cx="697847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3. Why </a:t>
            </a:r>
            <a:r>
              <a:rPr lang="en-US" altLang="ja-JP" sz="2400" b="1" dirty="0">
                <a:solidFill>
                  <a:schemeClr val="accent2"/>
                </a:solidFill>
                <a:latin typeface="Hiragino Maru Gothic Pro W4" panose="020F0400000000000000" pitchFamily="34" charset="-128"/>
                <a:ea typeface="Hiragino Maru Gothic Pro W4" panose="020F0400000000000000" pitchFamily="34" charset="-128"/>
              </a:rPr>
              <a:t>a lattice system</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2" name="テキスト プレースホルダー 11">
            <a:extLst>
              <a:ext uri="{FF2B5EF4-FFF2-40B4-BE49-F238E27FC236}">
                <a16:creationId xmlns:a16="http://schemas.microsoft.com/office/drawing/2014/main" id="{DF8C2C23-1459-D19B-D5CD-B0D98709E598}"/>
              </a:ext>
            </a:extLst>
          </p:cNvPr>
          <p:cNvSpPr txBox="1">
            <a:spLocks/>
          </p:cNvSpPr>
          <p:nvPr/>
        </p:nvSpPr>
        <p:spPr>
          <a:xfrm>
            <a:off x="11436194" y="6457041"/>
            <a:ext cx="762733" cy="371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3</a:t>
            </a:r>
            <a:endParaRPr lang="ja-JP" altLang="en-US"/>
          </a:p>
        </p:txBody>
      </p:sp>
      <p:sp>
        <p:nvSpPr>
          <p:cNvPr id="4" name="テキスト ボックス 3">
            <a:extLst>
              <a:ext uri="{FF2B5EF4-FFF2-40B4-BE49-F238E27FC236}">
                <a16:creationId xmlns:a16="http://schemas.microsoft.com/office/drawing/2014/main" id="{0A3DF6FF-02A5-7CAB-C4D2-EF04A4A8B211}"/>
              </a:ext>
            </a:extLst>
          </p:cNvPr>
          <p:cNvSpPr txBox="1"/>
          <p:nvPr/>
        </p:nvSpPr>
        <p:spPr>
          <a:xfrm>
            <a:off x="662505" y="1531239"/>
            <a:ext cx="8700951"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1. What is invertible states (a.k.a. SPT phase)</a:t>
            </a:r>
            <a:r>
              <a:rPr lang="ja-JP" altLang="en-US" sz="2400">
                <a:latin typeface="Hiragino Maru Gothic Pro W4" panose="020F0400000000000000" pitchFamily="34" charset="-128"/>
                <a:ea typeface="Hiragino Maru Gothic Pro W4" panose="020F0400000000000000" pitchFamily="34" charset="-128"/>
              </a:rPr>
              <a:t>？</a:t>
            </a:r>
            <a:endParaRPr kumimoji="1" lang="ja-JP" altLang="en-US" sz="2400">
              <a:latin typeface="Hiragino Maru Gothic Pro W4" panose="020F0400000000000000" pitchFamily="34" charset="-128"/>
              <a:ea typeface="Hiragino Maru Gothic Pro W4" panose="020F0400000000000000" pitchFamily="34" charset="-128"/>
            </a:endParaRPr>
          </a:p>
        </p:txBody>
      </p:sp>
      <p:sp>
        <p:nvSpPr>
          <p:cNvPr id="6" name="テキスト ボックス 5">
            <a:extLst>
              <a:ext uri="{FF2B5EF4-FFF2-40B4-BE49-F238E27FC236}">
                <a16:creationId xmlns:a16="http://schemas.microsoft.com/office/drawing/2014/main" id="{83AE0A77-7E27-D19B-8469-C0D9C86B0D4E}"/>
              </a:ext>
            </a:extLst>
          </p:cNvPr>
          <p:cNvSpPr txBox="1"/>
          <p:nvPr/>
        </p:nvSpPr>
        <p:spPr>
          <a:xfrm>
            <a:off x="230797" y="1013400"/>
            <a:ext cx="11849575" cy="461665"/>
          </a:xfrm>
          <a:prstGeom prst="rect">
            <a:avLst/>
          </a:prstGeom>
          <a:noFill/>
        </p:spPr>
        <p:txBody>
          <a:bodyPr wrap="square" rtlCol="0">
            <a:spAutoFit/>
          </a:bodyPr>
          <a:lstStyle/>
          <a:p>
            <a:r>
              <a:rPr lang="en-US" altLang="ja-JP" sz="2400" dirty="0">
                <a:latin typeface="Hiragino Maru Gothic Pro W4" panose="020F0400000000000000" pitchFamily="34" charset="-128"/>
                <a:ea typeface="Hiragino Maru Gothic Pro W4" panose="020F0400000000000000" pitchFamily="34" charset="-128"/>
              </a:rPr>
              <a:t>Interest</a:t>
            </a:r>
            <a:r>
              <a:rPr kumimoji="1" lang="en-US" altLang="ja-JP" sz="2400" dirty="0">
                <a:latin typeface="Hiragino Maru Gothic Pro W4" panose="020F0400000000000000" pitchFamily="34" charset="-128"/>
                <a:ea typeface="Hiragino Maru Gothic Pro W4" panose="020F0400000000000000" pitchFamily="34" charset="-128"/>
              </a:rPr>
              <a:t>: The classification of invertible states of an </a:t>
            </a:r>
            <a:r>
              <a:rPr kumimoji="1" lang="en-US" altLang="ja-JP" sz="2400" b="1" dirty="0">
                <a:solidFill>
                  <a:schemeClr val="accent1"/>
                </a:solidFill>
                <a:latin typeface="Hiragino Maru Gothic Pro W4" panose="020F0400000000000000" pitchFamily="34" charset="-128"/>
                <a:ea typeface="Hiragino Maru Gothic Pro W4" panose="020F0400000000000000" pitchFamily="34" charset="-128"/>
              </a:rPr>
              <a:t>interacting</a:t>
            </a:r>
            <a:r>
              <a:rPr kumimoji="1" lang="en-US" altLang="ja-JP" sz="2400" dirty="0">
                <a:latin typeface="Hiragino Maru Gothic Pro W4" panose="020F0400000000000000" pitchFamily="34" charset="-128"/>
                <a:ea typeface="Hiragino Maru Gothic Pro W4" panose="020F0400000000000000" pitchFamily="34" charset="-128"/>
              </a:rPr>
              <a:t> </a:t>
            </a:r>
            <a:r>
              <a:rPr kumimoji="1" lang="en-US" altLang="ja-JP" sz="2400" b="1" dirty="0">
                <a:solidFill>
                  <a:schemeClr val="accent2"/>
                </a:solidFill>
                <a:latin typeface="Hiragino Maru Gothic Pro W4" panose="020F0400000000000000" pitchFamily="34" charset="-128"/>
                <a:ea typeface="Hiragino Maru Gothic Pro W4" panose="020F0400000000000000" pitchFamily="34" charset="-128"/>
              </a:rPr>
              <a:t>lattice</a:t>
            </a:r>
            <a:r>
              <a:rPr kumimoji="1" lang="en-US" altLang="ja-JP" sz="2400" dirty="0">
                <a:latin typeface="Hiragino Maru Gothic Pro W4" panose="020F0400000000000000" pitchFamily="34" charset="-128"/>
                <a:ea typeface="Hiragino Maru Gothic Pro W4" panose="020F0400000000000000" pitchFamily="34" charset="-128"/>
              </a:rPr>
              <a:t> system.  </a:t>
            </a:r>
          </a:p>
        </p:txBody>
      </p:sp>
      <p:sp>
        <p:nvSpPr>
          <p:cNvPr id="8" name="正方形/長方形 7">
            <a:extLst>
              <a:ext uri="{FF2B5EF4-FFF2-40B4-BE49-F238E27FC236}">
                <a16:creationId xmlns:a16="http://schemas.microsoft.com/office/drawing/2014/main" id="{401E4D66-FB94-6982-2E7C-D2A2985D0DD7}"/>
              </a:ext>
            </a:extLst>
          </p:cNvPr>
          <p:cNvSpPr/>
          <p:nvPr/>
        </p:nvSpPr>
        <p:spPr>
          <a:xfrm>
            <a:off x="8344490" y="3232904"/>
            <a:ext cx="4258170" cy="369332"/>
          </a:xfrm>
          <a:prstGeom prst="rect">
            <a:avLst/>
          </a:prstGeom>
        </p:spPr>
        <p:txBody>
          <a:bodyPr wrap="square">
            <a:spAutoFit/>
          </a:bodyPr>
          <a:lstStyle/>
          <a:p>
            <a:r>
              <a:rPr lang="en" altLang="ja-JP" dirty="0">
                <a:latin typeface="NimbusRomNo9L"/>
              </a:rPr>
              <a:t>[S. Ryu., et al, New J. Phys. 12 065010] </a:t>
            </a:r>
            <a:endParaRPr lang="en" altLang="ja-JP" dirty="0">
              <a:effectLst/>
            </a:endParaRPr>
          </a:p>
        </p:txBody>
      </p:sp>
      <p:sp>
        <p:nvSpPr>
          <p:cNvPr id="9" name="正方形/長方形 8">
            <a:extLst>
              <a:ext uri="{FF2B5EF4-FFF2-40B4-BE49-F238E27FC236}">
                <a16:creationId xmlns:a16="http://schemas.microsoft.com/office/drawing/2014/main" id="{F852CB92-BC24-59A4-566F-E11086C557E3}"/>
              </a:ext>
            </a:extLst>
          </p:cNvPr>
          <p:cNvSpPr/>
          <p:nvPr/>
        </p:nvSpPr>
        <p:spPr>
          <a:xfrm>
            <a:off x="8344490" y="3493402"/>
            <a:ext cx="4258170" cy="369332"/>
          </a:xfrm>
          <a:prstGeom prst="rect">
            <a:avLst/>
          </a:prstGeom>
        </p:spPr>
        <p:txBody>
          <a:bodyPr wrap="square">
            <a:spAutoFit/>
          </a:bodyPr>
          <a:lstStyle/>
          <a:p>
            <a:r>
              <a:rPr lang="en" altLang="ja-JP" b="0" i="0" u="none" strike="noStrike" dirty="0">
                <a:solidFill>
                  <a:srgbClr val="333333"/>
                </a:solidFill>
                <a:effectLst/>
                <a:latin typeface="DejaVu Serif"/>
              </a:rPr>
              <a:t>[A. </a:t>
            </a:r>
            <a:r>
              <a:rPr lang="en" altLang="ja-JP" b="0" i="0" u="none" strike="noStrike" dirty="0" err="1">
                <a:solidFill>
                  <a:srgbClr val="333333"/>
                </a:solidFill>
                <a:effectLst/>
                <a:latin typeface="DejaVu Serif"/>
              </a:rPr>
              <a:t>Kitaev</a:t>
            </a:r>
            <a:r>
              <a:rPr lang="en" altLang="ja-JP" b="0" i="0" u="none" strike="noStrike" dirty="0">
                <a:solidFill>
                  <a:srgbClr val="333333"/>
                </a:solidFill>
                <a:effectLst/>
                <a:latin typeface="DejaVu Serif"/>
              </a:rPr>
              <a:t>, AIP Proceedings </a:t>
            </a:r>
            <a:r>
              <a:rPr lang="en" altLang="ja-JP" b="1" i="0" u="none" strike="noStrike" dirty="0">
                <a:solidFill>
                  <a:srgbClr val="333333"/>
                </a:solidFill>
                <a:effectLst/>
                <a:latin typeface="DejaVu Serif"/>
              </a:rPr>
              <a:t>1134</a:t>
            </a:r>
            <a:r>
              <a:rPr lang="en" altLang="ja-JP" b="0" i="0" u="none" strike="noStrike" dirty="0">
                <a:solidFill>
                  <a:srgbClr val="333333"/>
                </a:solidFill>
                <a:effectLst/>
                <a:latin typeface="DejaVu Serif"/>
              </a:rPr>
              <a:t>, 22.] </a:t>
            </a:r>
            <a:r>
              <a:rPr lang="en" altLang="ja-JP" dirty="0">
                <a:latin typeface="NimbusRomNo9L"/>
              </a:rPr>
              <a:t> </a:t>
            </a:r>
            <a:endParaRPr lang="en" altLang="ja-JP" dirty="0">
              <a:effectLst/>
            </a:endParaRPr>
          </a:p>
        </p:txBody>
      </p:sp>
      <p:sp>
        <p:nvSpPr>
          <p:cNvPr id="12" name="テキスト ボックス 11">
            <a:extLst>
              <a:ext uri="{FF2B5EF4-FFF2-40B4-BE49-F238E27FC236}">
                <a16:creationId xmlns:a16="http://schemas.microsoft.com/office/drawing/2014/main" id="{528C5587-308D-3A92-D27B-6896C917CD76}"/>
              </a:ext>
            </a:extLst>
          </p:cNvPr>
          <p:cNvSpPr txBox="1"/>
          <p:nvPr/>
        </p:nvSpPr>
        <p:spPr>
          <a:xfrm>
            <a:off x="7154803" y="1009608"/>
            <a:ext cx="5091011" cy="461665"/>
          </a:xfrm>
          <a:prstGeom prst="rect">
            <a:avLst/>
          </a:prstGeom>
          <a:noFill/>
        </p:spPr>
        <p:txBody>
          <a:bodyPr wrap="square" rtlCol="0">
            <a:spAutoFit/>
          </a:bodyPr>
          <a:lstStyle/>
          <a:p>
            <a:r>
              <a:rPr kumimoji="1" lang="en-US" altLang="ja-JP" sz="2400" dirty="0">
                <a:latin typeface="Hiragino Maru Gothic Pro W4" panose="020F0400000000000000" pitchFamily="34" charset="-128"/>
                <a:ea typeface="Hiragino Maru Gothic Pro W4" panose="020F0400000000000000" pitchFamily="34" charset="-128"/>
              </a:rPr>
              <a:t>_______________________________  </a:t>
            </a:r>
          </a:p>
        </p:txBody>
      </p:sp>
    </p:spTree>
    <p:extLst>
      <p:ext uri="{BB962C8B-B14F-4D97-AF65-F5344CB8AC3E}">
        <p14:creationId xmlns:p14="http://schemas.microsoft.com/office/powerpoint/2010/main" val="4147379656"/>
      </p:ext>
    </p:extLst>
  </p:cSld>
  <p:clrMapOvr>
    <a:masterClrMapping/>
  </p:clrMapOvr>
  <mc:AlternateContent xmlns:mc="http://schemas.openxmlformats.org/markup-compatibility/2006" xmlns:p14="http://schemas.microsoft.com/office/powerpoint/2010/main">
    <mc:Choice Requires="p14">
      <p:transition spd="slow" p14:dur="2000" advTm="11501"/>
    </mc:Choice>
    <mc:Fallback xmlns="">
      <p:transition spd="slow" advTm="11501"/>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128012</TotalTime>
  <Words>8599</Words>
  <Application>Microsoft Macintosh PowerPoint</Application>
  <PresentationFormat>ワイド画面</PresentationFormat>
  <Paragraphs>978</Paragraphs>
  <Slides>55</Slides>
  <Notes>51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55</vt:i4>
      </vt:variant>
    </vt:vector>
  </HeadingPairs>
  <TitlesOfParts>
    <vt:vector size="64" baseType="lpstr">
      <vt:lpstr>-apple-system</vt:lpstr>
      <vt:lpstr>DejaVu Serif</vt:lpstr>
      <vt:lpstr>Hiragino Maru Gothic Pro W4</vt:lpstr>
      <vt:lpstr>Hiragino Maru Gothic ProN W4</vt:lpstr>
      <vt:lpstr>NimbusRomNo9L</vt:lpstr>
      <vt:lpstr>游ゴシック</vt:lpstr>
      <vt:lpstr>游ゴシック Light</vt:lpstr>
      <vt:lpstr>Arial</vt:lpstr>
      <vt:lpstr>Office テーマ</vt:lpstr>
      <vt:lpstr>Higher Berry Phases  and  Matrix Product States</vt:lpstr>
      <vt:lpstr>Higher Berry Phases  and  Matrix Product States</vt:lpstr>
      <vt:lpstr>Higher Berry Phases  and  Matrix Product States</vt:lpstr>
      <vt:lpstr>Higher Berry Phases  and  Matrix Product States</vt:lpstr>
      <vt:lpstr>Outline</vt:lpstr>
      <vt:lpstr>Background</vt:lpstr>
      <vt:lpstr>Background</vt:lpstr>
      <vt:lpstr>Background</vt:lpstr>
      <vt:lpstr>Background</vt:lpstr>
      <vt:lpstr>Background</vt:lpstr>
      <vt:lpstr>Background</vt:lpstr>
      <vt:lpstr>Background</vt:lpstr>
      <vt:lpstr>Background</vt:lpstr>
      <vt:lpstr>Summary of Our Result</vt:lpstr>
      <vt:lpstr>Summary of Our Result</vt:lpstr>
      <vt:lpstr>Summary of Our Result</vt:lpstr>
      <vt:lpstr>Summary of Our Result</vt:lpstr>
      <vt:lpstr>Summary of Our Result</vt:lpstr>
      <vt:lpstr>Summary of Our Result</vt:lpstr>
      <vt:lpstr>Summary of Our Result</vt:lpstr>
      <vt:lpstr>Summary of Our Result</vt:lpstr>
      <vt:lpstr>Idea: Generalization of the inner prod.</vt:lpstr>
      <vt:lpstr>Idea: Generalization of the inner prod.</vt:lpstr>
      <vt:lpstr>Idea: Generalization of the inner prod.</vt:lpstr>
      <vt:lpstr>Idea: Generalization of the inner prod.</vt:lpstr>
      <vt:lpstr>Idea: Generalization of the inner prod.</vt:lpstr>
      <vt:lpstr>Idea: Generalization of the inner prod.</vt:lpstr>
      <vt:lpstr>Idea: Generalization of the inner prod.</vt:lpstr>
      <vt:lpstr>Result 1: The triple inner prod. [OR23] </vt:lpstr>
      <vt:lpstr>Result 1: The triple inner prod. [OR23] </vt:lpstr>
      <vt:lpstr>Result 1: The triple inner prod. [OR23] </vt:lpstr>
      <vt:lpstr>Result 1: The triple inner prod. [OR23] </vt:lpstr>
      <vt:lpstr>Result 1: The triple inner prod. [OR23] </vt:lpstr>
      <vt:lpstr>Result 1: Nontrivial Example[OTS23]</vt:lpstr>
      <vt:lpstr>Result 1: Nontrivial Example[OTS23]</vt:lpstr>
      <vt:lpstr>Result 1: Nontrivial Example[OTS23]</vt:lpstr>
      <vt:lpstr>Result 1: Nontrivial Example[OTS23]</vt:lpstr>
      <vt:lpstr>Result 1: Nontrivial Example[OTS23]</vt:lpstr>
      <vt:lpstr>Result 2: Higher Pump[OTS23]</vt:lpstr>
      <vt:lpstr>PowerPoint プレゼンテーション</vt:lpstr>
      <vt:lpstr>Result 2: Higher Pump[OTS23]</vt:lpstr>
      <vt:lpstr>Result 2: Higher Pump[OTS23]</vt:lpstr>
      <vt:lpstr>Result 2: Higher Pump[OTS23]</vt:lpstr>
      <vt:lpstr>Result 2: Higher Pump[OTS23]</vt:lpstr>
      <vt:lpstr>Result 2: Higher Pump[OTS23]</vt:lpstr>
      <vt:lpstr>Result 2: Higher Pump[OTS23]</vt:lpstr>
      <vt:lpstr>Result 2: Higher Pump[OTS23]</vt:lpstr>
      <vt:lpstr>Result 2: Higher Pump[OTS23]</vt:lpstr>
      <vt:lpstr>Result 2: Higher Pump[OTS23]</vt:lpstr>
      <vt:lpstr>PowerPoint プレゼンテーション</vt:lpstr>
      <vt:lpstr>PowerPoint プレゼンテーション</vt:lpstr>
      <vt:lpstr>PowerPoint プレゼンテーション</vt:lpstr>
      <vt:lpstr>Result 3：Numerical Comp. [SHO23]</vt:lpstr>
      <vt:lpstr>Summary and Future work</vt:lpstr>
      <vt:lpstr>Summary and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相互作用のある Short-Range Entangled 状態の非自明相における</dc:title>
  <dc:creator>Microsoft Office User</dc:creator>
  <cp:lastModifiedBy>Microsoft Office User</cp:lastModifiedBy>
  <cp:revision>917</cp:revision>
  <dcterms:created xsi:type="dcterms:W3CDTF">2021-01-27T07:38:19Z</dcterms:created>
  <dcterms:modified xsi:type="dcterms:W3CDTF">2023-08-14T08:21:37Z</dcterms:modified>
</cp:coreProperties>
</file>