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3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4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5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6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3489" r:id="rId2"/>
    <p:sldId id="551" r:id="rId3"/>
    <p:sldId id="3490" r:id="rId4"/>
    <p:sldId id="3506" r:id="rId5"/>
    <p:sldId id="716" r:id="rId6"/>
    <p:sldId id="3491" r:id="rId7"/>
    <p:sldId id="3499" r:id="rId8"/>
    <p:sldId id="423" r:id="rId9"/>
    <p:sldId id="3500" r:id="rId10"/>
    <p:sldId id="560" r:id="rId11"/>
    <p:sldId id="562" r:id="rId12"/>
    <p:sldId id="544" r:id="rId13"/>
    <p:sldId id="3502" r:id="rId14"/>
    <p:sldId id="545" r:id="rId15"/>
    <p:sldId id="563" r:id="rId16"/>
    <p:sldId id="564" r:id="rId17"/>
    <p:sldId id="425" r:id="rId18"/>
    <p:sldId id="426" r:id="rId19"/>
    <p:sldId id="1068" r:id="rId20"/>
    <p:sldId id="925" r:id="rId21"/>
    <p:sldId id="3494" r:id="rId22"/>
    <p:sldId id="3495" r:id="rId23"/>
    <p:sldId id="963" r:id="rId24"/>
    <p:sldId id="3496" r:id="rId25"/>
    <p:sldId id="961" r:id="rId26"/>
    <p:sldId id="997" r:id="rId27"/>
    <p:sldId id="460" r:id="rId28"/>
    <p:sldId id="3498" r:id="rId29"/>
    <p:sldId id="3521" r:id="rId30"/>
    <p:sldId id="3522" r:id="rId31"/>
    <p:sldId id="3523" r:id="rId32"/>
    <p:sldId id="3524" r:id="rId33"/>
    <p:sldId id="3525" r:id="rId34"/>
    <p:sldId id="3526" r:id="rId35"/>
    <p:sldId id="3527" r:id="rId36"/>
    <p:sldId id="3513" r:id="rId37"/>
    <p:sldId id="424" r:id="rId38"/>
    <p:sldId id="3503" r:id="rId39"/>
    <p:sldId id="408" r:id="rId40"/>
    <p:sldId id="3504" r:id="rId41"/>
    <p:sldId id="3515" r:id="rId42"/>
    <p:sldId id="3516" r:id="rId43"/>
    <p:sldId id="3517" r:id="rId44"/>
    <p:sldId id="1106" r:id="rId45"/>
    <p:sldId id="1002" r:id="rId46"/>
    <p:sldId id="3492" r:id="rId47"/>
    <p:sldId id="3519" r:id="rId48"/>
    <p:sldId id="3520" r:id="rId49"/>
    <p:sldId id="3493" r:id="rId50"/>
    <p:sldId id="1088" r:id="rId51"/>
    <p:sldId id="1096" r:id="rId52"/>
    <p:sldId id="1080" r:id="rId53"/>
    <p:sldId id="1100" r:id="rId54"/>
    <p:sldId id="1081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664" userDrawn="1">
          <p15:clr>
            <a:srgbClr val="A4A3A4"/>
          </p15:clr>
        </p15:guide>
        <p15:guide id="4" pos="7056" userDrawn="1">
          <p15:clr>
            <a:srgbClr val="A4A3A4"/>
          </p15:clr>
        </p15:guide>
        <p15:guide id="5" pos="624" userDrawn="1">
          <p15:clr>
            <a:srgbClr val="A4A3A4"/>
          </p15:clr>
        </p15:guide>
        <p15:guide id="6" orient="horz" pos="1656" userDrawn="1">
          <p15:clr>
            <a:srgbClr val="A4A3A4"/>
          </p15:clr>
        </p15:guide>
        <p15:guide id="7" pos="3072" userDrawn="1">
          <p15:clr>
            <a:srgbClr val="A4A3A4"/>
          </p15:clr>
        </p15:guide>
        <p15:guide id="8" pos="45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BFBF"/>
    <a:srgbClr val="401F68"/>
    <a:srgbClr val="FFFF00"/>
    <a:srgbClr val="235379"/>
    <a:srgbClr val="5029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6" autoAdjust="0"/>
    <p:restoredTop sz="84094" autoAdjust="0"/>
  </p:normalViewPr>
  <p:slideViewPr>
    <p:cSldViewPr snapToGrid="0">
      <p:cViewPr varScale="1">
        <p:scale>
          <a:sx n="106" d="100"/>
          <a:sy n="106" d="100"/>
        </p:scale>
        <p:origin x="35" y="56"/>
      </p:cViewPr>
      <p:guideLst>
        <p:guide orient="horz" pos="2160"/>
        <p:guide pos="3840"/>
        <p:guide orient="horz" pos="2664"/>
        <p:guide pos="7056"/>
        <p:guide pos="624"/>
        <p:guide orient="horz" pos="1656"/>
        <p:guide pos="3072"/>
        <p:guide pos="4584"/>
      </p:guideLst>
    </p:cSldViewPr>
  </p:slideViewPr>
  <p:outlineViewPr>
    <p:cViewPr>
      <p:scale>
        <a:sx n="33" d="100"/>
        <a:sy n="33" d="100"/>
      </p:scale>
      <p:origin x="0" y="-548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143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A82372-66E8-4F04-A4D4-8480B5308059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AAC205-2FF0-45B8-803B-51A38DEBE27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410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AAC205-2FF0-45B8-803B-51A38DEBE2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186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AAC205-2FF0-45B8-803B-51A38DEBE27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024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AAC205-2FF0-45B8-803B-51A38DEBE27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012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AAC205-2FF0-45B8-803B-51A38DEBE27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38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AAC205-2FF0-45B8-803B-51A38DEBE27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742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AAC205-2FF0-45B8-803B-51A38DEBE27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8935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AAC205-2FF0-45B8-803B-51A38DEBE27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565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AAC205-2FF0-45B8-803B-51A38DEBE2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123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Until quantum error correction is in place, we care about noise and ways to mitigate it. No qubit is ever alone in the universe. Every qubit couples  - hopefully weakly – to uncontrolled degrees of freedom in the environment. For superconducting qubits, a variety of important noise channels are known (though not necessarily well understood in their microscopic origin). </a:t>
            </a:r>
          </a:p>
          <a:p>
            <a:endParaRPr lang="en-US" dirty="0"/>
          </a:p>
          <a:p>
            <a:r>
              <a:rPr lang="en-US" dirty="0"/>
              <a:t>The presence of noise reduces gate fidelities and ultimately leads to errors in the execution of a quantum algorithm. So without some strategy for handling errors, a future quantum computer will keep crashing with a blue screen like this: …</a:t>
            </a:r>
          </a:p>
          <a:p>
            <a:endParaRPr lang="en-US" dirty="0"/>
          </a:p>
          <a:p>
            <a:r>
              <a:rPr lang="en-US" dirty="0"/>
              <a:t>To try and rescue </a:t>
            </a:r>
            <a:r>
              <a:rPr lang="en-US" dirty="0" err="1"/>
              <a:t>hbar</a:t>
            </a:r>
            <a:r>
              <a:rPr lang="en-US" dirty="0"/>
              <a:t> from this horrible death, it is helpful to remember and distinguish the two primary modes of decoherence – so allow me to run through a very quick recap.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AAC205-2FF0-45B8-803B-51A38DEBE27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091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AAC205-2FF0-45B8-803B-51A38DEBE27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29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63735-5272-4B62-AD53-729460CC3AF7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898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63735-5272-4B62-AD53-729460CC3AF7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294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63735-5272-4B62-AD53-729460CC3AF7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264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AAC205-2FF0-45B8-803B-51A38DEBE27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275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AAC205-2FF0-45B8-803B-51A38DEBE27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015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8096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2" y="126582"/>
            <a:ext cx="1882958" cy="594860"/>
          </a:xfrm>
          <a:prstGeom prst="rect">
            <a:avLst/>
          </a:prstGeom>
        </p:spPr>
      </p:pic>
      <p:sp>
        <p:nvSpPr>
          <p:cNvPr id="11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10848304" y="446719"/>
            <a:ext cx="1167010" cy="320198"/>
          </a:xfrm>
        </p:spPr>
        <p:txBody>
          <a:bodyPr>
            <a:normAutofit/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505" y="2029220"/>
            <a:ext cx="12192000" cy="736071"/>
          </a:xfrm>
        </p:spPr>
        <p:txBody>
          <a:bodyPr anchor="b">
            <a:normAutofit/>
          </a:bodyPr>
          <a:lstStyle>
            <a:lvl1pPr algn="ctr">
              <a:defRPr sz="4800">
                <a:latin typeface="Franklin Gothic Medium Cond" panose="020B06060304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505" y="2765291"/>
            <a:ext cx="12192000" cy="1206872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latin typeface="Franklin Gothic Medium Cond" panose="020B06060304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713413"/>
            <a:ext cx="12192000" cy="1144587"/>
          </a:xfrm>
        </p:spPr>
        <p:txBody>
          <a:bodyPr/>
          <a:lstStyle>
            <a:lvl1pPr algn="ctr">
              <a:defRPr sz="1800" baseline="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Author</a:t>
            </a:r>
          </a:p>
        </p:txBody>
      </p:sp>
    </p:spTree>
    <p:extLst>
      <p:ext uri="{BB962C8B-B14F-4D97-AF65-F5344CB8AC3E}">
        <p14:creationId xmlns:p14="http://schemas.microsoft.com/office/powerpoint/2010/main" val="3565596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05" y="-21429"/>
            <a:ext cx="12187495" cy="7883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05" y="2029220"/>
            <a:ext cx="12192000" cy="736071"/>
          </a:xfrm>
        </p:spPr>
        <p:txBody>
          <a:bodyPr anchor="b">
            <a:normAutofit/>
          </a:bodyPr>
          <a:lstStyle>
            <a:lvl1pPr algn="ctr">
              <a:defRPr sz="4800">
                <a:latin typeface="Franklin Gothic Medium Cond" panose="020B06060304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05" y="2765291"/>
            <a:ext cx="12192000" cy="1206872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latin typeface="Franklin Gothic Medium Cond" panose="020B06060304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71" y="117695"/>
            <a:ext cx="1644488" cy="519524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10848304" y="446719"/>
            <a:ext cx="1167010" cy="320198"/>
          </a:xfrm>
        </p:spPr>
        <p:txBody>
          <a:bodyPr>
            <a:normAutofit/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713413"/>
            <a:ext cx="12192000" cy="1144587"/>
          </a:xfrm>
        </p:spPr>
        <p:txBody>
          <a:bodyPr/>
          <a:lstStyle>
            <a:lvl1pPr algn="ctr">
              <a:defRPr sz="1800" baseline="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Author</a:t>
            </a:r>
          </a:p>
        </p:txBody>
      </p:sp>
    </p:spTree>
    <p:extLst>
      <p:ext uri="{BB962C8B-B14F-4D97-AF65-F5344CB8AC3E}">
        <p14:creationId xmlns:p14="http://schemas.microsoft.com/office/powerpoint/2010/main" val="1041717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latin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90891-2171-489F-8CE0-AC930EC5D0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851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121920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724" y="175476"/>
            <a:ext cx="10515600" cy="36919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90891-2171-489F-8CE0-AC930EC5D05C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838200" y="1227053"/>
            <a:ext cx="10515600" cy="4949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635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773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fld id="{728747FE-A986-8E4C-BF7C-94DEA35D0BA3}" type="datetimeFigureOut">
              <a:rPr lang="en-US" smtClean="0"/>
              <a:pPr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4C959-EA43-D546-8409-53930566CEB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739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38426"/>
            <a:ext cx="10515600" cy="3691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27053"/>
            <a:ext cx="10515600" cy="4949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72363" y="6523775"/>
            <a:ext cx="419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</a:defRPr>
            </a:lvl1pPr>
          </a:lstStyle>
          <a:p>
            <a:fld id="{FE590891-2171-489F-8CE0-AC930EC5D05C}" type="slidenum">
              <a:rPr lang="en-US" smtClean="0"/>
              <a:pPr/>
              <a:t>‹Nº›</a:t>
            </a:fld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609600" y="113306"/>
            <a:ext cx="10972800" cy="619434"/>
            <a:chOff x="609600" y="113306"/>
            <a:chExt cx="7624917" cy="619434"/>
          </a:xfrm>
        </p:grpSpPr>
        <p:cxnSp>
          <p:nvCxnSpPr>
            <p:cNvPr id="9" name="Straight Connector 8"/>
            <p:cNvCxnSpPr/>
            <p:nvPr userDrawn="1"/>
          </p:nvCxnSpPr>
          <p:spPr>
            <a:xfrm>
              <a:off x="609600" y="732740"/>
              <a:ext cx="762491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 userDrawn="1"/>
          </p:nvCxnSpPr>
          <p:spPr>
            <a:xfrm>
              <a:off x="609600" y="113306"/>
              <a:ext cx="762491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32911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4" r:id="rId4"/>
    <p:sldLayoutId id="2147483663" r:id="rId5"/>
    <p:sldLayoutId id="214748366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Roboto" panose="02000000000000000000" pitchFamily="2" charset="0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9.xml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5.xml"/><Relationship Id="rId11" Type="http://schemas.openxmlformats.org/officeDocument/2006/relationships/image" Target="../media/image24.png"/><Relationship Id="rId5" Type="http://schemas.openxmlformats.org/officeDocument/2006/relationships/tags" Target="../tags/tag11.xml"/><Relationship Id="rId10" Type="http://schemas.openxmlformats.org/officeDocument/2006/relationships/image" Target="../media/image23.png"/><Relationship Id="rId4" Type="http://schemas.openxmlformats.org/officeDocument/2006/relationships/tags" Target="../tags/tag10.xml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5" Type="http://schemas.openxmlformats.org/officeDocument/2006/relationships/image" Target="../media/image28.png"/><Relationship Id="rId4" Type="http://schemas.openxmlformats.org/officeDocument/2006/relationships/image" Target="../media/image27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9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7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9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3" Type="http://schemas.openxmlformats.org/officeDocument/2006/relationships/tags" Target="../tags/tag20.xml"/><Relationship Id="rId7" Type="http://schemas.openxmlformats.org/officeDocument/2006/relationships/slideLayout" Target="../slideLayouts/slideLayout5.xml"/><Relationship Id="rId12" Type="http://schemas.openxmlformats.org/officeDocument/2006/relationships/image" Target="../media/image36.png"/><Relationship Id="rId2" Type="http://schemas.openxmlformats.org/officeDocument/2006/relationships/tags" Target="../tags/tag19.xml"/><Relationship Id="rId16" Type="http://schemas.openxmlformats.org/officeDocument/2006/relationships/image" Target="../media/image28.png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image" Target="../media/image35.png"/><Relationship Id="rId5" Type="http://schemas.openxmlformats.org/officeDocument/2006/relationships/tags" Target="../tags/tag22.xml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tags" Target="../tags/tag21.xml"/><Relationship Id="rId9" Type="http://schemas.openxmlformats.org/officeDocument/2006/relationships/image" Target="../media/image22.png"/><Relationship Id="rId1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2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3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45.png"/><Relationship Id="rId4" Type="http://schemas.openxmlformats.org/officeDocument/2006/relationships/hyperlink" Target="https://www.transmon.co.uk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1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13" Type="http://schemas.openxmlformats.org/officeDocument/2006/relationships/image" Target="../media/image65.png"/><Relationship Id="rId18" Type="http://schemas.openxmlformats.org/officeDocument/2006/relationships/image" Target="../media/image60.png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12" Type="http://schemas.openxmlformats.org/officeDocument/2006/relationships/image" Target="../media/image64.wmf"/><Relationship Id="rId17" Type="http://schemas.openxmlformats.org/officeDocument/2006/relationships/image" Target="../media/image69.png"/><Relationship Id="rId2" Type="http://schemas.openxmlformats.org/officeDocument/2006/relationships/tags" Target="../tags/tag30.xml"/><Relationship Id="rId16" Type="http://schemas.openxmlformats.org/officeDocument/2006/relationships/image" Target="../media/image68.png"/><Relationship Id="rId20" Type="http://schemas.openxmlformats.org/officeDocument/2006/relationships/image" Target="../media/image71.png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image" Target="../media/image63.png"/><Relationship Id="rId5" Type="http://schemas.openxmlformats.org/officeDocument/2006/relationships/tags" Target="../tags/tag33.xml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19" Type="http://schemas.openxmlformats.org/officeDocument/2006/relationships/image" Target="../media/image70.png"/><Relationship Id="rId4" Type="http://schemas.openxmlformats.org/officeDocument/2006/relationships/tags" Target="../tags/tag32.xml"/><Relationship Id="rId9" Type="http://schemas.openxmlformats.org/officeDocument/2006/relationships/slideLayout" Target="../slideLayouts/slideLayout5.xml"/><Relationship Id="rId1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13" Type="http://schemas.openxmlformats.org/officeDocument/2006/relationships/image" Target="../media/image85.png"/><Relationship Id="rId18" Type="http://schemas.openxmlformats.org/officeDocument/2006/relationships/image" Target="../media/image90.png"/><Relationship Id="rId3" Type="http://schemas.openxmlformats.org/officeDocument/2006/relationships/tags" Target="../tags/tag39.xml"/><Relationship Id="rId7" Type="http://schemas.openxmlformats.org/officeDocument/2006/relationships/tags" Target="../tags/tag43.xml"/><Relationship Id="rId12" Type="http://schemas.openxmlformats.org/officeDocument/2006/relationships/image" Target="../media/image84.png"/><Relationship Id="rId17" Type="http://schemas.openxmlformats.org/officeDocument/2006/relationships/image" Target="../media/image89.png"/><Relationship Id="rId2" Type="http://schemas.openxmlformats.org/officeDocument/2006/relationships/tags" Target="../tags/tag38.xml"/><Relationship Id="rId16" Type="http://schemas.openxmlformats.org/officeDocument/2006/relationships/image" Target="../media/image88.png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image" Target="../media/image83.png"/><Relationship Id="rId5" Type="http://schemas.openxmlformats.org/officeDocument/2006/relationships/tags" Target="../tags/tag41.xml"/><Relationship Id="rId15" Type="http://schemas.openxmlformats.org/officeDocument/2006/relationships/image" Target="../media/image87.png"/><Relationship Id="rId10" Type="http://schemas.openxmlformats.org/officeDocument/2006/relationships/image" Target="../media/image82.png"/><Relationship Id="rId4" Type="http://schemas.openxmlformats.org/officeDocument/2006/relationships/tags" Target="../tags/tag40.xml"/><Relationship Id="rId9" Type="http://schemas.openxmlformats.org/officeDocument/2006/relationships/slideLayout" Target="../slideLayouts/slideLayout5.xml"/><Relationship Id="rId14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tags" Target="../tags/tag47.xml"/><Relationship Id="rId7" Type="http://schemas.openxmlformats.org/officeDocument/2006/relationships/image" Target="../media/image91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9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94.png"/><Relationship Id="rId4" Type="http://schemas.openxmlformats.org/officeDocument/2006/relationships/tags" Target="../tags/tag48.xml"/><Relationship Id="rId9" Type="http://schemas.openxmlformats.org/officeDocument/2006/relationships/image" Target="../media/image9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56.xml"/><Relationship Id="rId13" Type="http://schemas.openxmlformats.org/officeDocument/2006/relationships/image" Target="../media/image92.png"/><Relationship Id="rId18" Type="http://schemas.openxmlformats.org/officeDocument/2006/relationships/image" Target="../media/image99.png"/><Relationship Id="rId3" Type="http://schemas.openxmlformats.org/officeDocument/2006/relationships/tags" Target="../tags/tag51.xml"/><Relationship Id="rId7" Type="http://schemas.openxmlformats.org/officeDocument/2006/relationships/tags" Target="../tags/tag55.xml"/><Relationship Id="rId12" Type="http://schemas.openxmlformats.org/officeDocument/2006/relationships/image" Target="../media/image96.png"/><Relationship Id="rId17" Type="http://schemas.openxmlformats.org/officeDocument/2006/relationships/image" Target="../media/image98.png"/><Relationship Id="rId2" Type="http://schemas.openxmlformats.org/officeDocument/2006/relationships/tags" Target="../tags/tag50.xml"/><Relationship Id="rId16" Type="http://schemas.openxmlformats.org/officeDocument/2006/relationships/image" Target="../media/image94.png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image" Target="../media/image91.png"/><Relationship Id="rId5" Type="http://schemas.openxmlformats.org/officeDocument/2006/relationships/tags" Target="../tags/tag53.xml"/><Relationship Id="rId15" Type="http://schemas.openxmlformats.org/officeDocument/2006/relationships/image" Target="../media/image93.png"/><Relationship Id="rId10" Type="http://schemas.openxmlformats.org/officeDocument/2006/relationships/notesSlide" Target="../notesSlides/notesSlide6.xml"/><Relationship Id="rId19" Type="http://schemas.openxmlformats.org/officeDocument/2006/relationships/image" Target="../media/image95.png"/><Relationship Id="rId4" Type="http://schemas.openxmlformats.org/officeDocument/2006/relationships/tags" Target="../tags/tag52.xml"/><Relationship Id="rId9" Type="http://schemas.openxmlformats.org/officeDocument/2006/relationships/slideLayout" Target="../slideLayouts/slideLayout5.xml"/><Relationship Id="rId14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64.xml"/><Relationship Id="rId13" Type="http://schemas.openxmlformats.org/officeDocument/2006/relationships/tags" Target="../tags/tag69.xml"/><Relationship Id="rId18" Type="http://schemas.openxmlformats.org/officeDocument/2006/relationships/image" Target="../media/image100.png"/><Relationship Id="rId26" Type="http://schemas.openxmlformats.org/officeDocument/2006/relationships/image" Target="../media/image98.png"/><Relationship Id="rId3" Type="http://schemas.openxmlformats.org/officeDocument/2006/relationships/tags" Target="../tags/tag59.xml"/><Relationship Id="rId21" Type="http://schemas.openxmlformats.org/officeDocument/2006/relationships/image" Target="../media/image93.png"/><Relationship Id="rId7" Type="http://schemas.openxmlformats.org/officeDocument/2006/relationships/tags" Target="../tags/tag63.xml"/><Relationship Id="rId12" Type="http://schemas.openxmlformats.org/officeDocument/2006/relationships/tags" Target="../tags/tag68.xml"/><Relationship Id="rId17" Type="http://schemas.openxmlformats.org/officeDocument/2006/relationships/image" Target="../media/image96.png"/><Relationship Id="rId25" Type="http://schemas.openxmlformats.org/officeDocument/2006/relationships/image" Target="../media/image103.png"/><Relationship Id="rId2" Type="http://schemas.openxmlformats.org/officeDocument/2006/relationships/tags" Target="../tags/tag58.xml"/><Relationship Id="rId16" Type="http://schemas.openxmlformats.org/officeDocument/2006/relationships/image" Target="../media/image91.png"/><Relationship Id="rId20" Type="http://schemas.openxmlformats.org/officeDocument/2006/relationships/image" Target="../media/image97.png"/><Relationship Id="rId29" Type="http://schemas.openxmlformats.org/officeDocument/2006/relationships/image" Target="../media/image104.png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11" Type="http://schemas.openxmlformats.org/officeDocument/2006/relationships/tags" Target="../tags/tag67.xml"/><Relationship Id="rId24" Type="http://schemas.openxmlformats.org/officeDocument/2006/relationships/image" Target="../media/image102.png"/><Relationship Id="rId5" Type="http://schemas.openxmlformats.org/officeDocument/2006/relationships/tags" Target="../tags/tag61.xml"/><Relationship Id="rId15" Type="http://schemas.openxmlformats.org/officeDocument/2006/relationships/notesSlide" Target="../notesSlides/notesSlide7.xml"/><Relationship Id="rId23" Type="http://schemas.openxmlformats.org/officeDocument/2006/relationships/image" Target="../media/image101.png"/><Relationship Id="rId28" Type="http://schemas.openxmlformats.org/officeDocument/2006/relationships/image" Target="../media/image95.png"/><Relationship Id="rId10" Type="http://schemas.openxmlformats.org/officeDocument/2006/relationships/tags" Target="../tags/tag66.xml"/><Relationship Id="rId19" Type="http://schemas.openxmlformats.org/officeDocument/2006/relationships/image" Target="../media/image92.png"/><Relationship Id="rId4" Type="http://schemas.openxmlformats.org/officeDocument/2006/relationships/tags" Target="../tags/tag60.xml"/><Relationship Id="rId9" Type="http://schemas.openxmlformats.org/officeDocument/2006/relationships/tags" Target="../tags/tag65.xml"/><Relationship Id="rId14" Type="http://schemas.openxmlformats.org/officeDocument/2006/relationships/slideLayout" Target="../slideLayouts/slideLayout5.xml"/><Relationship Id="rId22" Type="http://schemas.openxmlformats.org/officeDocument/2006/relationships/image" Target="../media/image94.png"/><Relationship Id="rId27" Type="http://schemas.openxmlformats.org/officeDocument/2006/relationships/image" Target="../media/image9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emf"/><Relationship Id="rId7" Type="http://schemas.openxmlformats.org/officeDocument/2006/relationships/image" Target="../media/image109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10" Type="http://schemas.openxmlformats.org/officeDocument/2006/relationships/image" Target="../media/image112.jfif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13" Type="http://schemas.openxmlformats.org/officeDocument/2006/relationships/image" Target="../media/image119.png"/><Relationship Id="rId3" Type="http://schemas.openxmlformats.org/officeDocument/2006/relationships/tags" Target="../tags/tag72.xml"/><Relationship Id="rId7" Type="http://schemas.openxmlformats.org/officeDocument/2006/relationships/tags" Target="../tags/tag76.xml"/><Relationship Id="rId12" Type="http://schemas.openxmlformats.org/officeDocument/2006/relationships/image" Target="../media/image118.pn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tags" Target="../tags/tag75.xml"/><Relationship Id="rId11" Type="http://schemas.openxmlformats.org/officeDocument/2006/relationships/image" Target="../media/image117.png"/><Relationship Id="rId5" Type="http://schemas.openxmlformats.org/officeDocument/2006/relationships/tags" Target="../tags/tag74.xml"/><Relationship Id="rId15" Type="http://schemas.openxmlformats.org/officeDocument/2006/relationships/image" Target="../media/image121.png"/><Relationship Id="rId10" Type="http://schemas.openxmlformats.org/officeDocument/2006/relationships/image" Target="../media/image116.png"/><Relationship Id="rId4" Type="http://schemas.openxmlformats.org/officeDocument/2006/relationships/tags" Target="../tags/tag73.xml"/><Relationship Id="rId9" Type="http://schemas.openxmlformats.org/officeDocument/2006/relationships/image" Target="../media/image115.png"/><Relationship Id="rId14" Type="http://schemas.openxmlformats.org/officeDocument/2006/relationships/image" Target="../media/image1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tags" Target="../tags/tag2.xml"/><Relationship Id="rId16" Type="http://schemas.openxmlformats.org/officeDocument/2006/relationships/image" Target="../media/image13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5.xml"/><Relationship Id="rId11" Type="http://schemas.microsoft.com/office/2007/relationships/hdphoto" Target="../media/hdphoto1.wdp"/><Relationship Id="rId5" Type="http://schemas.openxmlformats.org/officeDocument/2006/relationships/tags" Target="../tags/tag5.xml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tags" Target="../tags/tag4.xml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3.jp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4.png"/><Relationship Id="rId4" Type="http://schemas.openxmlformats.org/officeDocument/2006/relationships/image" Target="../media/image113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fi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f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F7F490-EAD4-B98D-2CFA-092B4FADDC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17565" y="2446867"/>
            <a:ext cx="7474435" cy="44111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6686EF-0914-C803-D9AE-F4F6BE54952B}"/>
              </a:ext>
            </a:extLst>
          </p:cNvPr>
          <p:cNvSpPr txBox="1"/>
          <p:nvPr/>
        </p:nvSpPr>
        <p:spPr>
          <a:xfrm>
            <a:off x="827901" y="1176867"/>
            <a:ext cx="1053619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/>
                <a:latin typeface="Roboto Black" panose="02000000000000000000" pitchFamily="2" charset="0"/>
                <a:ea typeface="Roboto Black" panose="02000000000000000000" pitchFamily="2" charset="0"/>
              </a:rPr>
              <a:t>INTRODUCTION TO </a:t>
            </a:r>
            <a:r>
              <a:rPr lang="en-US" sz="3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SUPERCONDUCTING QUBITS</a:t>
            </a:r>
            <a:endParaRPr lang="en-US" sz="3600" dirty="0">
              <a:solidFill>
                <a:schemeClr val="bg1"/>
              </a:solidFill>
              <a:effectLst/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endParaRPr lang="en-US" sz="28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From </a:t>
            </a:r>
          </a:p>
          <a:p>
            <a:r>
              <a:rPr lang="en-US" sz="28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Fundamentals</a:t>
            </a:r>
          </a:p>
          <a:p>
            <a:r>
              <a:rPr lang="en-US" sz="28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to </a:t>
            </a:r>
          </a:p>
          <a:p>
            <a:r>
              <a:rPr lang="en-US" sz="28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Practical Modeling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55EB460-426F-AE03-3109-29A6A83A879F}"/>
              </a:ext>
            </a:extLst>
          </p:cNvPr>
          <p:cNvSpPr txBox="1">
            <a:spLocks/>
          </p:cNvSpPr>
          <p:nvPr/>
        </p:nvSpPr>
        <p:spPr bwMode="auto">
          <a:xfrm>
            <a:off x="518351" y="5969000"/>
            <a:ext cx="5401968" cy="609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HelveticaNeueLT Std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HelveticaNeueLT Std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HelveticaNeueLT Std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HelveticaNeueLT Std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 kern="1200">
                <a:solidFill>
                  <a:schemeClr val="tx1"/>
                </a:solidFill>
                <a:latin typeface="HelveticaNeueLT Std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5486400" algn="ctr"/>
                <a:tab pos="10861675" algn="r"/>
              </a:tabLst>
            </a:pPr>
            <a:r>
              <a:rPr lang="en-US" dirty="0">
                <a:latin typeface="Roboto Medium" panose="02000000000000000000" pitchFamily="2" charset="0"/>
                <a:ea typeface="Roboto Medium" panose="02000000000000000000" pitchFamily="2" charset="0"/>
              </a:rPr>
              <a:t>Jens Koch</a:t>
            </a:r>
            <a:br>
              <a:rPr lang="en-US" sz="1400" dirty="0">
                <a:latin typeface="Roboto" panose="02000000000000000000" pitchFamily="2" charset="0"/>
              </a:rPr>
            </a:br>
            <a:r>
              <a:rPr lang="en-US" sz="1400" dirty="0">
                <a:latin typeface="Roboto" panose="02000000000000000000" pitchFamily="2" charset="0"/>
              </a:rPr>
              <a:t>Northwestern University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54C9134-2157-FF60-FC18-3E238B1A8EB3}"/>
              </a:ext>
            </a:extLst>
          </p:cNvPr>
          <p:cNvSpPr txBox="1">
            <a:spLocks/>
          </p:cNvSpPr>
          <p:nvPr/>
        </p:nvSpPr>
        <p:spPr bwMode="auto">
          <a:xfrm>
            <a:off x="827901" y="5689600"/>
            <a:ext cx="5401968" cy="609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HelveticaNeueLT Std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HelveticaNeueLT Std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HelveticaNeueLT Std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HelveticaNeueLT Std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 kern="1200">
                <a:solidFill>
                  <a:schemeClr val="tx1"/>
                </a:solidFill>
                <a:latin typeface="HelveticaNeueLT Std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5486400" algn="ctr"/>
                <a:tab pos="10861675" algn="r"/>
              </a:tabLst>
            </a:pPr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</a:rPr>
              <a:t>Jens Koch</a:t>
            </a:r>
          </a:p>
          <a:p>
            <a:pPr marL="0" indent="0">
              <a:buNone/>
              <a:tabLst>
                <a:tab pos="5486400" algn="ctr"/>
                <a:tab pos="10861675" algn="r"/>
              </a:tabLst>
            </a:pPr>
            <a:r>
              <a:rPr lang="en-US" sz="1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Dept. of Physics &amp; Astronomy</a:t>
            </a:r>
            <a:br>
              <a:rPr lang="en-US" sz="1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en-US" sz="1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Northwestern University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40F67-7A5E-7F43-9A2E-21492989954F}"/>
              </a:ext>
            </a:extLst>
          </p:cNvPr>
          <p:cNvSpPr txBox="1"/>
          <p:nvPr/>
        </p:nvSpPr>
        <p:spPr>
          <a:xfrm>
            <a:off x="827901" y="220078"/>
            <a:ext cx="1188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Spring School on Superconducting Qubit Technology				           </a:t>
            </a:r>
            <a:r>
              <a:rPr lang="en-US" sz="16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Benasque</a:t>
            </a:r>
            <a:r>
              <a:rPr lang="en-US" sz="1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2023</a:t>
            </a:r>
            <a:endParaRPr lang="en-US" sz="14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en-US" sz="16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860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B30D5D-2317-4991-B158-728486615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128" y="2004543"/>
            <a:ext cx="2562347" cy="277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511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CBCE0E-AB0A-41AE-906E-EBE8ED95A34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354" y="3263127"/>
            <a:ext cx="228106" cy="2552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2C449A-2C1C-4A37-8086-0794B3A5516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606" y="3229578"/>
            <a:ext cx="266097" cy="2705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6BFDAF-C766-4A82-97EA-BB5850CF4CE1}"/>
              </a:ext>
            </a:extLst>
          </p:cNvPr>
          <p:cNvSpPr txBox="1"/>
          <p:nvPr/>
        </p:nvSpPr>
        <p:spPr>
          <a:xfrm>
            <a:off x="4554633" y="2995531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Roboto" panose="02000000000000000000" pitchFamily="2" charset="0"/>
              </a:rPr>
              <a:t>++++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3E8624-88BF-47CE-ACB2-EA7359384E27}"/>
              </a:ext>
            </a:extLst>
          </p:cNvPr>
          <p:cNvSpPr txBox="1"/>
          <p:nvPr/>
        </p:nvSpPr>
        <p:spPr>
          <a:xfrm>
            <a:off x="4602724" y="3384321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Roboto" panose="02000000000000000000" pitchFamily="2" charset="0"/>
              </a:rPr>
              <a:t>- - - -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F99B3F-FCB8-4841-B5FB-209A55AAA9DD}"/>
              </a:ext>
            </a:extLst>
          </p:cNvPr>
          <p:cNvSpPr txBox="1"/>
          <p:nvPr/>
        </p:nvSpPr>
        <p:spPr>
          <a:xfrm>
            <a:off x="4950132" y="2695480"/>
            <a:ext cx="431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Roboto" panose="02000000000000000000" pitchFamily="2" charset="0"/>
              </a:rPr>
              <a:t>Q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8DDEEC-AD70-4FBD-A4B2-9A2058CDB645}"/>
              </a:ext>
            </a:extLst>
          </p:cNvPr>
          <p:cNvGrpSpPr/>
          <p:nvPr/>
        </p:nvGrpSpPr>
        <p:grpSpPr>
          <a:xfrm>
            <a:off x="6431047" y="2303609"/>
            <a:ext cx="723575" cy="2285331"/>
            <a:chOff x="977880" y="1363982"/>
            <a:chExt cx="434272" cy="1371600"/>
          </a:xfrm>
        </p:grpSpPr>
        <p:sp>
          <p:nvSpPr>
            <p:cNvPr id="11" name="Freeform 64">
              <a:extLst>
                <a:ext uri="{FF2B5EF4-FFF2-40B4-BE49-F238E27FC236}">
                  <a16:creationId xmlns:a16="http://schemas.microsoft.com/office/drawing/2014/main" id="{72FD6BF9-A43C-4365-A802-3762B1373A8D}"/>
                </a:ext>
              </a:extLst>
            </p:cNvPr>
            <p:cNvSpPr/>
            <p:nvPr/>
          </p:nvSpPr>
          <p:spPr>
            <a:xfrm>
              <a:off x="977880" y="1378547"/>
              <a:ext cx="167572" cy="1303020"/>
            </a:xfrm>
            <a:custGeom>
              <a:avLst/>
              <a:gdLst>
                <a:gd name="connsiteX0" fmla="*/ 22860 w 320110"/>
                <a:gd name="connsiteY0" fmla="*/ 0 h 1607820"/>
                <a:gd name="connsiteX1" fmla="*/ 320040 w 320110"/>
                <a:gd name="connsiteY1" fmla="*/ 784860 h 1607820"/>
                <a:gd name="connsiteX2" fmla="*/ 0 w 320110"/>
                <a:gd name="connsiteY2" fmla="*/ 1607820 h 1607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0110" h="1607820">
                  <a:moveTo>
                    <a:pt x="22860" y="0"/>
                  </a:moveTo>
                  <a:cubicBezTo>
                    <a:pt x="173355" y="258445"/>
                    <a:pt x="323850" y="516890"/>
                    <a:pt x="320040" y="784860"/>
                  </a:cubicBezTo>
                  <a:cubicBezTo>
                    <a:pt x="316230" y="1052830"/>
                    <a:pt x="158115" y="1330325"/>
                    <a:pt x="0" y="1607820"/>
                  </a:cubicBezTo>
                </a:path>
              </a:pathLst>
            </a:cu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5"/>
                </a:solidFill>
                <a:latin typeface="Roboto" panose="02000000000000000000" pitchFamily="2" charset="0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9AD8BC6-4C58-476B-9831-FE1A010C7289}"/>
                </a:ext>
              </a:extLst>
            </p:cNvPr>
            <p:cNvCxnSpPr/>
            <p:nvPr/>
          </p:nvCxnSpPr>
          <p:spPr>
            <a:xfrm flipV="1">
              <a:off x="1186264" y="1363982"/>
              <a:ext cx="0" cy="1371600"/>
            </a:xfrm>
            <a:prstGeom prst="line">
              <a:avLst/>
            </a:pr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3" name="Freeform 67">
              <a:extLst>
                <a:ext uri="{FF2B5EF4-FFF2-40B4-BE49-F238E27FC236}">
                  <a16:creationId xmlns:a16="http://schemas.microsoft.com/office/drawing/2014/main" id="{EBE5030D-3138-4E84-BC41-A077D2A8F7C2}"/>
                </a:ext>
              </a:extLst>
            </p:cNvPr>
            <p:cNvSpPr/>
            <p:nvPr/>
          </p:nvSpPr>
          <p:spPr>
            <a:xfrm flipH="1">
              <a:off x="1244580" y="1386167"/>
              <a:ext cx="167572" cy="1303020"/>
            </a:xfrm>
            <a:custGeom>
              <a:avLst/>
              <a:gdLst>
                <a:gd name="connsiteX0" fmla="*/ 22860 w 320110"/>
                <a:gd name="connsiteY0" fmla="*/ 0 h 1607820"/>
                <a:gd name="connsiteX1" fmla="*/ 320040 w 320110"/>
                <a:gd name="connsiteY1" fmla="*/ 784860 h 1607820"/>
                <a:gd name="connsiteX2" fmla="*/ 0 w 320110"/>
                <a:gd name="connsiteY2" fmla="*/ 1607820 h 1607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0110" h="1607820">
                  <a:moveTo>
                    <a:pt x="22860" y="0"/>
                  </a:moveTo>
                  <a:cubicBezTo>
                    <a:pt x="173355" y="258445"/>
                    <a:pt x="323850" y="516890"/>
                    <a:pt x="320040" y="784860"/>
                  </a:cubicBezTo>
                  <a:cubicBezTo>
                    <a:pt x="316230" y="1052830"/>
                    <a:pt x="158115" y="1330325"/>
                    <a:pt x="0" y="1607820"/>
                  </a:cubicBezTo>
                </a:path>
              </a:pathLst>
            </a:cu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5"/>
                </a:solidFill>
                <a:latin typeface="Roboto" panose="02000000000000000000" pitchFamily="2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86E6885-F96E-4D9F-A2BF-500E9ED9EF02}"/>
              </a:ext>
            </a:extLst>
          </p:cNvPr>
          <p:cNvSpPr txBox="1"/>
          <p:nvPr/>
        </p:nvSpPr>
        <p:spPr>
          <a:xfrm>
            <a:off x="6780759" y="1827159"/>
            <a:ext cx="598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Cyrl-AZ" sz="3200" dirty="0">
                <a:solidFill>
                  <a:schemeClr val="accent5"/>
                </a:solidFill>
                <a:latin typeface="Roboto" panose="02000000000000000000" pitchFamily="2" charset="0"/>
              </a:rPr>
              <a:t>Ф</a:t>
            </a:r>
            <a:endParaRPr lang="en-US" sz="3200" dirty="0">
              <a:solidFill>
                <a:schemeClr val="accent5"/>
              </a:solidFill>
              <a:latin typeface="Roboto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B30D5D-2317-4991-B158-7284866156C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35908" y="2027221"/>
            <a:ext cx="2562347" cy="27723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9B74B8-6965-4ABA-BA48-DF4CEA8837D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96" y="2885345"/>
            <a:ext cx="2133230" cy="75556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3B53B8B-D384-405F-9C82-E4A73820AF39}"/>
              </a:ext>
            </a:extLst>
          </p:cNvPr>
          <p:cNvSpPr txBox="1"/>
          <p:nvPr/>
        </p:nvSpPr>
        <p:spPr>
          <a:xfrm>
            <a:off x="1250363" y="3709979"/>
            <a:ext cx="881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  <a:latin typeface="Roboto" panose="02000000000000000000" pitchFamily="2" charset="0"/>
              </a:rPr>
              <a:t>charging</a:t>
            </a:r>
          </a:p>
          <a:p>
            <a:r>
              <a:rPr lang="en-US" sz="1400" dirty="0">
                <a:solidFill>
                  <a:schemeClr val="accent2"/>
                </a:solidFill>
                <a:latin typeface="Roboto" panose="02000000000000000000" pitchFamily="2" charset="0"/>
              </a:rPr>
              <a:t>energy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DCA869-3445-4B79-A770-E115B357470E}"/>
              </a:ext>
            </a:extLst>
          </p:cNvPr>
          <p:cNvSpPr txBox="1"/>
          <p:nvPr/>
        </p:nvSpPr>
        <p:spPr>
          <a:xfrm>
            <a:off x="2121114" y="3718838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5"/>
                </a:solidFill>
                <a:latin typeface="Roboto" panose="02000000000000000000" pitchFamily="2" charset="0"/>
              </a:rPr>
              <a:t>inductive</a:t>
            </a:r>
          </a:p>
          <a:p>
            <a:r>
              <a:rPr lang="en-US" sz="1400" dirty="0">
                <a:solidFill>
                  <a:schemeClr val="accent5"/>
                </a:solidFill>
                <a:latin typeface="Roboto" panose="02000000000000000000" pitchFamily="2" charset="0"/>
              </a:rPr>
              <a:t>energy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BA97EBA-97BF-49B9-81B5-D1E3D73BB1D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995" y="6002571"/>
            <a:ext cx="1303161" cy="2833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BC1E02B-D607-4DCA-BC3E-D632CDE8528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00" y="4908011"/>
            <a:ext cx="1987828" cy="3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5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B9B8F1E-8F55-4FD0-97D3-4CBF6F411ABA}"/>
              </a:ext>
            </a:extLst>
          </p:cNvPr>
          <p:cNvSpPr/>
          <p:nvPr/>
        </p:nvSpPr>
        <p:spPr>
          <a:xfrm>
            <a:off x="1952229" y="257176"/>
            <a:ext cx="1023937" cy="1781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30F109-6813-49E5-ADFE-34983DD52B69}"/>
              </a:ext>
            </a:extLst>
          </p:cNvPr>
          <p:cNvSpPr/>
          <p:nvPr/>
        </p:nvSpPr>
        <p:spPr>
          <a:xfrm>
            <a:off x="1699617" y="454252"/>
            <a:ext cx="604837" cy="409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CE0E98-191E-4C23-BD36-4D6732F4EA4D}"/>
              </a:ext>
            </a:extLst>
          </p:cNvPr>
          <p:cNvSpPr/>
          <p:nvPr/>
        </p:nvSpPr>
        <p:spPr>
          <a:xfrm>
            <a:off x="1740595" y="1529733"/>
            <a:ext cx="604837" cy="409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B5D97B-C9A2-46B1-B16B-A10F75F96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07" y="579537"/>
            <a:ext cx="1135747" cy="12288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B4D88D-961E-4518-8ED0-C65FB99335F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333" y="4974232"/>
            <a:ext cx="1369773" cy="3089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9720142-84D3-487F-0192-EE4DA528ECBE}"/>
              </a:ext>
            </a:extLst>
          </p:cNvPr>
          <p:cNvGrpSpPr/>
          <p:nvPr/>
        </p:nvGrpSpPr>
        <p:grpSpPr>
          <a:xfrm>
            <a:off x="2764741" y="595116"/>
            <a:ext cx="6165143" cy="5667768"/>
            <a:chOff x="3262116" y="595116"/>
            <a:chExt cx="5667768" cy="566776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BA3E61E-DE2B-415F-861F-B9C82EE38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2116" y="595116"/>
              <a:ext cx="5667768" cy="5667768"/>
            </a:xfrm>
            <a:prstGeom prst="rect">
              <a:avLst/>
            </a:prstGeom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346D152-5501-47B6-85BA-FDC4784F12B8}"/>
                </a:ext>
              </a:extLst>
            </p:cNvPr>
            <p:cNvCxnSpPr>
              <a:cxnSpLocks/>
            </p:cNvCxnSpPr>
            <p:nvPr/>
          </p:nvCxnSpPr>
          <p:spPr>
            <a:xfrm>
              <a:off x="5615754" y="5600704"/>
              <a:ext cx="963466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13A4391-6A52-4032-8C92-175BF7864E5B}"/>
                </a:ext>
              </a:extLst>
            </p:cNvPr>
            <p:cNvCxnSpPr>
              <a:cxnSpLocks/>
            </p:cNvCxnSpPr>
            <p:nvPr/>
          </p:nvCxnSpPr>
          <p:spPr>
            <a:xfrm>
              <a:off x="5223231" y="4598763"/>
              <a:ext cx="1753715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6B90081-2272-4B54-BCD2-A0D7C5F1D24C}"/>
                </a:ext>
              </a:extLst>
            </p:cNvPr>
            <p:cNvCxnSpPr>
              <a:cxnSpLocks/>
            </p:cNvCxnSpPr>
            <p:nvPr/>
          </p:nvCxnSpPr>
          <p:spPr>
            <a:xfrm>
              <a:off x="4938502" y="3589296"/>
              <a:ext cx="2287488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1998972-D7D2-403D-A9BE-8AE22959EC64}"/>
                </a:ext>
              </a:extLst>
            </p:cNvPr>
            <p:cNvCxnSpPr>
              <a:cxnSpLocks/>
            </p:cNvCxnSpPr>
            <p:nvPr/>
          </p:nvCxnSpPr>
          <p:spPr>
            <a:xfrm>
              <a:off x="4674591" y="2599811"/>
              <a:ext cx="2841331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984509A-DAEE-4D65-AFC6-22F17F0DAA8A}"/>
                </a:ext>
              </a:extLst>
            </p:cNvPr>
            <p:cNvCxnSpPr>
              <a:cxnSpLocks/>
            </p:cNvCxnSpPr>
            <p:nvPr/>
          </p:nvCxnSpPr>
          <p:spPr>
            <a:xfrm>
              <a:off x="4464948" y="1571107"/>
              <a:ext cx="3296301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95073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B9B8F1E-8F55-4FD0-97D3-4CBF6F411ABA}"/>
              </a:ext>
            </a:extLst>
          </p:cNvPr>
          <p:cNvSpPr/>
          <p:nvPr/>
        </p:nvSpPr>
        <p:spPr>
          <a:xfrm>
            <a:off x="1952229" y="257176"/>
            <a:ext cx="1023937" cy="1781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30F109-6813-49E5-ADFE-34983DD52B69}"/>
              </a:ext>
            </a:extLst>
          </p:cNvPr>
          <p:cNvSpPr/>
          <p:nvPr/>
        </p:nvSpPr>
        <p:spPr>
          <a:xfrm>
            <a:off x="1699617" y="454252"/>
            <a:ext cx="604837" cy="409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CE0E98-191E-4C23-BD36-4D6732F4EA4D}"/>
              </a:ext>
            </a:extLst>
          </p:cNvPr>
          <p:cNvSpPr/>
          <p:nvPr/>
        </p:nvSpPr>
        <p:spPr>
          <a:xfrm>
            <a:off x="1740595" y="1529733"/>
            <a:ext cx="604837" cy="409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0B4D88D-961E-4518-8ED0-C65FB99335F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333" y="4974232"/>
            <a:ext cx="1369773" cy="3089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9720142-84D3-487F-0192-EE4DA528ECBE}"/>
              </a:ext>
            </a:extLst>
          </p:cNvPr>
          <p:cNvGrpSpPr/>
          <p:nvPr/>
        </p:nvGrpSpPr>
        <p:grpSpPr>
          <a:xfrm>
            <a:off x="2749921" y="595116"/>
            <a:ext cx="6165143" cy="5667768"/>
            <a:chOff x="3262116" y="595116"/>
            <a:chExt cx="5667768" cy="566776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BA3E61E-DE2B-415F-861F-B9C82EE38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2116" y="595116"/>
              <a:ext cx="5667768" cy="5667768"/>
            </a:xfrm>
            <a:prstGeom prst="rect">
              <a:avLst/>
            </a:prstGeom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346D152-5501-47B6-85BA-FDC4784F12B8}"/>
                </a:ext>
              </a:extLst>
            </p:cNvPr>
            <p:cNvCxnSpPr>
              <a:cxnSpLocks/>
            </p:cNvCxnSpPr>
            <p:nvPr/>
          </p:nvCxnSpPr>
          <p:spPr>
            <a:xfrm>
              <a:off x="5615754" y="5600704"/>
              <a:ext cx="963466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13A4391-6A52-4032-8C92-175BF7864E5B}"/>
                </a:ext>
              </a:extLst>
            </p:cNvPr>
            <p:cNvCxnSpPr>
              <a:cxnSpLocks/>
            </p:cNvCxnSpPr>
            <p:nvPr/>
          </p:nvCxnSpPr>
          <p:spPr>
            <a:xfrm>
              <a:off x="5218399" y="4613432"/>
              <a:ext cx="1753715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6B90081-2272-4B54-BCD2-A0D7C5F1D24C}"/>
                </a:ext>
              </a:extLst>
            </p:cNvPr>
            <p:cNvCxnSpPr>
              <a:cxnSpLocks/>
            </p:cNvCxnSpPr>
            <p:nvPr/>
          </p:nvCxnSpPr>
          <p:spPr>
            <a:xfrm>
              <a:off x="4938502" y="3589296"/>
              <a:ext cx="2287488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1998972-D7D2-403D-A9BE-8AE22959EC64}"/>
                </a:ext>
              </a:extLst>
            </p:cNvPr>
            <p:cNvCxnSpPr>
              <a:cxnSpLocks/>
            </p:cNvCxnSpPr>
            <p:nvPr/>
          </p:nvCxnSpPr>
          <p:spPr>
            <a:xfrm>
              <a:off x="4674591" y="2599811"/>
              <a:ext cx="2841331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984509A-DAEE-4D65-AFC6-22F17F0DAA8A}"/>
                </a:ext>
              </a:extLst>
            </p:cNvPr>
            <p:cNvCxnSpPr>
              <a:cxnSpLocks/>
            </p:cNvCxnSpPr>
            <p:nvPr/>
          </p:nvCxnSpPr>
          <p:spPr>
            <a:xfrm>
              <a:off x="4464948" y="1571107"/>
              <a:ext cx="3296301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92EABBE-C50B-8213-ADA0-66CD46BF7864}"/>
              </a:ext>
            </a:extLst>
          </p:cNvPr>
          <p:cNvGrpSpPr/>
          <p:nvPr/>
        </p:nvGrpSpPr>
        <p:grpSpPr>
          <a:xfrm>
            <a:off x="2036526" y="4488899"/>
            <a:ext cx="2685243" cy="1279565"/>
            <a:chOff x="7679851" y="2441692"/>
            <a:chExt cx="1792554" cy="142014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1FAD63D-05E1-E494-DA46-C7C440797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679851" y="2441692"/>
              <a:ext cx="1700873" cy="1420146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69805DD-5D95-A003-9F04-4300D5C27105}"/>
                </a:ext>
              </a:extLst>
            </p:cNvPr>
            <p:cNvCxnSpPr/>
            <p:nvPr/>
          </p:nvCxnSpPr>
          <p:spPr>
            <a:xfrm>
              <a:off x="9095734" y="3136279"/>
              <a:ext cx="376671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305DF25D-EB3E-6474-C10D-FAF533AF5C09}"/>
              </a:ext>
            </a:extLst>
          </p:cNvPr>
          <p:cNvSpPr/>
          <p:nvPr/>
        </p:nvSpPr>
        <p:spPr>
          <a:xfrm>
            <a:off x="5738900" y="5507253"/>
            <a:ext cx="186902" cy="18690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B9ACE78-2AE6-122E-4910-E37A28FBA39C}"/>
              </a:ext>
            </a:extLst>
          </p:cNvPr>
          <p:cNvSpPr/>
          <p:nvPr/>
        </p:nvSpPr>
        <p:spPr>
          <a:xfrm>
            <a:off x="5738900" y="5507253"/>
            <a:ext cx="186902" cy="18690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AD78F73-DFA9-E43D-6936-3188E68ACE89}"/>
              </a:ext>
            </a:extLst>
          </p:cNvPr>
          <p:cNvSpPr/>
          <p:nvPr/>
        </p:nvSpPr>
        <p:spPr>
          <a:xfrm>
            <a:off x="5738900" y="3493632"/>
            <a:ext cx="186902" cy="18690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20BA53-061F-6088-46B1-510E128B3D8A}"/>
              </a:ext>
            </a:extLst>
          </p:cNvPr>
          <p:cNvSpPr txBox="1"/>
          <p:nvPr/>
        </p:nvSpPr>
        <p:spPr>
          <a:xfrm>
            <a:off x="8573844" y="5455210"/>
            <a:ext cx="33954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2"/>
                </a:solidFill>
                <a:latin typeface="Roboto Black" panose="02000000000000000000" pitchFamily="2" charset="0"/>
              </a:rPr>
              <a:t>not</a:t>
            </a:r>
            <a:r>
              <a:rPr lang="en-US" sz="2800" dirty="0">
                <a:solidFill>
                  <a:schemeClr val="accent2"/>
                </a:solidFill>
                <a:latin typeface="Roboto Black" panose="02000000000000000000" pitchFamily="2" charset="0"/>
              </a:rPr>
              <a:t> </a:t>
            </a:r>
            <a:r>
              <a:rPr lang="en-US" sz="2800" dirty="0">
                <a:latin typeface="Roboto Black" panose="02000000000000000000" pitchFamily="2" charset="0"/>
              </a:rPr>
              <a:t>a good qubit…</a:t>
            </a:r>
            <a:br>
              <a:rPr lang="en-US" sz="2800" dirty="0">
                <a:latin typeface="Roboto Black" panose="02000000000000000000" pitchFamily="2" charset="0"/>
              </a:rPr>
            </a:br>
            <a:r>
              <a:rPr lang="en-US" sz="2800" dirty="0">
                <a:latin typeface="Roboto Black" panose="02000000000000000000" pitchFamily="2" charset="0"/>
              </a:rPr>
              <a:t>need</a:t>
            </a:r>
            <a:r>
              <a:rPr lang="en-US" sz="2800" dirty="0">
                <a:solidFill>
                  <a:schemeClr val="accent2"/>
                </a:solidFill>
                <a:latin typeface="Roboto Black" panose="02000000000000000000" pitchFamily="2" charset="0"/>
              </a:rPr>
              <a:t> </a:t>
            </a:r>
            <a:r>
              <a:rPr lang="en-US" sz="2800" dirty="0">
                <a:solidFill>
                  <a:schemeClr val="accent5"/>
                </a:solidFill>
                <a:latin typeface="Roboto Black" panose="02000000000000000000" pitchFamily="2" charset="0"/>
              </a:rPr>
              <a:t>nonlinearity</a:t>
            </a: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F563990F-7F98-3BC8-6337-AE929383FCAA}"/>
              </a:ext>
            </a:extLst>
          </p:cNvPr>
          <p:cNvSpPr txBox="1">
            <a:spLocks/>
          </p:cNvSpPr>
          <p:nvPr/>
        </p:nvSpPr>
        <p:spPr>
          <a:xfrm>
            <a:off x="342290" y="1389347"/>
            <a:ext cx="10515600" cy="368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Roboto" panose="02000000000000000000" pitchFamily="2" charset="0"/>
                <a:ea typeface="+mj-ea"/>
                <a:cs typeface="+mj-cs"/>
              </a:defRPr>
            </a:lvl1pPr>
          </a:lstStyle>
          <a:p>
            <a:r>
              <a:rPr lang="en-US" sz="4400" dirty="0">
                <a:latin typeface="Roboto Black" panose="02000000000000000000" pitchFamily="2" charset="0"/>
                <a:ea typeface="Roboto Black" panose="02000000000000000000" pitchFamily="2" charset="0"/>
              </a:rPr>
              <a:t>Quantum </a:t>
            </a:r>
          </a:p>
          <a:p>
            <a:r>
              <a:rPr lang="en-US" sz="4400" dirty="0">
                <a:latin typeface="Roboto Black" panose="02000000000000000000" pitchFamily="2" charset="0"/>
                <a:ea typeface="Roboto Black" panose="02000000000000000000" pitchFamily="2" charset="0"/>
              </a:rPr>
              <a:t>LC oscillator </a:t>
            </a:r>
            <a:br>
              <a:rPr lang="en-US" sz="4400" dirty="0"/>
            </a:br>
            <a:r>
              <a:rPr lang="en-US" sz="4400" dirty="0">
                <a:latin typeface="Roboto Light" panose="02000000000000000000" pitchFamily="2" charset="0"/>
                <a:ea typeface="Roboto Light" panose="02000000000000000000" pitchFamily="2" charset="0"/>
              </a:rPr>
              <a:t>as a qubit?</a:t>
            </a:r>
          </a:p>
        </p:txBody>
      </p:sp>
    </p:spTree>
    <p:extLst>
      <p:ext uri="{BB962C8B-B14F-4D97-AF65-F5344CB8AC3E}">
        <p14:creationId xmlns:p14="http://schemas.microsoft.com/office/powerpoint/2010/main" val="944355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4.58333E-6 -0.14908 " pathEditMode="relative" rAng="0" ptsTypes="AA">
                                      <p:cBhvr>
                                        <p:cTn id="18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45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0"/>
                            </p:stCondLst>
                            <p:childTnLst>
                              <p:par>
                                <p:cTn id="22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14908 L 4.58333E-6 -0.29329 " pathEditMode="relative" rAng="0" ptsTypes="AA">
                                      <p:cBhvr>
                                        <p:cTn id="23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800"/>
                            </p:stCondLst>
                            <p:childTnLst>
                              <p:par>
                                <p:cTn id="28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00052 -0.14352 " pathEditMode="relative" rAng="0" ptsTypes="AA">
                                      <p:cBhvr>
                                        <p:cTn id="29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3" grpId="0" animBg="1"/>
      <p:bldP spid="13" grpId="1" animBg="1"/>
      <p:bldP spid="14" grpId="0" animBg="1"/>
      <p:bldP spid="14" grpId="1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2FEEF27-6A9D-4B5E-8F03-224AEA54EC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116" y="592527"/>
            <a:ext cx="5667768" cy="56677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6435CB-8C91-43A8-9005-31630A8F62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815"/>
          <a:stretch/>
        </p:blipFill>
        <p:spPr>
          <a:xfrm>
            <a:off x="1456886" y="501719"/>
            <a:ext cx="379811" cy="1295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EA8B73-C5D5-4C9F-A754-EFBA7DE9A4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0109"/>
          <a:stretch/>
        </p:blipFill>
        <p:spPr>
          <a:xfrm>
            <a:off x="701015" y="592527"/>
            <a:ext cx="757566" cy="11727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31A54B-D2AE-4D1A-A42E-4BBF42E430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353" r="-274"/>
          <a:stretch/>
        </p:blipFill>
        <p:spPr>
          <a:xfrm>
            <a:off x="1456886" y="593719"/>
            <a:ext cx="356838" cy="1172771"/>
          </a:xfrm>
          <a:prstGeom prst="rect">
            <a:avLst/>
          </a:prstGeom>
        </p:spPr>
      </p:pic>
      <p:pic>
        <p:nvPicPr>
          <p:cNvPr id="12" name="Picture 11" descr="\documentclass{article}&#10;\usepackage{amsmath,times}&#10;\pagestyle{empty}&#10;\begin{document}&#10;&#10;\begin{align*}&#10; \frac{\Phi^2}{2L}&#10;\end{align*}&#10;&#10;&#10;\end{document}" title="IguanaTex Bitmap Display">
            <a:extLst>
              <a:ext uri="{FF2B5EF4-FFF2-40B4-BE49-F238E27FC236}">
                <a16:creationId xmlns:a16="http://schemas.microsoft.com/office/drawing/2014/main" id="{FC276060-123D-4D1E-A54F-249595A591F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547" y="2246141"/>
            <a:ext cx="365835" cy="679409"/>
          </a:xfrm>
          <a:prstGeom prst="rect">
            <a:avLst/>
          </a:prstGeom>
        </p:spPr>
      </p:pic>
      <p:pic>
        <p:nvPicPr>
          <p:cNvPr id="15" name="Picture 14" descr="\documentclass{article}&#10;\usepackage{amsmath,times}&#10;\pagestyle{empty}&#10;\begin{document}&#10;&#10;\begin{align*}&#10; -E_J \cos(2\pi \Phi/\Phi_0)&#10;\end{align*}&#10;&#10;&#10;\end{document}" title="IguanaTex Bitmap Display">
            <a:extLst>
              <a:ext uri="{FF2B5EF4-FFF2-40B4-BE49-F238E27FC236}">
                <a16:creationId xmlns:a16="http://schemas.microsoft.com/office/drawing/2014/main" id="{C0782B55-2919-4150-B54C-21C50199DA7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01" y="4085803"/>
            <a:ext cx="2377929" cy="311707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9C6FE2B-A505-4C90-BF5F-47A7E03D59E3}"/>
              </a:ext>
            </a:extLst>
          </p:cNvPr>
          <p:cNvCxnSpPr/>
          <p:nvPr/>
        </p:nvCxnSpPr>
        <p:spPr>
          <a:xfrm>
            <a:off x="1709464" y="3171825"/>
            <a:ext cx="0" cy="7524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AA8EA85-356D-44C5-935B-D3EDA51575A3}"/>
              </a:ext>
            </a:extLst>
          </p:cNvPr>
          <p:cNvCxnSpPr>
            <a:cxnSpLocks/>
          </p:cNvCxnSpPr>
          <p:nvPr/>
        </p:nvCxnSpPr>
        <p:spPr>
          <a:xfrm>
            <a:off x="5615754" y="5600704"/>
            <a:ext cx="96346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9689650-9581-4696-80D4-74685567844F}"/>
              </a:ext>
            </a:extLst>
          </p:cNvPr>
          <p:cNvCxnSpPr>
            <a:cxnSpLocks/>
          </p:cNvCxnSpPr>
          <p:nvPr/>
        </p:nvCxnSpPr>
        <p:spPr>
          <a:xfrm>
            <a:off x="5223231" y="4598763"/>
            <a:ext cx="175371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043995F-C3F2-498F-92A2-6A7A211CFE11}"/>
              </a:ext>
            </a:extLst>
          </p:cNvPr>
          <p:cNvCxnSpPr>
            <a:cxnSpLocks/>
          </p:cNvCxnSpPr>
          <p:nvPr/>
        </p:nvCxnSpPr>
        <p:spPr>
          <a:xfrm>
            <a:off x="4938502" y="3589296"/>
            <a:ext cx="228748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587CF68-BECE-43A8-B50F-F0C807CF520E}"/>
              </a:ext>
            </a:extLst>
          </p:cNvPr>
          <p:cNvCxnSpPr>
            <a:cxnSpLocks/>
          </p:cNvCxnSpPr>
          <p:nvPr/>
        </p:nvCxnSpPr>
        <p:spPr>
          <a:xfrm>
            <a:off x="4674591" y="2599811"/>
            <a:ext cx="284133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8BB1383-C737-4729-AFEC-87B1C5D3572B}"/>
              </a:ext>
            </a:extLst>
          </p:cNvPr>
          <p:cNvCxnSpPr>
            <a:cxnSpLocks/>
          </p:cNvCxnSpPr>
          <p:nvPr/>
        </p:nvCxnSpPr>
        <p:spPr>
          <a:xfrm>
            <a:off x="4464948" y="1571107"/>
            <a:ext cx="329630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4048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A2B127-8912-4449-B634-2C08A1FE97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116" y="595116"/>
            <a:ext cx="5667768" cy="56677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6435CB-8C91-43A8-9005-31630A8F62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815"/>
          <a:stretch/>
        </p:blipFill>
        <p:spPr>
          <a:xfrm>
            <a:off x="1456886" y="501719"/>
            <a:ext cx="379811" cy="1295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EA8B73-C5D5-4C9F-A754-EFBA7DE9A4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0109"/>
          <a:stretch/>
        </p:blipFill>
        <p:spPr>
          <a:xfrm>
            <a:off x="701015" y="592527"/>
            <a:ext cx="757566" cy="1172771"/>
          </a:xfrm>
          <a:prstGeom prst="rect">
            <a:avLst/>
          </a:prstGeom>
        </p:spPr>
      </p:pic>
      <p:pic>
        <p:nvPicPr>
          <p:cNvPr id="12" name="Picture 11" descr="\documentclass{article}&#10;\usepackage{amsmath,times}&#10;\pagestyle{empty}&#10;\begin{document}&#10;&#10;\begin{align*}&#10; \frac{\Phi^2}{2L}&#10;\end{align*}&#10;&#10;&#10;\end{document}" title="IguanaTex Bitmap Display">
            <a:extLst>
              <a:ext uri="{FF2B5EF4-FFF2-40B4-BE49-F238E27FC236}">
                <a16:creationId xmlns:a16="http://schemas.microsoft.com/office/drawing/2014/main" id="{FC276060-123D-4D1E-A54F-249595A591F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547" y="2246141"/>
            <a:ext cx="365835" cy="679409"/>
          </a:xfrm>
          <a:prstGeom prst="rect">
            <a:avLst/>
          </a:prstGeom>
        </p:spPr>
      </p:pic>
      <p:pic>
        <p:nvPicPr>
          <p:cNvPr id="15" name="Picture 14" descr="\documentclass{article}&#10;\usepackage{amsmath,times}&#10;\pagestyle{empty}&#10;\begin{document}&#10;&#10;\begin{align*}&#10; -E_J \cos(2\pi \Phi/\Phi_0)&#10;\end{align*}&#10;&#10;&#10;\end{document}" title="IguanaTex Bitmap Display">
            <a:extLst>
              <a:ext uri="{FF2B5EF4-FFF2-40B4-BE49-F238E27FC236}">
                <a16:creationId xmlns:a16="http://schemas.microsoft.com/office/drawing/2014/main" id="{C0782B55-2919-4150-B54C-21C50199DA7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01" y="4085803"/>
            <a:ext cx="2377929" cy="311707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9C6FE2B-A505-4C90-BF5F-47A7E03D59E3}"/>
              </a:ext>
            </a:extLst>
          </p:cNvPr>
          <p:cNvCxnSpPr/>
          <p:nvPr/>
        </p:nvCxnSpPr>
        <p:spPr>
          <a:xfrm>
            <a:off x="1709464" y="3171825"/>
            <a:ext cx="0" cy="7524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0995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BA10E5-5395-45F0-B614-2166CE9D0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9742" y="2757488"/>
            <a:ext cx="5316658" cy="324777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8A01512-82C9-4457-891B-816B67C7AAF0}"/>
              </a:ext>
            </a:extLst>
          </p:cNvPr>
          <p:cNvCxnSpPr>
            <a:cxnSpLocks/>
          </p:cNvCxnSpPr>
          <p:nvPr/>
        </p:nvCxnSpPr>
        <p:spPr>
          <a:xfrm>
            <a:off x="5901503" y="5514979"/>
            <a:ext cx="43738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32DF86-B396-45FC-975D-9D7233979393}"/>
              </a:ext>
            </a:extLst>
          </p:cNvPr>
          <p:cNvCxnSpPr>
            <a:cxnSpLocks/>
          </p:cNvCxnSpPr>
          <p:nvPr/>
        </p:nvCxnSpPr>
        <p:spPr>
          <a:xfrm>
            <a:off x="5786438" y="4908681"/>
            <a:ext cx="69056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B0A68B9-0886-4BE5-A5E2-30C508312EAD}"/>
              </a:ext>
            </a:extLst>
          </p:cNvPr>
          <p:cNvCxnSpPr>
            <a:cxnSpLocks/>
          </p:cNvCxnSpPr>
          <p:nvPr/>
        </p:nvCxnSpPr>
        <p:spPr>
          <a:xfrm>
            <a:off x="5719763" y="4412129"/>
            <a:ext cx="83343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024B71-3052-4978-B0F2-FA71B8DA829A}"/>
              </a:ext>
            </a:extLst>
          </p:cNvPr>
          <p:cNvCxnSpPr>
            <a:cxnSpLocks/>
          </p:cNvCxnSpPr>
          <p:nvPr/>
        </p:nvCxnSpPr>
        <p:spPr>
          <a:xfrm>
            <a:off x="5653088" y="3961005"/>
            <a:ext cx="96202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292E09C-F2D9-4F49-BB49-B1C9AB849DA6}"/>
              </a:ext>
            </a:extLst>
          </p:cNvPr>
          <p:cNvCxnSpPr>
            <a:cxnSpLocks/>
          </p:cNvCxnSpPr>
          <p:nvPr/>
        </p:nvCxnSpPr>
        <p:spPr>
          <a:xfrm>
            <a:off x="5572125" y="3595687"/>
            <a:ext cx="110966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091005F0-5663-4230-AE51-EFEB97BFE5A2}"/>
              </a:ext>
            </a:extLst>
          </p:cNvPr>
          <p:cNvSpPr/>
          <p:nvPr/>
        </p:nvSpPr>
        <p:spPr>
          <a:xfrm>
            <a:off x="3417513" y="2076450"/>
            <a:ext cx="1840287" cy="4090980"/>
          </a:xfrm>
          <a:prstGeom prst="rect">
            <a:avLst/>
          </a:prstGeom>
          <a:solidFill>
            <a:srgbClr val="D9D9D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B50CEA3-E942-40DE-9A82-6A873462E753}"/>
              </a:ext>
            </a:extLst>
          </p:cNvPr>
          <p:cNvSpPr/>
          <p:nvPr/>
        </p:nvSpPr>
        <p:spPr>
          <a:xfrm>
            <a:off x="6996113" y="2076450"/>
            <a:ext cx="1840287" cy="4090980"/>
          </a:xfrm>
          <a:prstGeom prst="rect">
            <a:avLst/>
          </a:prstGeom>
          <a:solidFill>
            <a:srgbClr val="D9D9D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E28AFB9-3D55-4070-BB74-D3D0DD1202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815"/>
          <a:stretch/>
        </p:blipFill>
        <p:spPr>
          <a:xfrm>
            <a:off x="1456886" y="501719"/>
            <a:ext cx="379811" cy="129598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73A475F-6B7D-4A18-8CCF-9095193483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0109"/>
          <a:stretch/>
        </p:blipFill>
        <p:spPr>
          <a:xfrm>
            <a:off x="701015" y="592527"/>
            <a:ext cx="757566" cy="117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861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94029" y="817082"/>
            <a:ext cx="10515600" cy="36830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Roboto Black" panose="02000000000000000000" pitchFamily="2" charset="0"/>
                <a:ea typeface="Roboto Black" panose="02000000000000000000" pitchFamily="2" charset="0"/>
              </a:rPr>
              <a:t>From LC oscillator </a:t>
            </a:r>
            <a:br>
              <a:rPr lang="en-US" sz="4000" dirty="0"/>
            </a:br>
            <a:r>
              <a:rPr lang="en-US" sz="4000" dirty="0">
                <a:latin typeface="Roboto Light" panose="02000000000000000000" pitchFamily="2" charset="0"/>
                <a:ea typeface="Roboto Light" panose="02000000000000000000" pitchFamily="2" charset="0"/>
              </a:rPr>
              <a:t>to transmon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110" y="2109054"/>
            <a:ext cx="1583495" cy="1631971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814" y="2788401"/>
            <a:ext cx="268758" cy="273275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24" y="2788401"/>
            <a:ext cx="447177" cy="316186"/>
          </a:xfrm>
          <a:prstGeom prst="rect">
            <a:avLst/>
          </a:prstGeom>
        </p:spPr>
      </p:pic>
      <p:sp>
        <p:nvSpPr>
          <p:cNvPr id="91" name="TextBox 90"/>
          <p:cNvSpPr txBox="1"/>
          <p:nvPr/>
        </p:nvSpPr>
        <p:spPr>
          <a:xfrm>
            <a:off x="3449086" y="2600482"/>
            <a:ext cx="22958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Roboto Black" panose="02000000000000000000" pitchFamily="2" charset="0"/>
              </a:rPr>
              <a:t>Introduce nonlinearity</a:t>
            </a:r>
            <a:r>
              <a:rPr lang="en-US" sz="1600" dirty="0">
                <a:latin typeface="Roboto Black" panose="02000000000000000000" pitchFamily="2" charset="0"/>
              </a:rPr>
              <a:t>:</a:t>
            </a:r>
            <a:br>
              <a:rPr lang="en-US" sz="1600" dirty="0">
                <a:latin typeface="Roboto" panose="02000000000000000000" pitchFamily="2" charset="0"/>
              </a:rPr>
            </a:br>
            <a:r>
              <a:rPr lang="en-US" sz="1600" dirty="0">
                <a:latin typeface="Roboto" panose="02000000000000000000" pitchFamily="2" charset="0"/>
              </a:rPr>
              <a:t>replace inductor with </a:t>
            </a:r>
          </a:p>
          <a:p>
            <a:r>
              <a:rPr lang="en-US" sz="1600" dirty="0">
                <a:latin typeface="Roboto" panose="02000000000000000000" pitchFamily="2" charset="0"/>
              </a:rPr>
              <a:t>Josephson junction</a:t>
            </a:r>
          </a:p>
        </p:txBody>
      </p:sp>
      <p:pic>
        <p:nvPicPr>
          <p:cNvPr id="93" name="Picture 9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78" y="4703578"/>
            <a:ext cx="3697549" cy="686875"/>
          </a:xfrm>
          <a:prstGeom prst="rect">
            <a:avLst/>
          </a:prstGeom>
        </p:spPr>
      </p:pic>
      <p:sp>
        <p:nvSpPr>
          <p:cNvPr id="5" name="Right Brace 4"/>
          <p:cNvSpPr/>
          <p:nvPr/>
        </p:nvSpPr>
        <p:spPr>
          <a:xfrm rot="16200000">
            <a:off x="3930699" y="4263825"/>
            <a:ext cx="158174" cy="1042748"/>
          </a:xfrm>
          <a:prstGeom prst="rightBrace">
            <a:avLst>
              <a:gd name="adj1" fmla="val 38768"/>
              <a:gd name="adj2" fmla="val 50000"/>
            </a:avLst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127" y="4435714"/>
            <a:ext cx="177318" cy="20531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3"/>
          <a:srcRect t="17672"/>
          <a:stretch/>
        </p:blipFill>
        <p:spPr>
          <a:xfrm>
            <a:off x="6388813" y="1671041"/>
            <a:ext cx="4807758" cy="4350030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7651995" y="3805080"/>
            <a:ext cx="2205866" cy="1528833"/>
            <a:chOff x="8620131" y="3424127"/>
            <a:chExt cx="1981201" cy="1396882"/>
          </a:xfrm>
        </p:grpSpPr>
        <p:cxnSp>
          <p:nvCxnSpPr>
            <p:cNvPr id="52" name="Straight Connector 51"/>
            <p:cNvCxnSpPr/>
            <p:nvPr/>
          </p:nvCxnSpPr>
          <p:spPr>
            <a:xfrm>
              <a:off x="9185430" y="4821009"/>
              <a:ext cx="84213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8924931" y="4245077"/>
              <a:ext cx="13716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8772531" y="3781366"/>
              <a:ext cx="167639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8620131" y="3424127"/>
              <a:ext cx="198120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4" name="Straight Arrow Connector 63"/>
          <p:cNvCxnSpPr/>
          <p:nvPr/>
        </p:nvCxnSpPr>
        <p:spPr>
          <a:xfrm>
            <a:off x="9742092" y="4812055"/>
            <a:ext cx="0" cy="51331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10085960" y="4208856"/>
            <a:ext cx="0" cy="41002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891" y="4930271"/>
            <a:ext cx="977249" cy="2566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589" y="4250929"/>
            <a:ext cx="1127595" cy="256688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8653631" y="5233569"/>
            <a:ext cx="186902" cy="18690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6184942" y="4605647"/>
            <a:ext cx="1792554" cy="926133"/>
            <a:chOff x="7679851" y="2441692"/>
            <a:chExt cx="1792554" cy="1420146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679851" y="2441692"/>
              <a:ext cx="1700873" cy="1420146"/>
            </a:xfrm>
            <a:prstGeom prst="rect">
              <a:avLst/>
            </a:prstGeom>
          </p:spPr>
        </p:pic>
        <p:cxnSp>
          <p:nvCxnSpPr>
            <p:cNvPr id="81" name="Straight Arrow Connector 80"/>
            <p:cNvCxnSpPr/>
            <p:nvPr/>
          </p:nvCxnSpPr>
          <p:spPr>
            <a:xfrm>
              <a:off x="9095734" y="3136279"/>
              <a:ext cx="376671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596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7 L 2.08333E-6 -0.09074 " pathEditMode="relative" rAng="0" ptsTypes="AA">
                                      <p:cBhvr>
                                        <p:cTn id="30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41B16-9A44-4C5D-88AD-B99F9F811F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2111" y="786034"/>
            <a:ext cx="10515600" cy="368300"/>
          </a:xfrm>
        </p:spPr>
        <p:txBody>
          <a:bodyPr>
            <a:noAutofit/>
          </a:bodyPr>
          <a:lstStyle/>
          <a:p>
            <a:r>
              <a:rPr lang="en-US" sz="4400" dirty="0">
                <a:latin typeface="Roboto Black" panose="02000000000000000000" pitchFamily="2" charset="0"/>
                <a:ea typeface="Roboto Black" panose="02000000000000000000" pitchFamily="2" charset="0"/>
              </a:rPr>
              <a:t>Transmon qubit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539885-B937-4659-848A-158BE2F87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219367" y="280805"/>
            <a:ext cx="2743200" cy="5772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DD699A-8AFE-4AE3-9847-1000433AA4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1084" y="3545817"/>
            <a:ext cx="4062663" cy="306001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4178D8-83D7-4523-A3A0-1A068BC3A1C5}"/>
              </a:ext>
            </a:extLst>
          </p:cNvPr>
          <p:cNvCxnSpPr/>
          <p:nvPr/>
        </p:nvCxnSpPr>
        <p:spPr>
          <a:xfrm>
            <a:off x="3516083" y="3306746"/>
            <a:ext cx="130801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1F09E48-FF9C-499C-A163-682D78510343}"/>
              </a:ext>
            </a:extLst>
          </p:cNvPr>
          <p:cNvCxnSpPr>
            <a:cxnSpLocks/>
          </p:cNvCxnSpPr>
          <p:nvPr/>
        </p:nvCxnSpPr>
        <p:spPr>
          <a:xfrm flipV="1">
            <a:off x="3568303" y="3427563"/>
            <a:ext cx="0" cy="1796716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A1E85C4-C941-4D25-BF30-278D8B8454EA}"/>
              </a:ext>
            </a:extLst>
          </p:cNvPr>
          <p:cNvCxnSpPr/>
          <p:nvPr/>
        </p:nvCxnSpPr>
        <p:spPr>
          <a:xfrm>
            <a:off x="3568303" y="5224279"/>
            <a:ext cx="3702781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998DEF1D-2083-4329-8267-EE012BC024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8265700" y="1306950"/>
            <a:ext cx="1583495" cy="16319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753BEE-8349-4FBD-9C6A-7DACD994CAD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635" y="1313083"/>
            <a:ext cx="268758" cy="2732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FC04222-93A7-48AE-BCE1-9A1A4784D27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340" y="2783075"/>
            <a:ext cx="447177" cy="31618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86A430B-F356-4CD4-9066-162CC635E4C8}"/>
              </a:ext>
            </a:extLst>
          </p:cNvPr>
          <p:cNvSpPr txBox="1"/>
          <p:nvPr/>
        </p:nvSpPr>
        <p:spPr>
          <a:xfrm>
            <a:off x="890337" y="355567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Roboto" panose="02000000000000000000" pitchFamily="2" charset="0"/>
              </a:rPr>
              <a:t>Nb</a:t>
            </a:r>
            <a:endParaRPr lang="en-US" dirty="0">
              <a:latin typeface="Roboto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228BB2-37F8-47A5-836E-BEEAD60EB034}"/>
              </a:ext>
            </a:extLst>
          </p:cNvPr>
          <p:cNvSpPr txBox="1"/>
          <p:nvPr/>
        </p:nvSpPr>
        <p:spPr>
          <a:xfrm>
            <a:off x="897674" y="4108857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</a:rPr>
              <a:t>sapphire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40AD2E-38D9-4D7C-BC40-2B224A91A051}"/>
              </a:ext>
            </a:extLst>
          </p:cNvPr>
          <p:cNvSpPr txBox="1"/>
          <p:nvPr/>
        </p:nvSpPr>
        <p:spPr>
          <a:xfrm>
            <a:off x="9689433" y="3481653"/>
            <a:ext cx="684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</a:rPr>
              <a:t>Al</a:t>
            </a:r>
          </a:p>
          <a:p>
            <a:r>
              <a:rPr lang="en-US" dirty="0" err="1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</a:rPr>
              <a:t>AlOx</a:t>
            </a:r>
            <a:br>
              <a:rPr lang="en-US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</a:rPr>
            </a:b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</a:rPr>
              <a:t>Al</a:t>
            </a:r>
          </a:p>
        </p:txBody>
      </p:sp>
    </p:spTree>
    <p:extLst>
      <p:ext uri="{BB962C8B-B14F-4D97-AF65-F5344CB8AC3E}">
        <p14:creationId xmlns:p14="http://schemas.microsoft.com/office/powerpoint/2010/main" val="345864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5">
            <a:extLst>
              <a:ext uri="{FF2B5EF4-FFF2-40B4-BE49-F238E27FC236}">
                <a16:creationId xmlns:a16="http://schemas.microsoft.com/office/drawing/2014/main" id="{63B88565-DF86-4EEC-82B3-09210C4A2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7821" y="2977376"/>
            <a:ext cx="446308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dirty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TRANSMON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B2C35E93-D7C3-3A65-F524-180799774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7010" y="2977376"/>
            <a:ext cx="67037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dirty="0"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0F0A548F-0538-84F4-B5A8-DBA7DE8DC8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0909" y="2977376"/>
            <a:ext cx="51570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dirty="0"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E6D92507-A57C-88DB-7AAB-157CEBEEA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5232" y="2977376"/>
            <a:ext cx="70884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dirty="0"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CF6D9662-079D-E1E4-BB69-8C280376F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5732" y="2977376"/>
            <a:ext cx="72487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dirty="0"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F83BAF08-1E00-2E64-E24E-D5564F345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9118" y="2977376"/>
            <a:ext cx="66556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dirty="0"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200CC775-F159-C92F-92AF-058B023CF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5429" y="2977376"/>
            <a:ext cx="85953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dirty="0"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569F7FAF-0B7F-0BD2-1017-5073A011C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0954" y="2977376"/>
            <a:ext cx="71526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dirty="0"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ECD6EE67-7555-252F-80FA-F9E566B98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597" y="2977376"/>
            <a:ext cx="72487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dirty="0"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1B0A8F-144D-921A-CE72-62F0DA7CB5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41" t="-1304" r="26417" b="57994"/>
          <a:stretch/>
        </p:blipFill>
        <p:spPr>
          <a:xfrm>
            <a:off x="1115922" y="126985"/>
            <a:ext cx="3446216" cy="30485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724F0A-95E3-2099-F1D6-41D3138A57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90" t="46777" r="55986" b="21308"/>
          <a:stretch/>
        </p:blipFill>
        <p:spPr>
          <a:xfrm>
            <a:off x="4593908" y="229571"/>
            <a:ext cx="1990766" cy="27518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C33C46-27CC-CEA0-22EC-C5BF3B7B00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968" t="41343" r="35399" b="26742"/>
          <a:stretch/>
        </p:blipFill>
        <p:spPr>
          <a:xfrm>
            <a:off x="623508" y="3892606"/>
            <a:ext cx="1619085" cy="24915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4E97A3-B2B1-C233-6F0F-FE062AD4B9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715" t="48712" b="20701"/>
          <a:stretch/>
        </p:blipFill>
        <p:spPr>
          <a:xfrm>
            <a:off x="2433892" y="3980027"/>
            <a:ext cx="4320031" cy="242759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2275141-D1F3-B906-47FE-2463AA701625}"/>
              </a:ext>
            </a:extLst>
          </p:cNvPr>
          <p:cNvSpPr txBox="1">
            <a:spLocks/>
          </p:cNvSpPr>
          <p:nvPr/>
        </p:nvSpPr>
        <p:spPr>
          <a:xfrm rot="16200000">
            <a:off x="-3242348" y="3332676"/>
            <a:ext cx="7366265" cy="9548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dirty="0">
                <a:solidFill>
                  <a:schemeClr val="bg1">
                    <a:lumMod val="50000"/>
                  </a:schemeClr>
                </a:solidFill>
                <a:effectLst/>
                <a:latin typeface="Roboto Black" panose="02000000000000000000" pitchFamily="2" charset="0"/>
                <a:ea typeface="Roboto Black" panose="02000000000000000000" pitchFamily="2" charset="0"/>
              </a:rPr>
              <a:t> ~ 2007</a:t>
            </a:r>
            <a:endParaRPr lang="en-US" sz="4000" dirty="0">
              <a:solidFill>
                <a:schemeClr val="bg1">
                  <a:lumMod val="50000"/>
                </a:schemeClr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ACB2AF8-ED31-3962-E90A-AF2E7855AC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163" y="3980027"/>
            <a:ext cx="1803116" cy="24041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1C88C9D-C78F-061F-331B-BE80932504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34" t="2306" r="75941" b="64135"/>
          <a:stretch/>
        </p:blipFill>
        <p:spPr>
          <a:xfrm>
            <a:off x="8953212" y="1564931"/>
            <a:ext cx="2734584" cy="483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43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14E7C640-2625-457E-82BA-42D83ACE7852}"/>
              </a:ext>
            </a:extLst>
          </p:cNvPr>
          <p:cNvSpPr txBox="1"/>
          <p:nvPr/>
        </p:nvSpPr>
        <p:spPr>
          <a:xfrm>
            <a:off x="1751053" y="3305252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circuit quantization</a:t>
            </a:r>
            <a:b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</a:b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JetBrains Mono Light" panose="02000009000000000000" pitchFamily="49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8F80911-4392-42E9-B624-0CB067EDB855}"/>
              </a:ext>
            </a:extLst>
          </p:cNvPr>
          <p:cNvSpPr txBox="1">
            <a:spLocks/>
          </p:cNvSpPr>
          <p:nvPr/>
        </p:nvSpPr>
        <p:spPr>
          <a:xfrm>
            <a:off x="1751053" y="1728826"/>
            <a:ext cx="9693727" cy="9548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introduction</a:t>
            </a:r>
            <a:b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 short conceptual</a:t>
            </a:r>
          </a:p>
          <a:p>
            <a:r>
              <a:rPr lang="en-US" sz="2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overview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1E6CFD-C0EF-42EA-A7D9-FBF3AC224B26}"/>
              </a:ext>
            </a:extLst>
          </p:cNvPr>
          <p:cNvSpPr txBox="1"/>
          <p:nvPr/>
        </p:nvSpPr>
        <p:spPr>
          <a:xfrm flipH="1">
            <a:off x="551667" y="1184354"/>
            <a:ext cx="1069343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br>
              <a:rPr lang="en-US" sz="6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US" sz="48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6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</a:p>
          <a:p>
            <a:b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6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endParaRPr lang="en-US" sz="72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E88BBF-631F-193F-30D9-6749E034A59E}"/>
              </a:ext>
            </a:extLst>
          </p:cNvPr>
          <p:cNvSpPr txBox="1"/>
          <p:nvPr/>
        </p:nvSpPr>
        <p:spPr>
          <a:xfrm>
            <a:off x="1751053" y="5057405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Calibri" panose="020F0502020204030204" pitchFamily="34" charset="0"/>
              </a:rPr>
              <a:t>transmon &amp; fluxonium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776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B6D0C6-C4A8-4EC0-8878-9FE6C4696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6774" y="2166726"/>
            <a:ext cx="7866156" cy="45664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78560A-F405-4D45-8035-1EDD02555A9D}"/>
              </a:ext>
            </a:extLst>
          </p:cNvPr>
          <p:cNvSpPr txBox="1"/>
          <p:nvPr/>
        </p:nvSpPr>
        <p:spPr>
          <a:xfrm>
            <a:off x="76690" y="6210001"/>
            <a:ext cx="55196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hlinkClick r:id="rId4"/>
              </a:rPr>
              <a:t>https://www.transmon.co.uk/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3AEBDD-6089-4AB9-9B40-4C4DE32DC1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654" y="262284"/>
            <a:ext cx="8653142" cy="10664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9283C4-D995-85A2-B3D3-B893FA347C6D}"/>
              </a:ext>
            </a:extLst>
          </p:cNvPr>
          <p:cNvSpPr txBox="1"/>
          <p:nvPr/>
        </p:nvSpPr>
        <p:spPr>
          <a:xfrm>
            <a:off x="1612246" y="895196"/>
            <a:ext cx="9796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established in 1996, Transmon Engineering Ltd has remained at the forefront of the forklift and materials handling sector</a:t>
            </a:r>
          </a:p>
        </p:txBody>
      </p:sp>
    </p:spTree>
    <p:extLst>
      <p:ext uri="{BB962C8B-B14F-4D97-AF65-F5344CB8AC3E}">
        <p14:creationId xmlns:p14="http://schemas.microsoft.com/office/powerpoint/2010/main" val="83163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EAFD2F94-9B2C-47D8-B231-9094B53B6F79}"/>
              </a:ext>
            </a:extLst>
          </p:cNvPr>
          <p:cNvSpPr txBox="1"/>
          <p:nvPr/>
        </p:nvSpPr>
        <p:spPr>
          <a:xfrm>
            <a:off x="1004141" y="3899159"/>
            <a:ext cx="288091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</a:rPr>
              <a:t>1/f charge noise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</a:rPr>
              <a:t>1/f flux noise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</a:rPr>
              <a:t>critical current noise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</a:rPr>
              <a:t>dielectric loss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</a:rPr>
              <a:t>photon shot noise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</a:rPr>
              <a:t>Purcell decay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</a:rPr>
              <a:t>nonequilibrium quasiparticles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</a:rPr>
              <a:t>…</a:t>
            </a:r>
          </a:p>
          <a:p>
            <a:endParaRPr lang="en-US" sz="1200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</a:endParaRPr>
          </a:p>
        </p:txBody>
      </p:sp>
      <p:sp>
        <p:nvSpPr>
          <p:cNvPr id="42" name="Line 11">
            <a:extLst>
              <a:ext uri="{FF2B5EF4-FFF2-40B4-BE49-F238E27FC236}">
                <a16:creationId xmlns:a16="http://schemas.microsoft.com/office/drawing/2014/main" id="{3FFB87AB-0C18-4E75-BEAD-A332C322112E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4626" y="3026799"/>
            <a:ext cx="503237" cy="0"/>
          </a:xfrm>
          <a:prstGeom prst="line">
            <a:avLst/>
          </a:prstGeom>
          <a:noFill/>
          <a:ln w="3175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Roboto" panose="02000000000000000000" pitchFamily="2" charset="0"/>
            </a:endParaRPr>
          </a:p>
        </p:txBody>
      </p:sp>
      <p:sp>
        <p:nvSpPr>
          <p:cNvPr id="43" name="Line 12">
            <a:extLst>
              <a:ext uri="{FF2B5EF4-FFF2-40B4-BE49-F238E27FC236}">
                <a16:creationId xmlns:a16="http://schemas.microsoft.com/office/drawing/2014/main" id="{9D8B8E98-3D1F-46A0-A5C2-66770233A7C9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4626" y="2717548"/>
            <a:ext cx="503237" cy="0"/>
          </a:xfrm>
          <a:prstGeom prst="line">
            <a:avLst/>
          </a:prstGeom>
          <a:noFill/>
          <a:ln w="3175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Roboto" panose="02000000000000000000" pitchFamily="2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9AD7D36-86E5-46F5-814E-863318044A6F}"/>
              </a:ext>
            </a:extLst>
          </p:cNvPr>
          <p:cNvSpPr/>
          <p:nvPr/>
        </p:nvSpPr>
        <p:spPr>
          <a:xfrm>
            <a:off x="3418574" y="2469760"/>
            <a:ext cx="782638" cy="782638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10D3DB7-8314-4B61-B7A9-F41D409A9DCA}"/>
              </a:ext>
            </a:extLst>
          </p:cNvPr>
          <p:cNvSpPr txBox="1"/>
          <p:nvPr/>
        </p:nvSpPr>
        <p:spPr>
          <a:xfrm>
            <a:off x="4291156" y="2024207"/>
            <a:ext cx="1088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Roboto Black" panose="02000000000000000000" pitchFamily="2" charset="0"/>
                <a:ea typeface="Roboto Black" panose="02000000000000000000" pitchFamily="2" charset="0"/>
              </a:rPr>
              <a:t>QUBIT</a:t>
            </a:r>
            <a:endParaRPr lang="en-US" dirty="0"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47" name="Picture 46" descr="\documentclass{article}&#10;\usepackage{amsmath}&#10;\pagestyle{empty}&#10;\begin{document}&#10;&#10;&#10;\[&#10;|\psi\rangle = \alpha|0\rangle + \beta |1\rangle&#10;\]&#10;&#10;\end{document}" title="IguanaTex Bitmap Display">
            <a:extLst>
              <a:ext uri="{FF2B5EF4-FFF2-40B4-BE49-F238E27FC236}">
                <a16:creationId xmlns:a16="http://schemas.microsoft.com/office/drawing/2014/main" id="{29FF47C2-5C69-41E0-B99C-443195F5940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475" y="2669273"/>
            <a:ext cx="2229167" cy="30791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14D1465-6794-4D7B-94B1-CA0942A17D5A}"/>
              </a:ext>
            </a:extLst>
          </p:cNvPr>
          <p:cNvGrpSpPr/>
          <p:nvPr/>
        </p:nvGrpSpPr>
        <p:grpSpPr>
          <a:xfrm rot="20700000">
            <a:off x="1215788" y="1165891"/>
            <a:ext cx="2083778" cy="2682643"/>
            <a:chOff x="3003533" y="308072"/>
            <a:chExt cx="1891536" cy="24351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79E2E5E-3C27-4142-ADA7-C651AB5DD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2283994">
              <a:off x="3003533" y="308072"/>
              <a:ext cx="1440002" cy="1660691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49CD395C-4FE8-4C4B-9CA6-7BD4DBE01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 l="51827"/>
            <a:stretch/>
          </p:blipFill>
          <p:spPr>
            <a:xfrm rot="2283994">
              <a:off x="4033370" y="680339"/>
              <a:ext cx="861699" cy="2062885"/>
            </a:xfrm>
            <a:prstGeom prst="rect">
              <a:avLst/>
            </a:prstGeom>
          </p:spPr>
        </p:pic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49F6B07D-A8E9-4ADB-990F-E7F44305C908}"/>
              </a:ext>
            </a:extLst>
          </p:cNvPr>
          <p:cNvSpPr txBox="1"/>
          <p:nvPr/>
        </p:nvSpPr>
        <p:spPr>
          <a:xfrm>
            <a:off x="7705725" y="3320512"/>
            <a:ext cx="2343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Roboto Black" panose="02000000000000000000" pitchFamily="2" charset="0"/>
                <a:ea typeface="Roboto Black" panose="02000000000000000000" pitchFamily="2" charset="0"/>
              </a:rPr>
              <a:t>DECOHERENCE</a:t>
            </a:r>
            <a:endParaRPr lang="en-US" dirty="0"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B5FFC0-DE5C-40A0-80C2-518B65DCBA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2642" y="3733320"/>
            <a:ext cx="5081211" cy="30919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AC7413-001B-46DF-9BDA-59F225D29BF7}"/>
              </a:ext>
            </a:extLst>
          </p:cNvPr>
          <p:cNvSpPr txBox="1"/>
          <p:nvPr/>
        </p:nvSpPr>
        <p:spPr>
          <a:xfrm>
            <a:off x="9538191" y="3320512"/>
            <a:ext cx="2343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Roboto Black" panose="02000000000000000000" pitchFamily="2" charset="0"/>
                <a:ea typeface="Roboto Black" panose="02000000000000000000" pitchFamily="2" charset="0"/>
              </a:rPr>
              <a:t>/ ERRORS</a:t>
            </a:r>
            <a:endParaRPr lang="en-US" dirty="0"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38EEA7-CC00-4D08-ADCF-2DC8417CCC83}"/>
              </a:ext>
            </a:extLst>
          </p:cNvPr>
          <p:cNvSpPr txBox="1"/>
          <p:nvPr/>
        </p:nvSpPr>
        <p:spPr>
          <a:xfrm>
            <a:off x="7487587" y="5501392"/>
            <a:ext cx="46262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 qubit ran into a problem that it couldn’t</a:t>
            </a:r>
            <a:br>
              <a:rPr lang="en-US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handle, and now it needs to restart.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DB58EA-51C5-4D92-B504-E43A35436067}"/>
              </a:ext>
            </a:extLst>
          </p:cNvPr>
          <p:cNvSpPr txBox="1"/>
          <p:nvPr/>
        </p:nvSpPr>
        <p:spPr>
          <a:xfrm>
            <a:off x="9262407" y="6217118"/>
            <a:ext cx="214353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HBAR_DIED_A_HORRIBLE_DEATH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E8031EE-10DA-4B54-A677-B26FC5F33FFF}"/>
              </a:ext>
            </a:extLst>
          </p:cNvPr>
          <p:cNvSpPr txBox="1">
            <a:spLocks/>
          </p:cNvSpPr>
          <p:nvPr/>
        </p:nvSpPr>
        <p:spPr>
          <a:xfrm>
            <a:off x="617415" y="422562"/>
            <a:ext cx="7366265" cy="9548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FF0000"/>
                </a:solidFill>
                <a:latin typeface="Roboto" panose="02000000000000000000" pitchFamily="2" charset="0"/>
                <a:ea typeface="Calibri" panose="020F0502020204030204" pitchFamily="34" charset="0"/>
              </a:rPr>
              <a:t>noise</a:t>
            </a:r>
            <a:endParaRPr lang="en-US" sz="7200" dirty="0">
              <a:solidFill>
                <a:srgbClr val="FF0000"/>
              </a:solidFill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821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A802E97-BE25-4DC9-A59E-E8FBE6E8D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020" y="2185043"/>
            <a:ext cx="537737" cy="4365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093CA1-1609-4698-8359-5E5A023F9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511" y="2192631"/>
            <a:ext cx="650661" cy="4465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43356C4-BCAB-4F8E-8FB4-7C3E312787B2}"/>
              </a:ext>
            </a:extLst>
          </p:cNvPr>
          <p:cNvSpPr txBox="1"/>
          <p:nvPr/>
        </p:nvSpPr>
        <p:spPr>
          <a:xfrm>
            <a:off x="5377847" y="2138387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Roboto" panose="02000000000000000000" pitchFamily="2" charset="0"/>
              </a:rPr>
              <a:t>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8C54E2-F9F5-4F3B-90F5-256BCB1D6494}"/>
              </a:ext>
            </a:extLst>
          </p:cNvPr>
          <p:cNvSpPr txBox="1"/>
          <p:nvPr/>
        </p:nvSpPr>
        <p:spPr>
          <a:xfrm flipH="1">
            <a:off x="7767289" y="2226970"/>
            <a:ext cx="30504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boto" panose="02000000000000000000" pitchFamily="2" charset="0"/>
              </a:rPr>
              <a:t>reduce noise    </a:t>
            </a:r>
            <a:br>
              <a:rPr lang="en-US" dirty="0">
                <a:latin typeface="Roboto" panose="02000000000000000000" pitchFamily="2" charset="0"/>
              </a:rPr>
            </a:b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sz="1400" dirty="0">
                <a:latin typeface="Roboto" panose="02000000000000000000" pitchFamily="2" charset="0"/>
              </a:rPr>
              <a:t>(materials science, fabrication, </a:t>
            </a:r>
            <a:br>
              <a:rPr lang="en-US" sz="1400" dirty="0">
                <a:latin typeface="Roboto" panose="02000000000000000000" pitchFamily="2" charset="0"/>
              </a:rPr>
            </a:br>
            <a:r>
              <a:rPr lang="en-US" sz="1400" dirty="0">
                <a:latin typeface="Roboto" panose="02000000000000000000" pitchFamily="2" charset="0"/>
              </a:rPr>
              <a:t>   microwave engineering, …)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22552F2-9DA0-46D3-BDE0-D70F811300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34"/>
          <a:stretch/>
        </p:blipFill>
        <p:spPr>
          <a:xfrm>
            <a:off x="4199137" y="5218718"/>
            <a:ext cx="1310004" cy="9993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20A8658-2319-4C33-A1BB-F8AFD4F7C8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35"/>
          <a:stretch/>
        </p:blipFill>
        <p:spPr>
          <a:xfrm flipH="1">
            <a:off x="5527687" y="5218718"/>
            <a:ext cx="1310003" cy="99939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803BD92-C479-4520-B784-3FFE93458957}"/>
              </a:ext>
            </a:extLst>
          </p:cNvPr>
          <p:cNvSpPr txBox="1"/>
          <p:nvPr/>
        </p:nvSpPr>
        <p:spPr>
          <a:xfrm flipH="1">
            <a:off x="7767289" y="5591016"/>
            <a:ext cx="350768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boto" panose="02000000000000000000" pitchFamily="2" charset="0"/>
              </a:rPr>
              <a:t>active quantum error correction</a:t>
            </a:r>
            <a:br>
              <a:rPr lang="en-US" dirty="0">
                <a:latin typeface="Roboto" panose="02000000000000000000" pitchFamily="2" charset="0"/>
              </a:rPr>
            </a:br>
            <a:r>
              <a:rPr lang="en-US" sz="1400" dirty="0">
                <a:latin typeface="Roboto" panose="02000000000000000000" pitchFamily="2" charset="0"/>
              </a:rPr>
              <a:t>(monitor for errors, apply correction steps </a:t>
            </a:r>
            <a:br>
              <a:rPr lang="en-US" sz="1400" dirty="0">
                <a:latin typeface="Roboto" panose="02000000000000000000" pitchFamily="2" charset="0"/>
              </a:rPr>
            </a:br>
            <a:r>
              <a:rPr lang="en-US" sz="1400" dirty="0">
                <a:latin typeface="Roboto" panose="02000000000000000000" pitchFamily="2" charset="0"/>
              </a:rPr>
              <a:t>  when required in feedback loop)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4730126-F7B0-4B0E-918D-13EBDDA0C6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0000">
            <a:off x="5081684" y="3890653"/>
            <a:ext cx="420205" cy="254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088CBCC-40E0-4B54-BD89-B0D1336615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00000">
            <a:off x="5341529" y="3597246"/>
            <a:ext cx="626280" cy="99706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FDD6839-DC8A-4D65-B58E-C0454CD81C1B}"/>
              </a:ext>
            </a:extLst>
          </p:cNvPr>
          <p:cNvSpPr txBox="1"/>
          <p:nvPr/>
        </p:nvSpPr>
        <p:spPr>
          <a:xfrm flipH="1">
            <a:off x="7767289" y="3649096"/>
            <a:ext cx="40532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boto" panose="02000000000000000000" pitchFamily="2" charset="0"/>
              </a:rPr>
              <a:t>intrinsic noise protection</a:t>
            </a:r>
            <a:br>
              <a:rPr lang="en-US" dirty="0">
                <a:latin typeface="Roboto" panose="02000000000000000000" pitchFamily="2" charset="0"/>
              </a:rPr>
            </a:br>
            <a:r>
              <a:rPr lang="en-US" sz="1400" dirty="0">
                <a:latin typeface="Roboto" panose="02000000000000000000" pitchFamily="2" charset="0"/>
              </a:rPr>
              <a:t>(develop circuits that are insensitive to noise)</a:t>
            </a:r>
          </a:p>
          <a:p>
            <a:endParaRPr lang="en-US" sz="1400" dirty="0">
              <a:latin typeface="Roboto" panose="02000000000000000000" pitchFamily="2" charset="0"/>
            </a:endParaRPr>
          </a:p>
          <a:p>
            <a:endParaRPr lang="en-US" sz="1400" dirty="0">
              <a:latin typeface="Roboto" panose="02000000000000000000" pitchFamily="2" charset="0"/>
            </a:endParaRPr>
          </a:p>
          <a:p>
            <a:endParaRPr lang="en-US" sz="1400" dirty="0">
              <a:latin typeface="Roboto" panose="02000000000000000000" pitchFamily="2" charset="0"/>
            </a:endParaRPr>
          </a:p>
          <a:p>
            <a:endParaRPr lang="en-US" sz="1400" dirty="0">
              <a:latin typeface="Roboto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DFC87F-5A71-4AB0-AB07-632C0C61AB27}"/>
              </a:ext>
            </a:extLst>
          </p:cNvPr>
          <p:cNvSpPr txBox="1"/>
          <p:nvPr/>
        </p:nvSpPr>
        <p:spPr>
          <a:xfrm>
            <a:off x="6604395" y="3474967"/>
            <a:ext cx="12522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sym typeface="Wingdings" panose="05000000000000000000" pitchFamily="2" charset="2"/>
              </a:rPr>
              <a:t></a:t>
            </a:r>
            <a:endParaRPr lang="en-US" sz="44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848B0F-5DD4-463D-849E-42F6027DAC8E}"/>
              </a:ext>
            </a:extLst>
          </p:cNvPr>
          <p:cNvSpPr txBox="1"/>
          <p:nvPr/>
        </p:nvSpPr>
        <p:spPr>
          <a:xfrm>
            <a:off x="6599228" y="5414919"/>
            <a:ext cx="12522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sym typeface="Wingdings" panose="05000000000000000000" pitchFamily="2" charset="2"/>
              </a:rPr>
              <a:t></a:t>
            </a:r>
            <a:endParaRPr lang="en-US" sz="44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6E7CCF-118D-43DA-9D1F-6D8DF03EBB73}"/>
              </a:ext>
            </a:extLst>
          </p:cNvPr>
          <p:cNvSpPr txBox="1"/>
          <p:nvPr/>
        </p:nvSpPr>
        <p:spPr>
          <a:xfrm>
            <a:off x="6604395" y="2018130"/>
            <a:ext cx="12522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sym typeface="Wingdings" panose="05000000000000000000" pitchFamily="2" charset="2"/>
              </a:rPr>
              <a:t></a:t>
            </a:r>
            <a:endParaRPr lang="en-US" sz="44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D5944939-D09A-4EFD-9554-3703A62BC3E8}"/>
              </a:ext>
            </a:extLst>
          </p:cNvPr>
          <p:cNvSpPr txBox="1">
            <a:spLocks/>
          </p:cNvSpPr>
          <p:nvPr/>
        </p:nvSpPr>
        <p:spPr>
          <a:xfrm>
            <a:off x="479303" y="757102"/>
            <a:ext cx="7366265" cy="9548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015C92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error mitigation strategies</a:t>
            </a:r>
            <a:endParaRPr lang="en-US" sz="4800" dirty="0">
              <a:solidFill>
                <a:srgbClr val="015C92"/>
              </a:solidFill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424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CC3C399-4CE0-4D87-AD08-1DB69AF8E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356" y="1462761"/>
            <a:ext cx="10671425" cy="221278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2E9BF98-5A27-4194-B197-53A23C015149}"/>
              </a:ext>
            </a:extLst>
          </p:cNvPr>
          <p:cNvSpPr txBox="1">
            <a:spLocks/>
          </p:cNvSpPr>
          <p:nvPr/>
        </p:nvSpPr>
        <p:spPr>
          <a:xfrm>
            <a:off x="786118" y="657207"/>
            <a:ext cx="11883506" cy="9548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015C92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1/f noise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D8B63A6-4551-4ADF-A9D1-163185508C1C}"/>
              </a:ext>
            </a:extLst>
          </p:cNvPr>
          <p:cNvSpPr txBox="1">
            <a:spLocks/>
          </p:cNvSpPr>
          <p:nvPr/>
        </p:nvSpPr>
        <p:spPr>
          <a:xfrm>
            <a:off x="927356" y="5181858"/>
            <a:ext cx="11883506" cy="9548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15C92"/>
                </a:solidFill>
                <a:latin typeface="Roboto" panose="02000000000000000000" pitchFamily="2" charset="0"/>
                <a:ea typeface="Calibri" panose="020F0502020204030204" pitchFamily="34" charset="0"/>
              </a:rPr>
              <a:t>charge noise	</a:t>
            </a:r>
            <a:r>
              <a:rPr lang="en-US" sz="4800" b="1" dirty="0">
                <a:solidFill>
                  <a:srgbClr val="015C92"/>
                </a:solidFill>
                <a:latin typeface="Roboto" panose="02000000000000000000" pitchFamily="2" charset="0"/>
                <a:ea typeface="Calibri" panose="020F0502020204030204" pitchFamily="34" charset="0"/>
              </a:rPr>
              <a:t>	</a:t>
            </a:r>
            <a:r>
              <a:rPr lang="en-US" sz="3200" dirty="0">
                <a:solidFill>
                  <a:srgbClr val="015C9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Cooper pair box</a:t>
            </a:r>
          </a:p>
          <a:p>
            <a:r>
              <a:rPr lang="en-US" b="1" dirty="0">
                <a:solidFill>
                  <a:srgbClr val="015C92"/>
                </a:solidFill>
                <a:latin typeface="Roboto" panose="02000000000000000000" pitchFamily="2" charset="0"/>
                <a:ea typeface="Calibri" panose="020F0502020204030204" pitchFamily="34" charset="0"/>
              </a:rPr>
              <a:t>flux noise</a:t>
            </a:r>
            <a:r>
              <a:rPr lang="en-US" sz="4800" b="1" dirty="0">
                <a:solidFill>
                  <a:srgbClr val="015C92"/>
                </a:solidFill>
                <a:latin typeface="Roboto" panose="02000000000000000000" pitchFamily="2" charset="0"/>
                <a:ea typeface="Calibri" panose="020F0502020204030204" pitchFamily="34" charset="0"/>
              </a:rPr>
              <a:t>			</a:t>
            </a:r>
            <a:r>
              <a:rPr lang="en-US" sz="3200" dirty="0">
                <a:solidFill>
                  <a:srgbClr val="015C9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rf SQUID qubit,  3-junction flux qubit</a:t>
            </a:r>
            <a:endParaRPr lang="en-US" sz="4800" dirty="0">
              <a:solidFill>
                <a:srgbClr val="015C92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674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F6FAEC-A1E5-4467-915F-5F66F2801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7999" y="707098"/>
            <a:ext cx="5071977" cy="3286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1BB80E-A192-4A4C-812F-F4A29BA03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959" y="3943496"/>
            <a:ext cx="4431536" cy="4397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9EF194-DBC5-48B1-9161-6C18F53F6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229" y="4628465"/>
            <a:ext cx="7366264" cy="20363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24185B-429B-513C-7E66-9D6DE9FBE914}"/>
              </a:ext>
            </a:extLst>
          </p:cNvPr>
          <p:cNvSpPr txBox="1">
            <a:spLocks/>
          </p:cNvSpPr>
          <p:nvPr/>
        </p:nvSpPr>
        <p:spPr>
          <a:xfrm>
            <a:off x="830093" y="457716"/>
            <a:ext cx="7366265" cy="9548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015C92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Cooper pair </a:t>
            </a:r>
            <a:r>
              <a:rPr lang="en-US" sz="4800" b="1" dirty="0">
                <a:solidFill>
                  <a:srgbClr val="015C92"/>
                </a:solidFill>
                <a:latin typeface="Roboto" panose="02000000000000000000" pitchFamily="2" charset="0"/>
              </a:rPr>
              <a:t>box</a:t>
            </a:r>
            <a:endParaRPr lang="en-US" sz="4800" dirty="0">
              <a:solidFill>
                <a:srgbClr val="015C92"/>
              </a:solidFill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320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9F03DB-D52F-4CAE-B28A-86B87E45C9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269" y="1937474"/>
            <a:ext cx="5739613" cy="41625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0B4FA9-FEAC-4A5A-9DE1-8DD5DB5E68A5}"/>
              </a:ext>
            </a:extLst>
          </p:cNvPr>
          <p:cNvSpPr txBox="1"/>
          <p:nvPr/>
        </p:nvSpPr>
        <p:spPr>
          <a:xfrm>
            <a:off x="1072269" y="6449758"/>
            <a:ext cx="48667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effectLst/>
                <a:latin typeface="Roboto" panose="02000000000000000000" pitchFamily="2" charset="0"/>
              </a:rPr>
              <a:t>V </a:t>
            </a:r>
            <a:r>
              <a:rPr lang="fr-FR" dirty="0" err="1">
                <a:effectLst/>
                <a:latin typeface="Roboto" panose="02000000000000000000" pitchFamily="2" charset="0"/>
              </a:rPr>
              <a:t>Bouchiat</a:t>
            </a:r>
            <a:r>
              <a:rPr lang="fr-FR" dirty="0">
                <a:effectLst/>
                <a:latin typeface="Roboto" panose="02000000000000000000" pitchFamily="2" charset="0"/>
              </a:rPr>
              <a:t> et al., Phys. </a:t>
            </a:r>
            <a:r>
              <a:rPr lang="fr-FR" dirty="0" err="1">
                <a:effectLst/>
                <a:latin typeface="Roboto" panose="02000000000000000000" pitchFamily="2" charset="0"/>
              </a:rPr>
              <a:t>Scr</a:t>
            </a:r>
            <a:r>
              <a:rPr lang="fr-FR" dirty="0">
                <a:effectLst/>
                <a:latin typeface="Roboto" panose="02000000000000000000" pitchFamily="2" charset="0"/>
              </a:rPr>
              <a:t>. </a:t>
            </a:r>
            <a:r>
              <a:rPr lang="fr-FR" b="1" dirty="0">
                <a:effectLst/>
                <a:latin typeface="Roboto" panose="02000000000000000000" pitchFamily="2" charset="0"/>
              </a:rPr>
              <a:t>1998,</a:t>
            </a:r>
            <a:r>
              <a:rPr lang="fr-FR" dirty="0">
                <a:effectLst/>
                <a:latin typeface="Roboto" panose="02000000000000000000" pitchFamily="2" charset="0"/>
              </a:rPr>
              <a:t> 165 (1998)</a:t>
            </a:r>
            <a:endParaRPr lang="en-US" dirty="0">
              <a:latin typeface="Roboto" panose="02000000000000000000" pitchFamily="2" charset="0"/>
            </a:endParaRPr>
          </a:p>
        </p:txBody>
      </p:sp>
      <p:pic>
        <p:nvPicPr>
          <p:cNvPr id="5" name="Picture 4" descr="\documentclass{article}&#10;\usepackage{amsmath}&#10;\pagestyle{empty}&#10;\begin{document}&#10;&#10;&#10;\[&#10;T_\varphi \approx 1\,\text{ns}&#10;\]&#10;&#10;\end{document}" title="IguanaTex Bitmap Display">
            <a:extLst>
              <a:ext uri="{FF2B5EF4-FFF2-40B4-BE49-F238E27FC236}">
                <a16:creationId xmlns:a16="http://schemas.microsoft.com/office/drawing/2014/main" id="{FDAC590E-1368-B1E5-6A70-BF6A259B03E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387" y="5430378"/>
            <a:ext cx="2066376" cy="4966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61AEE8-660D-4043-A750-7D41EDA861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707387" y="2122990"/>
            <a:ext cx="1783374" cy="1895740"/>
          </a:xfrm>
          <a:prstGeom prst="rect">
            <a:avLst/>
          </a:prstGeom>
        </p:spPr>
      </p:pic>
      <p:pic>
        <p:nvPicPr>
          <p:cNvPr id="12" name="Picture 11" descr="\documentclass{article}&#10;\usepackage{amsmath}&#10;\pagestyle{empty}&#10;\begin{document}&#10;&#10;$\mathsf U$&#10;&#10;&#10;\end{document}" title="IguanaTex Bitmap Display">
            <a:extLst>
              <a:ext uri="{FF2B5EF4-FFF2-40B4-BE49-F238E27FC236}">
                <a16:creationId xmlns:a16="http://schemas.microsoft.com/office/drawing/2014/main" id="{32D785B1-EF0C-4045-BC36-DA7CD442AA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951" y="2995929"/>
            <a:ext cx="105785" cy="14986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E11AEED-6AB2-4310-9089-263F23F4AA35}"/>
              </a:ext>
            </a:extLst>
          </p:cNvPr>
          <p:cNvSpPr txBox="1">
            <a:spLocks/>
          </p:cNvSpPr>
          <p:nvPr/>
        </p:nvSpPr>
        <p:spPr>
          <a:xfrm>
            <a:off x="830093" y="457716"/>
            <a:ext cx="7366265" cy="9548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015C92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Cooper pair </a:t>
            </a:r>
            <a:r>
              <a:rPr lang="en-US" sz="4800" b="1" dirty="0">
                <a:solidFill>
                  <a:srgbClr val="015C92"/>
                </a:solidFill>
                <a:latin typeface="Roboto" panose="02000000000000000000" pitchFamily="2" charset="0"/>
              </a:rPr>
              <a:t>box</a:t>
            </a:r>
            <a:endParaRPr lang="en-US" sz="4800" dirty="0">
              <a:solidFill>
                <a:srgbClr val="015C92"/>
              </a:solidFill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67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2">
            <a:extLst>
              <a:ext uri="{FF2B5EF4-FFF2-40B4-BE49-F238E27FC236}">
                <a16:creationId xmlns:a16="http://schemas.microsoft.com/office/drawing/2014/main" id="{13E1D738-B316-45A5-8031-AD306CB13849}"/>
              </a:ext>
            </a:extLst>
          </p:cNvPr>
          <p:cNvSpPr>
            <a:spLocks noChangeShapeType="1"/>
          </p:cNvSpPr>
          <p:nvPr/>
        </p:nvSpPr>
        <p:spPr bwMode="auto">
          <a:xfrm rot="-10800000">
            <a:off x="5822711" y="1827603"/>
            <a:ext cx="0" cy="14620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NeueLT Std Lt Cn" panose="020B0406020202030204" pitchFamily="34" charset="0"/>
            </a:endParaRPr>
          </a:p>
        </p:txBody>
      </p:sp>
      <p:sp>
        <p:nvSpPr>
          <p:cNvPr id="3" name="Line 23">
            <a:extLst>
              <a:ext uri="{FF2B5EF4-FFF2-40B4-BE49-F238E27FC236}">
                <a16:creationId xmlns:a16="http://schemas.microsoft.com/office/drawing/2014/main" id="{4E6B50C2-AAAB-4D5F-B15D-4A3AA3647FF1}"/>
              </a:ext>
            </a:extLst>
          </p:cNvPr>
          <p:cNvSpPr>
            <a:spLocks noChangeShapeType="1"/>
          </p:cNvSpPr>
          <p:nvPr/>
        </p:nvSpPr>
        <p:spPr bwMode="auto">
          <a:xfrm>
            <a:off x="5732224" y="2603891"/>
            <a:ext cx="53959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NeueLT Std Lt Cn" panose="020B0406020202030204" pitchFamily="34" charset="0"/>
            </a:endParaRPr>
          </a:p>
        </p:txBody>
      </p:sp>
      <p:pic>
        <p:nvPicPr>
          <p:cNvPr id="4" name="Picture 5 1">
            <a:extLst>
              <a:ext uri="{FF2B5EF4-FFF2-40B4-BE49-F238E27FC236}">
                <a16:creationId xmlns:a16="http://schemas.microsoft.com/office/drawing/2014/main" id="{CB9C4CB1-A017-4421-AE5D-96C118CAFDA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925" y="1569126"/>
            <a:ext cx="219571" cy="16847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25 1" descr="txp_fig">
            <a:extLst>
              <a:ext uri="{FF2B5EF4-FFF2-40B4-BE49-F238E27FC236}">
                <a16:creationId xmlns:a16="http://schemas.microsoft.com/office/drawing/2014/main" id="{576A4A74-181B-4728-A5C0-9DABD95F89BA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2686" y="2522928"/>
            <a:ext cx="115888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 2">
            <a:extLst>
              <a:ext uri="{FF2B5EF4-FFF2-40B4-BE49-F238E27FC236}">
                <a16:creationId xmlns:a16="http://schemas.microsoft.com/office/drawing/2014/main" id="{0A189E1C-E03E-4E01-BD9C-41F9F6D83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283" y="3920505"/>
            <a:ext cx="3063875" cy="237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A080F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Line 6">
            <a:extLst>
              <a:ext uri="{FF2B5EF4-FFF2-40B4-BE49-F238E27FC236}">
                <a16:creationId xmlns:a16="http://schemas.microsoft.com/office/drawing/2014/main" id="{A29BE70E-3775-4C13-9796-FDDBCD4C1B7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88089" y="5576256"/>
            <a:ext cx="1295400" cy="3810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HelveticaNeueLT Std Lt Cn" panose="020B0406020202030204" pitchFamily="34" charset="0"/>
            </a:endParaRPr>
          </a:p>
        </p:txBody>
      </p:sp>
      <p:sp>
        <p:nvSpPr>
          <p:cNvPr id="10" name="Text Box 16">
            <a:extLst>
              <a:ext uri="{FF2B5EF4-FFF2-40B4-BE49-F238E27FC236}">
                <a16:creationId xmlns:a16="http://schemas.microsoft.com/office/drawing/2014/main" id="{60184BAC-D244-4F6F-BE97-80FBDC782AF5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970140" y="4809782"/>
            <a:ext cx="8899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A080F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dirty="0">
                <a:cs typeface="Arial" panose="020B0604020202020204" pitchFamily="34" charset="0"/>
              </a:rPr>
              <a:t>energy</a:t>
            </a:r>
          </a:p>
        </p:txBody>
      </p:sp>
      <p:sp>
        <p:nvSpPr>
          <p:cNvPr id="11" name="Text Box 17">
            <a:extLst>
              <a:ext uri="{FF2B5EF4-FFF2-40B4-BE49-F238E27FC236}">
                <a16:creationId xmlns:a16="http://schemas.microsoft.com/office/drawing/2014/main" id="{D4D72F0A-043B-4108-BB4B-A6FADCE2B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8482" y="6206505"/>
            <a:ext cx="3978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A080F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dirty="0">
                <a:cs typeface="Arial" panose="020B0604020202020204" pitchFamily="34" charset="0"/>
              </a:rPr>
              <a:t>n</a:t>
            </a:r>
            <a:r>
              <a:rPr lang="en-US" altLang="en-US" baseline="-25000" dirty="0">
                <a:cs typeface="Arial" panose="020B0604020202020204" pitchFamily="34" charset="0"/>
              </a:rPr>
              <a:t>g</a:t>
            </a:r>
          </a:p>
        </p:txBody>
      </p:sp>
      <p:sp>
        <p:nvSpPr>
          <p:cNvPr id="12" name="Oval 26 1">
            <a:extLst>
              <a:ext uri="{FF2B5EF4-FFF2-40B4-BE49-F238E27FC236}">
                <a16:creationId xmlns:a16="http://schemas.microsoft.com/office/drawing/2014/main" id="{455D3C70-5898-492D-A421-BFBCEF22D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5083" y="5400880"/>
            <a:ext cx="138113" cy="138113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HelveticaNeueLT Std Lt Cn" panose="020B0406020202030204" pitchFamily="34" charset="0"/>
            </a:endParaRPr>
          </a:p>
        </p:txBody>
      </p:sp>
      <p:sp>
        <p:nvSpPr>
          <p:cNvPr id="14" name="Oval 26 2">
            <a:extLst>
              <a:ext uri="{FF2B5EF4-FFF2-40B4-BE49-F238E27FC236}">
                <a16:creationId xmlns:a16="http://schemas.microsoft.com/office/drawing/2014/main" id="{8B80F1A3-8F5D-4B29-8E18-8796A09BC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5083" y="5842840"/>
            <a:ext cx="138113" cy="138113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HelveticaNeueLT Std Lt Cn" panose="020B0406020202030204" pitchFamily="34" charset="0"/>
            </a:endParaRPr>
          </a:p>
        </p:txBody>
      </p:sp>
      <p:pic>
        <p:nvPicPr>
          <p:cNvPr id="15" name="Picture 21 1" descr="Image18">
            <a:extLst>
              <a:ext uri="{FF2B5EF4-FFF2-40B4-BE49-F238E27FC236}">
                <a16:creationId xmlns:a16="http://schemas.microsoft.com/office/drawing/2014/main" id="{25258239-4F98-4018-983C-C83EC68BF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7" t="9581" r="6166" b="17598"/>
          <a:stretch>
            <a:fillRect/>
          </a:stretch>
        </p:blipFill>
        <p:spPr bwMode="auto">
          <a:xfrm>
            <a:off x="5822710" y="2113583"/>
            <a:ext cx="4756150" cy="82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8A73358-2E28-4E2B-817E-4BE9EAC666F2}"/>
              </a:ext>
            </a:extLst>
          </p:cNvPr>
          <p:cNvSpPr txBox="1"/>
          <p:nvPr/>
        </p:nvSpPr>
        <p:spPr>
          <a:xfrm>
            <a:off x="9248942" y="4869342"/>
            <a:ext cx="154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► dephasing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C1677EA-7845-4979-868C-79EEA73E652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299" y="5838078"/>
            <a:ext cx="197717" cy="210311"/>
          </a:xfrm>
          <a:prstGeom prst="rect">
            <a:avLst/>
          </a:prstGeom>
        </p:spPr>
      </p:pic>
      <p:pic>
        <p:nvPicPr>
          <p:cNvPr id="22" name="Picture 21 2">
            <a:extLst>
              <a:ext uri="{FF2B5EF4-FFF2-40B4-BE49-F238E27FC236}">
                <a16:creationId xmlns:a16="http://schemas.microsoft.com/office/drawing/2014/main" id="{4A6ED472-C81C-4C31-A7B1-50369D67712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300" y="5318059"/>
            <a:ext cx="197717" cy="2103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387A6CD-45E6-433D-89D9-0C134424484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299" y="4613351"/>
            <a:ext cx="197717" cy="210311"/>
          </a:xfrm>
          <a:prstGeom prst="rect">
            <a:avLst/>
          </a:prstGeom>
        </p:spPr>
      </p:pic>
      <p:pic>
        <p:nvPicPr>
          <p:cNvPr id="24" name="Picture 23" descr="\documentclass{article}&#10;\usepackage{amsmath,times}&#10;\pagestyle{empty}&#10;\begin{document}&#10;&#10;\begin{align*}&#10;1/T_\varphi\sim \left(\frac{\partial\omega_q}{\partial \lambda}\right)^2&#10;S(0)&#10;\end{align*}&#10;&#10;&#10;\end{document}" title="IguanaTex Bitmap Display">
            <a:extLst>
              <a:ext uri="{FF2B5EF4-FFF2-40B4-BE49-F238E27FC236}">
                <a16:creationId xmlns:a16="http://schemas.microsoft.com/office/drawing/2014/main" id="{66B1A2F5-6CE7-4FED-B70F-9777E5219A1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952" y="5319635"/>
            <a:ext cx="2568230" cy="7287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EE12EFC-8DA5-48F4-B92E-B0EB03723D0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67987" y="2768465"/>
            <a:ext cx="1876687" cy="1895740"/>
          </a:xfrm>
          <a:prstGeom prst="rect">
            <a:avLst/>
          </a:prstGeom>
        </p:spPr>
      </p:pic>
      <p:pic>
        <p:nvPicPr>
          <p:cNvPr id="33" name="Picture 32" descr="\documentclass{article}&#10;\usepackage{amsmath}&#10;\pagestyle{empty}&#10;\begin{document}&#10;&#10;$\mathsf V_{\!g}$&#10;&#10;&#10;\end{document}" title="IguanaTex Bitmap Display">
            <a:extLst>
              <a:ext uri="{FF2B5EF4-FFF2-40B4-BE49-F238E27FC236}">
                <a16:creationId xmlns:a16="http://schemas.microsoft.com/office/drawing/2014/main" id="{19D278AD-4335-46C8-8024-1B116EC99DE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332" y="3641346"/>
            <a:ext cx="187642" cy="206533"/>
          </a:xfrm>
          <a:prstGeom prst="rect">
            <a:avLst/>
          </a:prstGeom>
        </p:spPr>
      </p:pic>
      <p:pic>
        <p:nvPicPr>
          <p:cNvPr id="29" name="Picture 28" descr="\documentclass{article}&#10;\usepackage{amsmath}&#10;\pagestyle{empty}&#10;\begin{document}&#10;&#10;$\mathsf C_g$&#10;&#10;&#10;\end{document}" title="IguanaTex Bitmap Display">
            <a:extLst>
              <a:ext uri="{FF2B5EF4-FFF2-40B4-BE49-F238E27FC236}">
                <a16:creationId xmlns:a16="http://schemas.microsoft.com/office/drawing/2014/main" id="{5429EC06-6BB0-4CFE-9126-0C76DCE66813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212" y="2485851"/>
            <a:ext cx="200236" cy="209051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F35468D7-B2E3-4D54-9B7B-27E6BB480E5F}"/>
              </a:ext>
            </a:extLst>
          </p:cNvPr>
          <p:cNvSpPr/>
          <p:nvPr/>
        </p:nvSpPr>
        <p:spPr>
          <a:xfrm>
            <a:off x="1410465" y="2865090"/>
            <a:ext cx="202676" cy="683443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37B05AF-945B-46C8-A13E-0A7E0BE43378}"/>
              </a:ext>
            </a:extLst>
          </p:cNvPr>
          <p:cNvSpPr/>
          <p:nvPr/>
        </p:nvSpPr>
        <p:spPr>
          <a:xfrm>
            <a:off x="1613140" y="2865090"/>
            <a:ext cx="593071" cy="221530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D61FA382-7B4E-45A7-B495-DB8D167659B5}"/>
              </a:ext>
            </a:extLst>
          </p:cNvPr>
          <p:cNvSpPr txBox="1">
            <a:spLocks/>
          </p:cNvSpPr>
          <p:nvPr/>
        </p:nvSpPr>
        <p:spPr>
          <a:xfrm>
            <a:off x="830093" y="707098"/>
            <a:ext cx="7366265" cy="9548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015C92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charge noise </a:t>
            </a:r>
          </a:p>
          <a:p>
            <a:r>
              <a:rPr lang="en-US" sz="4800" b="1" dirty="0">
                <a:solidFill>
                  <a:srgbClr val="015C92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dephasing</a:t>
            </a:r>
            <a:endParaRPr lang="en-US" sz="4800" dirty="0">
              <a:solidFill>
                <a:srgbClr val="015C92"/>
              </a:solidFill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04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repeatCount="2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0.00612 -0.01551 L -0.0052 0.01644 L -3.75E-6 -3.7037E-6 Z " pathEditMode="relative" rAng="0" ptsTypes="AAAA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0" y="46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2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0023 L 0.00821 0.0074 L -0.00885 -0.00648 L 0.00026 -0.00023 Z " pathEditMode="relative" rAng="4920000" ptsTypes="AAAA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0" grpId="0"/>
      <p:bldP spid="11" grpId="0"/>
      <p:bldP spid="12" grpId="0" animBg="1"/>
      <p:bldP spid="12" grpId="1" animBg="1"/>
      <p:bldP spid="14" grpId="0" animBg="1"/>
      <p:bldP spid="14" grpId="1" animBg="1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893729" y="5522991"/>
            <a:ext cx="8108634" cy="590277"/>
          </a:xfrm>
          <a:prstGeom prst="rightArrow">
            <a:avLst/>
          </a:prstGeom>
          <a:gradFill flip="none" rotWithShape="1">
            <a:gsLst>
              <a:gs pos="0">
                <a:schemeClr val="accent1"/>
              </a:gs>
              <a:gs pos="48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79510" y="1205518"/>
            <a:ext cx="10515600" cy="369888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Roboto Black" panose="02000000000000000000" pitchFamily="2" charset="0"/>
                <a:ea typeface="Roboto Black" panose="02000000000000000000" pitchFamily="2" charset="0"/>
              </a:rPr>
              <a:t>Flattening the spectrum</a:t>
            </a:r>
            <a:br>
              <a:rPr lang="en-US" sz="4000" dirty="0">
                <a:latin typeface="Roboto Black" panose="02000000000000000000" pitchFamily="2" charset="0"/>
                <a:ea typeface="Roboto Black" panose="02000000000000000000" pitchFamily="2" charset="0"/>
              </a:rPr>
            </a:br>
            <a:r>
              <a:rPr lang="en-US" sz="3600" dirty="0">
                <a:latin typeface="Roboto Light" panose="02000000000000000000" pitchFamily="2" charset="0"/>
                <a:ea typeface="Roboto Light" panose="02000000000000000000" pitchFamily="2" charset="0"/>
              </a:rPr>
              <a:t>for charge noise protection</a:t>
            </a:r>
            <a:endParaRPr lang="en-US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2528" y="3311236"/>
            <a:ext cx="1837324" cy="14044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231" y="3234810"/>
            <a:ext cx="1786671" cy="14459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5055" y="3313445"/>
            <a:ext cx="1814300" cy="1395261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1185231" y="3109629"/>
            <a:ext cx="0" cy="1426959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185231" y="4526473"/>
            <a:ext cx="1848210" cy="0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79510" y="2798150"/>
            <a:ext cx="811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energy</a:t>
            </a:r>
            <a:endParaRPr lang="en-US" sz="1600" baseline="-25000" dirty="0"/>
          </a:p>
        </p:txBody>
      </p:sp>
      <p:sp>
        <p:nvSpPr>
          <p:cNvPr id="18" name="TextBox 17"/>
          <p:cNvSpPr txBox="1"/>
          <p:nvPr/>
        </p:nvSpPr>
        <p:spPr>
          <a:xfrm>
            <a:off x="3015858" y="4357196"/>
            <a:ext cx="3770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</a:t>
            </a:r>
            <a:r>
              <a:rPr lang="en-US" sz="1600" baseline="-25000" dirty="0"/>
              <a:t>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45781" y="5252372"/>
            <a:ext cx="19271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increase E</a:t>
            </a:r>
            <a:r>
              <a:rPr lang="en-US" sz="2000" baseline="-25000" dirty="0">
                <a:latin typeface="Roboto" panose="02000000000000000000" pitchFamily="2" charset="0"/>
                <a:ea typeface="Roboto" panose="02000000000000000000" pitchFamily="2" charset="0"/>
              </a:rPr>
              <a:t>J 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/ E</a:t>
            </a:r>
            <a:r>
              <a:rPr lang="en-US" sz="2000" baseline="-25000" dirty="0">
                <a:latin typeface="Roboto" panose="02000000000000000000" pitchFamily="2" charset="0"/>
                <a:ea typeface="Roboto" panose="02000000000000000000" pitchFamily="2" charset="0"/>
              </a:rPr>
              <a:t>C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3865154" y="3125126"/>
            <a:ext cx="0" cy="1426959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865154" y="4541970"/>
            <a:ext cx="1848210" cy="0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6596272" y="3117433"/>
            <a:ext cx="0" cy="1426959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596272" y="4534277"/>
            <a:ext cx="1848210" cy="0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440190" y="2809184"/>
            <a:ext cx="811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energy</a:t>
            </a:r>
            <a:endParaRPr lang="en-US" sz="1600" baseline="-25000" dirty="0"/>
          </a:p>
        </p:txBody>
      </p:sp>
      <p:sp>
        <p:nvSpPr>
          <p:cNvPr id="25" name="TextBox 24"/>
          <p:cNvSpPr txBox="1"/>
          <p:nvPr/>
        </p:nvSpPr>
        <p:spPr>
          <a:xfrm>
            <a:off x="5676538" y="4368230"/>
            <a:ext cx="3770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</a:t>
            </a:r>
            <a:r>
              <a:rPr lang="en-US" sz="1600" baseline="-25000" dirty="0"/>
              <a:t>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177276" y="2798150"/>
            <a:ext cx="811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energy</a:t>
            </a:r>
            <a:endParaRPr lang="en-US" sz="1600" baseline="-25000" dirty="0"/>
          </a:p>
        </p:txBody>
      </p:sp>
      <p:sp>
        <p:nvSpPr>
          <p:cNvPr id="32" name="TextBox 31"/>
          <p:cNvSpPr txBox="1"/>
          <p:nvPr/>
        </p:nvSpPr>
        <p:spPr>
          <a:xfrm>
            <a:off x="8413624" y="4357196"/>
            <a:ext cx="3770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</a:t>
            </a:r>
            <a:r>
              <a:rPr lang="en-US" sz="1600" baseline="-25000" dirty="0"/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33309406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6F91A2-6862-9069-4738-1B30EBE283F0}"/>
              </a:ext>
            </a:extLst>
          </p:cNvPr>
          <p:cNvSpPr txBox="1"/>
          <p:nvPr/>
        </p:nvSpPr>
        <p:spPr>
          <a:xfrm>
            <a:off x="211666" y="554567"/>
            <a:ext cx="81785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88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EE74A8-1F96-889F-D3CE-123EAA380DE2}"/>
              </a:ext>
            </a:extLst>
          </p:cNvPr>
          <p:cNvSpPr txBox="1"/>
          <p:nvPr/>
        </p:nvSpPr>
        <p:spPr>
          <a:xfrm>
            <a:off x="1310966" y="1033971"/>
            <a:ext cx="7515193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circuit quantization</a:t>
            </a:r>
            <a:br>
              <a:rPr lang="en-US" sz="5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</a:b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from circuit diagram to Hamiltonian</a:t>
            </a:r>
            <a:br>
              <a:rPr lang="en-US" sz="5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</a:br>
            <a:endParaRPr lang="en-US" sz="44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JetBrains Mono Light" panose="020000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993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2F4261-A2AA-408A-C636-21CD9E2A1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708" y="0"/>
            <a:ext cx="10304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76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6F91A2-6862-9069-4738-1B30EBE283F0}"/>
              </a:ext>
            </a:extLst>
          </p:cNvPr>
          <p:cNvSpPr txBox="1"/>
          <p:nvPr/>
        </p:nvSpPr>
        <p:spPr>
          <a:xfrm>
            <a:off x="211666" y="554567"/>
            <a:ext cx="81785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88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90A064-67DF-5AA1-20C3-BD9765D902A6}"/>
              </a:ext>
            </a:extLst>
          </p:cNvPr>
          <p:cNvSpPr txBox="1">
            <a:spLocks/>
          </p:cNvSpPr>
          <p:nvPr/>
        </p:nvSpPr>
        <p:spPr>
          <a:xfrm>
            <a:off x="1125411" y="1579349"/>
            <a:ext cx="9693727" cy="9548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introduction</a:t>
            </a:r>
            <a:br>
              <a:rPr lang="en-US" sz="72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</a:br>
            <a: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 short conceptual</a:t>
            </a:r>
          </a:p>
          <a:p>
            <a: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1196726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41D781-057B-5A88-FDFA-20D01A46D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794" y="1949287"/>
            <a:ext cx="9170411" cy="295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2763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4211B7-6175-3356-CAAB-3F2BB86BE6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678"/>
          <a:stretch/>
        </p:blipFill>
        <p:spPr>
          <a:xfrm>
            <a:off x="827484" y="1467852"/>
            <a:ext cx="10537032" cy="447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7719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0FF586-EC37-BC55-C659-CBD52D58E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79" y="696082"/>
            <a:ext cx="10351641" cy="546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799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D753E3-93CE-9005-CA50-FC2F115A9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277" y="0"/>
            <a:ext cx="10451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146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1D22B8-1BA0-7EAD-5ED2-03B61B24E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959" y="0"/>
            <a:ext cx="99780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7616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DB0B81-1C49-8EFB-9BE8-6FAA23223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525" y="0"/>
            <a:ext cx="8790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8521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097916-BAA6-5403-1487-A8FAEE8ABD78}"/>
              </a:ext>
            </a:extLst>
          </p:cNvPr>
          <p:cNvSpPr txBox="1"/>
          <p:nvPr/>
        </p:nvSpPr>
        <p:spPr>
          <a:xfrm>
            <a:off x="1391652" y="2560002"/>
            <a:ext cx="103190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Tx/>
              <a:buChar char="-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node variables, branch variables, “collective” variables</a:t>
            </a:r>
            <a:b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 algn="l">
              <a:buFontTx/>
              <a:buChar char="-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external magnetic flux &amp; loop constraints</a:t>
            </a:r>
            <a:b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(Kirchhoff’s voltage law &amp; flux quantization)</a:t>
            </a:r>
            <a:b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 algn="l">
              <a:buFontTx/>
              <a:buChar char="-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periodic vs. extended degrees of freedom</a:t>
            </a:r>
            <a:b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(boundary conditions matter!)</a:t>
            </a:r>
            <a:b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 algn="l">
              <a:buFontTx/>
              <a:buChar char="-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free (cyclic) and frozen modes</a:t>
            </a:r>
            <a:b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 algn="l">
              <a:buFontTx/>
              <a:buChar char="-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automating circuit quantization </a:t>
            </a:r>
            <a:b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(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scqubits.Circuit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)</a:t>
            </a:r>
          </a:p>
          <a:p>
            <a:pPr marL="285750" indent="-285750" algn="l">
              <a:buFontTx/>
              <a:buChar char="-"/>
            </a:pP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 algn="l">
              <a:buFontTx/>
              <a:buChar char="-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circuit quantization for time-dependent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magn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. flux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E7C640-2625-457E-82BA-42D83ACE7852}"/>
              </a:ext>
            </a:extLst>
          </p:cNvPr>
          <p:cNvSpPr txBox="1"/>
          <p:nvPr/>
        </p:nvSpPr>
        <p:spPr>
          <a:xfrm>
            <a:off x="1333789" y="1707004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circuit quantization</a:t>
            </a:r>
            <a:b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</a:b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JetBrains Mono Light" panose="02000009000000000000" pitchFamily="49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8F80911-4392-42E9-B624-0CB067EDB855}"/>
              </a:ext>
            </a:extLst>
          </p:cNvPr>
          <p:cNvSpPr txBox="1">
            <a:spLocks/>
          </p:cNvSpPr>
          <p:nvPr/>
        </p:nvSpPr>
        <p:spPr>
          <a:xfrm>
            <a:off x="531600" y="479797"/>
            <a:ext cx="9693727" cy="9548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introduction</a:t>
            </a:r>
            <a:br>
              <a:rPr lang="en-US" sz="1800" b="1" dirty="0">
                <a:solidFill>
                  <a:schemeClr val="bg1">
                    <a:lumMod val="75000"/>
                  </a:schemeClr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</a:b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 short conceptual</a:t>
            </a:r>
          </a:p>
          <a:p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overview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5E7558-99BC-B369-C9C1-0BE85DB8F3CD}"/>
              </a:ext>
            </a:extLst>
          </p:cNvPr>
          <p:cNvSpPr txBox="1"/>
          <p:nvPr/>
        </p:nvSpPr>
        <p:spPr>
          <a:xfrm>
            <a:off x="9604286" y="528676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Calibri" panose="020F0502020204030204" pitchFamily="34" charset="0"/>
              </a:rPr>
              <a:t>noise, decoherence</a:t>
            </a:r>
            <a:br>
              <a:rPr lang="en-US" sz="1600" b="1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Calibri" panose="020F0502020204030204" pitchFamily="34" charset="0"/>
              </a:rPr>
            </a:br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Calibri" panose="020F0502020204030204" pitchFamily="34" charset="0"/>
              </a:rPr>
              <a:t>&amp; noise protection</a:t>
            </a:r>
            <a:endParaRPr lang="en-US" sz="1600" dirty="0">
              <a:solidFill>
                <a:schemeClr val="bg1">
                  <a:lumMod val="75000"/>
                </a:schemeClr>
              </a:solidFill>
              <a:latin typeface="Roboto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B0974B-9144-28BB-4858-67D892747D9F}"/>
              </a:ext>
            </a:extLst>
          </p:cNvPr>
          <p:cNvSpPr txBox="1"/>
          <p:nvPr/>
        </p:nvSpPr>
        <p:spPr>
          <a:xfrm>
            <a:off x="9598737" y="617654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Calibri" panose="020F0502020204030204" pitchFamily="34" charset="0"/>
              </a:rPr>
              <a:t>composite </a:t>
            </a:r>
            <a:br>
              <a:rPr lang="en-US" sz="1600" b="1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Calibri" panose="020F0502020204030204" pitchFamily="34" charset="0"/>
              </a:rPr>
            </a:br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Calibri" panose="020F0502020204030204" pitchFamily="34" charset="0"/>
              </a:rPr>
              <a:t>circuit QED systems</a:t>
            </a:r>
            <a:endParaRPr lang="en-US" sz="1600" dirty="0">
              <a:solidFill>
                <a:schemeClr val="bg1">
                  <a:lumMod val="75000"/>
                </a:schemeClr>
              </a:solidFill>
              <a:latin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E88BBF-631F-193F-30D9-6749E034A59E}"/>
              </a:ext>
            </a:extLst>
          </p:cNvPr>
          <p:cNvSpPr txBox="1"/>
          <p:nvPr/>
        </p:nvSpPr>
        <p:spPr>
          <a:xfrm>
            <a:off x="9626811" y="44382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Calibri" panose="020F0502020204030204" pitchFamily="34" charset="0"/>
              </a:rPr>
              <a:t>transmon &amp; fluxonium</a:t>
            </a:r>
            <a:endParaRPr lang="en-US" dirty="0">
              <a:solidFill>
                <a:schemeClr val="bg1">
                  <a:lumMod val="75000"/>
                </a:schemeClr>
              </a:solidFill>
              <a:latin typeface="Roboto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4DD64A-DD69-5D07-4F55-298C8A8B14E4}"/>
              </a:ext>
            </a:extLst>
          </p:cNvPr>
          <p:cNvSpPr txBox="1"/>
          <p:nvPr/>
        </p:nvSpPr>
        <p:spPr>
          <a:xfrm flipH="1">
            <a:off x="152151" y="202364"/>
            <a:ext cx="10693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endParaRPr lang="en-US" sz="4800" dirty="0">
              <a:solidFill>
                <a:schemeClr val="bg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3B91FA-042E-4CA9-B77A-E0825D2E252D}"/>
              </a:ext>
            </a:extLst>
          </p:cNvPr>
          <p:cNvSpPr txBox="1"/>
          <p:nvPr/>
        </p:nvSpPr>
        <p:spPr>
          <a:xfrm flipH="1">
            <a:off x="630340" y="1293890"/>
            <a:ext cx="1069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392E14-5726-A026-01CA-70798E17B143}"/>
              </a:ext>
            </a:extLst>
          </p:cNvPr>
          <p:cNvSpPr txBox="1"/>
          <p:nvPr/>
        </p:nvSpPr>
        <p:spPr>
          <a:xfrm flipH="1">
            <a:off x="9155984" y="4160441"/>
            <a:ext cx="10693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endParaRPr lang="en-US" sz="4800" dirty="0">
              <a:solidFill>
                <a:schemeClr val="bg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D6CF59-D5C7-F945-EB9F-DEDABBA60018}"/>
              </a:ext>
            </a:extLst>
          </p:cNvPr>
          <p:cNvSpPr txBox="1"/>
          <p:nvPr/>
        </p:nvSpPr>
        <p:spPr>
          <a:xfrm flipH="1">
            <a:off x="9155984" y="5013100"/>
            <a:ext cx="1069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  <a:endParaRPr lang="en-US" sz="4400" dirty="0">
              <a:solidFill>
                <a:schemeClr val="bg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AFF6F7-93E9-BEDC-148F-6AB30D4118DB}"/>
              </a:ext>
            </a:extLst>
          </p:cNvPr>
          <p:cNvSpPr txBox="1"/>
          <p:nvPr/>
        </p:nvSpPr>
        <p:spPr>
          <a:xfrm flipH="1">
            <a:off x="9155984" y="5926520"/>
            <a:ext cx="1069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endParaRPr lang="en-US" sz="4400" dirty="0">
              <a:solidFill>
                <a:schemeClr val="bg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398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8D9BE45B-D755-4F95-98C4-01DC2B09C106}"/>
              </a:ext>
            </a:extLst>
          </p:cNvPr>
          <p:cNvSpPr/>
          <p:nvPr/>
        </p:nvSpPr>
        <p:spPr>
          <a:xfrm>
            <a:off x="7619644" y="1827055"/>
            <a:ext cx="4516209" cy="140360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45EFDA-32C4-407B-8349-7A0820EDEF3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9076" y="625443"/>
            <a:ext cx="10515600" cy="36830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Roboto Black" panose="02000000000000000000" pitchFamily="2" charset="0"/>
                <a:ea typeface="Roboto Black" panose="02000000000000000000" pitchFamily="2" charset="0"/>
              </a:rPr>
              <a:t>Josephson </a:t>
            </a:r>
            <a:br>
              <a:rPr lang="en-US" sz="3600" dirty="0">
                <a:latin typeface="Roboto Black" panose="02000000000000000000" pitchFamily="2" charset="0"/>
                <a:ea typeface="Roboto Black" panose="02000000000000000000" pitchFamily="2" charset="0"/>
              </a:rPr>
            </a:br>
            <a:r>
              <a:rPr lang="en-US" sz="3600" dirty="0">
                <a:latin typeface="Roboto Black" panose="02000000000000000000" pitchFamily="2" charset="0"/>
                <a:ea typeface="Roboto Black" panose="02000000000000000000" pitchFamily="2" charset="0"/>
              </a:rPr>
              <a:t>effect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331B89-64C9-4A40-B976-63CB101C7BB1}"/>
              </a:ext>
            </a:extLst>
          </p:cNvPr>
          <p:cNvSpPr/>
          <p:nvPr/>
        </p:nvSpPr>
        <p:spPr>
          <a:xfrm>
            <a:off x="409076" y="2407801"/>
            <a:ext cx="3156462" cy="3156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FB6C6A-F206-4FBB-8571-4A3FD4AB20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65538" y="2407801"/>
            <a:ext cx="1162520" cy="31564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0581A0-B6AB-4CAD-9145-AEF270D01D62}"/>
              </a:ext>
            </a:extLst>
          </p:cNvPr>
          <p:cNvSpPr/>
          <p:nvPr/>
        </p:nvSpPr>
        <p:spPr>
          <a:xfrm>
            <a:off x="4014360" y="2407801"/>
            <a:ext cx="3156462" cy="3156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CD8B20E-B5BE-4BE1-A0A6-D42C9A7EA3D2}"/>
              </a:ext>
            </a:extLst>
          </p:cNvPr>
          <p:cNvCxnSpPr/>
          <p:nvPr/>
        </p:nvCxnSpPr>
        <p:spPr>
          <a:xfrm>
            <a:off x="3565538" y="2407801"/>
            <a:ext cx="515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D707A9F-0FF1-4CC8-A3BB-CACA2051BCC2}"/>
              </a:ext>
            </a:extLst>
          </p:cNvPr>
          <p:cNvCxnSpPr/>
          <p:nvPr/>
        </p:nvCxnSpPr>
        <p:spPr>
          <a:xfrm>
            <a:off x="3565538" y="5564263"/>
            <a:ext cx="515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08FA00DF-721A-4D9A-892E-1802604201E3}"/>
              </a:ext>
            </a:extLst>
          </p:cNvPr>
          <p:cNvSpPr/>
          <p:nvPr/>
        </p:nvSpPr>
        <p:spPr>
          <a:xfrm>
            <a:off x="1880620" y="3879345"/>
            <a:ext cx="213373" cy="2133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08AA89-E2AC-4F37-811A-4E57B7A292AD}"/>
              </a:ext>
            </a:extLst>
          </p:cNvPr>
          <p:cNvCxnSpPr/>
          <p:nvPr/>
        </p:nvCxnSpPr>
        <p:spPr>
          <a:xfrm flipV="1">
            <a:off x="1979949" y="3640219"/>
            <a:ext cx="0" cy="47825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461C640F-1FDB-4CD6-ADFA-7A14FD5023B8}"/>
              </a:ext>
            </a:extLst>
          </p:cNvPr>
          <p:cNvSpPr/>
          <p:nvPr/>
        </p:nvSpPr>
        <p:spPr>
          <a:xfrm flipV="1">
            <a:off x="2406699" y="3610789"/>
            <a:ext cx="213373" cy="2133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4DC197D-7E2D-406C-B11C-C0AEAE63002D}"/>
              </a:ext>
            </a:extLst>
          </p:cNvPr>
          <p:cNvCxnSpPr>
            <a:cxnSpLocks/>
          </p:cNvCxnSpPr>
          <p:nvPr/>
        </p:nvCxnSpPr>
        <p:spPr>
          <a:xfrm>
            <a:off x="2513385" y="3562963"/>
            <a:ext cx="0" cy="47825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E26C27E0-DA62-4C65-A1DA-772B6E181251}"/>
              </a:ext>
            </a:extLst>
          </p:cNvPr>
          <p:cNvSpPr/>
          <p:nvPr/>
        </p:nvSpPr>
        <p:spPr>
          <a:xfrm rot="20410270">
            <a:off x="1652233" y="3544527"/>
            <a:ext cx="1166779" cy="635377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7DAE1DCA-A7A8-47DB-8DA9-FE3EA300455E}"/>
              </a:ext>
            </a:extLst>
          </p:cNvPr>
          <p:cNvSpPr/>
          <p:nvPr/>
        </p:nvSpPr>
        <p:spPr>
          <a:xfrm>
            <a:off x="2921634" y="3610789"/>
            <a:ext cx="1769651" cy="268494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D2BDB98-1432-4F56-A427-977C20D2B81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747" y="5738495"/>
            <a:ext cx="305972" cy="2157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23F33AD-3069-484E-8726-B38C627FBB3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681" y="5738494"/>
            <a:ext cx="313818" cy="215750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7E63DB3-1722-44A0-959B-AE12866FFAD2}"/>
              </a:ext>
            </a:extLst>
          </p:cNvPr>
          <p:cNvSpPr/>
          <p:nvPr/>
        </p:nvSpPr>
        <p:spPr>
          <a:xfrm>
            <a:off x="3361317" y="5793487"/>
            <a:ext cx="890284" cy="176053"/>
          </a:xfrm>
          <a:custGeom>
            <a:avLst/>
            <a:gdLst>
              <a:gd name="connsiteX0" fmla="*/ 0 w 970547"/>
              <a:gd name="connsiteY0" fmla="*/ 0 h 577592"/>
              <a:gd name="connsiteX1" fmla="*/ 505326 w 970547"/>
              <a:gd name="connsiteY1" fmla="*/ 577516 h 577592"/>
              <a:gd name="connsiteX2" fmla="*/ 970547 w 970547"/>
              <a:gd name="connsiteY2" fmla="*/ 32085 h 577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0547" h="577592">
                <a:moveTo>
                  <a:pt x="0" y="0"/>
                </a:moveTo>
                <a:cubicBezTo>
                  <a:pt x="171784" y="286084"/>
                  <a:pt x="343568" y="572169"/>
                  <a:pt x="505326" y="577516"/>
                </a:cubicBezTo>
                <a:cubicBezTo>
                  <a:pt x="667084" y="582863"/>
                  <a:pt x="818815" y="307474"/>
                  <a:pt x="970547" y="32085"/>
                </a:cubicBezTo>
              </a:path>
            </a:pathLst>
          </a:custGeom>
          <a:noFill/>
          <a:ln w="19050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13D88B9-7457-4CEA-AF45-772DBB22D9E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720" y="6109609"/>
            <a:ext cx="1413477" cy="17830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045D840-8CE3-49AB-8C20-4CB3989BC02B}"/>
              </a:ext>
            </a:extLst>
          </p:cNvPr>
          <p:cNvSpPr txBox="1"/>
          <p:nvPr/>
        </p:nvSpPr>
        <p:spPr>
          <a:xfrm>
            <a:off x="1081543" y="2069011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superconductor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0A5B7B9-57D8-4D9A-937C-BF20B92F56E4}"/>
              </a:ext>
            </a:extLst>
          </p:cNvPr>
          <p:cNvSpPr txBox="1"/>
          <p:nvPr/>
        </p:nvSpPr>
        <p:spPr>
          <a:xfrm>
            <a:off x="4732540" y="2069011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superconductor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BB6DD4A-36C2-4F9A-9D6B-7A94A518FDE5}"/>
              </a:ext>
            </a:extLst>
          </p:cNvPr>
          <p:cNvSpPr txBox="1"/>
          <p:nvPr/>
        </p:nvSpPr>
        <p:spPr>
          <a:xfrm rot="18900000">
            <a:off x="3483098" y="1797138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insulator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1935602-DFEB-4A33-80E0-7B79ACD818C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665" y="2069093"/>
            <a:ext cx="2314166" cy="33870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F2C2EEB-6B6F-4D93-9385-FD8186739B3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919" y="2678580"/>
            <a:ext cx="2074840" cy="33870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9B14BAF-4B0E-4AE1-881F-00711E67C16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039" y="3640631"/>
            <a:ext cx="2286850" cy="72123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A3B8DDB-E1F7-4122-B23E-03C352480BC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919" y="4478747"/>
            <a:ext cx="3053043" cy="72123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56F577A6-81B1-4653-B574-0EC625153478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919" y="5458667"/>
            <a:ext cx="1741524" cy="29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55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20" grpId="0" animBg="1"/>
      <p:bldP spid="2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60045" y="377512"/>
            <a:ext cx="10515600" cy="369888"/>
          </a:xfrm>
        </p:spPr>
        <p:txBody>
          <a:bodyPr>
            <a:noAutofit/>
          </a:bodyPr>
          <a:lstStyle/>
          <a:p>
            <a:r>
              <a:rPr lang="en-US" sz="3600" dirty="0">
                <a:latin typeface="Roboto Black" panose="02000000000000000000" pitchFamily="2" charset="0"/>
                <a:ea typeface="Roboto Black" panose="02000000000000000000" pitchFamily="2" charset="0"/>
              </a:rPr>
              <a:t>Circuit elements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811000" y="6492875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73C8EF5D-BB4D-46AE-908E-1FD44E3AEA37}" type="slidenum">
              <a:rPr lang="en-US" altLang="en-US" smtClean="0"/>
              <a:pPr>
                <a:defRPr/>
              </a:pPr>
              <a:t>38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54755" y="1116330"/>
          <a:ext cx="11168394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2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27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27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446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circuit element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constitutive relation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energy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584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584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584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1" b="48423"/>
          <a:stretch/>
        </p:blipFill>
        <p:spPr bwMode="auto">
          <a:xfrm>
            <a:off x="1678441" y="1954530"/>
            <a:ext cx="12176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947" y="2236311"/>
            <a:ext cx="198437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9024" y="5213351"/>
            <a:ext cx="227012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423" y="2075498"/>
            <a:ext cx="1682115" cy="52006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236311"/>
            <a:ext cx="1040130" cy="25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8531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60045" y="377512"/>
            <a:ext cx="10515600" cy="369888"/>
          </a:xfrm>
        </p:spPr>
        <p:txBody>
          <a:bodyPr>
            <a:noAutofit/>
          </a:bodyPr>
          <a:lstStyle/>
          <a:p>
            <a:r>
              <a:rPr lang="en-US" sz="3600" dirty="0">
                <a:latin typeface="Roboto Black" panose="02000000000000000000" pitchFamily="2" charset="0"/>
                <a:ea typeface="Roboto Black" panose="02000000000000000000" pitchFamily="2" charset="0"/>
              </a:rPr>
              <a:t>Circuit elements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811000" y="6492875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73C8EF5D-BB4D-46AE-908E-1FD44E3AEA37}" type="slidenum">
              <a:rPr lang="en-US" altLang="en-US" smtClean="0"/>
              <a:pPr>
                <a:defRPr/>
              </a:pPr>
              <a:t>39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525019"/>
              </p:ext>
            </p:extLst>
          </p:nvPr>
        </p:nvGraphicFramePr>
        <p:xfrm>
          <a:off x="454755" y="1116330"/>
          <a:ext cx="11168394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2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27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27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446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circuit element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constitutive relation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energy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584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584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584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1" b="48423"/>
          <a:stretch/>
        </p:blipFill>
        <p:spPr bwMode="auto">
          <a:xfrm>
            <a:off x="1678441" y="1954530"/>
            <a:ext cx="12176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19970"/>
          <a:stretch/>
        </p:blipFill>
        <p:spPr bwMode="auto">
          <a:xfrm>
            <a:off x="1678441" y="3402330"/>
            <a:ext cx="1217613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659" y="3620612"/>
            <a:ext cx="173037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947" y="2236311"/>
            <a:ext cx="198437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90" y="3541396"/>
            <a:ext cx="803910" cy="177165"/>
          </a:xfrm>
          <a:prstGeom prst="rect">
            <a:avLst/>
          </a:prstGeom>
        </p:spPr>
      </p:pic>
      <p:pic>
        <p:nvPicPr>
          <p:cNvPr id="22" name="Picture 24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9024" y="5213351"/>
            <a:ext cx="227012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423" y="2075498"/>
            <a:ext cx="1682115" cy="52006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509" y="3421380"/>
            <a:ext cx="1543050" cy="51435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393" y="3883655"/>
            <a:ext cx="717917" cy="24717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236311"/>
            <a:ext cx="1040130" cy="25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084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EA34BD-AA5C-D7B5-FD5A-C2F08272C34A}"/>
              </a:ext>
            </a:extLst>
          </p:cNvPr>
          <p:cNvSpPr txBox="1"/>
          <p:nvPr/>
        </p:nvSpPr>
        <p:spPr>
          <a:xfrm>
            <a:off x="2650958" y="2354180"/>
            <a:ext cx="707451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Questions for the experienced &amp; restless:</a:t>
            </a:r>
          </a:p>
          <a:p>
            <a:pPr algn="l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 algn="l">
              <a:buAutoNum type="arabicPeriod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How does the offset charge ng enter the classical equations of motion of the Cooper pair box/transmon?</a:t>
            </a:r>
            <a:b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 algn="l">
              <a:buAutoNum type="arabicPeriod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The Cooper pair box/transmon Hamiltonian looks like that of a fictitious particle in a 1d periodic potential. Yet, eigenstates are different here from the Bloch waves of a 1d crystal. </a:t>
            </a:r>
            <a:b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How so &amp; why?</a:t>
            </a:r>
          </a:p>
        </p:txBody>
      </p:sp>
    </p:spTree>
    <p:extLst>
      <p:ext uri="{BB962C8B-B14F-4D97-AF65-F5344CB8AC3E}">
        <p14:creationId xmlns:p14="http://schemas.microsoft.com/office/powerpoint/2010/main" val="35543231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60045" y="377512"/>
            <a:ext cx="10515600" cy="369888"/>
          </a:xfrm>
        </p:spPr>
        <p:txBody>
          <a:bodyPr>
            <a:noAutofit/>
          </a:bodyPr>
          <a:lstStyle/>
          <a:p>
            <a:r>
              <a:rPr lang="en-US" sz="3600" dirty="0">
                <a:latin typeface="Roboto Black" panose="02000000000000000000" pitchFamily="2" charset="0"/>
                <a:ea typeface="Roboto Black" panose="02000000000000000000" pitchFamily="2" charset="0"/>
              </a:rPr>
              <a:t>Circuit elements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811000" y="6492875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73C8EF5D-BB4D-46AE-908E-1FD44E3AEA37}" type="slidenum">
              <a:rPr lang="en-US" altLang="en-US" smtClean="0"/>
              <a:pPr>
                <a:defRPr/>
              </a:pPr>
              <a:t>40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54755" y="1116330"/>
          <a:ext cx="11168394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2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27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27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446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circuit element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constitutive relation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energy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584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584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584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7 1"/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1" b="48423"/>
          <a:stretch/>
        </p:blipFill>
        <p:spPr bwMode="auto">
          <a:xfrm>
            <a:off x="1678441" y="1954530"/>
            <a:ext cx="12176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 2"/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19970"/>
          <a:stretch/>
        </p:blipFill>
        <p:spPr bwMode="auto">
          <a:xfrm>
            <a:off x="1678441" y="3402330"/>
            <a:ext cx="1217613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 3"/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04"/>
          <a:stretch/>
        </p:blipFill>
        <p:spPr bwMode="auto">
          <a:xfrm>
            <a:off x="1678441" y="4773930"/>
            <a:ext cx="1217613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659" y="3620612"/>
            <a:ext cx="173037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3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722" y="4993799"/>
            <a:ext cx="320675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4 1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947" y="2236311"/>
            <a:ext cx="198437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90" y="3541396"/>
            <a:ext cx="803910" cy="177165"/>
          </a:xfrm>
          <a:prstGeom prst="rect">
            <a:avLst/>
          </a:prstGeom>
        </p:spPr>
      </p:pic>
      <p:pic>
        <p:nvPicPr>
          <p:cNvPr id="22" name="Picture 24 1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9024" y="5213351"/>
            <a:ext cx="227012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423" y="2075498"/>
            <a:ext cx="1682115" cy="5200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1" y="4892198"/>
            <a:ext cx="1240155" cy="228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919" y="5281137"/>
            <a:ext cx="1435835" cy="21096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867" y="4903628"/>
            <a:ext cx="1083945" cy="228600"/>
          </a:xfrm>
          <a:prstGeom prst="rect">
            <a:avLst/>
          </a:prstGeom>
        </p:spPr>
      </p:pic>
      <p:sp>
        <p:nvSpPr>
          <p:cNvPr id="35" name="Cross 34"/>
          <p:cNvSpPr/>
          <p:nvPr/>
        </p:nvSpPr>
        <p:spPr>
          <a:xfrm rot="2700000">
            <a:off x="10314875" y="4752583"/>
            <a:ext cx="560257" cy="556419"/>
          </a:xfrm>
          <a:prstGeom prst="plus">
            <a:avLst>
              <a:gd name="adj" fmla="val 443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509" y="3421380"/>
            <a:ext cx="1543050" cy="51435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393" y="3883655"/>
            <a:ext cx="717917" cy="24717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236311"/>
            <a:ext cx="1040130" cy="255270"/>
          </a:xfrm>
          <a:prstGeom prst="rect">
            <a:avLst/>
          </a:prstGeom>
        </p:spPr>
      </p:pic>
      <p:pic>
        <p:nvPicPr>
          <p:cNvPr id="13" name="Picture 12" descr="\documentclass{article}&#10;\pagestyle{empty}&#10;\usepackage{amsmath,amssymb}&#10;\newcommand{\abs}[1]{\left|#1\right|}&#10;\begin{document}&#10;\[&#10;\Phi_i(t)=\int_{t_0}^t dt'\,U_i(t')&#10;\]&#10;\end{document}&#10;" title="IguanaTex Bitmap Display">
            <a:extLst>
              <a:ext uri="{FF2B5EF4-FFF2-40B4-BE49-F238E27FC236}">
                <a16:creationId xmlns:a16="http://schemas.microsoft.com/office/drawing/2014/main" id="{886DA93A-D09B-95B7-1DB4-50A989865462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065" y="5990066"/>
            <a:ext cx="2089794" cy="6224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  <p:sp>
        <p:nvSpPr>
          <p:cNvPr id="36" name="Text Box 76"/>
          <p:cNvSpPr txBox="1">
            <a:spLocks noChangeArrowheads="1"/>
          </p:cNvSpPr>
          <p:nvPr/>
        </p:nvSpPr>
        <p:spPr bwMode="auto">
          <a:xfrm>
            <a:off x="5540289" y="6103907"/>
            <a:ext cx="324960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/>
              <a:t>“generalized flux” variables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2473690" y="6076890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Arial Unicode MS"/>
                <a:ea typeface="Arial Unicode MS"/>
                <a:cs typeface="Arial Unicode MS"/>
              </a:rPr>
              <a:t>➙</a:t>
            </a:r>
            <a:endParaRPr lang="en-US" dirty="0">
              <a:latin typeface="HelveticaNeueLT Std Lt Cn" panose="020B04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5835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14E7C640-2625-457E-82BA-42D83ACE7852}"/>
              </a:ext>
            </a:extLst>
          </p:cNvPr>
          <p:cNvSpPr txBox="1"/>
          <p:nvPr/>
        </p:nvSpPr>
        <p:spPr>
          <a:xfrm>
            <a:off x="531600" y="116796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</a:rPr>
              <a:t>circuit quantization</a:t>
            </a:r>
            <a:br>
              <a:rPr lang="en-US" b="1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</a:rPr>
            </a:br>
            <a:endParaRPr lang="en-US" dirty="0">
              <a:solidFill>
                <a:schemeClr val="bg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JetBrains Mono Light" panose="02000009000000000000" pitchFamily="49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8F80911-4392-42E9-B624-0CB067EDB855}"/>
              </a:ext>
            </a:extLst>
          </p:cNvPr>
          <p:cNvSpPr txBox="1">
            <a:spLocks/>
          </p:cNvSpPr>
          <p:nvPr/>
        </p:nvSpPr>
        <p:spPr>
          <a:xfrm>
            <a:off x="531600" y="479797"/>
            <a:ext cx="9693727" cy="9548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introduction</a:t>
            </a:r>
            <a:br>
              <a:rPr lang="en-US" sz="1800" b="1" dirty="0">
                <a:solidFill>
                  <a:schemeClr val="bg1">
                    <a:lumMod val="75000"/>
                  </a:schemeClr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 short conceptual</a:t>
            </a:r>
          </a:p>
          <a:p>
            <a:r>
              <a:rPr lang="en-US" sz="18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overview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5E7558-99BC-B369-C9C1-0BE85DB8F3CD}"/>
              </a:ext>
            </a:extLst>
          </p:cNvPr>
          <p:cNvSpPr txBox="1"/>
          <p:nvPr/>
        </p:nvSpPr>
        <p:spPr>
          <a:xfrm>
            <a:off x="9604286" y="528676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Calibri" panose="020F0502020204030204" pitchFamily="34" charset="0"/>
              </a:rPr>
              <a:t>noise, decoherence</a:t>
            </a:r>
            <a:br>
              <a:rPr lang="en-US" sz="1600" b="1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Calibri" panose="020F0502020204030204" pitchFamily="34" charset="0"/>
              </a:rPr>
            </a:br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Calibri" panose="020F0502020204030204" pitchFamily="34" charset="0"/>
              </a:rPr>
              <a:t>&amp; noise protection</a:t>
            </a:r>
            <a:endParaRPr lang="en-US" sz="1600" dirty="0">
              <a:solidFill>
                <a:schemeClr val="bg1">
                  <a:lumMod val="75000"/>
                </a:schemeClr>
              </a:solidFill>
              <a:latin typeface="Roboto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B0974B-9144-28BB-4858-67D892747D9F}"/>
              </a:ext>
            </a:extLst>
          </p:cNvPr>
          <p:cNvSpPr txBox="1"/>
          <p:nvPr/>
        </p:nvSpPr>
        <p:spPr>
          <a:xfrm>
            <a:off x="9598737" y="617654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Calibri" panose="020F0502020204030204" pitchFamily="34" charset="0"/>
              </a:rPr>
              <a:t>composite </a:t>
            </a:r>
            <a:br>
              <a:rPr lang="en-US" sz="1600" b="1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Calibri" panose="020F0502020204030204" pitchFamily="34" charset="0"/>
              </a:rPr>
            </a:br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Calibri" panose="020F0502020204030204" pitchFamily="34" charset="0"/>
              </a:rPr>
              <a:t>circuit QED systems</a:t>
            </a:r>
            <a:endParaRPr lang="en-US" sz="1600" dirty="0">
              <a:solidFill>
                <a:schemeClr val="bg1">
                  <a:lumMod val="75000"/>
                </a:schemeClr>
              </a:solidFill>
              <a:latin typeface="Roboto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4DD64A-DD69-5D07-4F55-298C8A8B14E4}"/>
              </a:ext>
            </a:extLst>
          </p:cNvPr>
          <p:cNvSpPr txBox="1"/>
          <p:nvPr/>
        </p:nvSpPr>
        <p:spPr>
          <a:xfrm flipH="1">
            <a:off x="152151" y="202364"/>
            <a:ext cx="10693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endParaRPr lang="en-US" sz="4800" dirty="0">
              <a:solidFill>
                <a:schemeClr val="bg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3B91FA-042E-4CA9-B77A-E0825D2E252D}"/>
              </a:ext>
            </a:extLst>
          </p:cNvPr>
          <p:cNvSpPr txBox="1"/>
          <p:nvPr/>
        </p:nvSpPr>
        <p:spPr>
          <a:xfrm flipH="1">
            <a:off x="112982" y="837644"/>
            <a:ext cx="10693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D6CF59-D5C7-F945-EB9F-DEDABBA60018}"/>
              </a:ext>
            </a:extLst>
          </p:cNvPr>
          <p:cNvSpPr txBox="1"/>
          <p:nvPr/>
        </p:nvSpPr>
        <p:spPr>
          <a:xfrm flipH="1">
            <a:off x="9155984" y="5013100"/>
            <a:ext cx="1069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  <a:endParaRPr lang="en-US" sz="4400" dirty="0">
              <a:solidFill>
                <a:schemeClr val="bg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AFF6F7-93E9-BEDC-148F-6AB30D4118DB}"/>
              </a:ext>
            </a:extLst>
          </p:cNvPr>
          <p:cNvSpPr txBox="1"/>
          <p:nvPr/>
        </p:nvSpPr>
        <p:spPr>
          <a:xfrm flipH="1">
            <a:off x="9155984" y="5926520"/>
            <a:ext cx="1069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endParaRPr lang="en-US" sz="4400" dirty="0">
              <a:solidFill>
                <a:schemeClr val="bg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F42D71-3D2A-5092-BF85-138E8624D28D}"/>
              </a:ext>
            </a:extLst>
          </p:cNvPr>
          <p:cNvSpPr txBox="1"/>
          <p:nvPr/>
        </p:nvSpPr>
        <p:spPr>
          <a:xfrm>
            <a:off x="1391652" y="2727796"/>
            <a:ext cx="103190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Tx/>
              <a:buChar char="-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charge regime (CPB) vs. transmon regime</a:t>
            </a:r>
            <a:b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 algn="l">
              <a:buFontTx/>
              <a:buChar char="-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charge dispersion and anharmonicity</a:t>
            </a:r>
            <a:b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 algn="l">
              <a:buFontTx/>
              <a:buChar char="-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effective model for low-lying levels</a:t>
            </a:r>
            <a:b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(Taylor expansion of cosine)</a:t>
            </a:r>
          </a:p>
          <a:p>
            <a:pPr marL="285750" indent="-285750" algn="l">
              <a:buFontTx/>
              <a:buChar char="-"/>
            </a:pP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D738B5-33A1-B455-D225-D1A47065EDF5}"/>
              </a:ext>
            </a:extLst>
          </p:cNvPr>
          <p:cNvSpPr txBox="1"/>
          <p:nvPr/>
        </p:nvSpPr>
        <p:spPr>
          <a:xfrm>
            <a:off x="1391652" y="5094186"/>
            <a:ext cx="103190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Tx/>
              <a:buChar char="-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insensitivity to dc offset charge</a:t>
            </a:r>
          </a:p>
          <a:p>
            <a:pPr marL="285750" indent="-285750" algn="l">
              <a:buFontTx/>
              <a:buChar char="-"/>
            </a:pP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 algn="l">
              <a:buFontTx/>
              <a:buChar char="-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plasmon vs.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fluxon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transitions</a:t>
            </a:r>
          </a:p>
          <a:p>
            <a:pPr marL="285750" indent="-285750" algn="l">
              <a:buFontTx/>
              <a:buChar char="-"/>
            </a:pP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 algn="l">
              <a:buFontTx/>
              <a:buChar char="-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heavy fluxonium, 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blochnium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 algn="l">
              <a:buFontTx/>
              <a:buChar char="-"/>
            </a:pP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0518D3-111E-1FFB-CDBD-10AE8D879040}"/>
              </a:ext>
            </a:extLst>
          </p:cNvPr>
          <p:cNvSpPr txBox="1"/>
          <p:nvPr/>
        </p:nvSpPr>
        <p:spPr>
          <a:xfrm>
            <a:off x="1221494" y="202806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Calibri" panose="020F0502020204030204" pitchFamily="34" charset="0"/>
              </a:rPr>
              <a:t>transmon &amp; fluxonium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549B97-A62A-64A6-4D00-46800D5BA8F8}"/>
              </a:ext>
            </a:extLst>
          </p:cNvPr>
          <p:cNvSpPr txBox="1"/>
          <p:nvPr/>
        </p:nvSpPr>
        <p:spPr>
          <a:xfrm flipH="1">
            <a:off x="630338" y="1607085"/>
            <a:ext cx="1069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endParaRPr lang="en-US" sz="72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6682D3C-9406-6DD9-2818-813B6FB6FBBB}"/>
              </a:ext>
            </a:extLst>
          </p:cNvPr>
          <p:cNvCxnSpPr/>
          <p:nvPr/>
        </p:nvCxnSpPr>
        <p:spPr>
          <a:xfrm>
            <a:off x="1221494" y="2657103"/>
            <a:ext cx="0" cy="18386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C1C24CE-45F0-9016-93A2-701AFDD77096}"/>
              </a:ext>
            </a:extLst>
          </p:cNvPr>
          <p:cNvCxnSpPr/>
          <p:nvPr/>
        </p:nvCxnSpPr>
        <p:spPr>
          <a:xfrm>
            <a:off x="1230092" y="4922622"/>
            <a:ext cx="0" cy="18386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052AA73-BCC4-C7AF-1EDA-26262BC8C29D}"/>
              </a:ext>
            </a:extLst>
          </p:cNvPr>
          <p:cNvSpPr txBox="1"/>
          <p:nvPr/>
        </p:nvSpPr>
        <p:spPr>
          <a:xfrm rot="16200000">
            <a:off x="430314" y="3352800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transmon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22ACB9C-D66E-88A2-3687-DC8BA85BAF99}"/>
              </a:ext>
            </a:extLst>
          </p:cNvPr>
          <p:cNvSpPr txBox="1"/>
          <p:nvPr/>
        </p:nvSpPr>
        <p:spPr>
          <a:xfrm rot="16200000">
            <a:off x="443338" y="5682177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fluxonium</a:t>
            </a:r>
          </a:p>
        </p:txBody>
      </p:sp>
    </p:spTree>
    <p:extLst>
      <p:ext uri="{BB962C8B-B14F-4D97-AF65-F5344CB8AC3E}">
        <p14:creationId xmlns:p14="http://schemas.microsoft.com/office/powerpoint/2010/main" val="344432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14E7C640-2625-457E-82BA-42D83ACE7852}"/>
              </a:ext>
            </a:extLst>
          </p:cNvPr>
          <p:cNvSpPr txBox="1"/>
          <p:nvPr/>
        </p:nvSpPr>
        <p:spPr>
          <a:xfrm>
            <a:off x="531600" y="116796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</a:rPr>
              <a:t>circuit quantization</a:t>
            </a:r>
            <a:br>
              <a:rPr lang="en-US" b="1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</a:rPr>
            </a:br>
            <a:endParaRPr lang="en-US" dirty="0">
              <a:solidFill>
                <a:schemeClr val="bg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JetBrains Mono Light" panose="02000009000000000000" pitchFamily="49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8F80911-4392-42E9-B624-0CB067EDB855}"/>
              </a:ext>
            </a:extLst>
          </p:cNvPr>
          <p:cNvSpPr txBox="1">
            <a:spLocks/>
          </p:cNvSpPr>
          <p:nvPr/>
        </p:nvSpPr>
        <p:spPr>
          <a:xfrm>
            <a:off x="531600" y="479797"/>
            <a:ext cx="9693727" cy="9548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introduction</a:t>
            </a:r>
            <a:br>
              <a:rPr lang="en-US" sz="1800" b="1" dirty="0">
                <a:solidFill>
                  <a:schemeClr val="bg1">
                    <a:lumMod val="75000"/>
                  </a:schemeClr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 short conceptual</a:t>
            </a:r>
          </a:p>
          <a:p>
            <a:r>
              <a:rPr lang="en-US" sz="18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overview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5E7558-99BC-B369-C9C1-0BE85DB8F3CD}"/>
              </a:ext>
            </a:extLst>
          </p:cNvPr>
          <p:cNvSpPr txBox="1"/>
          <p:nvPr/>
        </p:nvSpPr>
        <p:spPr>
          <a:xfrm>
            <a:off x="2164760" y="3012798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Calibri" panose="020F0502020204030204" pitchFamily="34" charset="0"/>
              </a:rPr>
              <a:t>noise, decoherence</a:t>
            </a:r>
            <a:b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Calibri" panose="020F0502020204030204" pitchFamily="34" charset="0"/>
              </a:rPr>
            </a:b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Calibri" panose="020F0502020204030204" pitchFamily="34" charset="0"/>
              </a:rPr>
              <a:t>&amp; noise protection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B0974B-9144-28BB-4858-67D892747D9F}"/>
              </a:ext>
            </a:extLst>
          </p:cNvPr>
          <p:cNvSpPr txBox="1"/>
          <p:nvPr/>
        </p:nvSpPr>
        <p:spPr>
          <a:xfrm>
            <a:off x="9598737" y="617654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Calibri" panose="020F0502020204030204" pitchFamily="34" charset="0"/>
              </a:rPr>
              <a:t>composite </a:t>
            </a:r>
            <a:br>
              <a:rPr lang="en-US" sz="1600" b="1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Calibri" panose="020F0502020204030204" pitchFamily="34" charset="0"/>
              </a:rPr>
            </a:br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Calibri" panose="020F0502020204030204" pitchFamily="34" charset="0"/>
              </a:rPr>
              <a:t>circuit QED systems</a:t>
            </a:r>
            <a:endParaRPr lang="en-US" sz="1600" dirty="0">
              <a:solidFill>
                <a:schemeClr val="bg1">
                  <a:lumMod val="75000"/>
                </a:schemeClr>
              </a:solidFill>
              <a:latin typeface="Roboto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4DD64A-DD69-5D07-4F55-298C8A8B14E4}"/>
              </a:ext>
            </a:extLst>
          </p:cNvPr>
          <p:cNvSpPr txBox="1"/>
          <p:nvPr/>
        </p:nvSpPr>
        <p:spPr>
          <a:xfrm flipH="1">
            <a:off x="152151" y="202364"/>
            <a:ext cx="10693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endParaRPr lang="en-US" sz="4800" dirty="0">
              <a:solidFill>
                <a:schemeClr val="bg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3B91FA-042E-4CA9-B77A-E0825D2E252D}"/>
              </a:ext>
            </a:extLst>
          </p:cNvPr>
          <p:cNvSpPr txBox="1"/>
          <p:nvPr/>
        </p:nvSpPr>
        <p:spPr>
          <a:xfrm flipH="1">
            <a:off x="112982" y="837644"/>
            <a:ext cx="10693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D6CF59-D5C7-F945-EB9F-DEDABBA60018}"/>
              </a:ext>
            </a:extLst>
          </p:cNvPr>
          <p:cNvSpPr txBox="1"/>
          <p:nvPr/>
        </p:nvSpPr>
        <p:spPr>
          <a:xfrm flipH="1">
            <a:off x="1419679" y="2598763"/>
            <a:ext cx="1069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  <a:endParaRPr lang="en-US" sz="72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AFF6F7-93E9-BEDC-148F-6AB30D4118DB}"/>
              </a:ext>
            </a:extLst>
          </p:cNvPr>
          <p:cNvSpPr txBox="1"/>
          <p:nvPr/>
        </p:nvSpPr>
        <p:spPr>
          <a:xfrm flipH="1">
            <a:off x="9155984" y="5926520"/>
            <a:ext cx="1069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endParaRPr lang="en-US" sz="4400" dirty="0">
              <a:solidFill>
                <a:schemeClr val="bg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0518D3-111E-1FFB-CDBD-10AE8D879040}"/>
              </a:ext>
            </a:extLst>
          </p:cNvPr>
          <p:cNvSpPr txBox="1"/>
          <p:nvPr/>
        </p:nvSpPr>
        <p:spPr>
          <a:xfrm>
            <a:off x="531600" y="178704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Calibri" panose="020F0502020204030204" pitchFamily="34" charset="0"/>
              </a:rPr>
              <a:t>transmon &amp; fluxonium</a:t>
            </a:r>
            <a:endParaRPr lang="en-US" dirty="0">
              <a:solidFill>
                <a:schemeClr val="bg1">
                  <a:lumMod val="75000"/>
                </a:schemeClr>
              </a:solidFill>
              <a:latin typeface="Roboto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549B97-A62A-64A6-4D00-46800D5BA8F8}"/>
              </a:ext>
            </a:extLst>
          </p:cNvPr>
          <p:cNvSpPr txBox="1"/>
          <p:nvPr/>
        </p:nvSpPr>
        <p:spPr>
          <a:xfrm flipH="1">
            <a:off x="160749" y="1473778"/>
            <a:ext cx="10693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endParaRPr lang="en-US" sz="4800" dirty="0">
              <a:solidFill>
                <a:schemeClr val="bg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51364A-BFE1-192B-29C3-D074E0A22A4D}"/>
              </a:ext>
            </a:extLst>
          </p:cNvPr>
          <p:cNvSpPr txBox="1"/>
          <p:nvPr/>
        </p:nvSpPr>
        <p:spPr>
          <a:xfrm>
            <a:off x="2241883" y="4400186"/>
            <a:ext cx="103190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T</a:t>
            </a:r>
            <a:r>
              <a:rPr lang="en-US" baseline="-25000" dirty="0">
                <a:latin typeface="Roboto" panose="02000000000000000000" pitchFamily="2" charset="0"/>
                <a:ea typeface="Roboto" panose="02000000000000000000" pitchFamily="2" charset="0"/>
              </a:rPr>
              <a:t>1	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depolarization (relaxation &amp; excitation)</a:t>
            </a:r>
            <a:b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	protection via localization/disjoint support</a:t>
            </a:r>
          </a:p>
          <a:p>
            <a:pPr algn="l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T</a:t>
            </a:r>
            <a:r>
              <a:rPr lang="en-US" baseline="-25000" dirty="0" err="1">
                <a:latin typeface="Roboto" panose="02000000000000000000" pitchFamily="2" charset="0"/>
                <a:ea typeface="Roboto" panose="02000000000000000000" pitchFamily="2" charset="0"/>
              </a:rPr>
              <a:t>φ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   	pure dephasing</a:t>
            </a:r>
            <a:b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	protection via “flattening” energy levels</a:t>
            </a:r>
          </a:p>
          <a:p>
            <a:pPr marL="285750" indent="-285750">
              <a:buFontTx/>
              <a:buChar char="-"/>
            </a:pP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circuits with simultaneous protection,</a:t>
            </a:r>
            <a:b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e.g. 0-pi circuit</a:t>
            </a:r>
          </a:p>
        </p:txBody>
      </p:sp>
    </p:spTree>
    <p:extLst>
      <p:ext uri="{BB962C8B-B14F-4D97-AF65-F5344CB8AC3E}">
        <p14:creationId xmlns:p14="http://schemas.microsoft.com/office/powerpoint/2010/main" val="2451347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14E7C640-2625-457E-82BA-42D83ACE7852}"/>
              </a:ext>
            </a:extLst>
          </p:cNvPr>
          <p:cNvSpPr txBox="1"/>
          <p:nvPr/>
        </p:nvSpPr>
        <p:spPr>
          <a:xfrm>
            <a:off x="531600" y="116796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</a:rPr>
              <a:t>circuit quantization</a:t>
            </a:r>
            <a:br>
              <a:rPr lang="en-US" b="1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</a:rPr>
            </a:br>
            <a:endParaRPr lang="en-US" dirty="0">
              <a:solidFill>
                <a:schemeClr val="bg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JetBrains Mono Light" panose="02000009000000000000" pitchFamily="49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8F80911-4392-42E9-B624-0CB067EDB855}"/>
              </a:ext>
            </a:extLst>
          </p:cNvPr>
          <p:cNvSpPr txBox="1">
            <a:spLocks/>
          </p:cNvSpPr>
          <p:nvPr/>
        </p:nvSpPr>
        <p:spPr>
          <a:xfrm>
            <a:off x="531600" y="479797"/>
            <a:ext cx="9693727" cy="9548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introduction</a:t>
            </a:r>
            <a:br>
              <a:rPr lang="en-US" sz="1800" b="1" dirty="0">
                <a:solidFill>
                  <a:schemeClr val="bg1">
                    <a:lumMod val="75000"/>
                  </a:schemeClr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 short conceptual</a:t>
            </a:r>
          </a:p>
          <a:p>
            <a:r>
              <a:rPr lang="en-US" sz="18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overview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5E7558-99BC-B369-C9C1-0BE85DB8F3CD}"/>
              </a:ext>
            </a:extLst>
          </p:cNvPr>
          <p:cNvSpPr txBox="1"/>
          <p:nvPr/>
        </p:nvSpPr>
        <p:spPr>
          <a:xfrm>
            <a:off x="531600" y="242202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Calibri" panose="020F0502020204030204" pitchFamily="34" charset="0"/>
              </a:rPr>
              <a:t>noise, decoherence</a:t>
            </a:r>
            <a:br>
              <a:rPr lang="en-US" b="1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Calibri" panose="020F0502020204030204" pitchFamily="34" charset="0"/>
              </a:rPr>
            </a:b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Calibri" panose="020F0502020204030204" pitchFamily="34" charset="0"/>
              </a:rPr>
              <a:t>&amp; noise protection</a:t>
            </a:r>
            <a:endParaRPr lang="en-US" dirty="0">
              <a:solidFill>
                <a:schemeClr val="bg1">
                  <a:lumMod val="75000"/>
                </a:schemeClr>
              </a:solidFill>
              <a:latin typeface="Roboto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B0974B-9144-28BB-4858-67D892747D9F}"/>
              </a:ext>
            </a:extLst>
          </p:cNvPr>
          <p:cNvSpPr txBox="1"/>
          <p:nvPr/>
        </p:nvSpPr>
        <p:spPr>
          <a:xfrm>
            <a:off x="5173661" y="2243219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Calibri" panose="020F0502020204030204" pitchFamily="34" charset="0"/>
              </a:rPr>
              <a:t>composite </a:t>
            </a:r>
            <a:b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Calibri" panose="020F0502020204030204" pitchFamily="34" charset="0"/>
              </a:rPr>
            </a:b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Calibri" panose="020F0502020204030204" pitchFamily="34" charset="0"/>
              </a:rPr>
              <a:t>circuit QED systems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4DD64A-DD69-5D07-4F55-298C8A8B14E4}"/>
              </a:ext>
            </a:extLst>
          </p:cNvPr>
          <p:cNvSpPr txBox="1"/>
          <p:nvPr/>
        </p:nvSpPr>
        <p:spPr>
          <a:xfrm flipH="1">
            <a:off x="152151" y="202364"/>
            <a:ext cx="10693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endParaRPr lang="en-US" sz="4800" dirty="0">
              <a:solidFill>
                <a:schemeClr val="bg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3B91FA-042E-4CA9-B77A-E0825D2E252D}"/>
              </a:ext>
            </a:extLst>
          </p:cNvPr>
          <p:cNvSpPr txBox="1"/>
          <p:nvPr/>
        </p:nvSpPr>
        <p:spPr>
          <a:xfrm flipH="1">
            <a:off x="112982" y="837644"/>
            <a:ext cx="10693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D6CF59-D5C7-F945-EB9F-DEDABBA60018}"/>
              </a:ext>
            </a:extLst>
          </p:cNvPr>
          <p:cNvSpPr txBox="1"/>
          <p:nvPr/>
        </p:nvSpPr>
        <p:spPr>
          <a:xfrm flipH="1">
            <a:off x="152151" y="2109058"/>
            <a:ext cx="10693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  <a:endParaRPr lang="en-US" sz="4800" dirty="0">
              <a:solidFill>
                <a:schemeClr val="bg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AFF6F7-93E9-BEDC-148F-6AB30D4118DB}"/>
              </a:ext>
            </a:extLst>
          </p:cNvPr>
          <p:cNvSpPr txBox="1"/>
          <p:nvPr/>
        </p:nvSpPr>
        <p:spPr>
          <a:xfrm flipH="1">
            <a:off x="4454182" y="1858499"/>
            <a:ext cx="1069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endParaRPr lang="en-US" sz="72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0518D3-111E-1FFB-CDBD-10AE8D879040}"/>
              </a:ext>
            </a:extLst>
          </p:cNvPr>
          <p:cNvSpPr txBox="1"/>
          <p:nvPr/>
        </p:nvSpPr>
        <p:spPr>
          <a:xfrm>
            <a:off x="531600" y="178704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Calibri" panose="020F0502020204030204" pitchFamily="34" charset="0"/>
              </a:rPr>
              <a:t>transmon &amp; fluxonium</a:t>
            </a:r>
            <a:endParaRPr lang="en-US" dirty="0">
              <a:solidFill>
                <a:schemeClr val="bg1">
                  <a:lumMod val="75000"/>
                </a:schemeClr>
              </a:solidFill>
              <a:latin typeface="Roboto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549B97-A62A-64A6-4D00-46800D5BA8F8}"/>
              </a:ext>
            </a:extLst>
          </p:cNvPr>
          <p:cNvSpPr txBox="1"/>
          <p:nvPr/>
        </p:nvSpPr>
        <p:spPr>
          <a:xfrm flipH="1">
            <a:off x="160749" y="1473778"/>
            <a:ext cx="10693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endParaRPr lang="en-US" sz="4800" dirty="0">
              <a:solidFill>
                <a:schemeClr val="bg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815B47-B7DE-C3DA-B784-CEDC7A4B61F3}"/>
              </a:ext>
            </a:extLst>
          </p:cNvPr>
          <p:cNvSpPr txBox="1"/>
          <p:nvPr/>
        </p:nvSpPr>
        <p:spPr>
          <a:xfrm>
            <a:off x="5217694" y="3538252"/>
            <a:ext cx="103190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dispersive regime</a:t>
            </a:r>
          </a:p>
          <a:p>
            <a:pPr marL="285750" indent="-285750">
              <a:buFontTx/>
              <a:buChar char="-"/>
            </a:pP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readout and control</a:t>
            </a:r>
          </a:p>
          <a:p>
            <a:pPr marL="285750" indent="-285750">
              <a:buFontTx/>
              <a:buChar char="-"/>
            </a:pP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interfacing scqubits/QuTiP for simulating time dynamics</a:t>
            </a:r>
          </a:p>
        </p:txBody>
      </p:sp>
    </p:spTree>
    <p:extLst>
      <p:ext uri="{BB962C8B-B14F-4D97-AF65-F5344CB8AC3E}">
        <p14:creationId xmlns:p14="http://schemas.microsoft.com/office/powerpoint/2010/main" val="1520437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E57DEC-FF5C-43AC-8011-BAC94A3413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786" b="21514"/>
          <a:stretch/>
        </p:blipFill>
        <p:spPr>
          <a:xfrm>
            <a:off x="465420" y="415506"/>
            <a:ext cx="2905038" cy="64326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5AB81CB-E231-50D2-83A2-FF0EBCCA199D}"/>
              </a:ext>
            </a:extLst>
          </p:cNvPr>
          <p:cNvGrpSpPr/>
          <p:nvPr/>
        </p:nvGrpSpPr>
        <p:grpSpPr>
          <a:xfrm>
            <a:off x="4538575" y="1659882"/>
            <a:ext cx="6835119" cy="4669672"/>
            <a:chOff x="6362485" y="1630543"/>
            <a:chExt cx="6835119" cy="466967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7E0322A-291A-88C4-3F84-452EF52D33D6}"/>
                </a:ext>
              </a:extLst>
            </p:cNvPr>
            <p:cNvSpPr txBox="1"/>
            <p:nvPr/>
          </p:nvSpPr>
          <p:spPr>
            <a:xfrm rot="18900000">
              <a:off x="8687072" y="5925006"/>
              <a:ext cx="6463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2021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9AE86B6-BCFD-7FF7-5A85-969571F17690}"/>
                </a:ext>
              </a:extLst>
            </p:cNvPr>
            <p:cNvSpPr txBox="1"/>
            <p:nvPr/>
          </p:nvSpPr>
          <p:spPr>
            <a:xfrm rot="18900000">
              <a:off x="10022619" y="5961661"/>
              <a:ext cx="6463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2022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25CF16F-37B4-1701-70CD-45945FF8CBBA}"/>
                </a:ext>
              </a:extLst>
            </p:cNvPr>
            <p:cNvSpPr txBox="1"/>
            <p:nvPr/>
          </p:nvSpPr>
          <p:spPr>
            <a:xfrm rot="18900000">
              <a:off x="7413615" y="5925007"/>
              <a:ext cx="6463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2020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A4B2223-E2EA-533E-8810-9377E17DAA91}"/>
                </a:ext>
              </a:extLst>
            </p:cNvPr>
            <p:cNvSpPr txBox="1"/>
            <p:nvPr/>
          </p:nvSpPr>
          <p:spPr>
            <a:xfrm>
              <a:off x="6362485" y="2185348"/>
              <a:ext cx="15071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>
                  <a:highlight>
                    <a:srgbClr val="BCE6FF"/>
                  </a:highlight>
                  <a:latin typeface="Roboto" panose="02000000000000000000" pitchFamily="2" charset="0"/>
                  <a:ea typeface="Roboto" panose="02000000000000000000" pitchFamily="2" charset="0"/>
                </a:rPr>
                <a:t># downloads</a:t>
              </a:r>
              <a:br>
                <a:rPr lang="en-US" dirty="0">
                  <a:highlight>
                    <a:srgbClr val="BCE6FF"/>
                  </a:highlight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dirty="0">
                  <a:highlight>
                    <a:srgbClr val="BCE6FF"/>
                  </a:highlight>
                  <a:latin typeface="Roboto" panose="02000000000000000000" pitchFamily="2" charset="0"/>
                  <a:ea typeface="Roboto" panose="02000000000000000000" pitchFamily="2" charset="0"/>
                </a:rPr>
                <a:t>via </a:t>
              </a:r>
              <a:r>
                <a:rPr lang="en-US" dirty="0" err="1">
                  <a:highlight>
                    <a:srgbClr val="BCE6FF"/>
                  </a:highlight>
                  <a:latin typeface="Roboto" panose="02000000000000000000" pitchFamily="2" charset="0"/>
                  <a:ea typeface="Roboto" panose="02000000000000000000" pitchFamily="2" charset="0"/>
                </a:rPr>
                <a:t>conda</a:t>
              </a:r>
              <a:endParaRPr lang="en-US" dirty="0">
                <a:highlight>
                  <a:srgbClr val="BCE6FF"/>
                </a:highlight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B9A287D-27F6-B7EB-A60C-0C829ACD5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14095" y="2898060"/>
              <a:ext cx="4480973" cy="292132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C998E1E-50C2-DFE0-EBB9-F09BC3263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89622" y="5685129"/>
              <a:ext cx="108342" cy="200633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7F32AC1-035D-1667-E320-6FE297F4995D}"/>
                </a:ext>
              </a:extLst>
            </p:cNvPr>
            <p:cNvSpPr txBox="1"/>
            <p:nvPr/>
          </p:nvSpPr>
          <p:spPr>
            <a:xfrm>
              <a:off x="11180705" y="1630543"/>
              <a:ext cx="201689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Roboto" panose="02000000000000000000" pitchFamily="2" charset="0"/>
                  <a:ea typeface="Roboto" panose="02000000000000000000" pitchFamily="2" charset="0"/>
                </a:rPr>
                <a:t>121,130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CC88576-B5D2-006E-9C60-A40C5CEF6B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68215" y="2393774"/>
              <a:ext cx="372290" cy="712443"/>
            </a:xfrm>
            <a:prstGeom prst="line">
              <a:avLst/>
            </a:prstGeom>
            <a:ln w="28575">
              <a:solidFill>
                <a:schemeClr val="tx1"/>
              </a:solidFill>
              <a:headEnd type="oval" w="med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C352C21-2226-EF3A-90DA-72B773CE8167}"/>
                </a:ext>
              </a:extLst>
            </p:cNvPr>
            <p:cNvSpPr txBox="1"/>
            <p:nvPr/>
          </p:nvSpPr>
          <p:spPr>
            <a:xfrm rot="18900000">
              <a:off x="11143257" y="5961660"/>
              <a:ext cx="6463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2023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C73B549-C2F2-0DE7-2223-418C36BD620A}"/>
              </a:ext>
            </a:extLst>
          </p:cNvPr>
          <p:cNvSpPr txBox="1"/>
          <p:nvPr/>
        </p:nvSpPr>
        <p:spPr>
          <a:xfrm>
            <a:off x="465420" y="737139"/>
            <a:ext cx="8974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l"/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l"/>
            <a:b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l"/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0C245E-2D0E-3D70-90E8-657375F7EB80}"/>
              </a:ext>
            </a:extLst>
          </p:cNvPr>
          <p:cNvSpPr txBox="1"/>
          <p:nvPr/>
        </p:nvSpPr>
        <p:spPr>
          <a:xfrm>
            <a:off x="9772209" y="3525008"/>
            <a:ext cx="6095184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19</a:t>
            </a:r>
            <a:r>
              <a:rPr lang="en-US" sz="1100" dirty="0">
                <a:latin typeface="Roboto" panose="02000000000000000000" pitchFamily="2" charset="0"/>
                <a:ea typeface="Roboto" panose="02000000000000000000" pitchFamily="2" charset="0"/>
              </a:rPr>
              <a:t>  </a:t>
            </a:r>
            <a:r>
              <a:rPr lang="en-US" sz="1100" dirty="0">
                <a:latin typeface="Roboto Light" panose="02000000000000000000" pitchFamily="2" charset="0"/>
                <a:ea typeface="Roboto Light" panose="02000000000000000000" pitchFamily="2" charset="0"/>
              </a:rPr>
              <a:t>releases</a:t>
            </a:r>
            <a:r>
              <a:rPr lang="en-US" sz="1100" dirty="0">
                <a:latin typeface="Roboto" panose="02000000000000000000" pitchFamily="2" charset="0"/>
                <a:ea typeface="Roboto" panose="02000000000000000000" pitchFamily="2" charset="0"/>
              </a:rPr>
              <a:t>          </a:t>
            </a:r>
            <a:br>
              <a:rPr lang="en-US" sz="1100" dirty="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US" sz="11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l"/>
            <a:r>
              <a:rPr lang="en-US" sz="11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&gt;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2,000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100" dirty="0">
                <a:latin typeface="Roboto Light" panose="02000000000000000000" pitchFamily="2" charset="0"/>
                <a:ea typeface="Roboto Light" panose="02000000000000000000" pitchFamily="2" charset="0"/>
              </a:rPr>
              <a:t>commits</a:t>
            </a:r>
          </a:p>
          <a:p>
            <a:pPr algn="l"/>
            <a:endParaRPr lang="en-US" sz="11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&gt;29,000 </a:t>
            </a:r>
            <a:r>
              <a:rPr lang="en-US" sz="1100" dirty="0">
                <a:latin typeface="Roboto Light" panose="02000000000000000000" pitchFamily="2" charset="0"/>
                <a:ea typeface="Roboto Light" panose="02000000000000000000" pitchFamily="2" charset="0"/>
              </a:rPr>
              <a:t>lines of code    </a:t>
            </a:r>
          </a:p>
          <a:p>
            <a:pPr algn="l"/>
            <a:endParaRPr lang="en-US" sz="11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2 </a:t>
            </a:r>
            <a:r>
              <a:rPr lang="en-US" sz="1100" dirty="0">
                <a:latin typeface="Roboto Light" panose="02000000000000000000" pitchFamily="2" charset="0"/>
                <a:ea typeface="Roboto Light" panose="02000000000000000000" pitchFamily="2" charset="0"/>
              </a:rPr>
              <a:t>papers </a:t>
            </a:r>
            <a:endParaRPr lang="en-US" sz="11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D82379-B495-7830-E18E-061CBCB7A809}"/>
              </a:ext>
            </a:extLst>
          </p:cNvPr>
          <p:cNvSpPr txBox="1"/>
          <p:nvPr/>
        </p:nvSpPr>
        <p:spPr>
          <a:xfrm>
            <a:off x="459461" y="3820618"/>
            <a:ext cx="2337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URL: tiny.cc/qubit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6165A345-D5D9-EB4D-AB4D-5375DAA7E4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5525" y="3491115"/>
            <a:ext cx="1647513" cy="32950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F2EFDBB-2003-A85D-1FAC-9351A57EAFD8}"/>
              </a:ext>
            </a:extLst>
          </p:cNvPr>
          <p:cNvSpPr txBox="1"/>
          <p:nvPr/>
        </p:nvSpPr>
        <p:spPr>
          <a:xfrm>
            <a:off x="459461" y="2720555"/>
            <a:ext cx="2239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</a:rPr>
              <a:t>Open source</a:t>
            </a:r>
            <a:br>
              <a:rPr lang="en-US" b="1" dirty="0">
                <a:latin typeface="Roboto" panose="02000000000000000000" pitchFamily="2" charset="0"/>
              </a:rPr>
            </a:br>
            <a:r>
              <a:rPr lang="en-US" dirty="0">
                <a:latin typeface="Roboto" panose="02000000000000000000" pitchFamily="2" charset="0"/>
              </a:rPr>
              <a:t>(      BSD license)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23F31B6-29E9-05F9-1F30-5ED234F059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758" y="3043720"/>
            <a:ext cx="323769" cy="31309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B3CA621-3867-C7B1-0D2D-4F6BD8D5A5D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31774" b="69325"/>
          <a:stretch/>
        </p:blipFill>
        <p:spPr>
          <a:xfrm>
            <a:off x="459461" y="2160921"/>
            <a:ext cx="926443" cy="28493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2156A5D-8F8F-B280-9115-2986BBE7460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70462" r="37386"/>
          <a:stretch/>
        </p:blipFill>
        <p:spPr>
          <a:xfrm>
            <a:off x="1439522" y="2197977"/>
            <a:ext cx="850243" cy="27437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6126D78-2232-2461-6D58-A72A432181B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9141" r="37386" b="36916"/>
          <a:stretch/>
        </p:blipFill>
        <p:spPr>
          <a:xfrm>
            <a:off x="2321350" y="2206728"/>
            <a:ext cx="850243" cy="22240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447CC57-BDC1-5D6F-A3F6-F8124E2B57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38" y="5250155"/>
            <a:ext cx="1196525" cy="122167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008DF3C-37DE-207F-3E24-346CFC176114}"/>
              </a:ext>
            </a:extLst>
          </p:cNvPr>
          <p:cNvSpPr txBox="1"/>
          <p:nvPr/>
        </p:nvSpPr>
        <p:spPr>
          <a:xfrm>
            <a:off x="1749578" y="5445494"/>
            <a:ext cx="21887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Roboto" panose="02000000000000000000" pitchFamily="2" charset="0"/>
              </a:rPr>
              <a:t>Air Force Office for </a:t>
            </a:r>
          </a:p>
          <a:p>
            <a:r>
              <a:rPr lang="en-US" sz="1600" b="1" dirty="0">
                <a:latin typeface="Roboto" panose="02000000000000000000" pitchFamily="2" charset="0"/>
              </a:rPr>
              <a:t>Scientific Research</a:t>
            </a:r>
          </a:p>
          <a:p>
            <a:r>
              <a:rPr lang="en-US" sz="1600" dirty="0">
                <a:latin typeface="Roboto" panose="02000000000000000000" pitchFamily="2" charset="0"/>
              </a:rPr>
              <a:t>FA9550-20-1-0271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64C64F-8841-74EE-7690-19B63627B4B6}"/>
              </a:ext>
            </a:extLst>
          </p:cNvPr>
          <p:cNvSpPr txBox="1"/>
          <p:nvPr/>
        </p:nvSpPr>
        <p:spPr>
          <a:xfrm>
            <a:off x="459461" y="929773"/>
            <a:ext cx="6479380" cy="502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Superconducting Qubits in Python</a:t>
            </a:r>
          </a:p>
        </p:txBody>
      </p:sp>
    </p:spTree>
    <p:extLst>
      <p:ext uri="{BB962C8B-B14F-4D97-AF65-F5344CB8AC3E}">
        <p14:creationId xmlns:p14="http://schemas.microsoft.com/office/powerpoint/2010/main" val="3509180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DAF981-16F7-4932-9D71-4CD627F52F67}"/>
              </a:ext>
            </a:extLst>
          </p:cNvPr>
          <p:cNvSpPr txBox="1"/>
          <p:nvPr/>
        </p:nvSpPr>
        <p:spPr>
          <a:xfrm>
            <a:off x="847391" y="813864"/>
            <a:ext cx="7226658" cy="6309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7200" b="1" dirty="0">
              <a:solidFill>
                <a:srgbClr val="7030A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sz="7200" b="1" dirty="0">
              <a:solidFill>
                <a:srgbClr val="7030A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sz="6000" b="1" dirty="0">
              <a:solidFill>
                <a:srgbClr val="7030A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5400" b="1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		</a:t>
            </a:r>
          </a:p>
          <a:p>
            <a:r>
              <a:rPr lang="en-US" sz="5400" b="1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		docs:</a:t>
            </a:r>
            <a:r>
              <a:rPr lang="en-US" sz="4800" dirty="0">
                <a:solidFill>
                  <a:srgbClr val="7030A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	tiny.cc/qubit</a:t>
            </a:r>
          </a:p>
          <a:p>
            <a:endParaRPr lang="en-US" sz="7200" dirty="0">
              <a:solidFill>
                <a:srgbClr val="7030A0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en-US" sz="2000" dirty="0">
              <a:latin typeface="Roboto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42BC3D-D3D9-45C7-9AC1-4E6CBA3FCB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786" b="21514"/>
          <a:stretch/>
        </p:blipFill>
        <p:spPr>
          <a:xfrm>
            <a:off x="947979" y="516919"/>
            <a:ext cx="2905038" cy="6432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FC655F-6FD2-4C7F-B49F-8D56315F3CE5}"/>
              </a:ext>
            </a:extLst>
          </p:cNvPr>
          <p:cNvSpPr txBox="1"/>
          <p:nvPr/>
        </p:nvSpPr>
        <p:spPr>
          <a:xfrm>
            <a:off x="2639891" y="2033174"/>
            <a:ext cx="854501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Roboto" panose="02000000000000000000" pitchFamily="2" charset="0"/>
                <a:ea typeface="Roboto" panose="02000000000000000000" pitchFamily="2" charset="0"/>
              </a:rPr>
              <a:t>INSTALL</a:t>
            </a:r>
          </a:p>
          <a:p>
            <a:r>
              <a:rPr lang="en-US" sz="3200" dirty="0">
                <a:latin typeface="Roboto Light" panose="02000000000000000000" pitchFamily="2" charset="0"/>
                <a:ea typeface="Roboto Light" panose="02000000000000000000" pitchFamily="2" charset="0"/>
              </a:rPr>
              <a:t>	</a:t>
            </a:r>
            <a:r>
              <a:rPr lang="en-US" sz="32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conda</a:t>
            </a:r>
            <a:r>
              <a:rPr lang="en-US" sz="3200" dirty="0">
                <a:latin typeface="Roboto Light" panose="02000000000000000000" pitchFamily="2" charset="0"/>
                <a:ea typeface="Roboto Light" panose="02000000000000000000" pitchFamily="2" charset="0"/>
              </a:rPr>
              <a:t> install –c </a:t>
            </a:r>
            <a:r>
              <a:rPr lang="en-US" sz="32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conda</a:t>
            </a:r>
            <a:r>
              <a:rPr lang="en-US" sz="3200" dirty="0">
                <a:latin typeface="Roboto Light" panose="02000000000000000000" pitchFamily="2" charset="0"/>
                <a:ea typeface="Roboto Light" panose="02000000000000000000" pitchFamily="2" charset="0"/>
              </a:rPr>
              <a:t>-forge scqubits</a:t>
            </a:r>
          </a:p>
          <a:p>
            <a:r>
              <a:rPr lang="en-US" sz="3200" dirty="0">
                <a:latin typeface="Roboto Light" panose="02000000000000000000" pitchFamily="2" charset="0"/>
                <a:ea typeface="Roboto Light" panose="02000000000000000000" pitchFamily="2" charset="0"/>
              </a:rPr>
              <a:t>	pip install scqubits</a:t>
            </a:r>
          </a:p>
        </p:txBody>
      </p:sp>
    </p:spTree>
    <p:extLst>
      <p:ext uri="{BB962C8B-B14F-4D97-AF65-F5344CB8AC3E}">
        <p14:creationId xmlns:p14="http://schemas.microsoft.com/office/powerpoint/2010/main" val="23149411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730894-1862-1F75-7752-404E0A87B636}"/>
              </a:ext>
            </a:extLst>
          </p:cNvPr>
          <p:cNvSpPr txBox="1"/>
          <p:nvPr/>
        </p:nvSpPr>
        <p:spPr>
          <a:xfrm>
            <a:off x="3048000" y="324433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</a:rPr>
              <a:t>tinyurl.com/bnsq2023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D6FB8C-086F-E769-B40C-B6257EE10909}"/>
              </a:ext>
            </a:extLst>
          </p:cNvPr>
          <p:cNvSpPr txBox="1"/>
          <p:nvPr/>
        </p:nvSpPr>
        <p:spPr>
          <a:xfrm>
            <a:off x="3019926" y="2927684"/>
            <a:ext cx="3196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Companion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jupyter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notebook:</a:t>
            </a:r>
          </a:p>
        </p:txBody>
      </p:sp>
    </p:spTree>
    <p:extLst>
      <p:ext uri="{BB962C8B-B14F-4D97-AF65-F5344CB8AC3E}">
        <p14:creationId xmlns:p14="http://schemas.microsoft.com/office/powerpoint/2010/main" val="15170000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99A423-67A7-85B1-2DAB-F2437CB2D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983" y="2617621"/>
            <a:ext cx="3048000" cy="294322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5E5B6BA-67E9-93A4-FF4B-FD70234D48B1}"/>
              </a:ext>
            </a:extLst>
          </p:cNvPr>
          <p:cNvCxnSpPr/>
          <p:nvPr/>
        </p:nvCxnSpPr>
        <p:spPr>
          <a:xfrm>
            <a:off x="5724330" y="3840077"/>
            <a:ext cx="125496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C8F1DE3-7048-13EC-4048-D260FBD17879}"/>
              </a:ext>
            </a:extLst>
          </p:cNvPr>
          <p:cNvSpPr txBox="1"/>
          <p:nvPr/>
        </p:nvSpPr>
        <p:spPr>
          <a:xfrm>
            <a:off x="7313644" y="3655411"/>
            <a:ext cx="143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Hamiltonian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9ABE09-64FC-8F05-5025-B44A509CE54A}"/>
              </a:ext>
            </a:extLst>
          </p:cNvPr>
          <p:cNvSpPr txBox="1"/>
          <p:nvPr/>
        </p:nvSpPr>
        <p:spPr>
          <a:xfrm>
            <a:off x="6204978" y="3433817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C196A9-62AD-DDCA-CDD3-F9E5EBAF397D}"/>
              </a:ext>
            </a:extLst>
          </p:cNvPr>
          <p:cNvSpPr txBox="1"/>
          <p:nvPr/>
        </p:nvSpPr>
        <p:spPr>
          <a:xfrm>
            <a:off x="5848350" y="5226518"/>
            <a:ext cx="72580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Devoret (1997) Quantum Fluctuations in Electrical Circuits Quantum Fluctuations, Les Houches, Session LXIII </a:t>
            </a:r>
          </a:p>
          <a:p>
            <a:endParaRPr lang="en-US" sz="1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</a:rPr>
              <a:t>Vool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 &amp; Devoret, Int. J. Circ.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</a:rPr>
              <a:t>Theor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. Appl. 45 897–934 (2017)</a:t>
            </a:r>
          </a:p>
          <a:p>
            <a:endParaRPr lang="en-US" sz="1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Burkard, Koch, and DiVincenzo, Phys. Rev. B 69 064503 (2004)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649BD7-5057-D50A-CD0E-E18C4725F649}"/>
              </a:ext>
            </a:extLst>
          </p:cNvPr>
          <p:cNvSpPr txBox="1"/>
          <p:nvPr/>
        </p:nvSpPr>
        <p:spPr>
          <a:xfrm>
            <a:off x="639267" y="242599"/>
            <a:ext cx="85408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circuit quantization </a:t>
            </a:r>
            <a:r>
              <a:rPr lang="en-US" sz="4000" dirty="0">
                <a:solidFill>
                  <a:srgbClr val="7030A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(cont’d)</a:t>
            </a:r>
          </a:p>
        </p:txBody>
      </p:sp>
    </p:spTree>
    <p:extLst>
      <p:ext uri="{BB962C8B-B14F-4D97-AF65-F5344CB8AC3E}">
        <p14:creationId xmlns:p14="http://schemas.microsoft.com/office/powerpoint/2010/main" val="3495443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8CE821-8BDD-CFC9-1AFF-094A781849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8" t="4124" r="557" b="1159"/>
          <a:stretch/>
        </p:blipFill>
        <p:spPr>
          <a:xfrm>
            <a:off x="233651" y="1016000"/>
            <a:ext cx="11776225" cy="56438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7A0E78-1B5A-6C7F-FD97-DF0D866E16F0}"/>
              </a:ext>
            </a:extLst>
          </p:cNvPr>
          <p:cNvSpPr txBox="1"/>
          <p:nvPr/>
        </p:nvSpPr>
        <p:spPr>
          <a:xfrm>
            <a:off x="233651" y="312357"/>
            <a:ext cx="12004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circuit analysis: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variable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0669403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94968" y="846327"/>
            <a:ext cx="10515600" cy="369888"/>
          </a:xfrm>
        </p:spPr>
        <p:txBody>
          <a:bodyPr>
            <a:noAutofit/>
          </a:bodyPr>
          <a:lstStyle/>
          <a:p>
            <a:r>
              <a:rPr lang="en-US" sz="3600" dirty="0">
                <a:latin typeface="Roboto Black" panose="02000000000000000000" pitchFamily="2" charset="0"/>
                <a:ea typeface="Roboto Black" panose="02000000000000000000" pitchFamily="2" charset="0"/>
              </a:rPr>
              <a:t>Kirchhoff’s loop rule</a:t>
            </a:r>
            <a:br>
              <a:rPr lang="en-US" sz="3600" dirty="0">
                <a:latin typeface="Roboto Black" panose="02000000000000000000" pitchFamily="2" charset="0"/>
                <a:ea typeface="Roboto Black" panose="02000000000000000000" pitchFamily="2" charset="0"/>
              </a:rPr>
            </a:br>
            <a:r>
              <a:rPr lang="en-US" sz="3600" dirty="0">
                <a:latin typeface="Roboto Light" panose="02000000000000000000" pitchFamily="2" charset="0"/>
                <a:ea typeface="Roboto Light" panose="02000000000000000000" pitchFamily="2" charset="0"/>
              </a:rPr>
              <a:t>and magnetic flux</a:t>
            </a:r>
          </a:p>
        </p:txBody>
      </p:sp>
      <p:sp>
        <p:nvSpPr>
          <p:cNvPr id="11" name="Donut 10"/>
          <p:cNvSpPr/>
          <p:nvPr/>
        </p:nvSpPr>
        <p:spPr>
          <a:xfrm>
            <a:off x="1219200" y="2297276"/>
            <a:ext cx="2743200" cy="2743200"/>
          </a:xfrm>
          <a:prstGeom prst="donut">
            <a:avLst>
              <a:gd name="adj" fmla="val 7280"/>
            </a:avLst>
          </a:prstGeom>
          <a:ln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13149" y="3610746"/>
            <a:ext cx="3810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659513" y="3610746"/>
            <a:ext cx="3810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111185" y="3390411"/>
            <a:ext cx="431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×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50596" y="3390411"/>
            <a:ext cx="431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×</a:t>
            </a:r>
          </a:p>
        </p:txBody>
      </p:sp>
      <p:sp>
        <p:nvSpPr>
          <p:cNvPr id="26" name="Arc 25"/>
          <p:cNvSpPr/>
          <p:nvPr/>
        </p:nvSpPr>
        <p:spPr>
          <a:xfrm rot="13775966" flipH="1" flipV="1">
            <a:off x="3507113" y="3344045"/>
            <a:ext cx="685800" cy="685800"/>
          </a:xfrm>
          <a:prstGeom prst="arc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c 26"/>
          <p:cNvSpPr/>
          <p:nvPr/>
        </p:nvSpPr>
        <p:spPr>
          <a:xfrm rot="13775966">
            <a:off x="958821" y="3408887"/>
            <a:ext cx="672379" cy="672379"/>
          </a:xfrm>
          <a:prstGeom prst="arc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\documentclass{article}&#10;\usepackage{amsmath}&#10;\pagestyle{empty}&#10;\begin{document}&#10;&#10;&#10;&#10;$\phi_1^b$&#10;\end{document}" title="IguanaTex Bitmap Display">
            <a:extLst>
              <a:ext uri="{FF2B5EF4-FFF2-40B4-BE49-F238E27FC236}">
                <a16:creationId xmlns:a16="http://schemas.microsoft.com/office/drawing/2014/main" id="{B46AFEB1-B0A0-50B2-AAF3-3D0A0A40CDB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11" y="3577078"/>
            <a:ext cx="222476" cy="277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460" y="3507441"/>
            <a:ext cx="284681" cy="322870"/>
          </a:xfrm>
          <a:prstGeom prst="rect">
            <a:avLst/>
          </a:prstGeom>
        </p:spPr>
      </p:pic>
      <p:pic>
        <p:nvPicPr>
          <p:cNvPr id="8" name="Picture 7" descr="\documentclass{article}&#10;\usepackage{amsmath}&#10;\pagestyle{empty}&#10;\begin{document}&#10;&#10;&#10;&#10;$\phi_2^b$&#10;\end{document}" title="IguanaTex Bitmap Display">
            <a:extLst>
              <a:ext uri="{FF2B5EF4-FFF2-40B4-BE49-F238E27FC236}">
                <a16:creationId xmlns:a16="http://schemas.microsoft.com/office/drawing/2014/main" id="{FD7C38F2-64A4-D3FE-8190-5BBE37ABEAE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237" y="3577077"/>
            <a:ext cx="228571" cy="277333"/>
          </a:xfrm>
          <a:prstGeom prst="rect">
            <a:avLst/>
          </a:prstGeom>
        </p:spPr>
      </p:pic>
      <p:pic>
        <p:nvPicPr>
          <p:cNvPr id="13" name="Picture 12" descr="\documentclass{article}&#10;\usepackage{amsmath}&#10;\pagestyle{empty}&#10;\begin{document}&#10;&#10;\[&#10;\dot\phi_1^b + \dot\phi_2^b + V_\text{emf} = 0&#10;\]&#10;&#10;&#10;&#10;\end{document}" title="IguanaTex Bitmap Display">
            <a:extLst>
              <a:ext uri="{FF2B5EF4-FFF2-40B4-BE49-F238E27FC236}">
                <a16:creationId xmlns:a16="http://schemas.microsoft.com/office/drawing/2014/main" id="{6B04321C-ADA5-91C5-D579-ECD97DD38C4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547" y="3578202"/>
            <a:ext cx="2560905" cy="369888"/>
          </a:xfrm>
          <a:prstGeom prst="rect">
            <a:avLst/>
          </a:prstGeom>
        </p:spPr>
      </p:pic>
      <p:pic>
        <p:nvPicPr>
          <p:cNvPr id="20" name="Picture 19" descr="\documentclass{article}&#10;\usepackage{amsmath}&#10;\pagestyle{empty}&#10;\begin{document}&#10;&#10;&#10;\[&#10;-\dot\Phi&#10;\]&#10;&#10;\end{document}" title="IguanaTex Bitmap Display">
            <a:extLst>
              <a:ext uri="{FF2B5EF4-FFF2-40B4-BE49-F238E27FC236}">
                <a16:creationId xmlns:a16="http://schemas.microsoft.com/office/drawing/2014/main" id="{09D992C9-3349-64B2-335E-9900167F46D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06" y="4189636"/>
            <a:ext cx="345906" cy="233143"/>
          </a:xfrm>
          <a:prstGeom prst="rect">
            <a:avLst/>
          </a:prstGeom>
        </p:spPr>
      </p:pic>
      <p:sp>
        <p:nvSpPr>
          <p:cNvPr id="18" name="Right Brace 17">
            <a:extLst>
              <a:ext uri="{FF2B5EF4-FFF2-40B4-BE49-F238E27FC236}">
                <a16:creationId xmlns:a16="http://schemas.microsoft.com/office/drawing/2014/main" id="{0B7499B9-690D-D450-DF7D-21D130455DA7}"/>
              </a:ext>
            </a:extLst>
          </p:cNvPr>
          <p:cNvSpPr/>
          <p:nvPr/>
        </p:nvSpPr>
        <p:spPr>
          <a:xfrm rot="5400000">
            <a:off x="7824537" y="3790052"/>
            <a:ext cx="152400" cy="468476"/>
          </a:xfrm>
          <a:prstGeom prst="rightBrace">
            <a:avLst>
              <a:gd name="adj1" fmla="val 3728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\documentclass{article}&#10;\usepackage{amsmath}&#10;\pagestyle{empty}&#10;\begin{document}&#10;&#10;\[&#10;\phi_1^b + \phi_2^b - \Phi_\text{ext}= n\Phi_0&#10;\]&#10;&#10;&#10;&#10;\end{document}" title="IguanaTex Bitmap Display">
            <a:extLst>
              <a:ext uri="{FF2B5EF4-FFF2-40B4-BE49-F238E27FC236}">
                <a16:creationId xmlns:a16="http://schemas.microsoft.com/office/drawing/2014/main" id="{26453ECF-0130-E0CE-D773-53A977FAEFE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410" y="5289359"/>
            <a:ext cx="2934566" cy="360452"/>
          </a:xfrm>
          <a:prstGeom prst="rect">
            <a:avLst/>
          </a:prstGeom>
        </p:spPr>
      </p:pic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82677F74-95F9-E6A9-A101-A5C8FDBA11E7}"/>
              </a:ext>
            </a:extLst>
          </p:cNvPr>
          <p:cNvSpPr/>
          <p:nvPr/>
        </p:nvSpPr>
        <p:spPr>
          <a:xfrm>
            <a:off x="9059976" y="3925046"/>
            <a:ext cx="604658" cy="1343527"/>
          </a:xfrm>
          <a:custGeom>
            <a:avLst/>
            <a:gdLst>
              <a:gd name="connsiteX0" fmla="*/ 0 w 604658"/>
              <a:gd name="connsiteY0" fmla="*/ 0 h 1343527"/>
              <a:gd name="connsiteX1" fmla="*/ 505326 w 604658"/>
              <a:gd name="connsiteY1" fmla="*/ 284748 h 1343527"/>
              <a:gd name="connsiteX2" fmla="*/ 585537 w 604658"/>
              <a:gd name="connsiteY2" fmla="*/ 834190 h 1343527"/>
              <a:gd name="connsiteX3" fmla="*/ 260684 w 604658"/>
              <a:gd name="connsiteY3" fmla="*/ 1343527 h 1343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658" h="1343527">
                <a:moveTo>
                  <a:pt x="0" y="0"/>
                </a:moveTo>
                <a:cubicBezTo>
                  <a:pt x="203868" y="72858"/>
                  <a:pt x="407737" y="145717"/>
                  <a:pt x="505326" y="284748"/>
                </a:cubicBezTo>
                <a:cubicBezTo>
                  <a:pt x="602915" y="423779"/>
                  <a:pt x="626311" y="657727"/>
                  <a:pt x="585537" y="834190"/>
                </a:cubicBezTo>
                <a:cubicBezTo>
                  <a:pt x="544763" y="1010653"/>
                  <a:pt x="402723" y="1177090"/>
                  <a:pt x="260684" y="1343527"/>
                </a:cubicBezTo>
              </a:path>
            </a:pathLst>
          </a:custGeom>
          <a:noFill/>
          <a:ln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 descr="\documentclass{article}&#10;\usepackage{amsmath}&#10;\pagestyle{empty}&#10;\begin{document}&#10;&#10;&#10;\[&#10;\int_{t_0}^t dt'\cdots&#10;\]&#10;&#10;\end{document}" title="IguanaTex Bitmap Display">
            <a:extLst>
              <a:ext uri="{FF2B5EF4-FFF2-40B4-BE49-F238E27FC236}">
                <a16:creationId xmlns:a16="http://schemas.microsoft.com/office/drawing/2014/main" id="{90BE2EF7-3CF3-F3AA-ACF2-B86BE853B2A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540" y="4342768"/>
            <a:ext cx="981338" cy="652191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CAF6FF59-BD2D-7579-C8AF-A241B0C94FDF}"/>
              </a:ext>
            </a:extLst>
          </p:cNvPr>
          <p:cNvSpPr txBox="1"/>
          <p:nvPr/>
        </p:nvSpPr>
        <p:spPr>
          <a:xfrm>
            <a:off x="4644917" y="2967324"/>
            <a:ext cx="3490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Kirchhoff’s voltage law for loop:</a:t>
            </a:r>
          </a:p>
        </p:txBody>
      </p:sp>
    </p:spTree>
    <p:extLst>
      <p:ext uri="{BB962C8B-B14F-4D97-AF65-F5344CB8AC3E}">
        <p14:creationId xmlns:p14="http://schemas.microsoft.com/office/powerpoint/2010/main" val="248124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24" grpId="0"/>
      <p:bldP spid="25" grpId="0"/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3A90C0A-B73D-4224-8F79-14E9B8DC97C0}"/>
              </a:ext>
            </a:extLst>
          </p:cNvPr>
          <p:cNvGrpSpPr/>
          <p:nvPr/>
        </p:nvGrpSpPr>
        <p:grpSpPr>
          <a:xfrm>
            <a:off x="5413395" y="925148"/>
            <a:ext cx="819183" cy="1003419"/>
            <a:chOff x="9359123" y="1298964"/>
            <a:chExt cx="819183" cy="100341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53271FB-9784-4918-93D1-5DFC0265A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89851" y="1298964"/>
              <a:ext cx="697702" cy="676923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771B2F2-30BD-48B8-B92E-8AEDECF53E07}"/>
                </a:ext>
              </a:extLst>
            </p:cNvPr>
            <p:cNvSpPr/>
            <p:nvPr/>
          </p:nvSpPr>
          <p:spPr>
            <a:xfrm>
              <a:off x="9590850" y="1479329"/>
              <a:ext cx="305947" cy="305947"/>
            </a:xfrm>
            <a:prstGeom prst="ellipse">
              <a:avLst/>
            </a:prstGeom>
            <a:noFill/>
            <a:ln w="952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6032C5A-131A-4940-AA35-73AA034610FD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123" y="2077378"/>
              <a:ext cx="819183" cy="22500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9293AB4-5E17-4177-B237-58BE86C8CF33}"/>
              </a:ext>
            </a:extLst>
          </p:cNvPr>
          <p:cNvGrpSpPr/>
          <p:nvPr/>
        </p:nvGrpSpPr>
        <p:grpSpPr>
          <a:xfrm>
            <a:off x="5242271" y="3911597"/>
            <a:ext cx="1327732" cy="889510"/>
            <a:chOff x="9118021" y="4575601"/>
            <a:chExt cx="1327732" cy="88951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212B01C-2F7A-4ADC-95EF-BC7297E5D3E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2819" y="4796380"/>
              <a:ext cx="724734" cy="24750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231F274-AA4D-4AF9-95E8-CE1CA09EA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800000">
              <a:off x="9146975" y="4575601"/>
              <a:ext cx="1120859" cy="37019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01DF9AC-CC88-4F2E-BC80-606A2611A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800000">
              <a:off x="9118021" y="4692898"/>
              <a:ext cx="1327732" cy="618546"/>
            </a:xfrm>
            <a:prstGeom prst="rect">
              <a:avLst/>
            </a:prstGeom>
            <a:scene3d>
              <a:camera prst="isometricOffAxis1Top"/>
              <a:lightRig rig="threePt" dir="t"/>
            </a:scene3d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09725E3-464B-4F92-9D58-29A2B9117686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6878" y="5240106"/>
              <a:ext cx="770679" cy="225005"/>
            </a:xfrm>
            <a:prstGeom prst="rect">
              <a:avLst/>
            </a:prstGeom>
          </p:spPr>
        </p:pic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51E85C6-D8B7-45F2-89B2-F6CE92B7E93A}"/>
              </a:ext>
            </a:extLst>
          </p:cNvPr>
          <p:cNvCxnSpPr>
            <a:cxnSpLocks/>
          </p:cNvCxnSpPr>
          <p:nvPr/>
        </p:nvCxnSpPr>
        <p:spPr>
          <a:xfrm>
            <a:off x="4539588" y="1278672"/>
            <a:ext cx="0" cy="299317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A582C15-0EF8-4A59-BDD2-6B5B1E434447}"/>
              </a:ext>
            </a:extLst>
          </p:cNvPr>
          <p:cNvCxnSpPr>
            <a:cxnSpLocks/>
          </p:cNvCxnSpPr>
          <p:nvPr/>
        </p:nvCxnSpPr>
        <p:spPr>
          <a:xfrm flipH="1">
            <a:off x="4525683" y="1278672"/>
            <a:ext cx="601579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A64FD7D-9FA7-4320-950C-6EC44076CFD1}"/>
              </a:ext>
            </a:extLst>
          </p:cNvPr>
          <p:cNvCxnSpPr>
            <a:cxnSpLocks/>
          </p:cNvCxnSpPr>
          <p:nvPr/>
        </p:nvCxnSpPr>
        <p:spPr>
          <a:xfrm flipH="1">
            <a:off x="4539588" y="2775261"/>
            <a:ext cx="601579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115CD80-EE5A-418E-84AB-AB9CB94620D0}"/>
              </a:ext>
            </a:extLst>
          </p:cNvPr>
          <p:cNvGrpSpPr/>
          <p:nvPr/>
        </p:nvGrpSpPr>
        <p:grpSpPr>
          <a:xfrm>
            <a:off x="5413395" y="2283408"/>
            <a:ext cx="782641" cy="1177019"/>
            <a:chOff x="9350617" y="2837869"/>
            <a:chExt cx="782641" cy="117701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069F61A-9975-4D2F-8647-99C76F8E3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grayscl/>
            </a:blip>
            <a:stretch>
              <a:fillRect/>
            </a:stretch>
          </p:blipFill>
          <p:spPr>
            <a:xfrm>
              <a:off x="9350617" y="2837869"/>
              <a:ext cx="782641" cy="92100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4F2273A-1EC9-46AE-8694-56E48F7299B4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9851" y="3767382"/>
              <a:ext cx="724734" cy="247506"/>
            </a:xfrm>
            <a:prstGeom prst="rect">
              <a:avLst/>
            </a:prstGeom>
          </p:spPr>
        </p:pic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807A1E4-A9B8-4C99-967A-D0CB07EFB3FD}"/>
              </a:ext>
            </a:extLst>
          </p:cNvPr>
          <p:cNvCxnSpPr>
            <a:cxnSpLocks/>
          </p:cNvCxnSpPr>
          <p:nvPr/>
        </p:nvCxnSpPr>
        <p:spPr>
          <a:xfrm flipH="1">
            <a:off x="4539588" y="4281790"/>
            <a:ext cx="601579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1738C1B-F220-4C1A-BB1A-49AD6C9BF592}"/>
              </a:ext>
            </a:extLst>
          </p:cNvPr>
          <p:cNvSpPr txBox="1"/>
          <p:nvPr/>
        </p:nvSpPr>
        <p:spPr>
          <a:xfrm>
            <a:off x="6581347" y="886929"/>
            <a:ext cx="11929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Roboto" panose="02000000000000000000" pitchFamily="2" charset="0"/>
              </a:rPr>
              <a:t>atoms</a:t>
            </a:r>
            <a:br>
              <a:rPr lang="en-US" sz="1600" dirty="0">
                <a:latin typeface="Roboto" panose="02000000000000000000" pitchFamily="2" charset="0"/>
              </a:rPr>
            </a:br>
            <a:r>
              <a:rPr lang="en-US" sz="1600" dirty="0">
                <a:latin typeface="Roboto" panose="02000000000000000000" pitchFamily="2" charset="0"/>
              </a:rPr>
              <a:t>ions</a:t>
            </a:r>
          </a:p>
          <a:p>
            <a:r>
              <a:rPr lang="en-US" sz="1600" dirty="0">
                <a:latin typeface="Roboto" panose="02000000000000000000" pitchFamily="2" charset="0"/>
              </a:rPr>
              <a:t>NV centers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9A5755-31AA-4572-A0C1-C3D639DA9290}"/>
              </a:ext>
            </a:extLst>
          </p:cNvPr>
          <p:cNvSpPr txBox="1"/>
          <p:nvPr/>
        </p:nvSpPr>
        <p:spPr>
          <a:xfrm>
            <a:off x="6581347" y="2528406"/>
            <a:ext cx="6751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Roboto" panose="02000000000000000000" pitchFamily="2" charset="0"/>
              </a:rPr>
              <a:t>spins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FA909FC-5704-4030-9CC4-E181CEEA4BF3}"/>
              </a:ext>
            </a:extLst>
          </p:cNvPr>
          <p:cNvSpPr txBox="1"/>
          <p:nvPr/>
        </p:nvSpPr>
        <p:spPr>
          <a:xfrm>
            <a:off x="6581347" y="4014684"/>
            <a:ext cx="934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Roboto" panose="02000000000000000000" pitchFamily="2" charset="0"/>
              </a:rPr>
              <a:t>photons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73C36AB-4DBD-4180-8FA9-7BAECDCDEE2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70" y="6365538"/>
            <a:ext cx="681361" cy="251742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DFFB7CB-1317-43EA-B0A2-A7CAA0CD1AF7}"/>
              </a:ext>
            </a:extLst>
          </p:cNvPr>
          <p:cNvCxnSpPr>
            <a:cxnSpLocks/>
          </p:cNvCxnSpPr>
          <p:nvPr/>
        </p:nvCxnSpPr>
        <p:spPr>
          <a:xfrm flipH="1">
            <a:off x="4525682" y="5923280"/>
            <a:ext cx="601579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AF03284-3DB5-4B32-B930-A07D7B5F2411}"/>
              </a:ext>
            </a:extLst>
          </p:cNvPr>
          <p:cNvCxnSpPr>
            <a:cxnSpLocks/>
          </p:cNvCxnSpPr>
          <p:nvPr/>
        </p:nvCxnSpPr>
        <p:spPr>
          <a:xfrm>
            <a:off x="4542459" y="4281789"/>
            <a:ext cx="0" cy="264817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itle 1">
            <a:extLst>
              <a:ext uri="{FF2B5EF4-FFF2-40B4-BE49-F238E27FC236}">
                <a16:creationId xmlns:a16="http://schemas.microsoft.com/office/drawing/2014/main" id="{3C304490-0A5A-4690-81CF-24907BD6F921}"/>
              </a:ext>
            </a:extLst>
          </p:cNvPr>
          <p:cNvSpPr txBox="1">
            <a:spLocks/>
          </p:cNvSpPr>
          <p:nvPr/>
        </p:nvSpPr>
        <p:spPr>
          <a:xfrm>
            <a:off x="525628" y="951356"/>
            <a:ext cx="10160000" cy="9548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atin typeface="Roboto Black" panose="02000000000000000000" pitchFamily="2" charset="0"/>
                <a:ea typeface="Roboto Black" panose="02000000000000000000" pitchFamily="2" charset="0"/>
              </a:rPr>
              <a:t>quantum</a:t>
            </a:r>
            <a:br>
              <a:rPr lang="en-US" sz="4800" dirty="0">
                <a:latin typeface="Roboto Black" panose="02000000000000000000" pitchFamily="2" charset="0"/>
                <a:ea typeface="Roboto Black" panose="02000000000000000000" pitchFamily="2" charset="0"/>
              </a:rPr>
            </a:br>
            <a:r>
              <a:rPr lang="en-US" sz="4800" dirty="0">
                <a:latin typeface="Roboto Black" panose="02000000000000000000" pitchFamily="2" charset="0"/>
                <a:ea typeface="Roboto Black" panose="02000000000000000000" pitchFamily="2" charset="0"/>
              </a:rPr>
              <a:t>computing</a:t>
            </a:r>
          </a:p>
          <a:p>
            <a:r>
              <a:rPr lang="en-US" sz="4800" dirty="0">
                <a:latin typeface="Roboto Black" panose="02000000000000000000" pitchFamily="2" charset="0"/>
                <a:ea typeface="Roboto Black" panose="02000000000000000000" pitchFamily="2" charset="0"/>
              </a:rPr>
              <a:t>hardware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26AA3AB-3A97-87AB-D6B4-C901D4739973}"/>
              </a:ext>
            </a:extLst>
          </p:cNvPr>
          <p:cNvGrpSpPr/>
          <p:nvPr/>
        </p:nvGrpSpPr>
        <p:grpSpPr>
          <a:xfrm>
            <a:off x="5464035" y="5500962"/>
            <a:ext cx="681360" cy="777537"/>
            <a:chOff x="8240581" y="2165944"/>
            <a:chExt cx="1135682" cy="12959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F98121E-5E09-BC69-5102-5B46E74463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69815"/>
            <a:stretch/>
          </p:blipFill>
          <p:spPr>
            <a:xfrm>
              <a:off x="8996452" y="2165944"/>
              <a:ext cx="379811" cy="129598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B71266C-A7B8-646F-03D7-7965A14D71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r="30109"/>
            <a:stretch/>
          </p:blipFill>
          <p:spPr>
            <a:xfrm>
              <a:off x="8240581" y="2256752"/>
              <a:ext cx="757566" cy="1172771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EFDB717-3D51-CC5A-C61D-221E97BEE3FD}"/>
              </a:ext>
            </a:extLst>
          </p:cNvPr>
          <p:cNvGrpSpPr/>
          <p:nvPr/>
        </p:nvGrpSpPr>
        <p:grpSpPr>
          <a:xfrm rot="16200000">
            <a:off x="6843056" y="5480920"/>
            <a:ext cx="504471" cy="919442"/>
            <a:chOff x="2980842" y="1534332"/>
            <a:chExt cx="1193368" cy="217501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7BFC634-8C77-AADA-7323-6477CD1AFFC0}"/>
                </a:ext>
              </a:extLst>
            </p:cNvPr>
            <p:cNvSpPr/>
            <p:nvPr/>
          </p:nvSpPr>
          <p:spPr>
            <a:xfrm>
              <a:off x="3376048" y="1694481"/>
              <a:ext cx="402956" cy="1885627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E57A951-BD13-9D77-D3CF-B2177998F1E3}"/>
                </a:ext>
              </a:extLst>
            </p:cNvPr>
            <p:cNvSpPr/>
            <p:nvPr/>
          </p:nvSpPr>
          <p:spPr>
            <a:xfrm>
              <a:off x="2980842" y="1534332"/>
              <a:ext cx="1193368" cy="160149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5D663E4-D56F-8A73-AAFE-22F6F75DDAC5}"/>
                </a:ext>
              </a:extLst>
            </p:cNvPr>
            <p:cNvSpPr/>
            <p:nvPr/>
          </p:nvSpPr>
          <p:spPr>
            <a:xfrm>
              <a:off x="2980842" y="3549197"/>
              <a:ext cx="1193368" cy="160149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C76E79B-98E9-BDDE-15A9-E29A0DA74E37}"/>
                </a:ext>
              </a:extLst>
            </p:cNvPr>
            <p:cNvSpPr/>
            <p:nvPr/>
          </p:nvSpPr>
          <p:spPr>
            <a:xfrm>
              <a:off x="2980842" y="2056108"/>
              <a:ext cx="1193368" cy="609600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50" name="Title 1">
            <a:extLst>
              <a:ext uri="{FF2B5EF4-FFF2-40B4-BE49-F238E27FC236}">
                <a16:creationId xmlns:a16="http://schemas.microsoft.com/office/drawing/2014/main" id="{0421FC5D-02AB-E459-6E47-97812B19B2F1}"/>
              </a:ext>
            </a:extLst>
          </p:cNvPr>
          <p:cNvSpPr txBox="1">
            <a:spLocks/>
          </p:cNvSpPr>
          <p:nvPr/>
        </p:nvSpPr>
        <p:spPr>
          <a:xfrm>
            <a:off x="7928488" y="5500962"/>
            <a:ext cx="4714327" cy="9548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superconducting </a:t>
            </a:r>
            <a:br>
              <a:rPr lang="en-US" sz="16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16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circuits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FD76F43F-E085-5D01-69F2-19C7E30FA4EF}"/>
              </a:ext>
            </a:extLst>
          </p:cNvPr>
          <p:cNvSpPr txBox="1">
            <a:spLocks/>
          </p:cNvSpPr>
          <p:nvPr/>
        </p:nvSpPr>
        <p:spPr>
          <a:xfrm>
            <a:off x="8666355" y="5614707"/>
            <a:ext cx="1422944" cy="9548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and cavities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0185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625ABC-E0DB-C2C4-F98B-D4BF29EBA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3065" y="406400"/>
            <a:ext cx="7946030" cy="61671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DE931A-DD2D-8756-B6A8-DA2BEC487AF7}"/>
              </a:ext>
            </a:extLst>
          </p:cNvPr>
          <p:cNvSpPr txBox="1"/>
          <p:nvPr/>
        </p:nvSpPr>
        <p:spPr>
          <a:xfrm>
            <a:off x="639267" y="242599"/>
            <a:ext cx="30488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circuit </a:t>
            </a:r>
            <a:br>
              <a:rPr lang="en-US" sz="7200" b="1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4000" dirty="0">
                <a:solidFill>
                  <a:srgbClr val="7030A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quantization</a:t>
            </a:r>
          </a:p>
        </p:txBody>
      </p:sp>
    </p:spTree>
    <p:extLst>
      <p:ext uri="{BB962C8B-B14F-4D97-AF65-F5344CB8AC3E}">
        <p14:creationId xmlns:p14="http://schemas.microsoft.com/office/powerpoint/2010/main" val="17607728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CADD2A3-C71A-BBC8-1792-B0CD37BEDDB5}"/>
              </a:ext>
            </a:extLst>
          </p:cNvPr>
          <p:cNvSpPr/>
          <p:nvPr/>
        </p:nvSpPr>
        <p:spPr>
          <a:xfrm rot="5400000">
            <a:off x="8239500" y="2905919"/>
            <a:ext cx="335356" cy="3084761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F127119-EB39-9BA7-CD13-9577B7DAFCFA}"/>
              </a:ext>
            </a:extLst>
          </p:cNvPr>
          <p:cNvSpPr/>
          <p:nvPr/>
        </p:nvSpPr>
        <p:spPr>
          <a:xfrm rot="5400000">
            <a:off x="1987998" y="2634942"/>
            <a:ext cx="571439" cy="2376552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495163-8B47-48E4-9CC2-1D2A1CF2272A}"/>
              </a:ext>
            </a:extLst>
          </p:cNvPr>
          <p:cNvSpPr txBox="1"/>
          <p:nvPr/>
        </p:nvSpPr>
        <p:spPr>
          <a:xfrm>
            <a:off x="562380" y="308639"/>
            <a:ext cx="903938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scqubits</a:t>
            </a:r>
          </a:p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custom circuit analysis, </a:t>
            </a:r>
          </a:p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quantization &amp; solver</a:t>
            </a:r>
          </a:p>
          <a:p>
            <a:pPr algn="r"/>
            <a:endParaRPr lang="en-US" sz="4400" dirty="0">
              <a:solidFill>
                <a:srgbClr val="7030A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r"/>
            <a:endParaRPr lang="en-US" sz="2000" dirty="0">
              <a:latin typeface="Roboto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614225-F634-59BA-0007-C281C94FE43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323" y="3606136"/>
            <a:ext cx="3048000" cy="29432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8CB896-134C-3749-33E8-BB798C256AEB}"/>
              </a:ext>
            </a:extLst>
          </p:cNvPr>
          <p:cNvSpPr txBox="1"/>
          <p:nvPr/>
        </p:nvSpPr>
        <p:spPr>
          <a:xfrm>
            <a:off x="1133670" y="2988439"/>
            <a:ext cx="2238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toy example: zero-pi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B68E14-9A1B-E363-16C5-2C7282886BA6}"/>
              </a:ext>
            </a:extLst>
          </p:cNvPr>
          <p:cNvSpPr txBox="1"/>
          <p:nvPr/>
        </p:nvSpPr>
        <p:spPr>
          <a:xfrm>
            <a:off x="6480112" y="3729472"/>
            <a:ext cx="363112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a-DK" dirty="0">
                <a:latin typeface="JetBrains Mono" panose="02000009000000000000" pitchFamily="49" charset="0"/>
                <a:ea typeface="Roboto" panose="02000000000000000000" pitchFamily="2" charset="0"/>
                <a:cs typeface="JetBrains Mono" panose="02000009000000000000" pitchFamily="49" charset="0"/>
              </a:rPr>
              <a:t>zp_yaml = """</a:t>
            </a:r>
          </a:p>
          <a:p>
            <a:pPr algn="l"/>
            <a:r>
              <a:rPr lang="da-DK" dirty="0">
                <a:latin typeface="JetBrains Mono" panose="02000009000000000000" pitchFamily="49" charset="0"/>
                <a:ea typeface="Roboto" panose="02000000000000000000" pitchFamily="2" charset="0"/>
                <a:cs typeface="JetBrains Mono" panose="02000009000000000000" pitchFamily="49" charset="0"/>
              </a:rPr>
              <a:t>branches:</a:t>
            </a:r>
          </a:p>
          <a:p>
            <a:pPr algn="l"/>
            <a:r>
              <a:rPr lang="da-DK" dirty="0">
                <a:latin typeface="JetBrains Mono" panose="02000009000000000000" pitchFamily="49" charset="0"/>
                <a:ea typeface="Roboto" panose="02000000000000000000" pitchFamily="2" charset="0"/>
                <a:cs typeface="JetBrains Mono" panose="02000009000000000000" pitchFamily="49" charset="0"/>
              </a:rPr>
              <a:t>- [JJ, 1, 2, EJ = 10, 20]</a:t>
            </a:r>
          </a:p>
          <a:p>
            <a:pPr algn="l"/>
            <a:r>
              <a:rPr lang="da-DK" dirty="0">
                <a:latin typeface="JetBrains Mono" panose="02000009000000000000" pitchFamily="49" charset="0"/>
                <a:ea typeface="Roboto" panose="02000000000000000000" pitchFamily="2" charset="0"/>
                <a:cs typeface="JetBrains Mono" panose="02000009000000000000" pitchFamily="49" charset="0"/>
              </a:rPr>
              <a:t>- [JJ, 3, 4, EJ, 20]</a:t>
            </a:r>
          </a:p>
          <a:p>
            <a:pPr algn="l"/>
            <a:r>
              <a:rPr lang="da-DK" dirty="0">
                <a:latin typeface="JetBrains Mono" panose="02000009000000000000" pitchFamily="49" charset="0"/>
                <a:ea typeface="Roboto" panose="02000000000000000000" pitchFamily="2" charset="0"/>
                <a:cs typeface="JetBrains Mono" panose="02000009000000000000" pitchFamily="49" charset="0"/>
              </a:rPr>
              <a:t>- [L,  2, 3, 0.008]</a:t>
            </a:r>
          </a:p>
          <a:p>
            <a:pPr algn="l"/>
            <a:r>
              <a:rPr lang="da-DK" dirty="0">
                <a:latin typeface="JetBrains Mono" panose="02000009000000000000" pitchFamily="49" charset="0"/>
                <a:ea typeface="Roboto" panose="02000000000000000000" pitchFamily="2" charset="0"/>
                <a:cs typeface="JetBrains Mono" panose="02000009000000000000" pitchFamily="49" charset="0"/>
              </a:rPr>
              <a:t>- [L,  4, 1, 0.008]</a:t>
            </a:r>
          </a:p>
          <a:p>
            <a:pPr algn="l"/>
            <a:r>
              <a:rPr lang="da-DK" dirty="0">
                <a:latin typeface="JetBrains Mono" panose="02000009000000000000" pitchFamily="49" charset="0"/>
                <a:ea typeface="Roboto" panose="02000000000000000000" pitchFamily="2" charset="0"/>
                <a:cs typeface="JetBrains Mono" panose="02000009000000000000" pitchFamily="49" charset="0"/>
              </a:rPr>
              <a:t>- [C,  1, 3, 0.02]</a:t>
            </a:r>
          </a:p>
          <a:p>
            <a:pPr algn="l"/>
            <a:r>
              <a:rPr lang="da-DK" dirty="0">
                <a:latin typeface="JetBrains Mono" panose="02000009000000000000" pitchFamily="49" charset="0"/>
                <a:ea typeface="Roboto" panose="02000000000000000000" pitchFamily="2" charset="0"/>
                <a:cs typeface="JetBrains Mono" panose="02000009000000000000" pitchFamily="49" charset="0"/>
              </a:rPr>
              <a:t>- [C,  2, 4, 0.02]</a:t>
            </a:r>
          </a:p>
          <a:p>
            <a:pPr algn="l"/>
            <a:r>
              <a:rPr lang="da-DK" dirty="0">
                <a:latin typeface="JetBrains Mono" panose="02000009000000000000" pitchFamily="49" charset="0"/>
                <a:ea typeface="Roboto" panose="02000000000000000000" pitchFamily="2" charset="0"/>
                <a:cs typeface="JetBrains Mono" panose="02000009000000000000" pitchFamily="49" charset="0"/>
              </a:rPr>
              <a:t>"""</a:t>
            </a:r>
            <a:endParaRPr lang="en-US" dirty="0">
              <a:latin typeface="JetBrains Mono" panose="02000009000000000000" pitchFamily="49" charset="0"/>
              <a:ea typeface="Roboto" panose="02000000000000000000" pitchFamily="2" charset="0"/>
              <a:cs typeface="JetBrains Mono" panose="020000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44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B495163-8B47-48E4-9CC2-1D2A1CF2272A}"/>
              </a:ext>
            </a:extLst>
          </p:cNvPr>
          <p:cNvSpPr txBox="1"/>
          <p:nvPr/>
        </p:nvSpPr>
        <p:spPr>
          <a:xfrm>
            <a:off x="562380" y="553232"/>
            <a:ext cx="9039388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scqubits</a:t>
            </a:r>
          </a:p>
          <a:p>
            <a:pPr algn="r"/>
            <a:endParaRPr lang="en-US" sz="2400" dirty="0">
              <a:solidFill>
                <a:srgbClr val="7030A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r"/>
            <a:endParaRPr lang="en-US" sz="1100" dirty="0">
              <a:latin typeface="Roboto" panose="020000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0DBA67-008E-F4A3-8F35-9DE33442BF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345"/>
          <a:stretch/>
        </p:blipFill>
        <p:spPr>
          <a:xfrm>
            <a:off x="425222" y="2742627"/>
            <a:ext cx="11622692" cy="20729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E24B02-FD41-96BC-8823-0838080487C3}"/>
              </a:ext>
            </a:extLst>
          </p:cNvPr>
          <p:cNvSpPr txBox="1"/>
          <p:nvPr/>
        </p:nvSpPr>
        <p:spPr>
          <a:xfrm>
            <a:off x="2987040" y="62979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custom circuit analysis, </a:t>
            </a:r>
          </a:p>
          <a:p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quantization &amp; solver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5BC50F-5954-F437-47E6-928203F5C7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558" b="46742"/>
          <a:stretch/>
        </p:blipFill>
        <p:spPr>
          <a:xfrm>
            <a:off x="529723" y="5033883"/>
            <a:ext cx="11273502" cy="13529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2C709C-FD3F-2173-281C-62AF1A38BF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22" y="1532003"/>
            <a:ext cx="11622692" cy="10952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3BE4B9-7F95-93C5-F42E-8C66EFFD978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992" y="351359"/>
            <a:ext cx="2416628" cy="233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97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B495163-8B47-48E4-9CC2-1D2A1CF2272A}"/>
              </a:ext>
            </a:extLst>
          </p:cNvPr>
          <p:cNvSpPr txBox="1"/>
          <p:nvPr/>
        </p:nvSpPr>
        <p:spPr>
          <a:xfrm>
            <a:off x="562380" y="553232"/>
            <a:ext cx="9039388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scqubits</a:t>
            </a:r>
          </a:p>
          <a:p>
            <a:pPr algn="r"/>
            <a:endParaRPr lang="en-US" sz="2400" dirty="0">
              <a:solidFill>
                <a:srgbClr val="7030A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r"/>
            <a:endParaRPr lang="en-US" sz="1100" dirty="0">
              <a:latin typeface="Roboto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007FFC-B916-0860-ED1E-9F3B4AE4FE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345" r="42205"/>
          <a:stretch/>
        </p:blipFill>
        <p:spPr>
          <a:xfrm>
            <a:off x="457879" y="1861282"/>
            <a:ext cx="6717362" cy="20729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E24B02-FD41-96BC-8823-0838080487C3}"/>
              </a:ext>
            </a:extLst>
          </p:cNvPr>
          <p:cNvSpPr txBox="1"/>
          <p:nvPr/>
        </p:nvSpPr>
        <p:spPr>
          <a:xfrm>
            <a:off x="2987040" y="62979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custom circuit analysis, </a:t>
            </a:r>
          </a:p>
          <a:p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quantization &amp; solver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2E2377-2B01-033A-B590-FDE1F74FDB5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121" y="1352695"/>
            <a:ext cx="3048000" cy="2943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2DCAA4-F126-5C40-F53A-905493335C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74245"/>
          <a:stretch/>
        </p:blipFill>
        <p:spPr>
          <a:xfrm>
            <a:off x="562380" y="4617319"/>
            <a:ext cx="11273502" cy="130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065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E3066C-C0CF-4C96-F4B2-DF49E381CF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731"/>
          <a:stretch/>
        </p:blipFill>
        <p:spPr>
          <a:xfrm>
            <a:off x="562380" y="1511558"/>
            <a:ext cx="11273502" cy="22938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7E7DB9-81DF-AAE2-D4CF-8B605D7D4E84}"/>
              </a:ext>
            </a:extLst>
          </p:cNvPr>
          <p:cNvSpPr txBox="1"/>
          <p:nvPr/>
        </p:nvSpPr>
        <p:spPr>
          <a:xfrm>
            <a:off x="562380" y="553232"/>
            <a:ext cx="9039388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scqubits</a:t>
            </a:r>
          </a:p>
          <a:p>
            <a:pPr algn="r"/>
            <a:endParaRPr lang="en-US" sz="2400" dirty="0">
              <a:solidFill>
                <a:srgbClr val="7030A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r"/>
            <a:endParaRPr lang="en-US" sz="1100" dirty="0">
              <a:latin typeface="Roboto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506C59-BA22-636C-6078-E182FDC87573}"/>
              </a:ext>
            </a:extLst>
          </p:cNvPr>
          <p:cNvSpPr txBox="1"/>
          <p:nvPr/>
        </p:nvSpPr>
        <p:spPr>
          <a:xfrm>
            <a:off x="2987040" y="62979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custom circuit analysis, </a:t>
            </a:r>
          </a:p>
          <a:p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quantization &amp; solver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BAB4F3-D0D2-B6DF-26C3-DC8CB53EB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2324" y="5392489"/>
            <a:ext cx="2196887" cy="14655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1A3263-C104-9192-11C9-DDA690C889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380" y="5392489"/>
            <a:ext cx="3551756" cy="14186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4DB27F-8C81-60D6-5BE7-DE5D0489A6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380" y="4197283"/>
            <a:ext cx="5183780" cy="10593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FE1088F-057E-3B9E-8060-55ED8D7B181C}"/>
              </a:ext>
            </a:extLst>
          </p:cNvPr>
          <p:cNvSpPr txBox="1"/>
          <p:nvPr/>
        </p:nvSpPr>
        <p:spPr>
          <a:xfrm>
            <a:off x="6919784" y="4684722"/>
            <a:ext cx="501291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composite systems of custom and known circuits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multi-dim. parameter sweeps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lots of visualization routines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[noise: upcoming release]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1E87F7-06DF-7D95-4BF9-4C7B8B4D5E9E}"/>
              </a:ext>
            </a:extLst>
          </p:cNvPr>
          <p:cNvSpPr txBox="1"/>
          <p:nvPr/>
        </p:nvSpPr>
        <p:spPr>
          <a:xfrm rot="18900000">
            <a:off x="3441516" y="2550608"/>
            <a:ext cx="1345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accent1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offset charges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1C9DE7-759A-F514-5191-42AB84BCF7CB}"/>
              </a:ext>
            </a:extLst>
          </p:cNvPr>
          <p:cNvSpPr txBox="1"/>
          <p:nvPr/>
        </p:nvSpPr>
        <p:spPr>
          <a:xfrm rot="18900000">
            <a:off x="6263995" y="3076129"/>
            <a:ext cx="8146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accent1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ext. flux</a:t>
            </a:r>
          </a:p>
        </p:txBody>
      </p:sp>
    </p:spTree>
    <p:extLst>
      <p:ext uri="{BB962C8B-B14F-4D97-AF65-F5344CB8AC3E}">
        <p14:creationId xmlns:p14="http://schemas.microsoft.com/office/powerpoint/2010/main" val="51379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D6CEB59-454F-48C5-AA05-126B24312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7153" y="2799128"/>
            <a:ext cx="2590814" cy="13486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ACB895-1F84-495B-9BF3-C7C7444C47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251"/>
          <a:stretch/>
        </p:blipFill>
        <p:spPr bwMode="auto">
          <a:xfrm rot="10800000" flipV="1">
            <a:off x="6169541" y="2628900"/>
            <a:ext cx="228813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Placeholder 3 1">
            <a:extLst>
              <a:ext uri="{FF2B5EF4-FFF2-40B4-BE49-F238E27FC236}">
                <a16:creationId xmlns:a16="http://schemas.microsoft.com/office/drawing/2014/main" id="{D028DB04-F6BE-4078-82DA-F3906E9D6DFC}"/>
              </a:ext>
            </a:extLst>
          </p:cNvPr>
          <p:cNvSpPr txBox="1">
            <a:spLocks/>
          </p:cNvSpPr>
          <p:nvPr/>
        </p:nvSpPr>
        <p:spPr bwMode="auto">
          <a:xfrm>
            <a:off x="3272589" y="3978769"/>
            <a:ext cx="304800" cy="38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b="0" dirty="0">
                <a:solidFill>
                  <a:srgbClr val="000000"/>
                </a:solidFill>
                <a:latin typeface="Roboto" panose="02000000000000000000" pitchFamily="2" charset="0"/>
              </a:rPr>
              <a:t>C</a:t>
            </a:r>
          </a:p>
        </p:txBody>
      </p:sp>
      <p:sp>
        <p:nvSpPr>
          <p:cNvPr id="7" name="Text Placeholder 3 2">
            <a:extLst>
              <a:ext uri="{FF2B5EF4-FFF2-40B4-BE49-F238E27FC236}">
                <a16:creationId xmlns:a16="http://schemas.microsoft.com/office/drawing/2014/main" id="{4AA7651C-55E4-40DE-A39B-9EBFF74CC76D}"/>
              </a:ext>
            </a:extLst>
          </p:cNvPr>
          <p:cNvSpPr txBox="1">
            <a:spLocks/>
          </p:cNvSpPr>
          <p:nvPr/>
        </p:nvSpPr>
        <p:spPr bwMode="auto">
          <a:xfrm>
            <a:off x="7615989" y="4321174"/>
            <a:ext cx="304800" cy="38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b="0" dirty="0">
                <a:solidFill>
                  <a:srgbClr val="000000"/>
                </a:solidFill>
                <a:latin typeface="Roboto" panose="02000000000000000000" pitchFamily="2" charset="0"/>
              </a:rPr>
              <a:t>L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B17F2E9-37C7-4F8B-9E76-22966B445C95}"/>
              </a:ext>
            </a:extLst>
          </p:cNvPr>
          <p:cNvSpPr/>
          <p:nvPr/>
        </p:nvSpPr>
        <p:spPr>
          <a:xfrm>
            <a:off x="5213684" y="3176336"/>
            <a:ext cx="1147011" cy="132515"/>
          </a:xfrm>
          <a:custGeom>
            <a:avLst/>
            <a:gdLst>
              <a:gd name="connsiteX0" fmla="*/ 0 w 1147011"/>
              <a:gd name="connsiteY0" fmla="*/ 24063 h 96252"/>
              <a:gd name="connsiteX1" fmla="*/ 200527 w 1147011"/>
              <a:gd name="connsiteY1" fmla="*/ 16042 h 96252"/>
              <a:gd name="connsiteX2" fmla="*/ 280737 w 1147011"/>
              <a:gd name="connsiteY2" fmla="*/ 8021 h 96252"/>
              <a:gd name="connsiteX3" fmla="*/ 385011 w 1147011"/>
              <a:gd name="connsiteY3" fmla="*/ 16042 h 96252"/>
              <a:gd name="connsiteX4" fmla="*/ 489284 w 1147011"/>
              <a:gd name="connsiteY4" fmla="*/ 0 h 96252"/>
              <a:gd name="connsiteX5" fmla="*/ 513348 w 1147011"/>
              <a:gd name="connsiteY5" fmla="*/ 8021 h 96252"/>
              <a:gd name="connsiteX6" fmla="*/ 561474 w 1147011"/>
              <a:gd name="connsiteY6" fmla="*/ 16042 h 96252"/>
              <a:gd name="connsiteX7" fmla="*/ 585537 w 1147011"/>
              <a:gd name="connsiteY7" fmla="*/ 8021 h 96252"/>
              <a:gd name="connsiteX8" fmla="*/ 609600 w 1147011"/>
              <a:gd name="connsiteY8" fmla="*/ 16042 h 96252"/>
              <a:gd name="connsiteX9" fmla="*/ 673769 w 1147011"/>
              <a:gd name="connsiteY9" fmla="*/ 24063 h 96252"/>
              <a:gd name="connsiteX10" fmla="*/ 818148 w 1147011"/>
              <a:gd name="connsiteY10" fmla="*/ 24063 h 96252"/>
              <a:gd name="connsiteX11" fmla="*/ 866274 w 1147011"/>
              <a:gd name="connsiteY11" fmla="*/ 40105 h 96252"/>
              <a:gd name="connsiteX12" fmla="*/ 914400 w 1147011"/>
              <a:gd name="connsiteY12" fmla="*/ 48126 h 96252"/>
              <a:gd name="connsiteX13" fmla="*/ 938463 w 1147011"/>
              <a:gd name="connsiteY13" fmla="*/ 56147 h 96252"/>
              <a:gd name="connsiteX14" fmla="*/ 1010653 w 1147011"/>
              <a:gd name="connsiteY14" fmla="*/ 64168 h 96252"/>
              <a:gd name="connsiteX15" fmla="*/ 1082842 w 1147011"/>
              <a:gd name="connsiteY15" fmla="*/ 72189 h 96252"/>
              <a:gd name="connsiteX16" fmla="*/ 1138990 w 1147011"/>
              <a:gd name="connsiteY16" fmla="*/ 88231 h 96252"/>
              <a:gd name="connsiteX17" fmla="*/ 1147011 w 1147011"/>
              <a:gd name="connsiteY17" fmla="*/ 96252 h 96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47011" h="96252">
                <a:moveTo>
                  <a:pt x="0" y="24063"/>
                </a:moveTo>
                <a:lnTo>
                  <a:pt x="200527" y="16042"/>
                </a:lnTo>
                <a:cubicBezTo>
                  <a:pt x="227353" y="14509"/>
                  <a:pt x="253867" y="8021"/>
                  <a:pt x="280737" y="8021"/>
                </a:cubicBezTo>
                <a:cubicBezTo>
                  <a:pt x="315598" y="8021"/>
                  <a:pt x="350253" y="13368"/>
                  <a:pt x="385011" y="16042"/>
                </a:cubicBezTo>
                <a:cubicBezTo>
                  <a:pt x="426199" y="2313"/>
                  <a:pt x="427248" y="0"/>
                  <a:pt x="489284" y="0"/>
                </a:cubicBezTo>
                <a:cubicBezTo>
                  <a:pt x="497739" y="0"/>
                  <a:pt x="505094" y="6187"/>
                  <a:pt x="513348" y="8021"/>
                </a:cubicBezTo>
                <a:cubicBezTo>
                  <a:pt x="529224" y="11549"/>
                  <a:pt x="545432" y="13368"/>
                  <a:pt x="561474" y="16042"/>
                </a:cubicBezTo>
                <a:cubicBezTo>
                  <a:pt x="569495" y="13368"/>
                  <a:pt x="577082" y="8021"/>
                  <a:pt x="585537" y="8021"/>
                </a:cubicBezTo>
                <a:cubicBezTo>
                  <a:pt x="593992" y="8021"/>
                  <a:pt x="601281" y="14530"/>
                  <a:pt x="609600" y="16042"/>
                </a:cubicBezTo>
                <a:cubicBezTo>
                  <a:pt x="630808" y="19898"/>
                  <a:pt x="652379" y="21389"/>
                  <a:pt x="673769" y="24063"/>
                </a:cubicBezTo>
                <a:cubicBezTo>
                  <a:pt x="740787" y="14489"/>
                  <a:pt x="739774" y="10232"/>
                  <a:pt x="818148" y="24063"/>
                </a:cubicBezTo>
                <a:cubicBezTo>
                  <a:pt x="834800" y="27002"/>
                  <a:pt x="849594" y="37325"/>
                  <a:pt x="866274" y="40105"/>
                </a:cubicBezTo>
                <a:cubicBezTo>
                  <a:pt x="882316" y="42779"/>
                  <a:pt x="898524" y="44598"/>
                  <a:pt x="914400" y="48126"/>
                </a:cubicBezTo>
                <a:cubicBezTo>
                  <a:pt x="922654" y="49960"/>
                  <a:pt x="930123" y="54757"/>
                  <a:pt x="938463" y="56147"/>
                </a:cubicBezTo>
                <a:cubicBezTo>
                  <a:pt x="962345" y="60127"/>
                  <a:pt x="986590" y="61494"/>
                  <a:pt x="1010653" y="64168"/>
                </a:cubicBezTo>
                <a:cubicBezTo>
                  <a:pt x="1066800" y="82884"/>
                  <a:pt x="1042737" y="85557"/>
                  <a:pt x="1082842" y="72189"/>
                </a:cubicBezTo>
                <a:cubicBezTo>
                  <a:pt x="1093123" y="74759"/>
                  <a:pt x="1127482" y="82477"/>
                  <a:pt x="1138990" y="88231"/>
                </a:cubicBezTo>
                <a:cubicBezTo>
                  <a:pt x="1142372" y="89922"/>
                  <a:pt x="1144337" y="93578"/>
                  <a:pt x="1147011" y="96252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777907C-E675-499B-88F4-696B7BC17B58}"/>
              </a:ext>
            </a:extLst>
          </p:cNvPr>
          <p:cNvSpPr/>
          <p:nvPr/>
        </p:nvSpPr>
        <p:spPr>
          <a:xfrm>
            <a:off x="4900863" y="3457074"/>
            <a:ext cx="1499937" cy="56147"/>
          </a:xfrm>
          <a:custGeom>
            <a:avLst/>
            <a:gdLst>
              <a:gd name="connsiteX0" fmla="*/ 0 w 1499937"/>
              <a:gd name="connsiteY0" fmla="*/ 48126 h 56147"/>
              <a:gd name="connsiteX1" fmla="*/ 192505 w 1499937"/>
              <a:gd name="connsiteY1" fmla="*/ 32084 h 56147"/>
              <a:gd name="connsiteX2" fmla="*/ 272716 w 1499937"/>
              <a:gd name="connsiteY2" fmla="*/ 24063 h 56147"/>
              <a:gd name="connsiteX3" fmla="*/ 296779 w 1499937"/>
              <a:gd name="connsiteY3" fmla="*/ 32084 h 56147"/>
              <a:gd name="connsiteX4" fmla="*/ 328863 w 1499937"/>
              <a:gd name="connsiteY4" fmla="*/ 40105 h 56147"/>
              <a:gd name="connsiteX5" fmla="*/ 376990 w 1499937"/>
              <a:gd name="connsiteY5" fmla="*/ 32084 h 56147"/>
              <a:gd name="connsiteX6" fmla="*/ 401053 w 1499937"/>
              <a:gd name="connsiteY6" fmla="*/ 40105 h 56147"/>
              <a:gd name="connsiteX7" fmla="*/ 473242 w 1499937"/>
              <a:gd name="connsiteY7" fmla="*/ 48126 h 56147"/>
              <a:gd name="connsiteX8" fmla="*/ 521369 w 1499937"/>
              <a:gd name="connsiteY8" fmla="*/ 40105 h 56147"/>
              <a:gd name="connsiteX9" fmla="*/ 545432 w 1499937"/>
              <a:gd name="connsiteY9" fmla="*/ 48126 h 56147"/>
              <a:gd name="connsiteX10" fmla="*/ 633663 w 1499937"/>
              <a:gd name="connsiteY10" fmla="*/ 56147 h 56147"/>
              <a:gd name="connsiteX11" fmla="*/ 729916 w 1499937"/>
              <a:gd name="connsiteY11" fmla="*/ 48126 h 56147"/>
              <a:gd name="connsiteX12" fmla="*/ 770021 w 1499937"/>
              <a:gd name="connsiteY12" fmla="*/ 56147 h 56147"/>
              <a:gd name="connsiteX13" fmla="*/ 826169 w 1499937"/>
              <a:gd name="connsiteY13" fmla="*/ 40105 h 56147"/>
              <a:gd name="connsiteX14" fmla="*/ 890337 w 1499937"/>
              <a:gd name="connsiteY14" fmla="*/ 48126 h 56147"/>
              <a:gd name="connsiteX15" fmla="*/ 938463 w 1499937"/>
              <a:gd name="connsiteY15" fmla="*/ 32084 h 56147"/>
              <a:gd name="connsiteX16" fmla="*/ 1058779 w 1499937"/>
              <a:gd name="connsiteY16" fmla="*/ 16042 h 56147"/>
              <a:gd name="connsiteX17" fmla="*/ 1090863 w 1499937"/>
              <a:gd name="connsiteY17" fmla="*/ 24063 h 56147"/>
              <a:gd name="connsiteX18" fmla="*/ 1138990 w 1499937"/>
              <a:gd name="connsiteY18" fmla="*/ 8021 h 56147"/>
              <a:gd name="connsiteX19" fmla="*/ 1187116 w 1499937"/>
              <a:gd name="connsiteY19" fmla="*/ 0 h 56147"/>
              <a:gd name="connsiteX20" fmla="*/ 1219200 w 1499937"/>
              <a:gd name="connsiteY20" fmla="*/ 8021 h 56147"/>
              <a:gd name="connsiteX21" fmla="*/ 1243263 w 1499937"/>
              <a:gd name="connsiteY21" fmla="*/ 16042 h 56147"/>
              <a:gd name="connsiteX22" fmla="*/ 1275348 w 1499937"/>
              <a:gd name="connsiteY22" fmla="*/ 8021 h 56147"/>
              <a:gd name="connsiteX23" fmla="*/ 1331495 w 1499937"/>
              <a:gd name="connsiteY23" fmla="*/ 0 h 56147"/>
              <a:gd name="connsiteX24" fmla="*/ 1403684 w 1499937"/>
              <a:gd name="connsiteY24" fmla="*/ 8021 h 56147"/>
              <a:gd name="connsiteX25" fmla="*/ 1475874 w 1499937"/>
              <a:gd name="connsiteY25" fmla="*/ 40105 h 56147"/>
              <a:gd name="connsiteX26" fmla="*/ 1499937 w 1499937"/>
              <a:gd name="connsiteY26" fmla="*/ 48126 h 56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499937" h="56147">
                <a:moveTo>
                  <a:pt x="0" y="48126"/>
                </a:moveTo>
                <a:lnTo>
                  <a:pt x="192505" y="32084"/>
                </a:lnTo>
                <a:cubicBezTo>
                  <a:pt x="219271" y="29722"/>
                  <a:pt x="245846" y="24063"/>
                  <a:pt x="272716" y="24063"/>
                </a:cubicBezTo>
                <a:cubicBezTo>
                  <a:pt x="281171" y="24063"/>
                  <a:pt x="288649" y="29761"/>
                  <a:pt x="296779" y="32084"/>
                </a:cubicBezTo>
                <a:cubicBezTo>
                  <a:pt x="307379" y="35112"/>
                  <a:pt x="318168" y="37431"/>
                  <a:pt x="328863" y="40105"/>
                </a:cubicBezTo>
                <a:cubicBezTo>
                  <a:pt x="344905" y="37431"/>
                  <a:pt x="360726" y="32084"/>
                  <a:pt x="376990" y="32084"/>
                </a:cubicBezTo>
                <a:cubicBezTo>
                  <a:pt x="385445" y="32084"/>
                  <a:pt x="392713" y="38715"/>
                  <a:pt x="401053" y="40105"/>
                </a:cubicBezTo>
                <a:cubicBezTo>
                  <a:pt x="424935" y="44085"/>
                  <a:pt x="449179" y="45452"/>
                  <a:pt x="473242" y="48126"/>
                </a:cubicBezTo>
                <a:cubicBezTo>
                  <a:pt x="489284" y="45452"/>
                  <a:pt x="505105" y="40105"/>
                  <a:pt x="521369" y="40105"/>
                </a:cubicBezTo>
                <a:cubicBezTo>
                  <a:pt x="529824" y="40105"/>
                  <a:pt x="537062" y="46930"/>
                  <a:pt x="545432" y="48126"/>
                </a:cubicBezTo>
                <a:cubicBezTo>
                  <a:pt x="574667" y="52302"/>
                  <a:pt x="604253" y="53473"/>
                  <a:pt x="633663" y="56147"/>
                </a:cubicBezTo>
                <a:cubicBezTo>
                  <a:pt x="665747" y="53473"/>
                  <a:pt x="697720" y="48126"/>
                  <a:pt x="729916" y="48126"/>
                </a:cubicBezTo>
                <a:cubicBezTo>
                  <a:pt x="743549" y="48126"/>
                  <a:pt x="756388" y="56147"/>
                  <a:pt x="770021" y="56147"/>
                </a:cubicBezTo>
                <a:cubicBezTo>
                  <a:pt x="780091" y="56147"/>
                  <a:pt x="814823" y="43887"/>
                  <a:pt x="826169" y="40105"/>
                </a:cubicBezTo>
                <a:cubicBezTo>
                  <a:pt x="847558" y="42779"/>
                  <a:pt x="868836" y="49662"/>
                  <a:pt x="890337" y="48126"/>
                </a:cubicBezTo>
                <a:cubicBezTo>
                  <a:pt x="907204" y="46921"/>
                  <a:pt x="921783" y="34864"/>
                  <a:pt x="938463" y="32084"/>
                </a:cubicBezTo>
                <a:cubicBezTo>
                  <a:pt x="1010472" y="20083"/>
                  <a:pt x="970426" y="25859"/>
                  <a:pt x="1058779" y="16042"/>
                </a:cubicBezTo>
                <a:cubicBezTo>
                  <a:pt x="1069474" y="18716"/>
                  <a:pt x="1079894" y="25160"/>
                  <a:pt x="1090863" y="24063"/>
                </a:cubicBezTo>
                <a:cubicBezTo>
                  <a:pt x="1107689" y="22380"/>
                  <a:pt x="1122310" y="10801"/>
                  <a:pt x="1138990" y="8021"/>
                </a:cubicBezTo>
                <a:lnTo>
                  <a:pt x="1187116" y="0"/>
                </a:lnTo>
                <a:cubicBezTo>
                  <a:pt x="1197811" y="2674"/>
                  <a:pt x="1208600" y="4993"/>
                  <a:pt x="1219200" y="8021"/>
                </a:cubicBezTo>
                <a:cubicBezTo>
                  <a:pt x="1227330" y="10344"/>
                  <a:pt x="1234808" y="16042"/>
                  <a:pt x="1243263" y="16042"/>
                </a:cubicBezTo>
                <a:cubicBezTo>
                  <a:pt x="1254287" y="16042"/>
                  <a:pt x="1264502" y="9993"/>
                  <a:pt x="1275348" y="8021"/>
                </a:cubicBezTo>
                <a:cubicBezTo>
                  <a:pt x="1293949" y="4639"/>
                  <a:pt x="1312779" y="2674"/>
                  <a:pt x="1331495" y="0"/>
                </a:cubicBezTo>
                <a:cubicBezTo>
                  <a:pt x="1387642" y="18716"/>
                  <a:pt x="1363579" y="21389"/>
                  <a:pt x="1403684" y="8021"/>
                </a:cubicBezTo>
                <a:cubicBezTo>
                  <a:pt x="1441818" y="33443"/>
                  <a:pt x="1418602" y="21014"/>
                  <a:pt x="1475874" y="40105"/>
                </a:cubicBezTo>
                <a:lnTo>
                  <a:pt x="1499937" y="48126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45E755-02B9-43CF-B672-66ADBEEE15A1}"/>
              </a:ext>
            </a:extLst>
          </p:cNvPr>
          <p:cNvSpPr txBox="1"/>
          <p:nvPr/>
        </p:nvSpPr>
        <p:spPr>
          <a:xfrm>
            <a:off x="2173706" y="5170331"/>
            <a:ext cx="4480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Roboto" panose="02000000000000000000" pitchFamily="2" charset="0"/>
              </a:rPr>
              <a:t>energy dissipation,</a:t>
            </a:r>
          </a:p>
          <a:p>
            <a:r>
              <a:rPr lang="en-US" dirty="0">
                <a:latin typeface="Roboto" panose="02000000000000000000" pitchFamily="2" charset="0"/>
              </a:rPr>
              <a:t>interaction with the environment inevitable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F39055-EA70-4106-9B29-38A299E3DCDC}"/>
              </a:ext>
            </a:extLst>
          </p:cNvPr>
          <p:cNvSpPr txBox="1"/>
          <p:nvPr/>
        </p:nvSpPr>
        <p:spPr>
          <a:xfrm>
            <a:off x="2173024" y="5957919"/>
            <a:ext cx="2430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Roboto Black" panose="02000000000000000000" pitchFamily="2" charset="0"/>
              </a:rPr>
              <a:t>dramatically reduces </a:t>
            </a:r>
            <a:br>
              <a:rPr lang="en-US" dirty="0">
                <a:latin typeface="Roboto Black" panose="02000000000000000000" pitchFamily="2" charset="0"/>
              </a:rPr>
            </a:br>
            <a:r>
              <a:rPr lang="en-US" dirty="0">
                <a:latin typeface="Roboto Black" panose="02000000000000000000" pitchFamily="2" charset="0"/>
              </a:rPr>
              <a:t>quantum effects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83EC71E-2F48-4330-9F7C-9272C9816092}"/>
              </a:ext>
            </a:extLst>
          </p:cNvPr>
          <p:cNvSpPr txBox="1"/>
          <p:nvPr/>
        </p:nvSpPr>
        <p:spPr>
          <a:xfrm flipH="1">
            <a:off x="563348" y="548645"/>
            <a:ext cx="8484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Roboto Black" panose="02000000000000000000" pitchFamily="2" charset="0"/>
              </a:rPr>
              <a:t>Building quantum bits from </a:t>
            </a:r>
            <a:r>
              <a:rPr lang="en-US" sz="4800" dirty="0">
                <a:solidFill>
                  <a:schemeClr val="accent2"/>
                </a:solidFill>
                <a:latin typeface="Roboto Black" panose="02000000000000000000" pitchFamily="2" charset="0"/>
              </a:rPr>
              <a:t>circuits</a:t>
            </a:r>
            <a:endParaRPr lang="en-US" sz="3200" dirty="0">
              <a:solidFill>
                <a:schemeClr val="accent2"/>
              </a:solidFill>
              <a:latin typeface="Roboto Black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1421B1-5DC0-4409-9B6B-CE748FB4389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362" y="5224005"/>
            <a:ext cx="1027002" cy="21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912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B83EC71E-2F48-4330-9F7C-9272C9816092}"/>
              </a:ext>
            </a:extLst>
          </p:cNvPr>
          <p:cNvSpPr txBox="1"/>
          <p:nvPr/>
        </p:nvSpPr>
        <p:spPr>
          <a:xfrm flipH="1">
            <a:off x="563348" y="548645"/>
            <a:ext cx="8484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Roboto Black" panose="02000000000000000000" pitchFamily="2" charset="0"/>
              </a:rPr>
              <a:t>Building quantum bits from </a:t>
            </a:r>
            <a:r>
              <a:rPr lang="en-US" sz="4800" dirty="0">
                <a:solidFill>
                  <a:schemeClr val="accent2"/>
                </a:solidFill>
                <a:latin typeface="Roboto Black" panose="02000000000000000000" pitchFamily="2" charset="0"/>
              </a:rPr>
              <a:t>superconducting circuits</a:t>
            </a:r>
            <a:endParaRPr lang="en-US" sz="3200" dirty="0">
              <a:solidFill>
                <a:schemeClr val="accent2"/>
              </a:solidFill>
              <a:latin typeface="Roboto Black" panose="02000000000000000000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7C33AB-90FE-4A6D-B9F9-4C0B0E92C448}"/>
              </a:ext>
            </a:extLst>
          </p:cNvPr>
          <p:cNvGrpSpPr/>
          <p:nvPr/>
        </p:nvGrpSpPr>
        <p:grpSpPr>
          <a:xfrm>
            <a:off x="4277852" y="2436123"/>
            <a:ext cx="3636295" cy="3513221"/>
            <a:chOff x="8526379" y="1042737"/>
            <a:chExt cx="2606841" cy="251861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5B18FE6-0EEE-4889-BF97-D8A13DB014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8721" t="14945" r="4598" b="20852"/>
            <a:stretch/>
          </p:blipFill>
          <p:spPr>
            <a:xfrm>
              <a:off x="8526379" y="1042737"/>
              <a:ext cx="2606841" cy="2518610"/>
            </a:xfrm>
            <a:prstGeom prst="rect">
              <a:avLst/>
            </a:prstGeom>
          </p:spPr>
        </p:pic>
        <p:sp>
          <p:nvSpPr>
            <p:cNvPr id="7" name="Text Placeholder 3 2">
              <a:extLst>
                <a:ext uri="{FF2B5EF4-FFF2-40B4-BE49-F238E27FC236}">
                  <a16:creationId xmlns:a16="http://schemas.microsoft.com/office/drawing/2014/main" id="{4AA7651C-55E4-40DE-A39B-9EBFF74CC76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677399" y="2112036"/>
              <a:ext cx="304800" cy="380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b" anchorCtr="0" compatLnSpc="1">
              <a:prstTxWarp prst="textNoShape">
                <a:avLst/>
              </a:prstTxWarp>
            </a:bodyPr>
            <a:lstStyle>
              <a:lvl1pPr marL="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b="0" dirty="0">
                  <a:solidFill>
                    <a:schemeClr val="bg1"/>
                  </a:solidFill>
                  <a:latin typeface="Roboto" panose="02000000000000000000" pitchFamily="2" charset="0"/>
                </a:rPr>
                <a:t>L</a:t>
              </a:r>
            </a:p>
          </p:txBody>
        </p:sp>
        <p:sp>
          <p:nvSpPr>
            <p:cNvPr id="6" name="Text Placeholder 3 1">
              <a:extLst>
                <a:ext uri="{FF2B5EF4-FFF2-40B4-BE49-F238E27FC236}">
                  <a16:creationId xmlns:a16="http://schemas.microsoft.com/office/drawing/2014/main" id="{D028DB04-F6BE-4078-82DA-F3906E9D6DF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047746" y="1558597"/>
              <a:ext cx="304800" cy="380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b" anchorCtr="0" compatLnSpc="1">
              <a:prstTxWarp prst="textNoShape">
                <a:avLst/>
              </a:prstTxWarp>
            </a:bodyPr>
            <a:lstStyle>
              <a:lvl1pPr marL="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b="0" dirty="0">
                  <a:solidFill>
                    <a:schemeClr val="bg1"/>
                  </a:solidFill>
                  <a:latin typeface="Roboto" panose="02000000000000000000" pitchFamily="2" charset="0"/>
                </a:rPr>
                <a:t>C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0920186-380D-4AEE-8B9A-05FF03571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5793" t="75399" r="12129" b="9541"/>
            <a:stretch/>
          </p:blipFill>
          <p:spPr>
            <a:xfrm>
              <a:off x="10395284" y="3204410"/>
              <a:ext cx="649705" cy="2406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0961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45E755-02B9-43CF-B672-66ADBEEE15A1}"/>
              </a:ext>
            </a:extLst>
          </p:cNvPr>
          <p:cNvSpPr txBox="1"/>
          <p:nvPr/>
        </p:nvSpPr>
        <p:spPr>
          <a:xfrm>
            <a:off x="563348" y="3357712"/>
            <a:ext cx="2382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Roboto Black" panose="02000000000000000000" pitchFamily="2" charset="0"/>
              </a:rPr>
              <a:t>superconductor</a:t>
            </a:r>
            <a:endParaRPr lang="en-US" sz="2000" dirty="0">
              <a:latin typeface="Roboto" panose="020000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83EC71E-2F48-4330-9F7C-9272C9816092}"/>
              </a:ext>
            </a:extLst>
          </p:cNvPr>
          <p:cNvSpPr txBox="1"/>
          <p:nvPr/>
        </p:nvSpPr>
        <p:spPr>
          <a:xfrm flipH="1">
            <a:off x="563348" y="548645"/>
            <a:ext cx="8484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Roboto Black" panose="02000000000000000000" pitchFamily="2" charset="0"/>
              </a:rPr>
              <a:t>Building quantum bits from </a:t>
            </a:r>
            <a:r>
              <a:rPr lang="en-US" sz="4800" dirty="0">
                <a:solidFill>
                  <a:schemeClr val="accent2"/>
                </a:solidFill>
                <a:latin typeface="Roboto Black" panose="02000000000000000000" pitchFamily="2" charset="0"/>
              </a:rPr>
              <a:t>superconducting circuits</a:t>
            </a:r>
            <a:endParaRPr lang="en-US" sz="3200" dirty="0">
              <a:solidFill>
                <a:schemeClr val="accent2"/>
              </a:solidFill>
              <a:latin typeface="Roboto Black" panose="02000000000000000000" pitchFamily="2" charset="0"/>
            </a:endParaRPr>
          </a:p>
        </p:txBody>
      </p:sp>
      <p:sp>
        <p:nvSpPr>
          <p:cNvPr id="79" name="Text Box 76">
            <a:extLst>
              <a:ext uri="{FF2B5EF4-FFF2-40B4-BE49-F238E27FC236}">
                <a16:creationId xmlns:a16="http://schemas.microsoft.com/office/drawing/2014/main" id="{D189C836-D366-AE38-076D-EDA4A3DC8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811" y="4022619"/>
            <a:ext cx="5319085" cy="1425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0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► </a:t>
            </a:r>
            <a:r>
              <a:rPr lang="en-US" altLang="en-US" sz="2000" dirty="0" err="1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dissipationless</a:t>
            </a:r>
            <a:r>
              <a:rPr lang="en-US" altLang="en-US" sz="20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(no Ohmic resistance)</a:t>
            </a:r>
          </a:p>
          <a:p>
            <a:pPr>
              <a:lnSpc>
                <a:spcPct val="150000"/>
              </a:lnSpc>
            </a:pPr>
            <a:r>
              <a:rPr lang="en-US" altLang="en-US" sz="20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► </a:t>
            </a:r>
            <a:r>
              <a:rPr lang="en-US" altLang="en-US" sz="20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provides nonlinearity via Josephson effect</a:t>
            </a:r>
          </a:p>
          <a:p>
            <a:pPr>
              <a:lnSpc>
                <a:spcPct val="150000"/>
              </a:lnSpc>
            </a:pPr>
            <a:r>
              <a:rPr lang="en-US" altLang="en-US" sz="20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► OK to use </a:t>
            </a:r>
            <a:r>
              <a:rPr lang="en-US" altLang="en-US" sz="20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dirty</a:t>
            </a:r>
            <a:r>
              <a:rPr lang="en-US" altLang="en-US" sz="20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materials</a:t>
            </a:r>
          </a:p>
        </p:txBody>
      </p:sp>
      <p:sp>
        <p:nvSpPr>
          <p:cNvPr id="80" name="Line 4">
            <a:extLst>
              <a:ext uri="{FF2B5EF4-FFF2-40B4-BE49-F238E27FC236}">
                <a16:creationId xmlns:a16="http://schemas.microsoft.com/office/drawing/2014/main" id="{AAEBA5D6-7D0D-5191-D22E-881441ADB949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1434" y="5656030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HelveticaNeueLT Std Lt Cn" panose="020B0406020202030204" pitchFamily="34" charset="0"/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2B6FC54-510C-7239-B4AC-6A1702026988}"/>
              </a:ext>
            </a:extLst>
          </p:cNvPr>
          <p:cNvGrpSpPr>
            <a:grpSpLocks/>
          </p:cNvGrpSpPr>
          <p:nvPr/>
        </p:nvGrpSpPr>
        <p:grpSpPr bwMode="auto">
          <a:xfrm>
            <a:off x="7011434" y="3293830"/>
            <a:ext cx="762000" cy="1752600"/>
            <a:chOff x="3792" y="1872"/>
            <a:chExt cx="480" cy="1104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076FF54F-E38C-3F91-AFFA-38B60272C4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92" y="2736"/>
              <a:ext cx="480" cy="240"/>
              <a:chOff x="3792" y="2736"/>
              <a:chExt cx="480" cy="240"/>
            </a:xfrm>
          </p:grpSpPr>
          <p:sp>
            <p:nvSpPr>
              <p:cNvPr id="104" name="Line 7">
                <a:extLst>
                  <a:ext uri="{FF2B5EF4-FFF2-40B4-BE49-F238E27FC236}">
                    <a16:creationId xmlns:a16="http://schemas.microsoft.com/office/drawing/2014/main" id="{0E9916CD-1E02-CBB9-572D-F8EC729C08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2" y="2976"/>
                <a:ext cx="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HelveticaNeueLT Std Lt Cn" panose="020B0406020202030204" pitchFamily="34" charset="0"/>
                </a:endParaRPr>
              </a:p>
            </p:txBody>
          </p:sp>
          <p:sp>
            <p:nvSpPr>
              <p:cNvPr id="105" name="Line 8">
                <a:extLst>
                  <a:ext uri="{FF2B5EF4-FFF2-40B4-BE49-F238E27FC236}">
                    <a16:creationId xmlns:a16="http://schemas.microsoft.com/office/drawing/2014/main" id="{102EF30E-60FD-9D81-AEDD-383AA08FB6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2" y="2928"/>
                <a:ext cx="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HelveticaNeueLT Std Lt Cn" panose="020B0406020202030204" pitchFamily="34" charset="0"/>
                </a:endParaRPr>
              </a:p>
            </p:txBody>
          </p:sp>
          <p:sp>
            <p:nvSpPr>
              <p:cNvPr id="106" name="Line 9">
                <a:extLst>
                  <a:ext uri="{FF2B5EF4-FFF2-40B4-BE49-F238E27FC236}">
                    <a16:creationId xmlns:a16="http://schemas.microsoft.com/office/drawing/2014/main" id="{DC0A73FA-8A3A-26FE-AA53-006C8460D6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2" y="2880"/>
                <a:ext cx="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HelveticaNeueLT Std Lt Cn" panose="020B0406020202030204" pitchFamily="34" charset="0"/>
                </a:endParaRPr>
              </a:p>
            </p:txBody>
          </p:sp>
          <p:sp>
            <p:nvSpPr>
              <p:cNvPr id="107" name="Line 10">
                <a:extLst>
                  <a:ext uri="{FF2B5EF4-FFF2-40B4-BE49-F238E27FC236}">
                    <a16:creationId xmlns:a16="http://schemas.microsoft.com/office/drawing/2014/main" id="{EBDEEC3E-752A-9D5E-5C16-119E054CC5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2" y="2832"/>
                <a:ext cx="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HelveticaNeueLT Std Lt Cn" panose="020B0406020202030204" pitchFamily="34" charset="0"/>
                </a:endParaRPr>
              </a:p>
            </p:txBody>
          </p:sp>
          <p:sp>
            <p:nvSpPr>
              <p:cNvPr id="108" name="Line 11">
                <a:extLst>
                  <a:ext uri="{FF2B5EF4-FFF2-40B4-BE49-F238E27FC236}">
                    <a16:creationId xmlns:a16="http://schemas.microsoft.com/office/drawing/2014/main" id="{DA6F4925-5F45-A198-5852-A631B64183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2" y="2784"/>
                <a:ext cx="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HelveticaNeueLT Std Lt Cn" panose="020B0406020202030204" pitchFamily="34" charset="0"/>
                </a:endParaRPr>
              </a:p>
            </p:txBody>
          </p:sp>
          <p:sp>
            <p:nvSpPr>
              <p:cNvPr id="109" name="Line 12">
                <a:extLst>
                  <a:ext uri="{FF2B5EF4-FFF2-40B4-BE49-F238E27FC236}">
                    <a16:creationId xmlns:a16="http://schemas.microsoft.com/office/drawing/2014/main" id="{B0701738-6CB0-98AD-809D-90EB39111F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2" y="2736"/>
                <a:ext cx="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HelveticaNeueLT Std Lt Cn" panose="020B0406020202030204" pitchFamily="34" charset="0"/>
                </a:endParaRPr>
              </a:p>
            </p:txBody>
          </p:sp>
        </p:grpSp>
        <p:grpSp>
          <p:nvGrpSpPr>
            <p:cNvPr id="83" name="Group 13">
              <a:extLst>
                <a:ext uri="{FF2B5EF4-FFF2-40B4-BE49-F238E27FC236}">
                  <a16:creationId xmlns:a16="http://schemas.microsoft.com/office/drawing/2014/main" id="{34E02BA6-CBA8-0D7E-4B8A-A72671F7FF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92" y="2448"/>
              <a:ext cx="480" cy="240"/>
              <a:chOff x="3792" y="2736"/>
              <a:chExt cx="480" cy="240"/>
            </a:xfrm>
          </p:grpSpPr>
          <p:sp>
            <p:nvSpPr>
              <p:cNvPr id="98" name="Line 14">
                <a:extLst>
                  <a:ext uri="{FF2B5EF4-FFF2-40B4-BE49-F238E27FC236}">
                    <a16:creationId xmlns:a16="http://schemas.microsoft.com/office/drawing/2014/main" id="{8EF50473-7C4E-E6E8-65DD-9E1E631C89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2" y="2976"/>
                <a:ext cx="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HelveticaNeueLT Std Lt Cn" panose="020B0406020202030204" pitchFamily="34" charset="0"/>
                </a:endParaRPr>
              </a:p>
            </p:txBody>
          </p:sp>
          <p:sp>
            <p:nvSpPr>
              <p:cNvPr id="99" name="Line 15">
                <a:extLst>
                  <a:ext uri="{FF2B5EF4-FFF2-40B4-BE49-F238E27FC236}">
                    <a16:creationId xmlns:a16="http://schemas.microsoft.com/office/drawing/2014/main" id="{6D6372E0-5250-1DA4-F3AB-1AE7E72BF3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2" y="2928"/>
                <a:ext cx="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HelveticaNeueLT Std Lt Cn" panose="020B0406020202030204" pitchFamily="34" charset="0"/>
                </a:endParaRPr>
              </a:p>
            </p:txBody>
          </p:sp>
          <p:sp>
            <p:nvSpPr>
              <p:cNvPr id="100" name="Line 16">
                <a:extLst>
                  <a:ext uri="{FF2B5EF4-FFF2-40B4-BE49-F238E27FC236}">
                    <a16:creationId xmlns:a16="http://schemas.microsoft.com/office/drawing/2014/main" id="{86C7F79B-FA89-0E11-902C-0432E5A118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2" y="2880"/>
                <a:ext cx="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HelveticaNeueLT Std Lt Cn" panose="020B0406020202030204" pitchFamily="34" charset="0"/>
                </a:endParaRPr>
              </a:p>
            </p:txBody>
          </p:sp>
          <p:sp>
            <p:nvSpPr>
              <p:cNvPr id="101" name="Line 17">
                <a:extLst>
                  <a:ext uri="{FF2B5EF4-FFF2-40B4-BE49-F238E27FC236}">
                    <a16:creationId xmlns:a16="http://schemas.microsoft.com/office/drawing/2014/main" id="{DC0EA937-EAB8-C28E-A8E7-288004B381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2" y="2832"/>
                <a:ext cx="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HelveticaNeueLT Std Lt Cn" panose="020B0406020202030204" pitchFamily="34" charset="0"/>
                </a:endParaRPr>
              </a:p>
            </p:txBody>
          </p:sp>
          <p:sp>
            <p:nvSpPr>
              <p:cNvPr id="102" name="Line 18">
                <a:extLst>
                  <a:ext uri="{FF2B5EF4-FFF2-40B4-BE49-F238E27FC236}">
                    <a16:creationId xmlns:a16="http://schemas.microsoft.com/office/drawing/2014/main" id="{72513CC8-E5C8-1BC2-497E-FC4952EB2D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2" y="2784"/>
                <a:ext cx="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HelveticaNeueLT Std Lt Cn" panose="020B0406020202030204" pitchFamily="34" charset="0"/>
                </a:endParaRPr>
              </a:p>
            </p:txBody>
          </p:sp>
          <p:sp>
            <p:nvSpPr>
              <p:cNvPr id="103" name="Line 19">
                <a:extLst>
                  <a:ext uri="{FF2B5EF4-FFF2-40B4-BE49-F238E27FC236}">
                    <a16:creationId xmlns:a16="http://schemas.microsoft.com/office/drawing/2014/main" id="{E452815B-471D-98BF-2F73-EE57E09C6D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2" y="2736"/>
                <a:ext cx="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HelveticaNeueLT Std Lt Cn" panose="020B0406020202030204" pitchFamily="34" charset="0"/>
                </a:endParaRPr>
              </a:p>
            </p:txBody>
          </p:sp>
        </p:grpSp>
        <p:grpSp>
          <p:nvGrpSpPr>
            <p:cNvPr id="84" name="Group 20">
              <a:extLst>
                <a:ext uri="{FF2B5EF4-FFF2-40B4-BE49-F238E27FC236}">
                  <a16:creationId xmlns:a16="http://schemas.microsoft.com/office/drawing/2014/main" id="{4FC7153F-9A4D-B1C6-246F-9F64F14C7F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92" y="2160"/>
              <a:ext cx="480" cy="240"/>
              <a:chOff x="3792" y="2736"/>
              <a:chExt cx="480" cy="240"/>
            </a:xfrm>
          </p:grpSpPr>
          <p:sp>
            <p:nvSpPr>
              <p:cNvPr id="92" name="Line 21">
                <a:extLst>
                  <a:ext uri="{FF2B5EF4-FFF2-40B4-BE49-F238E27FC236}">
                    <a16:creationId xmlns:a16="http://schemas.microsoft.com/office/drawing/2014/main" id="{520D0789-06BF-405C-8CCD-92FA23C279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2" y="2976"/>
                <a:ext cx="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HelveticaNeueLT Std Lt Cn" panose="020B0406020202030204" pitchFamily="34" charset="0"/>
                </a:endParaRPr>
              </a:p>
            </p:txBody>
          </p:sp>
          <p:sp>
            <p:nvSpPr>
              <p:cNvPr id="93" name="Line 22">
                <a:extLst>
                  <a:ext uri="{FF2B5EF4-FFF2-40B4-BE49-F238E27FC236}">
                    <a16:creationId xmlns:a16="http://schemas.microsoft.com/office/drawing/2014/main" id="{A5E0E74E-2E76-47EF-4237-8ADE2D59D8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2" y="2928"/>
                <a:ext cx="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HelveticaNeueLT Std Lt Cn" panose="020B0406020202030204" pitchFamily="34" charset="0"/>
                </a:endParaRPr>
              </a:p>
            </p:txBody>
          </p:sp>
          <p:sp>
            <p:nvSpPr>
              <p:cNvPr id="94" name="Line 23">
                <a:extLst>
                  <a:ext uri="{FF2B5EF4-FFF2-40B4-BE49-F238E27FC236}">
                    <a16:creationId xmlns:a16="http://schemas.microsoft.com/office/drawing/2014/main" id="{C0EBD40C-4EDF-A514-90CB-E628656EDE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2" y="2880"/>
                <a:ext cx="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HelveticaNeueLT Std Lt Cn" panose="020B0406020202030204" pitchFamily="34" charset="0"/>
                </a:endParaRPr>
              </a:p>
            </p:txBody>
          </p:sp>
          <p:sp>
            <p:nvSpPr>
              <p:cNvPr id="95" name="Line 24">
                <a:extLst>
                  <a:ext uri="{FF2B5EF4-FFF2-40B4-BE49-F238E27FC236}">
                    <a16:creationId xmlns:a16="http://schemas.microsoft.com/office/drawing/2014/main" id="{040C65ED-1711-5FDF-2550-D88CFC3327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2" y="2832"/>
                <a:ext cx="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HelveticaNeueLT Std Lt Cn" panose="020B0406020202030204" pitchFamily="34" charset="0"/>
                </a:endParaRPr>
              </a:p>
            </p:txBody>
          </p:sp>
          <p:sp>
            <p:nvSpPr>
              <p:cNvPr id="96" name="Line 25">
                <a:extLst>
                  <a:ext uri="{FF2B5EF4-FFF2-40B4-BE49-F238E27FC236}">
                    <a16:creationId xmlns:a16="http://schemas.microsoft.com/office/drawing/2014/main" id="{4CDC171D-6515-B14D-A858-C865A047D7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2" y="2784"/>
                <a:ext cx="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HelveticaNeueLT Std Lt Cn" panose="020B0406020202030204" pitchFamily="34" charset="0"/>
                </a:endParaRPr>
              </a:p>
            </p:txBody>
          </p:sp>
          <p:sp>
            <p:nvSpPr>
              <p:cNvPr id="97" name="Line 26">
                <a:extLst>
                  <a:ext uri="{FF2B5EF4-FFF2-40B4-BE49-F238E27FC236}">
                    <a16:creationId xmlns:a16="http://schemas.microsoft.com/office/drawing/2014/main" id="{F1555989-7B11-D3CC-6C65-A34594972D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2" y="2736"/>
                <a:ext cx="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HelveticaNeueLT Std Lt Cn" panose="020B0406020202030204" pitchFamily="34" charset="0"/>
                </a:endParaRPr>
              </a:p>
            </p:txBody>
          </p:sp>
        </p:grpSp>
        <p:grpSp>
          <p:nvGrpSpPr>
            <p:cNvPr id="85" name="Group 27">
              <a:extLst>
                <a:ext uri="{FF2B5EF4-FFF2-40B4-BE49-F238E27FC236}">
                  <a16:creationId xmlns:a16="http://schemas.microsoft.com/office/drawing/2014/main" id="{C3C95ADA-1D31-CAE4-51E6-2774CC61DE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92" y="1872"/>
              <a:ext cx="480" cy="240"/>
              <a:chOff x="3792" y="2736"/>
              <a:chExt cx="480" cy="240"/>
            </a:xfrm>
          </p:grpSpPr>
          <p:sp>
            <p:nvSpPr>
              <p:cNvPr id="86" name="Line 28">
                <a:extLst>
                  <a:ext uri="{FF2B5EF4-FFF2-40B4-BE49-F238E27FC236}">
                    <a16:creationId xmlns:a16="http://schemas.microsoft.com/office/drawing/2014/main" id="{49D925D1-9D70-0338-2B2E-862AC586AE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2" y="2976"/>
                <a:ext cx="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HelveticaNeueLT Std Lt Cn" panose="020B0406020202030204" pitchFamily="34" charset="0"/>
                </a:endParaRPr>
              </a:p>
            </p:txBody>
          </p:sp>
          <p:sp>
            <p:nvSpPr>
              <p:cNvPr id="87" name="Line 29">
                <a:extLst>
                  <a:ext uri="{FF2B5EF4-FFF2-40B4-BE49-F238E27FC236}">
                    <a16:creationId xmlns:a16="http://schemas.microsoft.com/office/drawing/2014/main" id="{93B0AA87-25C2-8BA3-DE06-8E25C9CD93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2" y="2928"/>
                <a:ext cx="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HelveticaNeueLT Std Lt Cn" panose="020B0406020202030204" pitchFamily="34" charset="0"/>
                </a:endParaRPr>
              </a:p>
            </p:txBody>
          </p:sp>
          <p:sp>
            <p:nvSpPr>
              <p:cNvPr id="88" name="Line 30">
                <a:extLst>
                  <a:ext uri="{FF2B5EF4-FFF2-40B4-BE49-F238E27FC236}">
                    <a16:creationId xmlns:a16="http://schemas.microsoft.com/office/drawing/2014/main" id="{F550AEC6-0127-C270-C474-B190E8F2D9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2" y="2880"/>
                <a:ext cx="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HelveticaNeueLT Std Lt Cn" panose="020B0406020202030204" pitchFamily="34" charset="0"/>
                </a:endParaRPr>
              </a:p>
            </p:txBody>
          </p:sp>
          <p:sp>
            <p:nvSpPr>
              <p:cNvPr id="89" name="Line 31">
                <a:extLst>
                  <a:ext uri="{FF2B5EF4-FFF2-40B4-BE49-F238E27FC236}">
                    <a16:creationId xmlns:a16="http://schemas.microsoft.com/office/drawing/2014/main" id="{53CCA91B-5E63-7CFB-3535-CE5651C24F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2" y="2832"/>
                <a:ext cx="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HelveticaNeueLT Std Lt Cn" panose="020B0406020202030204" pitchFamily="34" charset="0"/>
                </a:endParaRPr>
              </a:p>
            </p:txBody>
          </p:sp>
          <p:sp>
            <p:nvSpPr>
              <p:cNvPr id="90" name="Line 32">
                <a:extLst>
                  <a:ext uri="{FF2B5EF4-FFF2-40B4-BE49-F238E27FC236}">
                    <a16:creationId xmlns:a16="http://schemas.microsoft.com/office/drawing/2014/main" id="{F3BA036A-852D-8A95-60F8-7DBAD81B45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2" y="2784"/>
                <a:ext cx="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HelveticaNeueLT Std Lt Cn" panose="020B0406020202030204" pitchFamily="34" charset="0"/>
                </a:endParaRPr>
              </a:p>
            </p:txBody>
          </p:sp>
          <p:sp>
            <p:nvSpPr>
              <p:cNvPr id="91" name="Line 33">
                <a:extLst>
                  <a:ext uri="{FF2B5EF4-FFF2-40B4-BE49-F238E27FC236}">
                    <a16:creationId xmlns:a16="http://schemas.microsoft.com/office/drawing/2014/main" id="{19F13D32-4307-BF4B-CC57-C3340E5382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2" y="2736"/>
                <a:ext cx="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HelveticaNeueLT Std Lt Cn" panose="020B0406020202030204" pitchFamily="34" charset="0"/>
                </a:endParaRPr>
              </a:p>
            </p:txBody>
          </p:sp>
        </p:grpSp>
      </p:grpSp>
      <p:sp>
        <p:nvSpPr>
          <p:cNvPr id="110" name="Text Box 34">
            <a:extLst>
              <a:ext uri="{FF2B5EF4-FFF2-40B4-BE49-F238E27FC236}">
                <a16:creationId xmlns:a16="http://schemas.microsoft.com/office/drawing/2014/main" id="{C3177A5C-2409-F281-5A76-BE30D72F7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4209" y="3098568"/>
            <a:ext cx="32092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r-FR" altLang="en-US" sz="2400" dirty="0">
                <a:latin typeface="HelveticaNeueLT Std Lt Cn" panose="020B0406020202030204" pitchFamily="34" charset="0"/>
              </a:rPr>
              <a:t>E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C762D64-2A92-B5FC-41F9-D57183F1BD86}"/>
              </a:ext>
            </a:extLst>
          </p:cNvPr>
          <p:cNvGrpSpPr>
            <a:grpSpLocks/>
          </p:cNvGrpSpPr>
          <p:nvPr/>
        </p:nvGrpSpPr>
        <p:grpSpPr bwMode="auto">
          <a:xfrm>
            <a:off x="6714572" y="3217630"/>
            <a:ext cx="152400" cy="2590800"/>
            <a:chOff x="240" y="1776"/>
            <a:chExt cx="96" cy="1632"/>
          </a:xfrm>
        </p:grpSpPr>
        <p:sp>
          <p:nvSpPr>
            <p:cNvPr id="112" name="Line 36">
              <a:extLst>
                <a:ext uri="{FF2B5EF4-FFF2-40B4-BE49-F238E27FC236}">
                  <a16:creationId xmlns:a16="http://schemas.microsoft.com/office/drawing/2014/main" id="{8BC38D5E-59B3-C888-5893-C0C2B4C20F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" y="1776"/>
              <a:ext cx="0" cy="16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HelveticaNeueLT Std Lt Cn" panose="020B0406020202030204" pitchFamily="34" charset="0"/>
              </a:endParaRPr>
            </a:p>
          </p:txBody>
        </p:sp>
        <p:sp>
          <p:nvSpPr>
            <p:cNvPr id="113" name="Line 37">
              <a:extLst>
                <a:ext uri="{FF2B5EF4-FFF2-40B4-BE49-F238E27FC236}">
                  <a16:creationId xmlns:a16="http://schemas.microsoft.com/office/drawing/2014/main" id="{24A12F6D-99BA-ABC0-B1F7-7FD328431C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" y="3312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HelveticaNeueLT Std Lt Cn" panose="020B0406020202030204" pitchFamily="34" charset="0"/>
              </a:endParaRPr>
            </a:p>
          </p:txBody>
        </p:sp>
      </p:grpSp>
      <p:sp>
        <p:nvSpPr>
          <p:cNvPr id="114" name="Line 38">
            <a:extLst>
              <a:ext uri="{FF2B5EF4-FFF2-40B4-BE49-F238E27FC236}">
                <a16:creationId xmlns:a16="http://schemas.microsoft.com/office/drawing/2014/main" id="{1256D827-F02F-CFD0-8458-2CC1D869EFF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51234" y="5162318"/>
            <a:ext cx="12700" cy="469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HelveticaNeueLT Std Lt Cn" panose="020B0406020202030204" pitchFamily="34" charset="0"/>
            </a:endParaRPr>
          </a:p>
        </p:txBody>
      </p:sp>
      <p:sp>
        <p:nvSpPr>
          <p:cNvPr id="115" name="Text Box 39">
            <a:extLst>
              <a:ext uri="{FF2B5EF4-FFF2-40B4-BE49-F238E27FC236}">
                <a16:creationId xmlns:a16="http://schemas.microsoft.com/office/drawing/2014/main" id="{6A025E34-5C78-C8FF-F060-756AB0169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3134" y="5209943"/>
            <a:ext cx="132440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r-FR" altLang="en-US" sz="2000" dirty="0">
                <a:latin typeface="HelveticaNeueLT Std Lt Cn" panose="020B0406020202030204" pitchFamily="34" charset="0"/>
              </a:rPr>
              <a:t>2</a:t>
            </a:r>
            <a:r>
              <a:rPr lang="fr-FR" altLang="en-US" sz="2000" b="1" dirty="0">
                <a:latin typeface="Symbol" panose="05050102010706020507" pitchFamily="18" charset="2"/>
              </a:rPr>
              <a:t>D </a:t>
            </a:r>
            <a:r>
              <a:rPr lang="fr-FR" altLang="en-US" sz="2000" dirty="0">
                <a:latin typeface="Times New Roman" panose="02020603050405020304" pitchFamily="18" charset="0"/>
              </a:rPr>
              <a:t>~ </a:t>
            </a:r>
            <a:r>
              <a:rPr lang="fr-FR" altLang="en-US" sz="2000" dirty="0">
                <a:latin typeface="HelveticaNeueLT Std Lt Cn" panose="020B0406020202030204" pitchFamily="34" charset="0"/>
              </a:rPr>
              <a:t>1</a:t>
            </a:r>
            <a:r>
              <a:rPr lang="fr-FR" altLang="en-US" sz="2000" dirty="0">
                <a:latin typeface="Times New Roman" panose="02020603050405020304" pitchFamily="18" charset="0"/>
              </a:rPr>
              <a:t> </a:t>
            </a:r>
            <a:r>
              <a:rPr lang="fr-FR" altLang="en-US" sz="2000" dirty="0" err="1">
                <a:latin typeface="HelveticaNeueLT Std Lt Cn" panose="020B0406020202030204" pitchFamily="34" charset="0"/>
              </a:rPr>
              <a:t>meV</a:t>
            </a:r>
            <a:endParaRPr lang="fr-FR" altLang="en-US" sz="2000" dirty="0">
              <a:latin typeface="HelveticaNeueLT Std Lt Cn" panose="020B0406020202030204" pitchFamily="34" charset="0"/>
            </a:endParaRP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ECB4AF32-5B92-9A64-301A-8849266263D9}"/>
              </a:ext>
            </a:extLst>
          </p:cNvPr>
          <p:cNvGrpSpPr>
            <a:grpSpLocks/>
          </p:cNvGrpSpPr>
          <p:nvPr/>
        </p:nvGrpSpPr>
        <p:grpSpPr bwMode="auto">
          <a:xfrm>
            <a:off x="7011434" y="3331930"/>
            <a:ext cx="762000" cy="1752600"/>
            <a:chOff x="3792" y="1872"/>
            <a:chExt cx="480" cy="1104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321146F5-7685-1BF5-C9FC-4CDEF450C2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92" y="2736"/>
              <a:ext cx="480" cy="240"/>
              <a:chOff x="3792" y="2736"/>
              <a:chExt cx="480" cy="240"/>
            </a:xfrm>
          </p:grpSpPr>
          <p:sp>
            <p:nvSpPr>
              <p:cNvPr id="139" name="Line 43">
                <a:extLst>
                  <a:ext uri="{FF2B5EF4-FFF2-40B4-BE49-F238E27FC236}">
                    <a16:creationId xmlns:a16="http://schemas.microsoft.com/office/drawing/2014/main" id="{EAC54338-54D5-A280-24BF-FFDAA3E8C7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2" y="2976"/>
                <a:ext cx="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HelveticaNeueLT Std Lt Cn" panose="020B0406020202030204" pitchFamily="34" charset="0"/>
                </a:endParaRPr>
              </a:p>
            </p:txBody>
          </p:sp>
          <p:sp>
            <p:nvSpPr>
              <p:cNvPr id="140" name="Line 44">
                <a:extLst>
                  <a:ext uri="{FF2B5EF4-FFF2-40B4-BE49-F238E27FC236}">
                    <a16:creationId xmlns:a16="http://schemas.microsoft.com/office/drawing/2014/main" id="{9DE06BAB-094E-F393-2FED-82328BEE3C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2" y="2928"/>
                <a:ext cx="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HelveticaNeueLT Std Lt Cn" panose="020B0406020202030204" pitchFamily="34" charset="0"/>
                </a:endParaRPr>
              </a:p>
            </p:txBody>
          </p:sp>
          <p:sp>
            <p:nvSpPr>
              <p:cNvPr id="141" name="Line 45">
                <a:extLst>
                  <a:ext uri="{FF2B5EF4-FFF2-40B4-BE49-F238E27FC236}">
                    <a16:creationId xmlns:a16="http://schemas.microsoft.com/office/drawing/2014/main" id="{DD7D5917-1303-0E5E-0792-F3F9AB851E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2" y="2880"/>
                <a:ext cx="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HelveticaNeueLT Std Lt Cn" panose="020B0406020202030204" pitchFamily="34" charset="0"/>
                </a:endParaRPr>
              </a:p>
            </p:txBody>
          </p:sp>
          <p:sp>
            <p:nvSpPr>
              <p:cNvPr id="142" name="Line 46">
                <a:extLst>
                  <a:ext uri="{FF2B5EF4-FFF2-40B4-BE49-F238E27FC236}">
                    <a16:creationId xmlns:a16="http://schemas.microsoft.com/office/drawing/2014/main" id="{982052B8-18B3-3D0E-4D6B-8B60B1A4D5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2" y="2832"/>
                <a:ext cx="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HelveticaNeueLT Std Lt Cn" panose="020B0406020202030204" pitchFamily="34" charset="0"/>
                </a:endParaRPr>
              </a:p>
            </p:txBody>
          </p:sp>
          <p:sp>
            <p:nvSpPr>
              <p:cNvPr id="143" name="Line 47">
                <a:extLst>
                  <a:ext uri="{FF2B5EF4-FFF2-40B4-BE49-F238E27FC236}">
                    <a16:creationId xmlns:a16="http://schemas.microsoft.com/office/drawing/2014/main" id="{7647124F-4D89-CEE5-D3A4-11834ED083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2" y="2784"/>
                <a:ext cx="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HelveticaNeueLT Std Lt Cn" panose="020B0406020202030204" pitchFamily="34" charset="0"/>
                </a:endParaRPr>
              </a:p>
            </p:txBody>
          </p:sp>
          <p:sp>
            <p:nvSpPr>
              <p:cNvPr id="144" name="Line 48">
                <a:extLst>
                  <a:ext uri="{FF2B5EF4-FFF2-40B4-BE49-F238E27FC236}">
                    <a16:creationId xmlns:a16="http://schemas.microsoft.com/office/drawing/2014/main" id="{FD18A227-3A71-CE7E-ED60-A79BE90652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2" y="2736"/>
                <a:ext cx="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HelveticaNeueLT Std Lt Cn" panose="020B0406020202030204" pitchFamily="34" charset="0"/>
                </a:endParaRPr>
              </a:p>
            </p:txBody>
          </p:sp>
        </p:grpSp>
        <p:grpSp>
          <p:nvGrpSpPr>
            <p:cNvPr id="118" name="Group 49">
              <a:extLst>
                <a:ext uri="{FF2B5EF4-FFF2-40B4-BE49-F238E27FC236}">
                  <a16:creationId xmlns:a16="http://schemas.microsoft.com/office/drawing/2014/main" id="{9CFCC021-8875-1D81-7E9E-2EFD13913F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92" y="2448"/>
              <a:ext cx="480" cy="240"/>
              <a:chOff x="3792" y="2736"/>
              <a:chExt cx="480" cy="240"/>
            </a:xfrm>
          </p:grpSpPr>
          <p:sp>
            <p:nvSpPr>
              <p:cNvPr id="133" name="Line 50">
                <a:extLst>
                  <a:ext uri="{FF2B5EF4-FFF2-40B4-BE49-F238E27FC236}">
                    <a16:creationId xmlns:a16="http://schemas.microsoft.com/office/drawing/2014/main" id="{3BCC75A6-56C9-DC40-D52F-19A8219999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2" y="2976"/>
                <a:ext cx="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HelveticaNeueLT Std Lt Cn" panose="020B0406020202030204" pitchFamily="34" charset="0"/>
                </a:endParaRPr>
              </a:p>
            </p:txBody>
          </p:sp>
          <p:sp>
            <p:nvSpPr>
              <p:cNvPr id="134" name="Line 51">
                <a:extLst>
                  <a:ext uri="{FF2B5EF4-FFF2-40B4-BE49-F238E27FC236}">
                    <a16:creationId xmlns:a16="http://schemas.microsoft.com/office/drawing/2014/main" id="{22986811-557B-06C4-84E0-E00E69194C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2" y="2928"/>
                <a:ext cx="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HelveticaNeueLT Std Lt Cn" panose="020B0406020202030204" pitchFamily="34" charset="0"/>
                </a:endParaRPr>
              </a:p>
            </p:txBody>
          </p:sp>
          <p:sp>
            <p:nvSpPr>
              <p:cNvPr id="135" name="Line 52">
                <a:extLst>
                  <a:ext uri="{FF2B5EF4-FFF2-40B4-BE49-F238E27FC236}">
                    <a16:creationId xmlns:a16="http://schemas.microsoft.com/office/drawing/2014/main" id="{A10796E8-06A7-90CF-8004-09B0DB85DD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2" y="2880"/>
                <a:ext cx="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HelveticaNeueLT Std Lt Cn" panose="020B0406020202030204" pitchFamily="34" charset="0"/>
                </a:endParaRPr>
              </a:p>
            </p:txBody>
          </p:sp>
          <p:sp>
            <p:nvSpPr>
              <p:cNvPr id="136" name="Line 53">
                <a:extLst>
                  <a:ext uri="{FF2B5EF4-FFF2-40B4-BE49-F238E27FC236}">
                    <a16:creationId xmlns:a16="http://schemas.microsoft.com/office/drawing/2014/main" id="{70C9BB7D-95FA-D10F-EDBA-2B6A0626DF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2" y="2832"/>
                <a:ext cx="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HelveticaNeueLT Std Lt Cn" panose="020B0406020202030204" pitchFamily="34" charset="0"/>
                </a:endParaRPr>
              </a:p>
            </p:txBody>
          </p:sp>
          <p:sp>
            <p:nvSpPr>
              <p:cNvPr id="137" name="Line 54">
                <a:extLst>
                  <a:ext uri="{FF2B5EF4-FFF2-40B4-BE49-F238E27FC236}">
                    <a16:creationId xmlns:a16="http://schemas.microsoft.com/office/drawing/2014/main" id="{F1508342-917C-AD54-6A47-1D111D3C51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2" y="2784"/>
                <a:ext cx="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HelveticaNeueLT Std Lt Cn" panose="020B0406020202030204" pitchFamily="34" charset="0"/>
                </a:endParaRPr>
              </a:p>
            </p:txBody>
          </p:sp>
          <p:sp>
            <p:nvSpPr>
              <p:cNvPr id="138" name="Line 55">
                <a:extLst>
                  <a:ext uri="{FF2B5EF4-FFF2-40B4-BE49-F238E27FC236}">
                    <a16:creationId xmlns:a16="http://schemas.microsoft.com/office/drawing/2014/main" id="{8DEBF0DC-4817-4616-23CD-AAF7EBD395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2" y="2736"/>
                <a:ext cx="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HelveticaNeueLT Std Lt Cn" panose="020B0406020202030204" pitchFamily="34" charset="0"/>
                </a:endParaRPr>
              </a:p>
            </p:txBody>
          </p:sp>
        </p:grpSp>
        <p:grpSp>
          <p:nvGrpSpPr>
            <p:cNvPr id="119" name="Group 56">
              <a:extLst>
                <a:ext uri="{FF2B5EF4-FFF2-40B4-BE49-F238E27FC236}">
                  <a16:creationId xmlns:a16="http://schemas.microsoft.com/office/drawing/2014/main" id="{2E6A268D-A39A-1D4F-6DAA-371AF000B9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92" y="2160"/>
              <a:ext cx="480" cy="240"/>
              <a:chOff x="3792" y="2736"/>
              <a:chExt cx="480" cy="240"/>
            </a:xfrm>
          </p:grpSpPr>
          <p:sp>
            <p:nvSpPr>
              <p:cNvPr id="127" name="Line 57">
                <a:extLst>
                  <a:ext uri="{FF2B5EF4-FFF2-40B4-BE49-F238E27FC236}">
                    <a16:creationId xmlns:a16="http://schemas.microsoft.com/office/drawing/2014/main" id="{A4116FBE-86D4-5B35-7ACB-0B9A146243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2" y="2976"/>
                <a:ext cx="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HelveticaNeueLT Std Lt Cn" panose="020B0406020202030204" pitchFamily="34" charset="0"/>
                </a:endParaRPr>
              </a:p>
            </p:txBody>
          </p:sp>
          <p:sp>
            <p:nvSpPr>
              <p:cNvPr id="128" name="Line 58">
                <a:extLst>
                  <a:ext uri="{FF2B5EF4-FFF2-40B4-BE49-F238E27FC236}">
                    <a16:creationId xmlns:a16="http://schemas.microsoft.com/office/drawing/2014/main" id="{0F2465C4-5861-C112-6090-24FB8F949B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2" y="2928"/>
                <a:ext cx="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HelveticaNeueLT Std Lt Cn" panose="020B0406020202030204" pitchFamily="34" charset="0"/>
                </a:endParaRPr>
              </a:p>
            </p:txBody>
          </p:sp>
          <p:sp>
            <p:nvSpPr>
              <p:cNvPr id="129" name="Line 59">
                <a:extLst>
                  <a:ext uri="{FF2B5EF4-FFF2-40B4-BE49-F238E27FC236}">
                    <a16:creationId xmlns:a16="http://schemas.microsoft.com/office/drawing/2014/main" id="{B79C02E7-8C71-3241-13A9-98C619475B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2" y="2880"/>
                <a:ext cx="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HelveticaNeueLT Std Lt Cn" panose="020B0406020202030204" pitchFamily="34" charset="0"/>
                </a:endParaRPr>
              </a:p>
            </p:txBody>
          </p:sp>
          <p:sp>
            <p:nvSpPr>
              <p:cNvPr id="130" name="Line 60">
                <a:extLst>
                  <a:ext uri="{FF2B5EF4-FFF2-40B4-BE49-F238E27FC236}">
                    <a16:creationId xmlns:a16="http://schemas.microsoft.com/office/drawing/2014/main" id="{35D20931-B687-EC5F-B2D9-F3C245A65C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2" y="2832"/>
                <a:ext cx="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HelveticaNeueLT Std Lt Cn" panose="020B0406020202030204" pitchFamily="34" charset="0"/>
                </a:endParaRPr>
              </a:p>
            </p:txBody>
          </p:sp>
          <p:sp>
            <p:nvSpPr>
              <p:cNvPr id="131" name="Line 61">
                <a:extLst>
                  <a:ext uri="{FF2B5EF4-FFF2-40B4-BE49-F238E27FC236}">
                    <a16:creationId xmlns:a16="http://schemas.microsoft.com/office/drawing/2014/main" id="{F4D1DC4F-CDED-93F2-C208-B9C1913946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2" y="2784"/>
                <a:ext cx="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HelveticaNeueLT Std Lt Cn" panose="020B0406020202030204" pitchFamily="34" charset="0"/>
                </a:endParaRPr>
              </a:p>
            </p:txBody>
          </p:sp>
          <p:sp>
            <p:nvSpPr>
              <p:cNvPr id="132" name="Line 62">
                <a:extLst>
                  <a:ext uri="{FF2B5EF4-FFF2-40B4-BE49-F238E27FC236}">
                    <a16:creationId xmlns:a16="http://schemas.microsoft.com/office/drawing/2014/main" id="{A25E778F-7738-4315-BD89-67A4B33DEC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2" y="2736"/>
                <a:ext cx="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HelveticaNeueLT Std Lt Cn" panose="020B0406020202030204" pitchFamily="34" charset="0"/>
                </a:endParaRPr>
              </a:p>
            </p:txBody>
          </p:sp>
        </p:grpSp>
        <p:grpSp>
          <p:nvGrpSpPr>
            <p:cNvPr id="120" name="Group 63">
              <a:extLst>
                <a:ext uri="{FF2B5EF4-FFF2-40B4-BE49-F238E27FC236}">
                  <a16:creationId xmlns:a16="http://schemas.microsoft.com/office/drawing/2014/main" id="{EB74471D-1955-32B8-987C-83C7EE8953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92" y="1872"/>
              <a:ext cx="480" cy="240"/>
              <a:chOff x="3792" y="2736"/>
              <a:chExt cx="480" cy="240"/>
            </a:xfrm>
          </p:grpSpPr>
          <p:sp>
            <p:nvSpPr>
              <p:cNvPr id="121" name="Line 64">
                <a:extLst>
                  <a:ext uri="{FF2B5EF4-FFF2-40B4-BE49-F238E27FC236}">
                    <a16:creationId xmlns:a16="http://schemas.microsoft.com/office/drawing/2014/main" id="{4BFAD120-3C41-EB58-430A-93C820B149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2" y="2976"/>
                <a:ext cx="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HelveticaNeueLT Std Lt Cn" panose="020B0406020202030204" pitchFamily="34" charset="0"/>
                </a:endParaRPr>
              </a:p>
            </p:txBody>
          </p:sp>
          <p:sp>
            <p:nvSpPr>
              <p:cNvPr id="122" name="Line 65">
                <a:extLst>
                  <a:ext uri="{FF2B5EF4-FFF2-40B4-BE49-F238E27FC236}">
                    <a16:creationId xmlns:a16="http://schemas.microsoft.com/office/drawing/2014/main" id="{60195426-0D8C-8911-FD60-C0C7F2FAC6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2" y="2928"/>
                <a:ext cx="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HelveticaNeueLT Std Lt Cn" panose="020B0406020202030204" pitchFamily="34" charset="0"/>
                </a:endParaRPr>
              </a:p>
            </p:txBody>
          </p:sp>
          <p:sp>
            <p:nvSpPr>
              <p:cNvPr id="123" name="Line 66">
                <a:extLst>
                  <a:ext uri="{FF2B5EF4-FFF2-40B4-BE49-F238E27FC236}">
                    <a16:creationId xmlns:a16="http://schemas.microsoft.com/office/drawing/2014/main" id="{710879A8-B8FB-0C3C-40ED-C3ED5515F5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2" y="2880"/>
                <a:ext cx="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HelveticaNeueLT Std Lt Cn" panose="020B0406020202030204" pitchFamily="34" charset="0"/>
                </a:endParaRPr>
              </a:p>
            </p:txBody>
          </p:sp>
          <p:sp>
            <p:nvSpPr>
              <p:cNvPr id="124" name="Line 67">
                <a:extLst>
                  <a:ext uri="{FF2B5EF4-FFF2-40B4-BE49-F238E27FC236}">
                    <a16:creationId xmlns:a16="http://schemas.microsoft.com/office/drawing/2014/main" id="{C789D7E7-3C78-6FFD-4480-D404E8A710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2" y="2832"/>
                <a:ext cx="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HelveticaNeueLT Std Lt Cn" panose="020B0406020202030204" pitchFamily="34" charset="0"/>
                </a:endParaRPr>
              </a:p>
            </p:txBody>
          </p:sp>
          <p:sp>
            <p:nvSpPr>
              <p:cNvPr id="125" name="Line 68">
                <a:extLst>
                  <a:ext uri="{FF2B5EF4-FFF2-40B4-BE49-F238E27FC236}">
                    <a16:creationId xmlns:a16="http://schemas.microsoft.com/office/drawing/2014/main" id="{AFDE91B1-9F9E-EA1D-42BA-2C75D93F51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2" y="2784"/>
                <a:ext cx="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HelveticaNeueLT Std Lt Cn" panose="020B0406020202030204" pitchFamily="34" charset="0"/>
                </a:endParaRPr>
              </a:p>
            </p:txBody>
          </p:sp>
          <p:sp>
            <p:nvSpPr>
              <p:cNvPr id="126" name="Line 69">
                <a:extLst>
                  <a:ext uri="{FF2B5EF4-FFF2-40B4-BE49-F238E27FC236}">
                    <a16:creationId xmlns:a16="http://schemas.microsoft.com/office/drawing/2014/main" id="{4F232550-20C5-1078-241E-E2AA5D57D0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2" y="2736"/>
                <a:ext cx="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HelveticaNeueLT Std Lt Cn" panose="020B0406020202030204" pitchFamily="34" charset="0"/>
                </a:endParaRPr>
              </a:p>
            </p:txBody>
          </p:sp>
        </p:grpSp>
      </p:grpSp>
      <p:sp>
        <p:nvSpPr>
          <p:cNvPr id="145" name="Text Box 70">
            <a:extLst>
              <a:ext uri="{FF2B5EF4-FFF2-40B4-BE49-F238E27FC236}">
                <a16:creationId xmlns:a16="http://schemas.microsoft.com/office/drawing/2014/main" id="{E19A6239-702B-FAD2-9DCE-D39E53055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5884" y="5197213"/>
            <a:ext cx="20842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>
                <a:solidFill>
                  <a:srgbClr val="FF0000"/>
                </a:solidFill>
                <a:latin typeface="HelveticaNeueLT Std Lt Cn" panose="020B0406020202030204" pitchFamily="34" charset="0"/>
              </a:rPr>
              <a:t>superconducting gap</a:t>
            </a:r>
          </a:p>
        </p:txBody>
      </p:sp>
      <p:sp>
        <p:nvSpPr>
          <p:cNvPr id="146" name="Text Box 71">
            <a:extLst>
              <a:ext uri="{FF2B5EF4-FFF2-40B4-BE49-F238E27FC236}">
                <a16:creationId xmlns:a16="http://schemas.microsoft.com/office/drawing/2014/main" id="{A544FBD7-10C2-F8EA-CBE3-BDCE82DFA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7900" y="3696542"/>
            <a:ext cx="110010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>
                <a:solidFill>
                  <a:srgbClr val="FF0000"/>
                </a:solidFill>
                <a:latin typeface="HelveticaNeueLT Std Lt Cn" panose="020B0406020202030204" pitchFamily="34" charset="0"/>
              </a:rPr>
              <a:t>“forest” of</a:t>
            </a:r>
          </a:p>
          <a:p>
            <a:r>
              <a:rPr lang="en-US" altLang="en-US" sz="2000" dirty="0">
                <a:solidFill>
                  <a:srgbClr val="FF0000"/>
                </a:solidFill>
                <a:latin typeface="HelveticaNeueLT Std Lt Cn" panose="020B0406020202030204" pitchFamily="34" charset="0"/>
              </a:rPr>
              <a:t>states</a:t>
            </a:r>
          </a:p>
        </p:txBody>
      </p:sp>
    </p:spTree>
    <p:extLst>
      <p:ext uri="{BB962C8B-B14F-4D97-AF65-F5344CB8AC3E}">
        <p14:creationId xmlns:p14="http://schemas.microsoft.com/office/powerpoint/2010/main" val="846650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B83EC71E-2F48-4330-9F7C-9272C9816092}"/>
              </a:ext>
            </a:extLst>
          </p:cNvPr>
          <p:cNvSpPr txBox="1"/>
          <p:nvPr/>
        </p:nvSpPr>
        <p:spPr>
          <a:xfrm flipH="1">
            <a:off x="563348" y="548645"/>
            <a:ext cx="8484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Roboto Black" panose="02000000000000000000" pitchFamily="2" charset="0"/>
              </a:rPr>
              <a:t>Building quantum bits from </a:t>
            </a:r>
            <a:r>
              <a:rPr lang="en-US" sz="4800" dirty="0">
                <a:solidFill>
                  <a:schemeClr val="accent2"/>
                </a:solidFill>
                <a:latin typeface="Roboto Black" panose="02000000000000000000" pitchFamily="2" charset="0"/>
              </a:rPr>
              <a:t>superconducting circuits</a:t>
            </a:r>
            <a:endParaRPr lang="en-US" sz="3200" dirty="0">
              <a:solidFill>
                <a:schemeClr val="accent2"/>
              </a:solidFill>
              <a:latin typeface="Roboto Black" panose="02000000000000000000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7C33AB-90FE-4A6D-B9F9-4C0B0E92C448}"/>
              </a:ext>
            </a:extLst>
          </p:cNvPr>
          <p:cNvGrpSpPr/>
          <p:nvPr/>
        </p:nvGrpSpPr>
        <p:grpSpPr>
          <a:xfrm>
            <a:off x="5849572" y="3387381"/>
            <a:ext cx="1855789" cy="1792978"/>
            <a:chOff x="8526379" y="1042737"/>
            <a:chExt cx="2606841" cy="251861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5B18FE6-0EEE-4889-BF97-D8A13DB014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8721" t="14945" r="4598" b="20852"/>
            <a:stretch/>
          </p:blipFill>
          <p:spPr>
            <a:xfrm>
              <a:off x="8526379" y="1042737"/>
              <a:ext cx="2606841" cy="251861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0920186-380D-4AEE-8B9A-05FF03571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5793" t="75399" r="12129" b="9541"/>
            <a:stretch/>
          </p:blipFill>
          <p:spPr>
            <a:xfrm>
              <a:off x="10395284" y="3204410"/>
              <a:ext cx="649705" cy="240632"/>
            </a:xfrm>
            <a:prstGeom prst="rect">
              <a:avLst/>
            </a:prstGeom>
          </p:spPr>
        </p:pic>
      </p:grpSp>
      <p:pic>
        <p:nvPicPr>
          <p:cNvPr id="77" name="Picture 29" descr="side7_nucleus">
            <a:extLst>
              <a:ext uri="{FF2B5EF4-FFF2-40B4-BE49-F238E27FC236}">
                <a16:creationId xmlns:a16="http://schemas.microsoft.com/office/drawing/2014/main" id="{1B1A98A4-12BA-7CC3-C03F-F5F228D09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016" y="3462867"/>
            <a:ext cx="1558925" cy="149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33" descr="Nitrogen">
            <a:extLst>
              <a:ext uri="{FF2B5EF4-FFF2-40B4-BE49-F238E27FC236}">
                <a16:creationId xmlns:a16="http://schemas.microsoft.com/office/drawing/2014/main" id="{338FE8E0-DBE8-BFA6-3036-B9D49DEAD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906" y="6027681"/>
            <a:ext cx="4937373" cy="56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 Box 32">
            <a:extLst>
              <a:ext uri="{FF2B5EF4-FFF2-40B4-BE49-F238E27FC236}">
                <a16:creationId xmlns:a16="http://schemas.microsoft.com/office/drawing/2014/main" id="{860B532E-462E-D75C-1D2B-8FFDD0947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9416" y="3719308"/>
            <a:ext cx="27943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4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■</a:t>
            </a:r>
            <a:r>
              <a:rPr lang="en-US" altLang="en-US" sz="2400" dirty="0">
                <a:solidFill>
                  <a:schemeClr val="tx1"/>
                </a:solidFill>
                <a:latin typeface="+mn-lt"/>
              </a:rPr>
              <a:t> discrete energy levels</a:t>
            </a:r>
          </a:p>
        </p:txBody>
      </p:sp>
      <p:sp>
        <p:nvSpPr>
          <p:cNvPr id="82" name="Text Box 35">
            <a:extLst>
              <a:ext uri="{FF2B5EF4-FFF2-40B4-BE49-F238E27FC236}">
                <a16:creationId xmlns:a16="http://schemas.microsoft.com/office/drawing/2014/main" id="{D4E85030-BF75-D86F-364E-D4C16E5EA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4653" y="4128883"/>
            <a:ext cx="2818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4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■</a:t>
            </a:r>
            <a:r>
              <a:rPr lang="en-US" alt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+mn-lt"/>
              </a:rPr>
              <a:t>anharmonic</a:t>
            </a:r>
            <a:r>
              <a:rPr lang="en-US" altLang="en-US" sz="2400" dirty="0">
                <a:solidFill>
                  <a:schemeClr val="tx1"/>
                </a:solidFill>
                <a:latin typeface="+mn-lt"/>
              </a:rPr>
              <a:t> spectrum</a:t>
            </a:r>
            <a:endParaRPr lang="en-US" altLang="en-US" sz="1600" dirty="0">
              <a:solidFill>
                <a:schemeClr val="tx1"/>
              </a:solidFill>
              <a:latin typeface="+mn-lt"/>
            </a:endParaRPr>
          </a:p>
          <a:p>
            <a:pPr algn="l"/>
            <a:endParaRPr lang="en-US" altLang="en-US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3" name="Text Box 34">
            <a:extLst>
              <a:ext uri="{FF2B5EF4-FFF2-40B4-BE49-F238E27FC236}">
                <a16:creationId xmlns:a16="http://schemas.microsoft.com/office/drawing/2014/main" id="{69ADA2AD-5E65-E2C8-AF1A-B669187D5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4653" y="4544381"/>
            <a:ext cx="258596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4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■</a:t>
            </a:r>
            <a:r>
              <a:rPr lang="en-US" altLang="en-US" sz="2400" dirty="0">
                <a:solidFill>
                  <a:schemeClr val="tx1"/>
                </a:solidFill>
                <a:latin typeface="+mn-lt"/>
              </a:rPr>
              <a:t> coupling to EM field</a:t>
            </a:r>
            <a:endParaRPr lang="en-US" altLang="en-US" sz="1600" dirty="0">
              <a:solidFill>
                <a:schemeClr val="tx1"/>
              </a:solidFill>
              <a:latin typeface="+mn-lt"/>
            </a:endParaRPr>
          </a:p>
          <a:p>
            <a:pPr algn="l"/>
            <a:endParaRPr lang="en-US" altLang="en-US" sz="24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94122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2" grpId="0"/>
      <p:bldP spid="8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338.9576"/>
  <p:tag name="LATEXADDIN" val="\documentclass{article}&#10;\usepackage{amsmath}&#10;\pagestyle{empty}&#10;\begin{document}&#10;&#10;&#10;$|0\rangle,\,|1\rangle$&#10;&#10;\end{document}"/>
  <p:tag name="IGUANATEXSIZE" val="20"/>
  <p:tag name="IGUANATEXCURSOR" val="9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575.928"/>
  <p:tag name="LATEXADDIN" val="\documentclass{article}&#10;\usepackage{amsmath,times}&#10;\pagestyle{empty}&#10;\begin{document}&#10;&#10;\begin{align*}&#10;[\Phi,Q]=i\hbar&#10;\end{align*}&#10;&#10;&#10;\end{document}"/>
  <p:tag name="IGUANATEXSIZE" val="20"/>
  <p:tag name="IGUANATEXCURSOR" val="11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5.9805"/>
  <p:tag name="ORIGINALWIDTH" val="798.6501"/>
  <p:tag name="LATEXADDIN" val="\documentclass{article}&#10;\usepackage{amsmath,times}&#10;\pagestyle{empty}&#10;\begin{document}&#10;&#10;\begin{align*}&#10;= \hbar\omega\, (a^\dag a + \tfrac{1}{2})&#10;\end{align*}&#10;&#10;&#10;\end{document}"/>
  <p:tag name="IGUANATEXSIZE" val="20"/>
  <p:tag name="IGUANATEXCURSOR" val="14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8.4814"/>
  <p:tag name="ORIGINALWIDTH" val="658.4177"/>
  <p:tag name="LATEXADDIN" val="\documentclass{article}&#10;\usepackage{amsmath,times}&#10;\pagestyle{empty}&#10;\begin{document}&#10;&#10;\begin{align*}&#10;\omega= 1/\sqrt{LC}&#10;\end{align*}&#10;&#10;&#10;\end{document}"/>
  <p:tag name="IGUANATEXSIZE" val="20"/>
  <p:tag name="IGUANATEXCURSOR" val="12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8.4814"/>
  <p:tag name="ORIGINALWIDTH" val="658.4177"/>
  <p:tag name="LATEXADDIN" val="\documentclass{article}&#10;\usepackage{amsmath,times}&#10;\pagestyle{empty}&#10;\begin{document}&#10;&#10;\begin{align*}&#10;\omega= 1/\sqrt{LC}&#10;\end{align*}&#10;&#10;&#10;\end{document}"/>
  <p:tag name="IGUANATEXSIZE" val="20"/>
  <p:tag name="IGUANATEXCURSOR" val="12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2.9659"/>
  <p:tag name="ORIGINALWIDTH" val="146.9817"/>
  <p:tag name="LATEXADDIN" val="\documentclass{article}&#10;\usepackage{amsmath,times}&#10;\pagestyle{empty}&#10;\begin{document}&#10;&#10;\begin{align*}&#10; \frac{\Phi^2}{2L}&#10;\end{align*}&#10;&#10;&#10;\end{document}"/>
  <p:tag name="IGUANATEXSIZE" val="20"/>
  <p:tag name="IGUANATEXCURSOR" val="10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955.3806"/>
  <p:tag name="LATEXADDIN" val="\documentclass{article}&#10;\usepackage{amsmath,times}&#10;\pagestyle{empty}&#10;\begin{document}&#10;&#10;\begin{align*}&#10; -E_J \cos(2\pi \Phi/\Phi_0)&#10;\end{align*}&#10;&#10;&#10;\end{document}"/>
  <p:tag name="IGUANATEXSIZE" val="20"/>
  <p:tag name="IGUANATEXCURSOR" val="10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2.9659"/>
  <p:tag name="ORIGINALWIDTH" val="146.9817"/>
  <p:tag name="LATEXADDIN" val="\documentclass{article}&#10;\usepackage{amsmath,times}&#10;\pagestyle{empty}&#10;\begin{document}&#10;&#10;\begin{align*}&#10; \frac{\Phi^2}{2L}&#10;\end{align*}&#10;&#10;&#10;\end{document}"/>
  <p:tag name="IGUANATEXSIZE" val="20"/>
  <p:tag name="IGUANATEXCURSOR" val="10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955.3806"/>
  <p:tag name="LATEXADDIN" val="\documentclass{article}&#10;\usepackage{amsmath,times}&#10;\pagestyle{empty}&#10;\begin{document}&#10;&#10;\begin{align*}&#10; -E_J \cos(2\pi \Phi/\Phi_0)&#10;\end{align*}&#10;&#10;&#10;\end{document}"/>
  <p:tag name="IGUANATEXSIZE" val="20"/>
  <p:tag name="IGUANATEXCURSOR" val="10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89.23882"/>
  <p:tag name="LATEXADDIN" val="\documentclass{article}&#10;\usepackage{amsmath,times}&#10;\pagestyle{empty}&#10;\begin{document}&#10;&#10;\begin{align*}&#10;C&#10;\end{align*}&#10;&#10;&#10;\end{document}"/>
  <p:tag name="IGUANATEXSIZE" val="20"/>
  <p:tag name="IGUANATEXCURSOR" val="10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9868"/>
  <p:tag name="ORIGINALWIDTH" val="148.4814"/>
  <p:tag name="LATEXADDIN" val="\documentclass{article}&#10;\usepackage{amsmath,times}&#10;\pagestyle{empty}&#10;\begin{document}&#10;&#10;\begin{align*}&#10;E_J&#10;\end{align*}&#10;&#10;&#10;\end{document}"/>
  <p:tag name="IGUANATEXSIZE" val="20"/>
  <p:tag name="IGUANATEXCURSOR" val="10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366.7042"/>
  <p:tag name="LATEXADDIN" val="\documentclass{article}&#10;\usepackage{amsmath}&#10;\pagestyle{empty}&#10;\begin{document}&#10;&#10;&#10;$|\!\uparrow\rangle,\,|\!\downarrow\rangle$&#10;&#10;\end{document}"/>
  <p:tag name="IGUANATEXSIZE" val="20"/>
  <p:tag name="IGUANATEXCURSOR" val="10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5.9655"/>
  <p:tag name="ORIGINALWIDTH" val="1485.564"/>
  <p:tag name="LATEXADDIN" val="\documentclass{article}&#10;\usepackage{amsmath,times}&#10;\pagestyle{empty}&#10;\begin{document}&#10;&#10;\begin{align*}&#10;H =\frac{Q^2}{2C} -E_J \cos(2\pi \Phi/\Phi_0)&#10;\end{align*}&#10;&#10;&#10;\end{document}"/>
  <p:tag name="IGUANATEXSIZE" val="20"/>
  <p:tag name="IGUANATEXCURSOR" val="14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2.48969"/>
  <p:tag name="ORIGINALWIDTH" val="71.2411"/>
  <p:tag name="LATEXADDIN" val="\documentclass{article}&#10;\usepackage{amsmath,times}&#10;\pagestyle{empty}&#10;\begin{document}&#10;&#10;\begin{align*}&#10;\varphi&#10;\end{align*}&#10;&#10;&#10;\end{document}"/>
  <p:tag name="IGUANATEXSIZE" val="20"/>
  <p:tag name="IGUANATEXCURSOR" val="10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9868"/>
  <p:tag name="ORIGINALWIDTH" val="399.7"/>
  <p:tag name="LATEXADDIN" val="\documentclass{article}&#10;\usepackage{amsmath,times}&#10;\pagestyle{empty}&#10;\begin{document}&#10;&#10;\begin{align*}&#10;\omega-E_C\end{align*}&#10;&#10;&#10;\end{document}"/>
  <p:tag name="IGUANATEXSIZE" val="20"/>
  <p:tag name="IGUANATEXCURSOR" val="11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9868"/>
  <p:tag name="ORIGINALWIDTH" val="461.1924"/>
  <p:tag name="LATEXADDIN" val="\documentclass{article}&#10;\usepackage{amsmath,times}&#10;\pagestyle{empty}&#10;\begin{document}&#10;&#10;\begin{align*}&#10;\omega-2E_C&#10;\end{align*}&#10;&#10;&#10;\end{document}"/>
  <p:tag name="IGUANATEXSIZE" val="20"/>
  <p:tag name="IGUANATEXCURSOR" val="11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89.23882"/>
  <p:tag name="LATEXADDIN" val="\documentclass{article}&#10;\usepackage{amsmath,times}&#10;\pagestyle{empty}&#10;\begin{document}&#10;&#10;\begin{align*}&#10;C&#10;\end{align*}&#10;&#10;&#10;\end{document}"/>
  <p:tag name="IGUANATEXSIZE" val="20"/>
  <p:tag name="IGUANATEXCURSOR" val="10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9868"/>
  <p:tag name="ORIGINALWIDTH" val="148.4814"/>
  <p:tag name="LATEXADDIN" val="\documentclass{article}&#10;\usepackage{amsmath,times}&#10;\pagestyle{empty}&#10;\begin{document}&#10;&#10;\begin{align*}&#10;E_J&#10;\end{align*}&#10;&#10;&#10;\end{document}"/>
  <p:tag name="IGUANATEXSIZE" val="20"/>
  <p:tag name="IGUANATEXCURSOR" val="10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906.6367"/>
  <p:tag name="LATEXADDIN" val="\documentclass{article}&#10;\usepackage{amsmath}&#10;\pagestyle{empty}&#10;\begin{document}&#10;&#10;&#10;\[&#10;|\psi\rangle = \alpha|0\rangle + \beta |1\rangle&#10;\]&#10;&#10;\end{document}"/>
  <p:tag name="IGUANATEXSIZE" val="20"/>
  <p:tag name="IGUANATEXCURSOR" val="15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1.4848"/>
  <p:tag name="ORIGINALWIDTH" val="505.4369"/>
  <p:tag name="OUTPUTTYPE" val="PNG"/>
  <p:tag name="IGUANATEXVERSION" val="160"/>
  <p:tag name="LATEXADDIN" val="\documentclass{article}&#10;\usepackage{amsmath}&#10;\pagestyle{empty}&#10;\begin{document}&#10;&#10;&#10;\[&#10;T_\varphi \approx 1\,\text{ns}&#10;\]&#10;&#10;\end{document}"/>
  <p:tag name="IGUANATEXSIZE" val="20"/>
  <p:tag name="IGUANATEXCURSOR" val="9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.23882"/>
  <p:tag name="ORIGINALWIDTH" val="62.99213"/>
  <p:tag name="LATEXADDIN" val="\documentclass{article}&#10;\usepackage{amsmath}&#10;\pagestyle{empty}&#10;\begin{document}&#10;&#10;$\mathsf U$&#10;&#10;&#10;\end{document}"/>
  <p:tag name="IGUANATEXSIZE" val="20"/>
  <p:tag name="IGUANATEXCURSOR" val="9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1.48859"/>
  <p:tag name="ORIGINALWIDTH" val="119.2351"/>
  <p:tag name="LATEXADDIN" val="\documentclass{article}&#10;\usepackage{color,amsmath,amssymb}&#10;\pagestyle{empty}&#10;\begin{document}&#10;\begin{align*}&#10;n_g&#10;\end{align*}&#10;\end{document}&#10;"/>
  <p:tag name="IGUANATEXSIZE" val="20"/>
  <p:tag name="IGUANATEXCURSOR" val="11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366.7042"/>
  <p:tag name="LATEXADDIN" val="\documentclass{article}&#10;\usepackage{amsmath}&#10;\pagestyle{empty}&#10;\begin{document}&#10;&#10;&#10;$|\!\uparrow\rangle,\,|\!\downarrow\rangle$&#10;&#10;\end{document}"/>
  <p:tag name="IGUANATEXSIZE" val="20"/>
  <p:tag name="IGUANATEXCURSOR" val="10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&#10;\usepackage{color,amsmath,amssymb}&#10;\pagestyle{empty}&#10;\begin{document}&#10;\begin{align*}&#10;t&#10;\end{align*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446"/>
  <p:tag name="BOXHEIGHT" val="331"/>
  <p:tag name="BOXFONT" val="10"/>
  <p:tag name="BOXWRAP" val="False"/>
  <p:tag name="WORKAROUNDTRANSPARENCYBUG" val="False"/>
  <p:tag name="ALLOWFONTSUBSTITUTION" val="False"/>
  <p:tag name="BITMAPFORMAT" val="png256"/>
  <p:tag name="ORIGWIDTH" val="5"/>
  <p:tag name="PICTUREFILESIZE" val="116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17.7353"/>
  <p:tag name="LATEXADDIN" val="\documentclass{article}&#10;\usepackage{amsmath}&#10;\pagestyle{empty}&#10;\begin{document}&#10;&#10;$|0\rangle$&#10;&#10;&#10;\end{document}"/>
  <p:tag name="IGUANATEXSIZE" val="20"/>
  <p:tag name="IGUANATEXCURSOR" val="9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17.7353"/>
  <p:tag name="LATEXADDIN" val="\documentclass{article}&#10;\usepackage{amsmath}&#10;\pagestyle{empty}&#10;\begin{document}&#10;&#10;$|1\rangle$&#10;&#10;&#10;\end{document}"/>
  <p:tag name="IGUANATEXSIZE" val="20"/>
  <p:tag name="IGUANATEXCURSOR" val="8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17.7353"/>
  <p:tag name="LATEXADDIN" val="\documentclass{article}&#10;\usepackage{amsmath}&#10;\pagestyle{empty}&#10;\begin{document}&#10;&#10;$|2\rangle$&#10;&#10;&#10;\end{document}"/>
  <p:tag name="IGUANATEXSIZE" val="20"/>
  <p:tag name="IGUANATEXCURSOR" val="8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.2092"/>
  <p:tag name="ORIGINALWIDTH" val="1149.606"/>
  <p:tag name="LATEXADDIN" val="\documentclass{article}&#10;\usepackage{amsmath,times}&#10;\pagestyle{empty}&#10;\begin{document}&#10;&#10;\begin{align*}&#10;1/T_\varphi\sim \left(\frac{\partial\omega_q}{\partial \lambda}\right)^2&#10;S(0)&#10;\end{align*}&#10;&#10;&#10;\end{document}"/>
  <p:tag name="IGUANATEXSIZE" val="20"/>
  <p:tag name="IGUANATEXCURSOR" val="175"/>
  <p:tag name="TRANSPARENCY" val="True"/>
  <p:tag name="FILENAME" val=""/>
  <p:tag name="LATEXENGINEID" val="0"/>
  <p:tag name="TEMPFOLDER" val="c:\temp\"/>
  <p:tag name="LATEXFORMHEIGHT" val="312"/>
  <p:tag name="LATEXFORMWIDTH" val="738.6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2.9846"/>
  <p:tag name="ORIGINALWIDTH" val="111.7361"/>
  <p:tag name="LATEXADDIN" val="\documentclass{article}&#10;\usepackage{amsmath}&#10;\pagestyle{empty}&#10;\begin{document}&#10;&#10;$\mathsf V_{\!g}$&#10;&#10;&#10;\end{document}"/>
  <p:tag name="IGUANATEXSIZE" val="20"/>
  <p:tag name="IGUANATEXCURSOR" val="9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119.2351"/>
  <p:tag name="LATEXADDIN" val="\documentclass{article}&#10;\usepackage{amsmath}&#10;\pagestyle{empty}&#10;\begin{document}&#10;&#10;$\mathsf C_g$&#10;&#10;&#10;\end{document}"/>
  <p:tag name="IGUANATEXSIZE" val="20"/>
  <p:tag name="IGUANATEXCURSOR" val="9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2.48969"/>
  <p:tag name="ORIGINALWIDTH" val="116.9854"/>
  <p:tag name="LATEXADDIN" val="\documentclass{article}&#10;\usepackage{amsmath}&#10;\pagestyle{empty}&#10;\begin{document}&#10;&#10;&#10;$\varphi_1$&#10;&#10;\end{document}"/>
  <p:tag name="IGUANATEXSIZE" val="20"/>
  <p:tag name="IGUANATEXCURSOR" val="9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2.48969"/>
  <p:tag name="ORIGINALWIDTH" val="119.985"/>
  <p:tag name="LATEXADDIN" val="\documentclass{article}&#10;\usepackage{amsmath}&#10;\pagestyle{empty}&#10;\begin{document}&#10;&#10;&#10;$\varphi_2$&#10;&#10;\end{document}"/>
  <p:tag name="IGUANATEXSIZE" val="20"/>
  <p:tag name="IGUANATEXCURSOR" val="9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2.48969"/>
  <p:tag name="ORIGINALWIDTH" val="653.9183"/>
  <p:tag name="LATEXADDIN" val="\documentclass{article}&#10;\usepackage{amsmath}&#10;\pagestyle{empty}&#10;\begin{document}&#10;&#10;&#10;$\varphi = \varphi_2 - \varphi_1$&#10;&#10;\end{document}"/>
  <p:tag name="IGUANATEXSIZE" val="20"/>
  <p:tag name="IGUANATEXCURSOR" val="11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428.9464"/>
  <p:tag name="LATEXADDIN" val="\documentclass{article}&#10;\usepackage{amsmath}&#10;\pagestyle{empty}&#10;\begin{document}&#10;&#10;&#10;$|H\rangle,\,|V\rangle$&#10;&#10;\end{document}"/>
  <p:tag name="IGUANATEXSIZE" val="20"/>
  <p:tag name="IGUANATEXCURSOR" val="9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855.6431"/>
  <p:tag name="LATEXADDIN" val="\documentclass{article}&#10;\usepackage{amsmath}&#10;\pagestyle{empty}&#10;\begin{document}&#10;&#10;&#10;\[&#10;I(\varphi) = I_0 \sin(\varphi)&#10;\]&#10;&#10;\end{document}"/>
  <p:tag name="IGUANATEXSIZE" val="20"/>
  <p:tag name="IGUANATEXCURSOR" val="11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767.1541"/>
  <p:tag name="LATEXADDIN" val="\documentclass{article}&#10;\usepackage{amsmath}&#10;\pagestyle{empty}&#10;\begin{document}&#10;&#10;&#10;\[&#10;\dot\varphi = V \cdot 2\pi/\Phi_0\]&#10;&#10;\end{document}"/>
  <p:tag name="IGUANATEXSIZE" val="20"/>
  <p:tag name="IGUANATEXCURSOR" val="11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6.7154"/>
  <p:tag name="ORIGINALWIDTH" val="877.3903"/>
  <p:tag name="LATEXADDIN" val="\documentclass{article}&#10;\usepackage{amsmath}&#10;\pagestyle{empty}&#10;\begin{document}&#10;&#10;&#10;\[&#10;E(\varphi)= \int dt\,V I \]&#10;&#10;\end{document}"/>
  <p:tag name="IGUANATEXSIZE" val="20"/>
  <p:tag name="IGUANATEXCURSOR" val="11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6.7154"/>
  <p:tag name="ORIGINALWIDTH" val="1171.354"/>
  <p:tag name="LATEXADDIN" val="\documentclass{article}&#10;\usepackage{amsmath}&#10;\pagestyle{empty}&#10;\begin{document}&#10;&#10;&#10;\[ = \tfrac{1}{2\pi}I_0\Phi_0\int dt\, \dot\varphi \sin\varphi&#10;\]&#10;&#10;\end{document}"/>
  <p:tag name="IGUANATEXSIZE" val="20"/>
  <p:tag name="IGUANATEXCURSOR" val="8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.4859"/>
  <p:tag name="ORIGINALWIDTH" val="668.1664"/>
  <p:tag name="LATEXADDIN" val="\documentclass{article}&#10;\usepackage{amsmath}&#10;\pagestyle{empty}&#10;\begin{document}&#10;&#10;&#10;\[ = -E_J \cos\varphi&#10;\]&#10;&#10;\end{document}"/>
  <p:tag name="IGUANATEXSIZE" val="20"/>
  <p:tag name="IGUANATEXCURSOR" val="10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&#10;\usepackage{color,amsmath,amssymb}&#10;\pagestyle{empty}&#10;\begin{document}&#10;\begin{align*}&#10;C&#10;\end{align*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446"/>
  <p:tag name="BOXHEIGHT" val="331"/>
  <p:tag name="BOXFONT" val="10"/>
  <p:tag name="BOXWRAP" val="False"/>
  <p:tag name="WORKAROUNDTRANSPARENCYBUG" val="False"/>
  <p:tag name="ALLOWFONTSUBSTITUTION" val="False"/>
  <p:tag name="BITMAPFORMAT" val="png256"/>
  <p:tag name="ORIGWIDTH" val="8"/>
  <p:tag name="PICTUREFILESIZE" val="147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&#10;\pagestyle{empty}&#10;\usepackage{amsmath,amssymb}&#10;\newcommand{\abs}[1]{\left|#1\right|}&#10;\begin{document}&#10;\[&#10;\Phi_i(t)=\int_{t_0}^t dt'\,U_i(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50"/>
  <p:tag name="BOXHEIGHT" val="290"/>
  <p:tag name="BOXFONT" val="10"/>
  <p:tag name="BOXWRAP" val="False"/>
  <p:tag name="WORKAROUNDTRANSPARENCYBUG" val="False"/>
  <p:tag name="ALLOWFONTSUBSTITUTION" val="False"/>
  <p:tag name="BITMAPFORMAT" val="pngmono"/>
  <p:tag name="ORIGWIDTH" val="85"/>
  <p:tag name="PICTUREFILESIZE" val="509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symb}&#10;&#10;\newcommand{\RR}{\mathbb{R}}&#10;\newcommand{\NN}{\mathbb{N}}&#10;\newcommand{\ZZ}{\mathbb{Z}}&#10;\newcommand{\CC}{\mathbb{C}}&#10;\newcommand{\pp}{\partial}&#10;\newcommand{\vc}[1]{\mathbf{#1}}&#10;\newcommand{\sla}[1]{#1\hspace{-1.7mm}/}&#10;\newcommand{\on}{\,\mathrm{l}\hspace{-1.8mm}1}&#10;\newcommand{\xx}{\hspace{4pt}}&#10;\newcommand{\abs}[1]{\left|#1\right|}&#10;\newcommand{\bra}[1]{\left\langle \, #1 \,\right|}&#10;\newcommand{\ket}[1]{\left|\, #1 \, \right\rangle}&#10;\newcommand{\bket}[2]{\left\langle \, #1 \,|\, #2 \, \right\rangle}&#10;\newcommand{\boket}[3]{\langle\, #1 \,|\, #2 \,|\, #3 \,\rangle}&#10;\newcommand{\pt}{\frac{\partial}{\partial t}}&#10;\newcommand{\com}[2]{\left[#1,#2\right]}&#10;\newcommand{\ii}{\mathrm{i}}&#10;\newcommand{\rhol}{\rho_\text{leads}}&#10;\newcommand{\nl}{n_\text{leads}}&#10;\newcommand{\ml}{m_\text{leads}}&#10;\newcommand{\dg}{\dag}&#10;&#10;&#10;\newcommand{\be}{\begin{equation}}&#10;\newcommand{\ee}{\end{equation}}&#10;&#10;&#10;\DeclareMathOperator{\diagonal}{diag}&#10;\DeclareMathOperator{\rot}{rot}&#10;\DeclareMathOperator{\bj}{J}&#10;\DeclareMathOperator{\me}{me}&#10;\DeclareMathOperator{\ce}{ce}&#10;\DeclareMathOperator{\se}{se}&#10;\DeclareMathOperator{\Sp}{Sp}&#10;\DeclareMathOperator{\divg}{div}&#10;\DeclareMathOperator{\grad}{grad}&#10;\DeclareMathOperator{\Mat}{Mat}&#10;\DeclareMathOperator{\SO}{SO}&#10;\DeclareMathOperator{\Or}{O}&#10;\DeclareMathOperator{\Diag}{Diag}&#10;\DeclareMathOperator{\id}{id}&#10;\DeclareMathOperator{\rang}{rang}&#10;\DeclareMathOperator{\tr}{tr}&#10;\DeclareMathOperator{\trl}{tr_\text{L}}&#10;\DeclareMathOperator{\rnd}{int}&#10;\DeclareMathOperator{\mmod}{mod}&#10;\DeclareMathOperator{\rre}{Re}&#10;\DeclareMathOperator{\iim}{Im}&#10;\DeclareMathOperator{\sgn}{sign}&#10;\DeclareMathOperator{\spanm}{span}&#10;\pagestyle{empty}&#10;&#10;&#10;\begin{document}&#10;\[&#10;\frac{1}{2}CU^2=\frac{1}{2C}Q^2&#10;\]&#10;\end{document}"/>
  <p:tag name="IGUANATEXSIZE" val="2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symb}&#10;&#10;\newcommand{\RR}{\mathbb{R}}&#10;\newcommand{\NN}{\mathbb{N}}&#10;\newcommand{\ZZ}{\mathbb{Z}}&#10;\newcommand{\CC}{\mathbb{C}}&#10;\newcommand{\pp}{\partial}&#10;\newcommand{\vc}[1]{\mathbf{#1}}&#10;\newcommand{\sla}[1]{#1\hspace{-1.7mm}/}&#10;\newcommand{\on}{\,\mathrm{l}\hspace{-1.8mm}1}&#10;\newcommand{\xx}{\hspace{4pt}}&#10;\newcommand{\abs}[1]{\left|#1\right|}&#10;\newcommand{\bra}[1]{\left\langle \, #1 \,\right|}&#10;\newcommand{\ket}[1]{\left|\, #1 \, \right\rangle}&#10;\newcommand{\bket}[2]{\left\langle \, #1 \,|\, #2 \, \right\rangle}&#10;\newcommand{\boket}[3]{\langle\, #1 \,|\, #2 \,|\, #3 \,\rangle}&#10;\newcommand{\pt}{\frac{\partial}{\partial t}}&#10;\newcommand{\com}[2]{\left[#1,#2\right]}&#10;\newcommand{\ii}{\mathrm{i}}&#10;\newcommand{\rhol}{\rho_\text{leads}}&#10;\newcommand{\nl}{n_\text{leads}}&#10;\newcommand{\ml}{m_\text{leads}}&#10;\newcommand{\dg}{\dag}&#10;&#10;&#10;\newcommand{\be}{\begin{equation}}&#10;\newcommand{\ee}{\end{equation}}&#10;&#10;&#10;\DeclareMathOperator{\diagonal}{diag}&#10;\DeclareMathOperator{\rot}{rot}&#10;\DeclareMathOperator{\bj}{J}&#10;\DeclareMathOperator{\me}{me}&#10;\DeclareMathOperator{\ce}{ce}&#10;\DeclareMathOperator{\se}{se}&#10;\DeclareMathOperator{\Sp}{Sp}&#10;\DeclareMathOperator{\divg}{div}&#10;\DeclareMathOperator{\grad}{grad}&#10;\DeclareMathOperator{\Mat}{Mat}&#10;\DeclareMathOperator{\SO}{SO}&#10;\DeclareMathOperator{\Or}{O}&#10;\DeclareMathOperator{\Diag}{Diag}&#10;\DeclareMathOperator{\id}{id}&#10;\DeclareMathOperator{\rang}{rang}&#10;\DeclareMathOperator{\tr}{tr}&#10;\DeclareMathOperator{\trl}{tr_\text{L}}&#10;\DeclareMathOperator{\rnd}{int}&#10;\DeclareMathOperator{\mmod}{mod}&#10;\DeclareMathOperator{\rre}{Re}&#10;\DeclareMathOperator{\iim}{Im}&#10;\DeclareMathOperator{\sgn}{sign}&#10;\DeclareMathOperator{\spanm}{span}&#10;\pagestyle{empty}&#10;&#10;&#10;\begin{document}&#10;\[&#10;U=Q/C&#10;\]&#10;\end{document}"/>
  <p:tag name="IGUANATEXSIZE" val="2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&#10;\usepackage{color,amsmath,amssymb}&#10;\pagestyle{empty}&#10;\begin{document}&#10;\begin{align*}&#10;L&#10;\end{align*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446"/>
  <p:tag name="BOXHEIGHT" val="331"/>
  <p:tag name="BOXFONT" val="10"/>
  <p:tag name="BOXWRAP" val="False"/>
  <p:tag name="WORKAROUNDTRANSPARENCYBUG" val="False"/>
  <p:tag name="ALLOWFONTSUBSTITUTION" val="False"/>
  <p:tag name="BITMAPFORMAT" val="png256"/>
  <p:tag name="ORIGWIDTH" val="7"/>
  <p:tag name="PICTUREFILESIZE" val="123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455.943"/>
  <p:tag name="LATEXADDIN" val="\documentclass{article}&#10;\usepackage{amsmath}&#10;\pagestyle{empty}&#10;\begin{document}&#10;&#10;&#10;$|1s\rangle,\,|2s\rangle$&#10;&#10;\end{document}"/>
  <p:tag name="IGUANATEXSIZE" val="20"/>
  <p:tag name="IGUANATEXCURSOR" val="9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&#10;\usepackage{color,amsmath,amssymb}&#10;\pagestyle{empty}&#10;\begin{document}&#10;\begin{align*}&#10;C&#10;\end{align*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446"/>
  <p:tag name="BOXHEIGHT" val="331"/>
  <p:tag name="BOXFONT" val="10"/>
  <p:tag name="BOXWRAP" val="False"/>
  <p:tag name="WORKAROUNDTRANSPARENCYBUG" val="False"/>
  <p:tag name="ALLOWFONTSUBSTITUTION" val="False"/>
  <p:tag name="BITMAPFORMAT" val="png256"/>
  <p:tag name="ORIGWIDTH" val="8"/>
  <p:tag name="PICTUREFILESIZE" val="147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symb}&#10;&#10;\newcommand{\RR}{\mathbb{R}}&#10;\newcommand{\NN}{\mathbb{N}}&#10;\newcommand{\ZZ}{\mathbb{Z}}&#10;\newcommand{\CC}{\mathbb{C}}&#10;\newcommand{\pp}{\partial}&#10;\newcommand{\vc}[1]{\mathbf{#1}}&#10;\newcommand{\sla}[1]{#1\hspace{-1.7mm}/}&#10;\newcommand{\on}{\,\mathrm{l}\hspace{-1.8mm}1}&#10;\newcommand{\xx}{\hspace{4pt}}&#10;\newcommand{\abs}[1]{\left|#1\right|}&#10;\newcommand{\bra}[1]{\left\langle \, #1 \,\right|}&#10;\newcommand{\ket}[1]{\left|\, #1 \, \right\rangle}&#10;\newcommand{\bket}[2]{\left\langle \, #1 \,|\, #2 \, \right\rangle}&#10;\newcommand{\boket}[3]{\langle\, #1 \,|\, #2 \,|\, #3 \,\rangle}&#10;\newcommand{\pt}{\frac{\partial}{\partial t}}&#10;\newcommand{\com}[2]{\left[#1,#2\right]}&#10;\newcommand{\ii}{\mathrm{i}}&#10;\newcommand{\rhol}{\rho_\text{leads}}&#10;\newcommand{\nl}{n_\text{leads}}&#10;\newcommand{\ml}{m_\text{leads}}&#10;\newcommand{\dg}{\dag}&#10;&#10;&#10;\newcommand{\be}{\begin{equation}}&#10;\newcommand{\ee}{\end{equation}}&#10;&#10;&#10;\DeclareMathOperator{\diagonal}{diag}&#10;\DeclareMathOperator{\rot}{rot}&#10;\DeclareMathOperator{\bj}{J}&#10;\DeclareMathOperator{\me}{me}&#10;\DeclareMathOperator{\ce}{ce}&#10;\DeclareMathOperator{\se}{se}&#10;\DeclareMathOperator{\Sp}{Sp}&#10;\DeclareMathOperator{\divg}{div}&#10;\DeclareMathOperator{\grad}{grad}&#10;\DeclareMathOperator{\Mat}{Mat}&#10;\DeclareMathOperator{\SO}{SO}&#10;\DeclareMathOperator{\Or}{O}&#10;\DeclareMathOperator{\Diag}{Diag}&#10;\DeclareMathOperator{\id}{id}&#10;\DeclareMathOperator{\rang}{rang}&#10;\DeclareMathOperator{\tr}{tr}&#10;\DeclareMathOperator{\trl}{tr_\text{L}}&#10;\DeclareMathOperator{\rnd}{int}&#10;\DeclareMathOperator{\mmod}{mod}&#10;\DeclareMathOperator{\rre}{Re}&#10;\DeclareMathOperator{\iim}{Im}&#10;\DeclareMathOperator{\sgn}{sign}&#10;\DeclareMathOperator{\spanm}{span}&#10;\pagestyle{empty}&#10;&#10;&#10;\begin{document}&#10;\[&#10;\Phi=LI&#10;\]&#10;\end{document}"/>
  <p:tag name="IGUANATEXSIZE" val="2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&#10;\pagestyle{empty}&#10;\usepackage{amsmath,amssymb}&#10;\newcommand{\abs}[1]{\left|#1\right|}&#10;\begin{document}&#10;\[&#10;\Phi_i(t)=\int_{t_0}^t dt'\,U_i(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50"/>
  <p:tag name="BOXHEIGHT" val="290"/>
  <p:tag name="BOXFONT" val="10"/>
  <p:tag name="BOXWRAP" val="False"/>
  <p:tag name="WORKAROUNDTRANSPARENCYBUG" val="False"/>
  <p:tag name="ALLOWFONTSUBSTITUTION" val="False"/>
  <p:tag name="BITMAPFORMAT" val="pngmono"/>
  <p:tag name="ORIGWIDTH" val="85"/>
  <p:tag name="PICTUREFILESIZE" val="509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symb}&#10;&#10;\newcommand{\RR}{\mathbb{R}}&#10;\newcommand{\NN}{\mathbb{N}}&#10;\newcommand{\ZZ}{\mathbb{Z}}&#10;\newcommand{\CC}{\mathbb{C}}&#10;\newcommand{\pp}{\partial}&#10;\newcommand{\vc}[1]{\mathbf{#1}}&#10;\newcommand{\sla}[1]{#1\hspace{-1.7mm}/}&#10;\newcommand{\on}{\,\mathrm{l}\hspace{-1.8mm}1}&#10;\newcommand{\xx}{\hspace{4pt}}&#10;\newcommand{\abs}[1]{\left|#1\right|}&#10;\newcommand{\bra}[1]{\left\langle \, #1 \,\right|}&#10;\newcommand{\ket}[1]{\left|\, #1 \, \right\rangle}&#10;\newcommand{\bket}[2]{\left\langle \, #1 \,|\, #2 \, \right\rangle}&#10;\newcommand{\boket}[3]{\langle\, #1 \,|\, #2 \,|\, #3 \,\rangle}&#10;\newcommand{\pt}{\frac{\partial}{\partial t}}&#10;\newcommand{\com}[2]{\left[#1,#2\right]}&#10;\newcommand{\ii}{\mathrm{i}}&#10;\newcommand{\rhol}{\rho_\text{leads}}&#10;\newcommand{\nl}{n_\text{leads}}&#10;\newcommand{\ml}{m_\text{leads}}&#10;\newcommand{\dg}{\dag}&#10;&#10;&#10;\newcommand{\be}{\begin{equation}}&#10;\newcommand{\ee}{\end{equation}}&#10;&#10;&#10;\DeclareMathOperator{\diagonal}{diag}&#10;\DeclareMathOperator{\rot}{rot}&#10;\DeclareMathOperator{\bj}{J}&#10;\DeclareMathOperator{\me}{me}&#10;\DeclareMathOperator{\ce}{ce}&#10;\DeclareMathOperator{\se}{se}&#10;\DeclareMathOperator{\Sp}{Sp}&#10;\DeclareMathOperator{\divg}{div}&#10;\DeclareMathOperator{\grad}{grad}&#10;\DeclareMathOperator{\Mat}{Mat}&#10;\DeclareMathOperator{\SO}{SO}&#10;\DeclareMathOperator{\Or}{O}&#10;\DeclareMathOperator{\Diag}{Diag}&#10;\DeclareMathOperator{\id}{id}&#10;\DeclareMathOperator{\rang}{rang}&#10;\DeclareMathOperator{\tr}{tr}&#10;\DeclareMathOperator{\trl}{tr_\text{L}}&#10;\DeclareMathOperator{\rnd}{int}&#10;\DeclareMathOperator{\mmod}{mod}&#10;\DeclareMathOperator{\rre}{Re}&#10;\DeclareMathOperator{\iim}{Im}&#10;\DeclareMathOperator{\sgn}{sign}&#10;\DeclareMathOperator{\spanm}{span}&#10;\pagestyle{empty}&#10;&#10;&#10;\begin{document}&#10;\[&#10;\frac{1}{2}CU^2=\frac{1}{2C}Q^2&#10;\]&#10;\end{document}"/>
  <p:tag name="IGUANATEXSIZE" val="2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symb}&#10;&#10;\newcommand{\RR}{\mathbb{R}}&#10;\newcommand{\NN}{\mathbb{N}}&#10;\newcommand{\ZZ}{\mathbb{Z}}&#10;\newcommand{\CC}{\mathbb{C}}&#10;\newcommand{\pp}{\partial}&#10;\newcommand{\vc}[1]{\mathbf{#1}}&#10;\newcommand{\sla}[1]{#1\hspace{-1.7mm}/}&#10;\newcommand{\on}{\,\mathrm{l}\hspace{-1.8mm}1}&#10;\newcommand{\xx}{\hspace{4pt}}&#10;\newcommand{\abs}[1]{\left|#1\right|}&#10;\newcommand{\bra}[1]{\left\langle \, #1 \,\right|}&#10;\newcommand{\ket}[1]{\left|\, #1 \, \right\rangle}&#10;\newcommand{\bket}[2]{\left\langle \, #1 \,|\, #2 \, \right\rangle}&#10;\newcommand{\boket}[3]{\langle\, #1 \,|\, #2 \,|\, #3 \,\rangle}&#10;\newcommand{\pt}{\frac{\partial}{\partial t}}&#10;\newcommand{\com}[2]{\left[#1,#2\right]}&#10;\newcommand{\ii}{\mathrm{i}}&#10;\newcommand{\rhol}{\rho_\text{leads}}&#10;\newcommand{\nl}{n_\text{leads}}&#10;\newcommand{\ml}{m_\text{leads}}&#10;\newcommand{\dg}{\dag}&#10;&#10;&#10;\newcommand{\be}{\begin{equation}}&#10;\newcommand{\ee}{\end{equation}}&#10;&#10;&#10;\DeclareMathOperator{\diagonal}{diag}&#10;\DeclareMathOperator{\rot}{rot}&#10;\DeclareMathOperator{\bj}{J}&#10;\DeclareMathOperator{\me}{me}&#10;\DeclareMathOperator{\ce}{ce}&#10;\DeclareMathOperator{\se}{se}&#10;\DeclareMathOperator{\Sp}{Sp}&#10;\DeclareMathOperator{\divg}{div}&#10;\DeclareMathOperator{\grad}{grad}&#10;\DeclareMathOperator{\Mat}{Mat}&#10;\DeclareMathOperator{\SO}{SO}&#10;\DeclareMathOperator{\Or}{O}&#10;\DeclareMathOperator{\Diag}{Diag}&#10;\DeclareMathOperator{\id}{id}&#10;\DeclareMathOperator{\rang}{rang}&#10;\DeclareMathOperator{\tr}{tr}&#10;\DeclareMathOperator{\trl}{tr_\text{L}}&#10;\DeclareMathOperator{\rnd}{int}&#10;\DeclareMathOperator{\mmod}{mod}&#10;\DeclareMathOperator{\rre}{Re}&#10;\DeclareMathOperator{\iim}{Im}&#10;\DeclareMathOperator{\sgn}{sign}&#10;\DeclareMathOperator{\spanm}{span}&#10;\pagestyle{empty}&#10;&#10;&#10;\begin{document}&#10;\[&#10;\frac{1}{2L}\Phi^2 = \frac{1}{2}LI^2\]&#10;\end{document}"/>
  <p:tag name="IGUANATEXSIZE" val="2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symb}&#10;&#10;\newcommand{\RR}{\mathbb{R}}&#10;\newcommand{\NN}{\mathbb{N}}&#10;\newcommand{\ZZ}{\mathbb{Z}}&#10;\newcommand{\CC}{\mathbb{C}}&#10;\newcommand{\pp}{\partial}&#10;\newcommand{\vc}[1]{\mathbf{#1}}&#10;\newcommand{\sla}[1]{#1\hspace{-1.7mm}/}&#10;\newcommand{\on}{\,\mathrm{l}\hspace{-1.8mm}1}&#10;\newcommand{\xx}{\hspace{4pt}}&#10;\newcommand{\abs}[1]{\left|#1\right|}&#10;\newcommand{\bra}[1]{\left\langle \, #1 \,\right|}&#10;\newcommand{\ket}[1]{\left|\, #1 \, \right\rangle}&#10;\newcommand{\bket}[2]{\left\langle \, #1 \,|\, #2 \, \right\rangle}&#10;\newcommand{\boket}[3]{\langle\, #1 \,|\, #2 \,|\, #3 \,\rangle}&#10;\newcommand{\pt}{\frac{\partial}{\partial t}}&#10;\newcommand{\com}[2]{\left[#1,#2\right]}&#10;\newcommand{\ii}{\mathrm{i}}&#10;\newcommand{\rhol}{\rho_\text{leads}}&#10;\newcommand{\nl}{n_\text{leads}}&#10;\newcommand{\ml}{m_\text{leads}}&#10;\newcommand{\dg}{\dag}&#10;&#10;&#10;\newcommand{\be}{\begin{equation}}&#10;\newcommand{\ee}{\end{equation}}&#10;&#10;&#10;\DeclareMathOperator{\diagonal}{diag}&#10;\DeclareMathOperator{\rot}{rot}&#10;\DeclareMathOperator{\bj}{J}&#10;\DeclareMathOperator{\me}{me}&#10;\DeclareMathOperator{\ce}{ce}&#10;\DeclareMathOperator{\se}{se}&#10;\DeclareMathOperator{\Sp}{Sp}&#10;\DeclareMathOperator{\divg}{div}&#10;\DeclareMathOperator{\grad}{grad}&#10;\DeclareMathOperator{\Mat}{Mat}&#10;\DeclareMathOperator{\SO}{SO}&#10;\DeclareMathOperator{\Or}{O}&#10;\DeclareMathOperator{\Diag}{Diag}&#10;\DeclareMathOperator{\id}{id}&#10;\DeclareMathOperator{\rang}{rang}&#10;\DeclareMathOperator{\tr}{tr}&#10;\DeclareMathOperator{\trl}{tr_\text{L}}&#10;\DeclareMathOperator{\rnd}{int}&#10;\DeclareMathOperator{\mmod}{mod}&#10;\DeclareMathOperator{\rre}{Re}&#10;\DeclareMathOperator{\iim}{Im}&#10;\DeclareMathOperator{\sgn}{sign}&#10;\DeclareMathOperator{\spanm}{span}&#10;\pagestyle{empty}&#10;&#10;&#10;\begin{document}&#10;\[&#10;(U=\dot{\Phi})&#10;\]&#10;\end{document}"/>
  <p:tag name="IGUANATEXSIZE" val="2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symb}&#10;&#10;\newcommand{\RR}{\mathbb{R}}&#10;\newcommand{\NN}{\mathbb{N}}&#10;\newcommand{\ZZ}{\mathbb{Z}}&#10;\newcommand{\CC}{\mathbb{C}}&#10;\newcommand{\pp}{\partial}&#10;\newcommand{\vc}[1]{\mathbf{#1}}&#10;\newcommand{\sla}[1]{#1\hspace{-1.7mm}/}&#10;\newcommand{\on}{\,\mathrm{l}\hspace{-1.8mm}1}&#10;\newcommand{\xx}{\hspace{4pt}}&#10;\newcommand{\abs}[1]{\left|#1\right|}&#10;\newcommand{\bra}[1]{\left\langle \, #1 \,\right|}&#10;\newcommand{\ket}[1]{\left|\, #1 \, \right\rangle}&#10;\newcommand{\bket}[2]{\left\langle \, #1 \,|\, #2 \, \right\rangle}&#10;\newcommand{\boket}[3]{\langle\, #1 \,|\, #2 \,|\, #3 \,\rangle}&#10;\newcommand{\pt}{\frac{\partial}{\partial t}}&#10;\newcommand{\com}[2]{\left[#1,#2\right]}&#10;\newcommand{\ii}{\mathrm{i}}&#10;\newcommand{\rhol}{\rho_\text{leads}}&#10;\newcommand{\nl}{n_\text{leads}}&#10;\newcommand{\ml}{m_\text{leads}}&#10;\newcommand{\dg}{\dag}&#10;&#10;&#10;\newcommand{\be}{\begin{equation}}&#10;\newcommand{\ee}{\end{equation}}&#10;&#10;&#10;\DeclareMathOperator{\diagonal}{diag}&#10;\DeclareMathOperator{\rot}{rot}&#10;\DeclareMathOperator{\bj}{J}&#10;\DeclareMathOperator{\me}{me}&#10;\DeclareMathOperator{\ce}{ce}&#10;\DeclareMathOperator{\se}{se}&#10;\DeclareMathOperator{\Sp}{Sp}&#10;\DeclareMathOperator{\divg}{div}&#10;\DeclareMathOperator{\grad}{grad}&#10;\DeclareMathOperator{\Mat}{Mat}&#10;\DeclareMathOperator{\SO}{SO}&#10;\DeclareMathOperator{\Or}{O}&#10;\DeclareMathOperator{\Diag}{Diag}&#10;\DeclareMathOperator{\id}{id}&#10;\DeclareMathOperator{\rang}{rang}&#10;\DeclareMathOperator{\tr}{tr}&#10;\DeclareMathOperator{\trl}{tr_\text{L}}&#10;\DeclareMathOperator{\rnd}{int}&#10;\DeclareMathOperator{\mmod}{mod}&#10;\DeclareMathOperator{\rre}{Re}&#10;\DeclareMathOperator{\iim}{Im}&#10;\DeclareMathOperator{\sgn}{sign}&#10;\DeclareMathOperator{\spanm}{span}&#10;\pagestyle{empty}&#10;&#10;&#10;\begin{document}&#10;\[&#10;U=Q/C&#10;\]&#10;\end{document}"/>
  <p:tag name="IGUANATEXSIZE" val="2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&#10;\usepackage{color,amsmath,amssymb}&#10;\pagestyle{empty}&#10;\begin{document}&#10;\begin{align*}&#10;L&#10;\end{align*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446"/>
  <p:tag name="BOXHEIGHT" val="331"/>
  <p:tag name="BOXFONT" val="10"/>
  <p:tag name="BOXWRAP" val="False"/>
  <p:tag name="WORKAROUNDTRANSPARENCYBUG" val="False"/>
  <p:tag name="ALLOWFONTSUBSTITUTION" val="False"/>
  <p:tag name="BITMAPFORMAT" val="png256"/>
  <p:tag name="ORIGWIDTH" val="7"/>
  <p:tag name="PICTUREFILESIZE" val="123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&#10;\usepackage{color,amsmath,amssymb}&#10;\pagestyle{empty}&#10;\begin{document}&#10;\begin{align*}E_J&#10;\end{align*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446"/>
  <p:tag name="BOXHEIGHT" val="331"/>
  <p:tag name="BOXFONT" val="10"/>
  <p:tag name="BOXWRAP" val="False"/>
  <p:tag name="WORKAROUNDTRANSPARENCYBUG" val="False"/>
  <p:tag name="ALLOWFONTSUBSTITUTION" val="False"/>
  <p:tag name="BITMAPFORMAT" val="png256"/>
  <p:tag name="ORIGWIDTH" val="13"/>
  <p:tag name="PICTUREFILESIZE" val="1767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&#10;\usepackage{color,amsmath,amssymb}&#10;\pagestyle{empty}&#10;\begin{document}&#10;\begin{align*}&#10;C&#10;\end{align*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446"/>
  <p:tag name="BOXHEIGHT" val="331"/>
  <p:tag name="BOXFONT" val="10"/>
  <p:tag name="BOXWRAP" val="False"/>
  <p:tag name="WORKAROUNDTRANSPARENCYBUG" val="False"/>
  <p:tag name="ALLOWFONTSUBSTITUTION" val="False"/>
  <p:tag name="BITMAPFORMAT" val="png256"/>
  <p:tag name="ORIGWIDTH" val="8"/>
  <p:tag name="PICTUREFILESIZE" val="147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417.6978"/>
  <p:tag name="LATEXADDIN" val="\documentclass{article}&#10;\usepackage{amsmath}&#10;\pagestyle{empty}&#10;\begin{document}&#10;&#10;$V=RI$&#10;&#10;&#10;\end{document}"/>
  <p:tag name="IGUANATEXSIZE" val="20"/>
  <p:tag name="IGUANATEXCURSOR" val="8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symb}&#10;&#10;\newcommand{\RR}{\mathbb{R}}&#10;\newcommand{\NN}{\mathbb{N}}&#10;\newcommand{\ZZ}{\mathbb{Z}}&#10;\newcommand{\CC}{\mathbb{C}}&#10;\newcommand{\pp}{\partial}&#10;\newcommand{\vc}[1]{\mathbf{#1}}&#10;\newcommand{\sla}[1]{#1\hspace{-1.7mm}/}&#10;\newcommand{\on}{\,\mathrm{l}\hspace{-1.8mm}1}&#10;\newcommand{\xx}{\hspace{4pt}}&#10;\newcommand{\abs}[1]{\left|#1\right|}&#10;\newcommand{\bra}[1]{\left\langle \, #1 \,\right|}&#10;\newcommand{\ket}[1]{\left|\, #1 \, \right\rangle}&#10;\newcommand{\bket}[2]{\left\langle \, #1 \,|\, #2 \, \right\rangle}&#10;\newcommand{\boket}[3]{\langle\, #1 \,|\, #2 \,|\, #3 \,\rangle}&#10;\newcommand{\pt}{\frac{\partial}{\partial t}}&#10;\newcommand{\com}[2]{\left[#1,#2\right]}&#10;\newcommand{\ii}{\mathrm{i}}&#10;\newcommand{\rhol}{\rho_\text{leads}}&#10;\newcommand{\nl}{n_\text{leads}}&#10;\newcommand{\ml}{m_\text{leads}}&#10;\newcommand{\dg}{\dag}&#10;&#10;&#10;\newcommand{\be}{\begin{equation}}&#10;\newcommand{\ee}{\end{equation}}&#10;&#10;&#10;\DeclareMathOperator{\diagonal}{diag}&#10;\DeclareMathOperator{\rot}{rot}&#10;\DeclareMathOperator{\bj}{J}&#10;\DeclareMathOperator{\me}{me}&#10;\DeclareMathOperator{\ce}{ce}&#10;\DeclareMathOperator{\se}{se}&#10;\DeclareMathOperator{\Sp}{Sp}&#10;\DeclareMathOperator{\divg}{div}&#10;\DeclareMathOperator{\grad}{grad}&#10;\DeclareMathOperator{\Mat}{Mat}&#10;\DeclareMathOperator{\SO}{SO}&#10;\DeclareMathOperator{\Or}{O}&#10;\DeclareMathOperator{\Diag}{Diag}&#10;\DeclareMathOperator{\id}{id}&#10;\DeclareMathOperator{\rang}{rang}&#10;\DeclareMathOperator{\tr}{tr}&#10;\DeclareMathOperator{\trl}{tr_\text{L}}&#10;\DeclareMathOperator{\rnd}{int}&#10;\DeclareMathOperator{\mmod}{mod}&#10;\DeclareMathOperator{\rre}{Re}&#10;\DeclareMathOperator{\iim}{Im}&#10;\DeclareMathOperator{\sgn}{sign}&#10;\DeclareMathOperator{\spanm}{span}&#10;\pagestyle{empty}&#10;&#10;&#10;\begin{document}&#10;\[&#10;\Phi=LI&#10;\]&#10;\end{document}"/>
  <p:tag name="IGUANATEXSIZE" val="2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&#10;\pagestyle{empty}&#10;\usepackage{amsmath,amssymb}&#10;\newcommand{\abs}[1]{\left|#1\right|}&#10;\begin{document}&#10;\[&#10;\Phi_i(t)=\int_{t_0}^t dt'\,U_i(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50"/>
  <p:tag name="BOXHEIGHT" val="290"/>
  <p:tag name="BOXFONT" val="10"/>
  <p:tag name="BOXWRAP" val="False"/>
  <p:tag name="WORKAROUNDTRANSPARENCYBUG" val="False"/>
  <p:tag name="ALLOWFONTSUBSTITUTION" val="False"/>
  <p:tag name="BITMAPFORMAT" val="pngmono"/>
  <p:tag name="ORIGWIDTH" val="85"/>
  <p:tag name="PICTUREFILESIZE" val="5099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symb}&#10;&#10;\newcommand{\RR}{\mathbb{R}}&#10;\newcommand{\NN}{\mathbb{N}}&#10;\newcommand{\ZZ}{\mathbb{Z}}&#10;\newcommand{\CC}{\mathbb{C}}&#10;\newcommand{\pp}{\partial}&#10;\newcommand{\vc}[1]{\mathbf{#1}}&#10;\newcommand{\sla}[1]{#1\hspace{-1.7mm}/}&#10;\newcommand{\on}{\,\mathrm{l}\hspace{-1.8mm}1}&#10;\newcommand{\xx}{\hspace{4pt}}&#10;\newcommand{\abs}[1]{\left|#1\right|}&#10;\newcommand{\bra}[1]{\left\langle \, #1 \,\right|}&#10;\newcommand{\ket}[1]{\left|\, #1 \, \right\rangle}&#10;\newcommand{\bket}[2]{\left\langle \, #1 \,|\, #2 \, \right\rangle}&#10;\newcommand{\boket}[3]{\langle\, #1 \,|\, #2 \,|\, #3 \,\rangle}&#10;\newcommand{\pt}{\frac{\partial}{\partial t}}&#10;\newcommand{\com}[2]{\left[#1,#2\right]}&#10;\newcommand{\ii}{\mathrm{i}}&#10;\newcommand{\rhol}{\rho_\text{leads}}&#10;\newcommand{\nl}{n_\text{leads}}&#10;\newcommand{\ml}{m_\text{leads}}&#10;\newcommand{\dg}{\dag}&#10;&#10;&#10;\newcommand{\be}{\begin{equation}}&#10;\newcommand{\ee}{\end{equation}}&#10;&#10;&#10;\DeclareMathOperator{\diagonal}{diag}&#10;\DeclareMathOperator{\rot}{rot}&#10;\DeclareMathOperator{\bj}{J}&#10;\DeclareMathOperator{\me}{me}&#10;\DeclareMathOperator{\ce}{ce}&#10;\DeclareMathOperator{\se}{se}&#10;\DeclareMathOperator{\Sp}{Sp}&#10;\DeclareMathOperator{\divg}{div}&#10;\DeclareMathOperator{\grad}{grad}&#10;\DeclareMathOperator{\Mat}{Mat}&#10;\DeclareMathOperator{\SO}{SO}&#10;\DeclareMathOperator{\Or}{O}&#10;\DeclareMathOperator{\Diag}{Diag}&#10;\DeclareMathOperator{\id}{id}&#10;\DeclareMathOperator{\rang}{rang}&#10;\DeclareMathOperator{\tr}{tr}&#10;\DeclareMathOperator{\trl}{tr_\text{L}}&#10;\DeclareMathOperator{\rnd}{int}&#10;\DeclareMathOperator{\mmod}{mod}&#10;\DeclareMathOperator{\rre}{Re}&#10;\DeclareMathOperator{\iim}{Im}&#10;\DeclareMathOperator{\sgn}{sign}&#10;\DeclareMathOperator{\spanm}{span}&#10;\pagestyle{empty}&#10;&#10;&#10;\begin{document}&#10;\[&#10;\frac{1}{2}CU^2=\frac{1}{2C}Q^2&#10;\]&#10;\end{document}"/>
  <p:tag name="IGUANATEXSIZE" val="2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symb}&#10;&#10;\newcommand{\RR}{\mathbb{R}}&#10;\newcommand{\NN}{\mathbb{N}}&#10;\newcommand{\ZZ}{\mathbb{Z}}&#10;\newcommand{\CC}{\mathbb{C}}&#10;\newcommand{\pp}{\partial}&#10;\newcommand{\vc}[1]{\mathbf{#1}}&#10;\newcommand{\sla}[1]{#1\hspace{-1.7mm}/}&#10;\newcommand{\on}{\,\mathrm{l}\hspace{-1.8mm}1}&#10;\newcommand{\xx}{\hspace{4pt}}&#10;\newcommand{\abs}[1]{\left|#1\right|}&#10;\newcommand{\bra}[1]{\left\langle \, #1 \,\right|}&#10;\newcommand{\ket}[1]{\left|\, #1 \, \right\rangle}&#10;\newcommand{\bket}[2]{\left\langle \, #1 \,|\, #2 \, \right\rangle}&#10;\newcommand{\boket}[3]{\langle\, #1 \,|\, #2 \,|\, #3 \,\rangle}&#10;\newcommand{\pt}{\frac{\partial}{\partial t}}&#10;\newcommand{\com}[2]{\left[#1,#2\right]}&#10;\newcommand{\ii}{\mathrm{i}}&#10;\newcommand{\rhol}{\rho_\text{leads}}&#10;\newcommand{\nl}{n_\text{leads}}&#10;\newcommand{\ml}{m_\text{leads}}&#10;\newcommand{\dg}{\dag}&#10;&#10;&#10;\newcommand{\be}{\begin{equation}}&#10;\newcommand{\ee}{\end{equation}}&#10;&#10;&#10;\DeclareMathOperator{\diagonal}{diag}&#10;\DeclareMathOperator{\rot}{rot}&#10;\DeclareMathOperator{\bj}{J}&#10;\DeclareMathOperator{\me}{me}&#10;\DeclareMathOperator{\ce}{ce}&#10;\DeclareMathOperator{\se}{se}&#10;\DeclareMathOperator{\Sp}{Sp}&#10;\DeclareMathOperator{\divg}{div}&#10;\DeclareMathOperator{\grad}{grad}&#10;\DeclareMathOperator{\Mat}{Mat}&#10;\DeclareMathOperator{\SO}{SO}&#10;\DeclareMathOperator{\Or}{O}&#10;\DeclareMathOperator{\Diag}{Diag}&#10;\DeclareMathOperator{\id}{id}&#10;\DeclareMathOperator{\rang}{rang}&#10;\DeclareMathOperator{\tr}{tr}&#10;\DeclareMathOperator{\trl}{tr_\text{L}}&#10;\DeclareMathOperator{\rnd}{int}&#10;\DeclareMathOperator{\mmod}{mod}&#10;\DeclareMathOperator{\rre}{Re}&#10;\DeclareMathOperator{\iim}{Im}&#10;\DeclareMathOperator{\sgn}{sign}&#10;\DeclareMathOperator{\spanm}{span}&#10;\pagestyle{empty}&#10;&#10;&#10;\begin{document}&#10;\[&#10;I_0 \sin \varphi=I&#10;\]&#10;\end{document}"/>
  <p:tag name="IGUANATEXSIZE" val="2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symb}&#10;&#10;\newcommand{\RR}{\mathbb{R}}&#10;\newcommand{\NN}{\mathbb{N}}&#10;\newcommand{\ZZ}{\mathbb{Z}}&#10;\newcommand{\CC}{\mathbb{C}}&#10;\newcommand{\pp}{\partial}&#10;\newcommand{\vc}[1]{\mathbf{#1}}&#10;\newcommand{\sla}[1]{#1\hspace{-1.7mm}/}&#10;\newcommand{\on}{\,\mathrm{l}\hspace{-1.8mm}1}&#10;\newcommand{\xx}{\hspace{4pt}}&#10;\newcommand{\abs}[1]{\left|#1\right|}&#10;\newcommand{\bra}[1]{\left\langle \, #1 \,\right|}&#10;\newcommand{\ket}[1]{\left|\, #1 \, \right\rangle}&#10;\newcommand{\bket}[2]{\left\langle \, #1 \,|\, #2 \, \right\rangle}&#10;\newcommand{\boket}[3]{\langle\, #1 \,|\, #2 \,|\, #3 \,\rangle}&#10;\newcommand{\pt}{\frac{\partial}{\partial t}}&#10;\newcommand{\com}[2]{\left[#1,#2\right]}&#10;\newcommand{\ii}{\mathrm{i}}&#10;\newcommand{\rhol}{\rho_\text{leads}}&#10;\newcommand{\nl}{n_\text{leads}}&#10;\newcommand{\ml}{m_\text{leads}}&#10;\newcommand{\dg}{\dag}&#10;&#10;&#10;\newcommand{\be}{\begin{equation}}&#10;\newcommand{\ee}{\end{equation}}&#10;&#10;&#10;\DeclareMathOperator{\diagonal}{diag}&#10;\DeclareMathOperator{\rot}{rot}&#10;\DeclareMathOperator{\bj}{J}&#10;\DeclareMathOperator{\me}{me}&#10;\DeclareMathOperator{\ce}{ce}&#10;\DeclareMathOperator{\se}{se}&#10;\DeclareMathOperator{\Sp}{Sp}&#10;\DeclareMathOperator{\divg}{div}&#10;\DeclareMathOperator{\grad}{grad}&#10;\DeclareMathOperator{\Mat}{Mat}&#10;\DeclareMathOperator{\SO}{SO}&#10;\DeclareMathOperator{\Or}{O}&#10;\DeclareMathOperator{\Diag}{Diag}&#10;\DeclareMathOperator{\id}{id}&#10;\DeclareMathOperator{\rang}{rang}&#10;\DeclareMathOperator{\tr}{tr}&#10;\DeclareMathOperator{\trl}{tr_\text{L}}&#10;\DeclareMathOperator{\rnd}{int}&#10;\DeclareMathOperator{\mmod}{mod}&#10;\DeclareMathOperator{\rre}{Re}&#10;\DeclareMathOperator{\iim}{Im}&#10;\DeclareMathOperator{\sgn}{sign}&#10;\DeclareMathOperator{\spanm}{span}&#10;\pagestyle{empty}&#10;&#10;&#10;\begin{document}&#10;\[&#10;(\dot\varphi = U\cdot 2\pi/\Phi_0)&#10;\]&#10;\end{document}"/>
  <p:tag name="IGUANATEXSIZE" val="2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symb}&#10;&#10;\newcommand{\RR}{\mathbb{R}}&#10;\newcommand{\NN}{\mathbb{N}}&#10;\newcommand{\ZZ}{\mathbb{Z}}&#10;\newcommand{\CC}{\mathbb{C}}&#10;\newcommand{\pp}{\partial}&#10;\newcommand{\vc}[1]{\mathbf{#1}}&#10;\newcommand{\sla}[1]{#1\hspace{-1.7mm}/}&#10;\newcommand{\on}{\,\mathrm{l}\hspace{-1.8mm}1}&#10;\newcommand{\xx}{\hspace{4pt}}&#10;\newcommand{\abs}[1]{\left|#1\right|}&#10;\newcommand{\bra}[1]{\left\langle \, #1 \,\right|}&#10;\newcommand{\ket}[1]{\left|\, #1 \, \right\rangle}&#10;\newcommand{\bket}[2]{\left\langle \, #1 \,|\, #2 \, \right\rangle}&#10;\newcommand{\boket}[3]{\langle\, #1 \,|\, #2 \,|\, #3 \,\rangle}&#10;\newcommand{\pt}{\frac{\partial}{\partial t}}&#10;\newcommand{\com}[2]{\left[#1,#2\right]}&#10;\newcommand{\ii}{\mathrm{i}}&#10;\newcommand{\rhol}{\rho_\text{leads}}&#10;\newcommand{\nl}{n_\text{leads}}&#10;\newcommand{\ml}{m_\text{leads}}&#10;\newcommand{\dg}{\dag}&#10;&#10;&#10;\newcommand{\be}{\begin{equation}}&#10;\newcommand{\ee}{\end{equation}}&#10;&#10;&#10;\DeclareMathOperator{\diagonal}{diag}&#10;\DeclareMathOperator{\rot}{rot}&#10;\DeclareMathOperator{\bj}{J}&#10;\DeclareMathOperator{\me}{me}&#10;\DeclareMathOperator{\ce}{ce}&#10;\DeclareMathOperator{\se}{se}&#10;\DeclareMathOperator{\Sp}{Sp}&#10;\DeclareMathOperator{\divg}{div}&#10;\DeclareMathOperator{\grad}{grad}&#10;\DeclareMathOperator{\Mat}{Mat}&#10;\DeclareMathOperator{\SO}{SO}&#10;\DeclareMathOperator{\Or}{O}&#10;\DeclareMathOperator{\Diag}{Diag}&#10;\DeclareMathOperator{\id}{id}&#10;\DeclareMathOperator{\rang}{rang}&#10;\DeclareMathOperator{\tr}{tr}&#10;\DeclareMathOperator{\trl}{tr_\text{L}}&#10;\DeclareMathOperator{\rnd}{int}&#10;\DeclareMathOperator{\mmod}{mod}&#10;\DeclareMathOperator{\rre}{Re}&#10;\DeclareMathOperator{\iim}{Im}&#10;\DeclareMathOperator{\sgn}{sign}&#10;\DeclareMathOperator{\spanm}{span}&#10;\pagestyle{empty}&#10;&#10;&#10;\begin{document}&#10;\[&#10;-E_J \cos \varphi&#10;\]&#10;\end{document}"/>
  <p:tag name="IGUANATEXSIZE" val="2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symb}&#10;&#10;\newcommand{\RR}{\mathbb{R}}&#10;\newcommand{\NN}{\mathbb{N}}&#10;\newcommand{\ZZ}{\mathbb{Z}}&#10;\newcommand{\CC}{\mathbb{C}}&#10;\newcommand{\pp}{\partial}&#10;\newcommand{\vc}[1]{\mathbf{#1}}&#10;\newcommand{\sla}[1]{#1\hspace{-1.7mm}/}&#10;\newcommand{\on}{\,\mathrm{l}\hspace{-1.8mm}1}&#10;\newcommand{\xx}{\hspace{4pt}}&#10;\newcommand{\abs}[1]{\left|#1\right|}&#10;\newcommand{\bra}[1]{\left\langle \, #1 \,\right|}&#10;\newcommand{\ket}[1]{\left|\, #1 \, \right\rangle}&#10;\newcommand{\bket}[2]{\left\langle \, #1 \,|\, #2 \, \right\rangle}&#10;\newcommand{\boket}[3]{\langle\, #1 \,|\, #2 \,|\, #3 \,\rangle}&#10;\newcommand{\pt}{\frac{\partial}{\partial t}}&#10;\newcommand{\com}[2]{\left[#1,#2\right]}&#10;\newcommand{\ii}{\mathrm{i}}&#10;\newcommand{\rhol}{\rho_\text{leads}}&#10;\newcommand{\nl}{n_\text{leads}}&#10;\newcommand{\ml}{m_\text{leads}}&#10;\newcommand{\dg}{\dag}&#10;&#10;&#10;\newcommand{\be}{\begin{equation}}&#10;\newcommand{\ee}{\end{equation}}&#10;&#10;&#10;\DeclareMathOperator{\diagonal}{diag}&#10;\DeclareMathOperator{\rot}{rot}&#10;\DeclareMathOperator{\bj}{J}&#10;\DeclareMathOperator{\me}{me}&#10;\DeclareMathOperator{\ce}{ce}&#10;\DeclareMathOperator{\se}{se}&#10;\DeclareMathOperator{\Sp}{Sp}&#10;\DeclareMathOperator{\divg}{div}&#10;\DeclareMathOperator{\grad}{grad}&#10;\DeclareMathOperator{\Mat}{Mat}&#10;\DeclareMathOperator{\SO}{SO}&#10;\DeclareMathOperator{\Or}{O}&#10;\DeclareMathOperator{\Diag}{Diag}&#10;\DeclareMathOperator{\id}{id}&#10;\DeclareMathOperator{\rang}{rang}&#10;\DeclareMathOperator{\tr}{tr}&#10;\DeclareMathOperator{\trl}{tr_\text{L}}&#10;\DeclareMathOperator{\rnd}{int}&#10;\DeclareMathOperator{\mmod}{mod}&#10;\DeclareMathOperator{\rre}{Re}&#10;\DeclareMathOperator{\iim}{Im}&#10;\DeclareMathOperator{\sgn}{sign}&#10;\DeclareMathOperator{\spanm}{span}&#10;\pagestyle{empty}&#10;&#10;&#10;\begin{document}&#10;\[&#10;\frac{1}{2L}\Phi^2 = \frac{1}{2}LI^2\]&#10;\end{document}"/>
  <p:tag name="IGUANATEXSIZE" val="2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symb}&#10;&#10;\newcommand{\RR}{\mathbb{R}}&#10;\newcommand{\NN}{\mathbb{N}}&#10;\newcommand{\ZZ}{\mathbb{Z}}&#10;\newcommand{\CC}{\mathbb{C}}&#10;\newcommand{\pp}{\partial}&#10;\newcommand{\vc}[1]{\mathbf{#1}}&#10;\newcommand{\sla}[1]{#1\hspace{-1.7mm}/}&#10;\newcommand{\on}{\,\mathrm{l}\hspace{-1.8mm}1}&#10;\newcommand{\xx}{\hspace{4pt}}&#10;\newcommand{\abs}[1]{\left|#1\right|}&#10;\newcommand{\bra}[1]{\left\langle \, #1 \,\right|}&#10;\newcommand{\ket}[1]{\left|\, #1 \, \right\rangle}&#10;\newcommand{\bket}[2]{\left\langle \, #1 \,|\, #2 \, \right\rangle}&#10;\newcommand{\boket}[3]{\langle\, #1 \,|\, #2 \,|\, #3 \,\rangle}&#10;\newcommand{\pt}{\frac{\partial}{\partial t}}&#10;\newcommand{\com}[2]{\left[#1,#2\right]}&#10;\newcommand{\ii}{\mathrm{i}}&#10;\newcommand{\rhol}{\rho_\text{leads}}&#10;\newcommand{\nl}{n_\text{leads}}&#10;\newcommand{\ml}{m_\text{leads}}&#10;\newcommand{\dg}{\dag}&#10;&#10;&#10;\newcommand{\be}{\begin{equation}}&#10;\newcommand{\ee}{\end{equation}}&#10;&#10;&#10;\DeclareMathOperator{\diagonal}{diag}&#10;\DeclareMathOperator{\rot}{rot}&#10;\DeclareMathOperator{\bj}{J}&#10;\DeclareMathOperator{\me}{me}&#10;\DeclareMathOperator{\ce}{ce}&#10;\DeclareMathOperator{\se}{se}&#10;\DeclareMathOperator{\Sp}{Sp}&#10;\DeclareMathOperator{\divg}{div}&#10;\DeclareMathOperator{\grad}{grad}&#10;\DeclareMathOperator{\Mat}{Mat}&#10;\DeclareMathOperator{\SO}{SO}&#10;\DeclareMathOperator{\Or}{O}&#10;\DeclareMathOperator{\Diag}{Diag}&#10;\DeclareMathOperator{\id}{id}&#10;\DeclareMathOperator{\rang}{rang}&#10;\DeclareMathOperator{\tr}{tr}&#10;\DeclareMathOperator{\trl}{tr_\text{L}}&#10;\DeclareMathOperator{\rnd}{int}&#10;\DeclareMathOperator{\mmod}{mod}&#10;\DeclareMathOperator{\rre}{Re}&#10;\DeclareMathOperator{\iim}{Im}&#10;\DeclareMathOperator{\sgn}{sign}&#10;\DeclareMathOperator{\spanm}{span}&#10;\pagestyle{empty}&#10;&#10;&#10;\begin{document}&#10;\[&#10;(U=\dot{\Phi})&#10;\]&#10;\end{document}"/>
  <p:tag name="IGUANATEXSIZE" val="2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symb}&#10;&#10;\newcommand{\RR}{\mathbb{R}}&#10;\newcommand{\NN}{\mathbb{N}}&#10;\newcommand{\ZZ}{\mathbb{Z}}&#10;\newcommand{\CC}{\mathbb{C}}&#10;\newcommand{\pp}{\partial}&#10;\newcommand{\vc}[1]{\mathbf{#1}}&#10;\newcommand{\sla}[1]{#1\hspace{-1.7mm}/}&#10;\newcommand{\on}{\,\mathrm{l}\hspace{-1.8mm}1}&#10;\newcommand{\xx}{\hspace{4pt}}&#10;\newcommand{\abs}[1]{\left|#1\right|}&#10;\newcommand{\bra}[1]{\left\langle \, #1 \,\right|}&#10;\newcommand{\ket}[1]{\left|\, #1 \, \right\rangle}&#10;\newcommand{\bket}[2]{\left\langle \, #1 \,|\, #2 \, \right\rangle}&#10;\newcommand{\boket}[3]{\langle\, #1 \,|\, #2 \,|\, #3 \,\rangle}&#10;\newcommand{\pt}{\frac{\partial}{\partial t}}&#10;\newcommand{\com}[2]{\left[#1,#2\right]}&#10;\newcommand{\ii}{\mathrm{i}}&#10;\newcommand{\rhol}{\rho_\text{leads}}&#10;\newcommand{\nl}{n_\text{leads}}&#10;\newcommand{\ml}{m_\text{leads}}&#10;\newcommand{\dg}{\dag}&#10;&#10;&#10;\newcommand{\be}{\begin{equation}}&#10;\newcommand{\ee}{\end{equation}}&#10;&#10;&#10;\DeclareMathOperator{\diagonal}{diag}&#10;\DeclareMathOperator{\rot}{rot}&#10;\DeclareMathOperator{\bj}{J}&#10;\DeclareMathOperator{\me}{me}&#10;\DeclareMathOperator{\ce}{ce}&#10;\DeclareMathOperator{\se}{se}&#10;\DeclareMathOperator{\Sp}{Sp}&#10;\DeclareMathOperator{\divg}{div}&#10;\DeclareMathOperator{\grad}{grad}&#10;\DeclareMathOperator{\Mat}{Mat}&#10;\DeclareMathOperator{\SO}{SO}&#10;\DeclareMathOperator{\Or}{O}&#10;\DeclareMathOperator{\Diag}{Diag}&#10;\DeclareMathOperator{\id}{id}&#10;\DeclareMathOperator{\rang}{rang}&#10;\DeclareMathOperator{\tr}{tr}&#10;\DeclareMathOperator{\trl}{tr_\text{L}}&#10;\DeclareMathOperator{\rnd}{int}&#10;\DeclareMathOperator{\mmod}{mod}&#10;\DeclareMathOperator{\rre}{Re}&#10;\DeclareMathOperator{\iim}{Im}&#10;\DeclareMathOperator{\sgn}{sign}&#10;\DeclareMathOperator{\spanm}{span}&#10;\pagestyle{empty}&#10;&#10;&#10;\begin{document}&#10;\[&#10;U=Q/C&#10;\]&#10;\end{document}"/>
  <p:tag name="IGUANATEXSIZE" val="2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0.9598"/>
  <p:tag name="ORIGINALWIDTH" val="1077.615"/>
  <p:tag name="OUTPUTTYPE" val="PNG"/>
  <p:tag name="IGUANATEXVERSION" val="160"/>
  <p:tag name="LATEXADDIN" val="\documentclass{article}&#10;\pagestyle{empty}&#10;\usepackage{amsmath,amssymb}&#10;\newcommand{\abs}[1]{\left|#1\right|}&#10;\begin{document}&#10;\[&#10;\Phi_i(t)=\int_{t_0}^t dt'\,U_i(t')&#10;\]&#10;\end{document}&#10;"/>
  <p:tag name="IGUANATEXSIZE" val="20"/>
  <p:tag name="IGUANATEXCURSOR" val="163"/>
  <p:tag name="TRANSPARENCY" val="Fals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.73937"/>
  <p:tag name="ORIGINALWIDTH" val="75.74055"/>
  <p:tag name="LATEXADDIN" val="\documentclass{article}&#10;\usepackage{amsmath,times}&#10;\pagestyle{empty}&#10;\begin{document}&#10;&#10;\begin{align*}&#10;L&#10;\end{align*}&#10;&#10;&#10;\end{document}"/>
  <p:tag name="IGUANATEXSIZE" val="20"/>
  <p:tag name="IGUANATEXCURSOR" val="10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6.4829"/>
  <p:tag name="ORIGINALWIDTH" val="109.4863"/>
  <p:tag name="OUTPUTTYPE" val="PNG"/>
  <p:tag name="IGUANATEXVERSION" val="160"/>
  <p:tag name="LATEXADDIN" val="\documentclass{article}&#10;\usepackage{amsmath}&#10;\pagestyle{empty}&#10;\begin{document}&#10;&#10;&#10;&#10;$\phi_1^b$&#10;\end{document}"/>
  <p:tag name="IGUANATEXSIZE" val="20"/>
  <p:tag name="IGUANATEXCURSOR" val="9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&#10;$\Phi$&#10;\end{document}"/>
  <p:tag name="IGUANATEXSIZE" val="2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6.4829"/>
  <p:tag name="ORIGINALWIDTH" val="112.4859"/>
  <p:tag name="OUTPUTTYPE" val="PNG"/>
  <p:tag name="IGUANATEXVERSION" val="160"/>
  <p:tag name="LATEXADDIN" val="\documentclass{article}&#10;\usepackage{amsmath}&#10;\pagestyle{empty}&#10;\begin{document}&#10;&#10;&#10;&#10;$\phi_2^b$&#10;\end{document}"/>
  <p:tag name="IGUANATEXSIZE" val="20"/>
  <p:tag name="IGUANATEXCURSOR" val="90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6.9817"/>
  <p:tag name="ORIGINALWIDTH" val="1017.623"/>
  <p:tag name="OUTPUTTYPE" val="PNG"/>
  <p:tag name="IGUANATEXVERSION" val="160"/>
  <p:tag name="LATEXADDIN" val="\documentclass{article}&#10;\usepackage{amsmath}&#10;\pagestyle{empty}&#10;\begin{document}&#10;&#10;\[&#10;\dot\phi_1^b + \dot\phi_2^b + V_\text{emf} = 0&#10;\]&#10;&#10;&#10;&#10;\end{document}"/>
  <p:tag name="IGUANATEXSIZE" val="20"/>
  <p:tag name="IGUANATEXCURSOR" val="130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.7357"/>
  <p:tag name="ORIGINALWIDTH" val="170.2287"/>
  <p:tag name="OUTPUTTYPE" val="PNG"/>
  <p:tag name="IGUANATEXVERSION" val="160"/>
  <p:tag name="LATEXADDIN" val="\documentclass{article}&#10;\usepackage{amsmath}&#10;\pagestyle{empty}&#10;\begin{document}&#10;&#10;&#10;\[&#10;-\dot\Phi&#10;\]&#10;&#10;\end{document}"/>
  <p:tag name="IGUANATEXSIZE" val="20"/>
  <p:tag name="IGUANATEXCURSOR" val="8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.2321"/>
  <p:tag name="ORIGINALWIDTH" val="1166.104"/>
  <p:tag name="OUTPUTTYPE" val="PNG"/>
  <p:tag name="IGUANATEXVERSION" val="160"/>
  <p:tag name="LATEXADDIN" val="\documentclass{article}&#10;\usepackage{amsmath}&#10;\pagestyle{empty}&#10;\begin{document}&#10;&#10;\[&#10;\phi_1^b + \phi_2^b - \Phi_\text{ext}= n\Phi_0&#10;\]&#10;&#10;&#10;&#10;\end{document}"/>
  <p:tag name="IGUANATEXSIZE" val="20"/>
  <p:tag name="IGUANATEXCURSOR" val="130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0.9598"/>
  <p:tag name="ORIGINALWIDTH" val="482.9396"/>
  <p:tag name="OUTPUTTYPE" val="PNG"/>
  <p:tag name="IGUANATEXVERSION" val="160"/>
  <p:tag name="LATEXADDIN" val="\documentclass{article}&#10;\usepackage{amsmath}&#10;\pagestyle{empty}&#10;\begin{document}&#10;&#10;&#10;\[&#10;\int_{t_0}^t dt'\cdots&#10;\]&#10;&#10;\end{document}"/>
  <p:tag name="IGUANATEXSIZE" val="20"/>
  <p:tag name="IGUANATEXCURSOR" val="10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73866"/>
  <p:tag name="ORIGINALWIDTH" val="89.23882"/>
  <p:tag name="LATEXADDIN" val="\documentclass{article}&#10;\usepackage{amsmath,times}&#10;\pagestyle{empty}&#10;\begin{document}&#10;&#10;\begin{align*}&#10;C&#10;\end{align*}&#10;&#10;&#10;\end{document}"/>
  <p:tag name="IGUANATEXSIZE" val="20"/>
  <p:tag name="IGUANATEXCURSOR" val="10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5.9655"/>
  <p:tag name="ORIGINALWIDTH" val="779.1526"/>
  <p:tag name="LATEXADDIN" val="\documentclass{article}&#10;\usepackage{amsmath,times}&#10;\pagestyle{empty}&#10;\begin{document}&#10;&#10;\begin{align*}&#10;H =\frac{Q^2}{2C} + \frac{\Phi^2}{2L}&#10;\end{align*}&#10;&#10;&#10;\end{document}"/>
  <p:tag name="IGUANATEXSIZE" val="20"/>
  <p:tag name="IGUANATEXCURSOR" val="1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35379"/>
      </a:accent1>
      <a:accent2>
        <a:srgbClr val="1696A3"/>
      </a:accent2>
      <a:accent3>
        <a:srgbClr val="ACF0F1"/>
      </a:accent3>
      <a:accent4>
        <a:srgbClr val="F4FEE3"/>
      </a:accent4>
      <a:accent5>
        <a:srgbClr val="EB7F01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Franklin Gothic Demi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 smtClean="0">
            <a:latin typeface="Roboto" panose="02000000000000000000" pitchFamily="2" charset="0"/>
            <a:ea typeface="Roboto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39443</TotalTime>
  <Words>1289</Words>
  <Application>Microsoft Office PowerPoint</Application>
  <PresentationFormat>Panorámica</PresentationFormat>
  <Paragraphs>319</Paragraphs>
  <Slides>54</Slides>
  <Notes>15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54</vt:i4>
      </vt:variant>
    </vt:vector>
  </HeadingPairs>
  <TitlesOfParts>
    <vt:vector size="55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From LC oscillator  to transmon</vt:lpstr>
      <vt:lpstr>Transmon qubit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Flattening the spectrum for charge noise protection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Josephson  effect</vt:lpstr>
      <vt:lpstr>Circuit elements</vt:lpstr>
      <vt:lpstr>Circuit elements</vt:lpstr>
      <vt:lpstr>Circuit elements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Kirchhoff’s loop rule and magnetic flux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edit Master title style</dc:title>
  <dc:creator>Jens Koch</dc:creator>
  <cp:lastModifiedBy>Jens Koch</cp:lastModifiedBy>
  <cp:revision>470</cp:revision>
  <dcterms:created xsi:type="dcterms:W3CDTF">2019-06-20T01:05:37Z</dcterms:created>
  <dcterms:modified xsi:type="dcterms:W3CDTF">2023-05-03T13:42:05Z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