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3"/>
  </p:notesMasterIdLst>
  <p:sldIdLst>
    <p:sldId id="256" r:id="rId4"/>
    <p:sldId id="426" r:id="rId5"/>
    <p:sldId id="410" r:id="rId6"/>
    <p:sldId id="355" r:id="rId7"/>
    <p:sldId id="427" r:id="rId8"/>
    <p:sldId id="439" r:id="rId9"/>
    <p:sldId id="441" r:id="rId10"/>
    <p:sldId id="438" r:id="rId11"/>
    <p:sldId id="440" r:id="rId12"/>
    <p:sldId id="428" r:id="rId13"/>
    <p:sldId id="429" r:id="rId14"/>
    <p:sldId id="430" r:id="rId15"/>
    <p:sldId id="442" r:id="rId16"/>
    <p:sldId id="445" r:id="rId17"/>
    <p:sldId id="431" r:id="rId18"/>
    <p:sldId id="432" r:id="rId19"/>
    <p:sldId id="443" r:id="rId20"/>
    <p:sldId id="446" r:id="rId21"/>
    <p:sldId id="433" r:id="rId22"/>
    <p:sldId id="434" r:id="rId23"/>
    <p:sldId id="444" r:id="rId24"/>
    <p:sldId id="257" r:id="rId25"/>
    <p:sldId id="258" r:id="rId26"/>
    <p:sldId id="259" r:id="rId27"/>
    <p:sldId id="260" r:id="rId28"/>
    <p:sldId id="435" r:id="rId29"/>
    <p:sldId id="437" r:id="rId30"/>
    <p:sldId id="265" r:id="rId31"/>
    <p:sldId id="4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5FC77-3487-48F4-985D-9476F2A4A91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6BBE6-5CBE-4432-AAF5-C77D5C5E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2272-33C4-4FF9-AB4B-78EA80AB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E7994-2251-4534-896C-2869A426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CF1B-5A77-4EF7-B4D7-14060FAD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E1BE4-3E2E-43EF-842F-6D96BD85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F9DD8-917C-4B06-B51C-61B4AE6B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3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E9E7-26DC-4B36-A2FA-F47ED12B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36BF2-114C-450D-BB4E-6FEFF3D25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3C176-0353-452E-B3F9-26A9C559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00217-52BA-4361-9FB7-0CFDD1FE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3A48E-B877-480B-A806-F3DED2E53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FECE9-EC42-43F5-97C4-B9373C802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CD452-778D-4C41-9228-98044F0AC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4ADD5-41CD-437B-8014-E5A4A093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9B97F-BEA0-4542-9197-C4512AA2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1880-6DD8-4900-BDDA-81701AD1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15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74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60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83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82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109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75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30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1939-3CD7-45DB-AE5D-145B9E58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E5E9F-B7A2-4699-8A89-AF7971B5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0E920-0887-43BE-B07D-BF5263F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CFF24-46FD-48F9-89B3-88B1AE19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94F35-6234-44E8-8B11-CB952E85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9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582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793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46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246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807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968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294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1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600" y="274680"/>
            <a:ext cx="109723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770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3C08-EE59-4593-9CB6-9586ABB9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A64B8-5E2D-447E-9A14-E136C7A3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45256-7C5A-4F2A-AA9A-10B1FE80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E9841-568C-49E3-BAD0-E819E9AA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49A98-D429-4338-A9E2-D2D9CA52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606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30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554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724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556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24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E97C-3069-494C-BFB2-2472B3BA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30E68-2F39-4A11-ADF6-96F8AAC4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764F1-3020-4495-9A4E-CB33358C2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87A4E-0DA3-47C2-A037-31D2127E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D5DBE-617B-4745-97DB-76E0E9F8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FBDD5-6483-4444-9B03-051A6976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3C2E-934E-4966-8006-7B7AC5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9A49A-99E4-4518-9F63-D4C35D52B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BAA1F-51A9-47AF-9EE5-4E32F877C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07FFC-3A78-4A95-8D63-D750DCF5A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1123D-9D1B-4764-8658-DE61671C9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C82C0F-FB51-46B8-8F4F-26DDCD30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17392-9B33-4579-BC0E-70EBF942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61B01-13DF-4CA6-A785-5DB48F4A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EBB3-AF64-457F-8118-B93978C8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2DCD2-03F2-40B5-BB9F-4FC9BC3D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D963E-6B7C-427D-ABED-CB392241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61854-1984-4CF8-BA20-80160613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D6534-D13A-4A4A-BFBC-BDB18393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4298F-4296-451D-9D01-AE174A3D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84DDC-09E2-4B98-9863-76336235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0556-2EAF-4984-80D5-7E5A9010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C1081-B87D-4A0F-955C-2CAAA1814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34751-FD09-429F-8484-83A3943C8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69A5-EC49-4B99-A4B2-42A577BE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0A955-C33A-42C8-86D1-1B76FA53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2BD5-D370-4827-A215-A97D7632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6E2D-EE2A-4581-B33D-60015DF8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67D99-DD68-4848-A774-18170EF78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35918-D2C0-4DB8-9B19-0C0ADE4BC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17FBD-034D-4688-98AD-FC1BB8FC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2F6E9-BC6C-4F91-8347-59E20E45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EDE8-24A2-466A-B21E-26209C98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7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E0FAF-008C-434A-8F85-D781AE0C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17372-E4F9-42AD-8F7C-A24854DD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E7FD8-AC87-444B-9DDD-9D5B69F4F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8DF1-92D8-467C-8044-5A2E8A13C735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69736-B57B-4F61-83FB-9AE4D0928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52F01-3B8E-476D-ACA2-2A4BC4300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BD10-B691-4A48-9838-6A659ADAC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9D1941D-7A43-40F0-9A84-6EB29CA4B41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5/20/2024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3D59A1C-F283-45D3-9AE8-0A2A7469F8B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449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80" indent="-342720" algn="l" defTabSz="914400" rtl="0" eaLnBrk="1" latinLnBrk="0" hangingPunct="1">
        <a:lnSpc>
          <a:spcPct val="100000"/>
        </a:lnSpc>
        <a:spcBef>
          <a:spcPts val="641"/>
        </a:spcBef>
        <a:buClr>
          <a:srgbClr val="00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65E9D7E-09B6-45C2-8FD1-9AEE36A13FF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5/20/2024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904578-25F3-47C7-B355-F0C9E986192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35193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8.xml"/><Relationship Id="rId7" Type="http://schemas.openxmlformats.org/officeDocument/2006/relationships/image" Target="../media/image2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78BF-A960-45CE-8705-D1A324A6C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9109"/>
            <a:ext cx="12192000" cy="76269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Persistent current oscillations in a double-ring quantum gas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B3A8C-B0C3-41FE-9955-AC1A8B5DB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2" y="3429000"/>
            <a:ext cx="11344275" cy="2308154"/>
          </a:xfrm>
        </p:spPr>
        <p:txBody>
          <a:bodyPr>
            <a:no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/>
              <a:t>Mark Edwards,</a:t>
            </a:r>
          </a:p>
          <a:p>
            <a:r>
              <a:rPr lang="en-US" sz="2000" dirty="0"/>
              <a:t> </a:t>
            </a:r>
            <a:r>
              <a:rPr lang="en-US" sz="2000" baseline="30000" dirty="0"/>
              <a:t>2</a:t>
            </a:r>
            <a:r>
              <a:rPr lang="en-US" sz="2000" dirty="0"/>
              <a:t>T. Bland, </a:t>
            </a:r>
            <a:r>
              <a:rPr lang="en-US" sz="2000" baseline="30000" dirty="0"/>
              <a:t>3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I. V. </a:t>
            </a:r>
            <a:r>
              <a:rPr lang="en-US" sz="2000" b="0" i="0" dirty="0" err="1">
                <a:effectLst/>
                <a:highlight>
                  <a:srgbClr val="FFFFFF"/>
                </a:highlight>
              </a:rPr>
              <a:t>Yatsuta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000" b="0" i="0" baseline="30000" dirty="0">
                <a:effectLst/>
                <a:highlight>
                  <a:srgbClr val="FFFFFF"/>
                </a:highlight>
              </a:rPr>
              <a:t>4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Y. O. </a:t>
            </a:r>
            <a:r>
              <a:rPr lang="en-US" sz="2000" b="0" i="0" dirty="0" err="1">
                <a:effectLst/>
                <a:highlight>
                  <a:srgbClr val="FFFFFF"/>
                </a:highlight>
              </a:rPr>
              <a:t>Nikolaieva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000" b="0" i="0" baseline="30000" dirty="0">
                <a:effectLst/>
                <a:highlight>
                  <a:srgbClr val="FFFFFF"/>
                </a:highlight>
              </a:rPr>
              <a:t>4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A. O. </a:t>
            </a:r>
            <a:r>
              <a:rPr lang="en-US" sz="2000" b="0" i="0" dirty="0" err="1">
                <a:effectLst/>
                <a:highlight>
                  <a:srgbClr val="FFFFFF"/>
                </a:highlight>
              </a:rPr>
              <a:t>Oliinyk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, </a:t>
            </a:r>
            <a:r>
              <a:rPr lang="en-US" sz="2000" b="0" i="0" baseline="30000" dirty="0">
                <a:effectLst/>
                <a:highlight>
                  <a:srgbClr val="FFFFFF"/>
                </a:highlight>
              </a:rPr>
              <a:t>4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A. I. </a:t>
            </a:r>
            <a:r>
              <a:rPr lang="en-US" sz="2000" b="0" i="0" dirty="0" err="1">
                <a:effectLst/>
                <a:highlight>
                  <a:srgbClr val="FFFFFF"/>
                </a:highlight>
              </a:rPr>
              <a:t>Yakimenko</a:t>
            </a:r>
            <a:r>
              <a:rPr lang="en-US" sz="2000" dirty="0"/>
              <a:t>, </a:t>
            </a:r>
            <a:r>
              <a:rPr lang="en-US" sz="2000" baseline="30000" dirty="0"/>
              <a:t>5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N. P. </a:t>
            </a:r>
            <a:r>
              <a:rPr lang="en-US" sz="2000" b="0" i="0" dirty="0" err="1">
                <a:effectLst/>
                <a:highlight>
                  <a:srgbClr val="FFFFFF"/>
                </a:highlight>
              </a:rPr>
              <a:t>Proukakis</a:t>
            </a:r>
            <a:r>
              <a:rPr lang="en-US" sz="2000" dirty="0"/>
              <a:t>  </a:t>
            </a:r>
          </a:p>
          <a:p>
            <a:r>
              <a:rPr lang="en-US" sz="2000" baseline="30000" dirty="0"/>
              <a:t>1</a:t>
            </a:r>
            <a:r>
              <a:rPr lang="en-US" sz="2000" dirty="0"/>
              <a:t>Georgia Southern University, </a:t>
            </a:r>
            <a:r>
              <a:rPr lang="en-US" sz="2000" baseline="30000" dirty="0"/>
              <a:t>2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Universität Innsbruck, </a:t>
            </a:r>
            <a:r>
              <a:rPr lang="en-US" sz="2000" b="0" i="0" baseline="30000" dirty="0">
                <a:effectLst/>
                <a:highlight>
                  <a:srgbClr val="FFFFFF"/>
                </a:highlight>
              </a:rPr>
              <a:t>3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Weizmann Institute of Science, </a:t>
            </a:r>
          </a:p>
          <a:p>
            <a:r>
              <a:rPr lang="en-US" sz="2000" baseline="30000" dirty="0">
                <a:highlight>
                  <a:srgbClr val="FFFFFF"/>
                </a:highlight>
              </a:rPr>
              <a:t> 4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Taras Shevchenko National University of Kyiv, </a:t>
            </a:r>
            <a:r>
              <a:rPr lang="en-US" sz="2000" b="0" i="0" baseline="30000" dirty="0">
                <a:effectLst/>
                <a:highlight>
                  <a:srgbClr val="FFFFFF"/>
                </a:highlight>
              </a:rPr>
              <a:t>5</a:t>
            </a:r>
            <a:r>
              <a:rPr lang="en-US" sz="2000" b="0" i="0" dirty="0">
                <a:effectLst/>
                <a:highlight>
                  <a:srgbClr val="FFFFFF"/>
                </a:highlight>
              </a:rPr>
              <a:t>University of Newcastle</a:t>
            </a:r>
            <a:endParaRPr lang="en-US" sz="2000" dirty="0"/>
          </a:p>
          <a:p>
            <a:r>
              <a:rPr lang="en-US" sz="2000" dirty="0"/>
              <a:t>Atomtronics@Benasque2024</a:t>
            </a:r>
          </a:p>
          <a:p>
            <a:r>
              <a:rPr lang="en-US" sz="2000" dirty="0"/>
              <a:t>02 May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7F5D8-D113-4130-A693-9B586629751F}"/>
              </a:ext>
            </a:extLst>
          </p:cNvPr>
          <p:cNvSpPr txBox="1"/>
          <p:nvPr/>
        </p:nvSpPr>
        <p:spPr>
          <a:xfrm>
            <a:off x="4877972" y="6020903"/>
            <a:ext cx="243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$$ = NSF and NIST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720B4-19CB-4F7B-B525-46040341C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88" y="195981"/>
            <a:ext cx="5180876" cy="1736903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1A37F02-59B8-4B88-B19D-94D7930D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53FDCB-4CB8-44F6-B3F1-CBC96703B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4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63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Double-Ring 2D GPE Dynamics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9261D-5544-E07A-4756-929AF2DEB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771" y="1690688"/>
            <a:ext cx="3860317" cy="4685714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$&#10;\Delta L_{z} = &#10;\langle L_{z,{\rm L}}\rangle -&#10;\langle L_{z,{\rm R}}\rangle&#10;$$&#10;&#10;&#10;&#10;\end{document}" title="IguanaTex Bitmap Display">
            <a:extLst>
              <a:ext uri="{FF2B5EF4-FFF2-40B4-BE49-F238E27FC236}">
                <a16:creationId xmlns:a16="http://schemas.microsoft.com/office/drawing/2014/main" id="{88F83893-E273-70FF-4418-F9E9FB75728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61" y="5127056"/>
            <a:ext cx="2476846" cy="26673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$&#10;\langle L_{z,{\rm [L,R]}}\rangle = &#10;\frac{i\hbar}{N_{\rm [L,R]}}&#10;\int\int_{\cal R}\,dxdy&#10;\psi^{\ast}&#10;\left(&#10;y\frac{\partial}{\partial x} -&#10;(x\pm R)\frac{\partial}{\partial y}&#10;\right)&#10;\psi&#10;$$&#10;&#10;&#10;\end{document}" title="IguanaTex Bitmap Display">
            <a:extLst>
              <a:ext uri="{FF2B5EF4-FFF2-40B4-BE49-F238E27FC236}">
                <a16:creationId xmlns:a16="http://schemas.microsoft.com/office/drawing/2014/main" id="{A73E8434-AD17-84D3-1696-43BE153A4C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" y="5591243"/>
            <a:ext cx="6214216" cy="635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D27174-29BA-9FC7-7708-FB93D58C1596}"/>
              </a:ext>
            </a:extLst>
          </p:cNvPr>
          <p:cNvSpPr txBox="1"/>
          <p:nvPr/>
        </p:nvSpPr>
        <p:spPr>
          <a:xfrm>
            <a:off x="665766" y="2136338"/>
            <a:ext cx="5752464" cy="2585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weak link is ramped up to its maximum value over 0.1 seconds, held constant for 0.2 seconds, and then ramped off over an additional 0.1 seconds.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maximum height of the weak link is 1.2 times the chemical potential of the original double-ring BEC.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Winding numbers in left (</a:t>
            </a:r>
            <a:r>
              <a:rPr lang="en-US" dirty="0" err="1"/>
              <a:t>n</a:t>
            </a:r>
            <a:r>
              <a:rPr lang="en-US" baseline="-25000" dirty="0" err="1"/>
              <a:t>L</a:t>
            </a:r>
            <a:r>
              <a:rPr lang="en-US" dirty="0"/>
              <a:t>) and right (</a:t>
            </a:r>
            <a:r>
              <a:rPr lang="en-US" dirty="0" err="1"/>
              <a:t>n</a:t>
            </a:r>
            <a:r>
              <a:rPr lang="en-US" baseline="-25000" dirty="0" err="1"/>
              <a:t>R</a:t>
            </a:r>
            <a:r>
              <a:rPr lang="en-US" dirty="0"/>
              <a:t>) rings oscillate once the weak link exceeds a critical strength.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timing of closing the gate sets the final position of the persistent current.</a:t>
            </a:r>
          </a:p>
        </p:txBody>
      </p:sp>
    </p:spTree>
    <p:extLst>
      <p:ext uri="{BB962C8B-B14F-4D97-AF65-F5344CB8AC3E}">
        <p14:creationId xmlns:p14="http://schemas.microsoft.com/office/powerpoint/2010/main" val="13548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Kinetic Model of Vortex Motion</a:t>
            </a:r>
          </a:p>
        </p:txBody>
      </p:sp>
      <p:pic>
        <p:nvPicPr>
          <p:cNvPr id="4" name="Picture 3" descr="A diagram of a curve&#10;&#10;Description automatically generated">
            <a:extLst>
              <a:ext uri="{FF2B5EF4-FFF2-40B4-BE49-F238E27FC236}">
                <a16:creationId xmlns:a16="http://schemas.microsoft.com/office/drawing/2014/main" id="{0656D3D9-C465-5CCF-03E4-53BC388DB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59" y="1804196"/>
            <a:ext cx="6704762" cy="4571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97941A-058D-F130-6AC0-C508D34AB340}"/>
              </a:ext>
            </a:extLst>
          </p:cNvPr>
          <p:cNvSpPr txBox="1"/>
          <p:nvPr/>
        </p:nvSpPr>
        <p:spPr>
          <a:xfrm>
            <a:off x="763280" y="4156585"/>
            <a:ext cx="4171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stationary GPE solution for fixed barrier height, V</a:t>
            </a:r>
            <a:r>
              <a:rPr lang="en-US" baseline="-25000" dirty="0"/>
              <a:t>0</a:t>
            </a:r>
            <a:r>
              <a:rPr lang="en-US" dirty="0"/>
              <a:t>, choose a vortex starting position at lowest-density point on inside-edge of annulus and iteratively solve for the vortex motion. The shortest time for a path in which the vortex traverses both rings gives the oscillation period.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3164BA-EBE7-96BF-6CA3-C01284F2C1CF}"/>
              </a:ext>
            </a:extLst>
          </p:cNvPr>
          <p:cNvGrpSpPr/>
          <p:nvPr/>
        </p:nvGrpSpPr>
        <p:grpSpPr>
          <a:xfrm>
            <a:off x="742950" y="1717712"/>
            <a:ext cx="4171950" cy="2180616"/>
            <a:chOff x="742950" y="1717712"/>
            <a:chExt cx="4171950" cy="2180616"/>
          </a:xfrm>
        </p:grpSpPr>
        <p:pic>
          <p:nvPicPr>
            <p:cNvPr id="7" name="Picture 6" descr="\documentclass{article}&#10;\usepackage{amsmath}&#10;\pagestyle{empty}&#10;\begin{document}&#10;&#10;$$&#10;{\bf v}(\boldsymbol{\rho},t) = &#10;\frac{\hbar}{m}&#10;\left(&#10;\boldsymbol{\nabla}\Phi -&#10;\hat{\boldsymbol{\kappa}}\times&#10;\boldsymbol{\nabla}\ln(\sqrt{n})&#10;\right)&#10;$$&#10;&#10;&#10;\end{document}" title="IguanaTex Bitmap Display">
              <a:extLst>
                <a:ext uri="{FF2B5EF4-FFF2-40B4-BE49-F238E27FC236}">
                  <a16:creationId xmlns:a16="http://schemas.microsoft.com/office/drawing/2014/main" id="{9A01A0D4-56F2-BAD5-00B9-0D13D9C2552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73" y="1795934"/>
              <a:ext cx="3837969" cy="527378"/>
            </a:xfrm>
            <a:prstGeom prst="rect">
              <a:avLst/>
            </a:prstGeom>
          </p:spPr>
        </p:pic>
        <p:pic>
          <p:nvPicPr>
            <p:cNvPr id="19" name="Picture 18" descr="\documentclass{article}&#10;\usepackage{amsmath}&#10;\pagestyle{empty}&#10;\begin{document}&#10;&#10;$$&#10;\hat{\boldsymbol{\kappa}} =&#10;(h/m)s\,\hat{\bf e}_{z}&#10;\quad&#10;n = &#10;\left|&#10;\psi(\boldsymbol{\rho},t)&#10;\right|^{2}&#10;$$&#10;&#10;&#10;\end{document}" title="IguanaTex Bitmap Display">
              <a:extLst>
                <a:ext uri="{FF2B5EF4-FFF2-40B4-BE49-F238E27FC236}">
                  <a16:creationId xmlns:a16="http://schemas.microsoft.com/office/drawing/2014/main" id="{7E6ECB7D-DF4E-66E4-388D-2D10EE2F34D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011" y="2401534"/>
              <a:ext cx="3304493" cy="312464"/>
            </a:xfrm>
            <a:prstGeom prst="rect">
              <a:avLst/>
            </a:prstGeom>
          </p:spPr>
        </p:pic>
        <p:pic>
          <p:nvPicPr>
            <p:cNvPr id="13" name="Picture 12" descr="\documentclass{article}&#10;\usepackage{amsmath}&#10;\pagestyle{empty}&#10;\begin{document}&#10;&#10;$$&#10;\Phi = {\rm BEC\ phase\ w/o\ vortex}&#10;$$&#10;&#10;&#10;\end{document}" title="IguanaTex Bitmap Display">
              <a:extLst>
                <a:ext uri="{FF2B5EF4-FFF2-40B4-BE49-F238E27FC236}">
                  <a16:creationId xmlns:a16="http://schemas.microsoft.com/office/drawing/2014/main" id="{93125DA9-8206-EF71-E02F-6322D296712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994" y="2992701"/>
              <a:ext cx="3054523" cy="25759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87CC1A-5E0D-3501-99E0-9A58BF300FB7}"/>
                </a:ext>
              </a:extLst>
            </p:cNvPr>
            <p:cNvSpPr/>
            <p:nvPr/>
          </p:nvSpPr>
          <p:spPr>
            <a:xfrm>
              <a:off x="742950" y="1717712"/>
              <a:ext cx="4171950" cy="176589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D9B4C-6C3A-57F6-C7FB-67095CEA6FF5}"/>
                </a:ext>
              </a:extLst>
            </p:cNvPr>
            <p:cNvSpPr txBox="1"/>
            <p:nvPr/>
          </p:nvSpPr>
          <p:spPr>
            <a:xfrm>
              <a:off x="955335" y="3528996"/>
              <a:ext cx="3888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dirty="0" err="1"/>
                <a:t>Groszek</a:t>
              </a:r>
              <a:r>
                <a:rPr lang="en-US" dirty="0"/>
                <a:t>, et al., PRA </a:t>
              </a:r>
              <a:r>
                <a:rPr lang="en-US" b="1" dirty="0"/>
                <a:t>86</a:t>
              </a:r>
              <a:r>
                <a:rPr lang="en-US" dirty="0"/>
                <a:t>, 013631 (2018)]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58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Long-time Number-Imbalance Beating Effect</a:t>
            </a:r>
          </a:p>
        </p:txBody>
      </p:sp>
      <p:pic>
        <p:nvPicPr>
          <p:cNvPr id="4" name="Picture 3" descr="A diagram of a waveform&#10;&#10;Description automatically generated">
            <a:extLst>
              <a:ext uri="{FF2B5EF4-FFF2-40B4-BE49-F238E27FC236}">
                <a16:creationId xmlns:a16="http://schemas.microsoft.com/office/drawing/2014/main" id="{B4924A4A-C479-E8C9-E0C2-622363976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40" y="1459961"/>
            <a:ext cx="6623492" cy="4419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1D858-1790-06B4-192F-AFB7D63E760C}"/>
              </a:ext>
            </a:extLst>
          </p:cNvPr>
          <p:cNvSpPr txBox="1"/>
          <p:nvPr/>
        </p:nvSpPr>
        <p:spPr>
          <a:xfrm>
            <a:off x="561975" y="1822824"/>
            <a:ext cx="4667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Preparation of the initial state can cause a small population difference between the atom numbers of the left (N</a:t>
            </a:r>
            <a:r>
              <a:rPr lang="en-US" baseline="-25000" dirty="0"/>
              <a:t>L</a:t>
            </a:r>
            <a:r>
              <a:rPr lang="en-US" dirty="0"/>
              <a:t>) and right (N</a:t>
            </a:r>
            <a:r>
              <a:rPr lang="en-US" baseline="-25000" dirty="0"/>
              <a:t>R</a:t>
            </a:r>
            <a:r>
              <a:rPr lang="en-US" dirty="0"/>
              <a:t>) rings.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leads to a small difference between the period of the angular momentum difference (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L</a:t>
            </a:r>
            <a:r>
              <a:rPr lang="en-US" baseline="-25000" dirty="0" err="1"/>
              <a:t>z</a:t>
            </a:r>
            <a:r>
              <a:rPr lang="en-US" dirty="0"/>
              <a:t>) and the number difference (</a:t>
            </a:r>
            <a:r>
              <a:rPr lang="en-US" dirty="0">
                <a:latin typeface="Symbol" panose="05050102010706020507" pitchFamily="18" charset="2"/>
              </a:rPr>
              <a:t>DN) </a:t>
            </a:r>
            <a:r>
              <a:rPr lang="en-US" dirty="0"/>
              <a:t>between the left and right rings.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Thus there is a beating effect between these two oscillating quantities that only shows up for long evolution times.</a:t>
            </a:r>
          </a:p>
        </p:txBody>
      </p:sp>
      <p:pic>
        <p:nvPicPr>
          <p:cNvPr id="6" name="Picture 5" descr="\documentclass{article}&#10;\usepackage{amsmath}&#10;\pagestyle{empty}&#10;\begin{document}&#10;&#10;$$&#10;\Delta N &#10;\equiv&#10;\frac&#10;{N_{\rm L}-N_{\rm R}}&#10;{N_{\rm L}+N_{\rm R}}&#10;$$&#10;&#10;&#10;\end{document}" title="IguanaTex Bitmap Display">
            <a:extLst>
              <a:ext uri="{FF2B5EF4-FFF2-40B4-BE49-F238E27FC236}">
                <a16:creationId xmlns:a16="http://schemas.microsoft.com/office/drawing/2014/main" id="{A63277AD-36DD-3667-5757-1CCAC959E9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93" y="5879008"/>
            <a:ext cx="1818386" cy="5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2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451EE-9434-D70E-2DD5-95895D8A1515}"/>
              </a:ext>
            </a:extLst>
          </p:cNvPr>
          <p:cNvSpPr txBox="1"/>
          <p:nvPr/>
        </p:nvSpPr>
        <p:spPr>
          <a:xfrm>
            <a:off x="1395413" y="2705725"/>
            <a:ext cx="9401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Double-Ring BEC Persistent Currents: Phenomenological Finite-T Results</a:t>
            </a:r>
          </a:p>
        </p:txBody>
      </p:sp>
    </p:spTree>
    <p:extLst>
      <p:ext uri="{BB962C8B-B14F-4D97-AF65-F5344CB8AC3E}">
        <p14:creationId xmlns:p14="http://schemas.microsoft.com/office/powerpoint/2010/main" val="281548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48C7-D9E2-5BE7-5B01-89C33903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94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GPE with Phenomenological Damping</a:t>
            </a:r>
          </a:p>
        </p:txBody>
      </p:sp>
      <p:pic>
        <p:nvPicPr>
          <p:cNvPr id="31" name="Picture 30" descr="\documentclass{article}&#10;\usepackage{amsmath}&#10;\usepackage{xcolor}&#10;\pagestyle{empty}&#10;\begin{document}&#10;&#10;$$&#10;i\hbar&#10;\frac{\partial}{\partial t}&#10;\psi(\boldsymbol{\rho},t) = &#10;\textcolor{red}&#10;{\left(1-i\gamma\right)}&#10;\left[&#10;\hat{\cal H}_{\rm GP}[\psi]-\mu_{\rm 2D}&#10;\right]&#10;\psi(\boldsymbol{\rho},t)&#10;$$&#10;&#10;&#10;\end{document}" title="IguanaTex Bitmap Display">
            <a:extLst>
              <a:ext uri="{FF2B5EF4-FFF2-40B4-BE49-F238E27FC236}">
                <a16:creationId xmlns:a16="http://schemas.microsoft.com/office/drawing/2014/main" id="{F04C29BC-B243-312F-D92A-D15D48456A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21" y="3160738"/>
            <a:ext cx="5052764" cy="536523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$&#10;\hat{\cal H}_{\rm GP}[\psi] = &#10;-\frac{\hbar^{2}}{2m}\nabla^{2}_{\perp} +&#10;V_{\rm ext}(\boldsymbol{\rho},t) +&#10;g_{\rm 2D}&#10;\left|&#10;\psi(\boldsymbol{\rho},t)&#10;\right|^{2}&#10;$$&#10;&#10;&#10;\end{document}" title="IguanaTex Bitmap Display">
            <a:extLst>
              <a:ext uri="{FF2B5EF4-FFF2-40B4-BE49-F238E27FC236}">
                <a16:creationId xmlns:a16="http://schemas.microsoft.com/office/drawing/2014/main" id="{2D446269-0327-35BF-86F7-E305C2EBDC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70" y="4316276"/>
            <a:ext cx="5159460" cy="583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068D96-89E0-86DC-0020-9CDCF41F8290}"/>
              </a:ext>
            </a:extLst>
          </p:cNvPr>
          <p:cNvSpPr txBox="1"/>
          <p:nvPr/>
        </p:nvSpPr>
        <p:spPr>
          <a:xfrm>
            <a:off x="257175" y="2444722"/>
            <a:ext cx="452437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phenomenological damping parameter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1068D0-1782-66B2-A00A-6B756F618B43}"/>
              </a:ext>
            </a:extLst>
          </p:cNvPr>
          <p:cNvCxnSpPr>
            <a:cxnSpLocks/>
          </p:cNvCxnSpPr>
          <p:nvPr/>
        </p:nvCxnSpPr>
        <p:spPr>
          <a:xfrm>
            <a:off x="4781550" y="2597158"/>
            <a:ext cx="1019175" cy="725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C0D795-324B-9D2F-FC20-6B959DA87B68}"/>
              </a:ext>
            </a:extLst>
          </p:cNvPr>
          <p:cNvSpPr txBox="1"/>
          <p:nvPr/>
        </p:nvSpPr>
        <p:spPr>
          <a:xfrm>
            <a:off x="2895600" y="170514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Damped Gross-</a:t>
            </a:r>
            <a:r>
              <a:rPr lang="en-US" sz="2400" dirty="0" err="1">
                <a:solidFill>
                  <a:srgbClr val="FF0000"/>
                </a:solidFill>
              </a:rPr>
              <a:t>Pitaevskii</a:t>
            </a:r>
            <a:r>
              <a:rPr lang="en-US" sz="2400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424213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Effects of Damping on Persistent Currents</a:t>
            </a:r>
          </a:p>
        </p:txBody>
      </p:sp>
      <p:pic>
        <p:nvPicPr>
          <p:cNvPr id="4" name="Picture 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1D684EF4-01B2-5C77-E216-47793D2DD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40" y="1578589"/>
            <a:ext cx="5081905" cy="4914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ADB4A-DDFE-F3B3-9E6D-7F1541BFAAD6}"/>
              </a:ext>
            </a:extLst>
          </p:cNvPr>
          <p:cNvSpPr txBox="1"/>
          <p:nvPr/>
        </p:nvSpPr>
        <p:spPr>
          <a:xfrm>
            <a:off x="341817" y="1209675"/>
            <a:ext cx="5081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Actual experiments are conducted at low, but non-zero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case both dissipation and fluctuations are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 effect of this is to damp or even completely suppress persistent-current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zero damping</a:t>
            </a:r>
            <a:r>
              <a:rPr lang="en-US" dirty="0"/>
              <a:t>, oscillations continue indefinitely for as long as the barrier height exceeds the chemical potential.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light damping</a:t>
            </a:r>
            <a:r>
              <a:rPr lang="en-US" dirty="0"/>
              <a:t>, oscillations are cut off after a finite lifetime.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heavy damping</a:t>
            </a:r>
            <a:r>
              <a:rPr lang="en-US" dirty="0"/>
              <a:t>, oscillations do not occur at 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 of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L</a:t>
            </a:r>
            <a:r>
              <a:rPr lang="en-US" baseline="-25000" dirty="0" err="1"/>
              <a:t>z</a:t>
            </a:r>
            <a:r>
              <a:rPr lang="en-US" dirty="0"/>
              <a:t> shows that the vortex becomes trapped at the center of the system and, as the gate is closed, it gets forced into a randomly chosen ring.</a:t>
            </a:r>
          </a:p>
        </p:txBody>
      </p:sp>
      <p:pic>
        <p:nvPicPr>
          <p:cNvPr id="12" name="Picture 11" descr="\documentclass{article}&#10;\usepackage{amsmath}&#10;\pagestyle{empty}&#10;\begin{document}&#10;&#10;$$&#10;\gamma = 0.000&#10;$$&#10;&#10;&#10;\end{document}" title="IguanaTex Bitmap Display">
            <a:extLst>
              <a:ext uri="{FF2B5EF4-FFF2-40B4-BE49-F238E27FC236}">
                <a16:creationId xmlns:a16="http://schemas.microsoft.com/office/drawing/2014/main" id="{951E35F0-1DD6-FCC7-759B-FC79A8DB89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57" y="2713368"/>
            <a:ext cx="1051706" cy="227108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$&#10;\gamma = 0.001&#10;$$&#10;&#10;&#10;\end{document}" title="IguanaTex Bitmap Display">
            <a:extLst>
              <a:ext uri="{FF2B5EF4-FFF2-40B4-BE49-F238E27FC236}">
                <a16:creationId xmlns:a16="http://schemas.microsoft.com/office/drawing/2014/main" id="{CAAF08AB-A357-5449-24AA-084176FC7E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57" y="3281803"/>
            <a:ext cx="1041037" cy="2271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$&#10;\gamma = 0.300&#10;$$&#10;&#10;&#10;\end{document}" title="IguanaTex Bitmap Display">
            <a:extLst>
              <a:ext uri="{FF2B5EF4-FFF2-40B4-BE49-F238E27FC236}">
                <a16:creationId xmlns:a16="http://schemas.microsoft.com/office/drawing/2014/main" id="{BAC49B97-386C-A6E0-3092-C15E1AD684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57" y="3850238"/>
            <a:ext cx="1051706" cy="22710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F2637B-0D77-F0BE-690B-BEE141802849}"/>
              </a:ext>
            </a:extLst>
          </p:cNvPr>
          <p:cNvCxnSpPr>
            <a:cxnSpLocks/>
          </p:cNvCxnSpPr>
          <p:nvPr/>
        </p:nvCxnSpPr>
        <p:spPr>
          <a:xfrm flipV="1">
            <a:off x="4899078" y="2855761"/>
            <a:ext cx="846958" cy="651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01E6E3-D9AB-6786-A055-6E8CC9317029}"/>
              </a:ext>
            </a:extLst>
          </p:cNvPr>
          <p:cNvCxnSpPr>
            <a:cxnSpLocks/>
          </p:cNvCxnSpPr>
          <p:nvPr/>
        </p:nvCxnSpPr>
        <p:spPr>
          <a:xfrm flipV="1">
            <a:off x="5095875" y="4075255"/>
            <a:ext cx="718876" cy="574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D8AB50-E2B1-5306-B325-5FACE21C29F1}"/>
              </a:ext>
            </a:extLst>
          </p:cNvPr>
          <p:cNvCxnSpPr>
            <a:cxnSpLocks/>
          </p:cNvCxnSpPr>
          <p:nvPr/>
        </p:nvCxnSpPr>
        <p:spPr>
          <a:xfrm flipV="1">
            <a:off x="5095875" y="3508911"/>
            <a:ext cx="683782" cy="526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8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Oscillation Lifetime vs Damping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6530B53C-2501-16AF-2857-194F5A5B8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19" y="2058078"/>
            <a:ext cx="8304762" cy="38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451EE-9434-D70E-2DD5-95895D8A1515}"/>
              </a:ext>
            </a:extLst>
          </p:cNvPr>
          <p:cNvSpPr txBox="1"/>
          <p:nvPr/>
        </p:nvSpPr>
        <p:spPr>
          <a:xfrm>
            <a:off x="1362075" y="2705725"/>
            <a:ext cx="9467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Double-Ring BEC Persistent Currents: Finite-T Stochastic-Projected GPE Results </a:t>
            </a:r>
          </a:p>
        </p:txBody>
      </p:sp>
    </p:spTree>
    <p:extLst>
      <p:ext uri="{BB962C8B-B14F-4D97-AF65-F5344CB8AC3E}">
        <p14:creationId xmlns:p14="http://schemas.microsoft.com/office/powerpoint/2010/main" val="45388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48C7-D9E2-5BE7-5B01-89C33903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70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GPE with Damping and Thermal Fluctuations</a:t>
            </a:r>
          </a:p>
        </p:txBody>
      </p:sp>
      <p:pic>
        <p:nvPicPr>
          <p:cNvPr id="24" name="Picture 23" descr="\documentclass{article}&#10;\usepackage{amsmath}&#10;\usepackage{xcolor}&#10;\pagestyle{empty}&#10;\begin{document}&#10;&#10;$$&#10;i\hbar&#10;\frac{\partial}{\partial t}&#10;\psi(\boldsymbol{\rho},t) = &#10;\textcolor{red}{\hat{\bf\cal P}\Big\{}&#10;\textcolor{red}&#10;{\bf\left(1-i\gamma\right)}&#10;\left[&#10;\hat{\cal H}_{\rm GP}[\psi]-\mu_{\rm 2D}&#10;\right]&#10;\psi(\boldsymbol{\rho},t)&#10;\textcolor{red}{+\eta(\boldsymbol{\rho},t)\Big\}}&#10;$$&#10;&#10;&#10;\end{document}" title="IguanaTex Bitmap Display">
            <a:extLst>
              <a:ext uri="{FF2B5EF4-FFF2-40B4-BE49-F238E27FC236}">
                <a16:creationId xmlns:a16="http://schemas.microsoft.com/office/drawing/2014/main" id="{6E5E755A-D3EF-5B6F-477F-C23813BA3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40395"/>
            <a:ext cx="6482478" cy="536523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$&#10;\hat{\cal H}_{\rm GP}[\psi] = &#10;-\frac{\hbar^{2}}{2m}\nabla^{2}_{\perp} +&#10;V_{\rm ext}(\boldsymbol{\rho},t) +&#10;g_{\rm 2D}&#10;\left|&#10;\psi(\boldsymbol{\rho},t)&#10;\right|^{2}&#10;$$&#10;&#10;&#10;\end{document}" title="IguanaTex Bitmap Display">
            <a:extLst>
              <a:ext uri="{FF2B5EF4-FFF2-40B4-BE49-F238E27FC236}">
                <a16:creationId xmlns:a16="http://schemas.microsoft.com/office/drawing/2014/main" id="{2D446269-0327-35BF-86F7-E305C2EBDC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9" y="4256610"/>
            <a:ext cx="5159460" cy="5837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068D96-89E0-86DC-0020-9CDCF41F8290}"/>
              </a:ext>
            </a:extLst>
          </p:cNvPr>
          <p:cNvSpPr txBox="1"/>
          <p:nvPr/>
        </p:nvSpPr>
        <p:spPr>
          <a:xfrm>
            <a:off x="7115890" y="2299484"/>
            <a:ext cx="452437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complex Gaussian noise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1068D0-1782-66B2-A00A-6B756F618B43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858250" y="2668816"/>
            <a:ext cx="519828" cy="760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C0D795-324B-9D2F-FC20-6B959DA87B68}"/>
              </a:ext>
            </a:extLst>
          </p:cNvPr>
          <p:cNvSpPr txBox="1"/>
          <p:nvPr/>
        </p:nvSpPr>
        <p:spPr>
          <a:xfrm>
            <a:off x="2458720" y="1691431"/>
            <a:ext cx="727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Stochastic, Projected Gross-</a:t>
            </a:r>
            <a:r>
              <a:rPr lang="en-US" sz="2400" dirty="0" err="1">
                <a:solidFill>
                  <a:srgbClr val="FF0000"/>
                </a:solidFill>
              </a:rPr>
              <a:t>Pitaevskii</a:t>
            </a:r>
            <a:r>
              <a:rPr lang="en-US" sz="2400" dirty="0">
                <a:solidFill>
                  <a:srgbClr val="FF0000"/>
                </a:solidFill>
              </a:rPr>
              <a:t> Equation (SP-GPE)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66777-1A42-2F0A-81B8-C334ED3B9336}"/>
              </a:ext>
            </a:extLst>
          </p:cNvPr>
          <p:cNvSpPr txBox="1"/>
          <p:nvPr/>
        </p:nvSpPr>
        <p:spPr>
          <a:xfrm>
            <a:off x="280987" y="2299484"/>
            <a:ext cx="452437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mode cutoff projection operator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08198E-3AD7-03DC-3368-BF94922D8650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2543175" y="2668816"/>
            <a:ext cx="1914525" cy="836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\documentclass{article}&#10;\usepackage{amsmath}&#10;\pagestyle{empty}&#10;\begin{document}&#10;&#10;$$&#10;\langle&#10;\eta^{\ast}&#10;(\boldsymbol{\rho},t)&#10;\eta^{\ast}&#10;(\boldsymbol{\rho}^{\prime},t)&#10;\rangle = &#10;\langle&#10;\eta&#10;(\boldsymbol{\rho},t)&#10;\eta&#10;(\boldsymbol{\rho}^{\prime},t)&#10;\rangle = 0&#10;\quad&#10;\langle&#10;\eta&#10;(\boldsymbol{\rho},t)&#10;\eta&#10;(\boldsymbol{\rho}^{\prime},t)&#10;\rangle =&#10;\left(&#10;\frac{2\gamma k_{B}T}{\hbar}&#10;\right)&#10;\delta&#10;\left(&#10;\boldsymbol{\rho}-&#10;\boldsymbol{\rho}^{\prime}&#10;\right)&#10;\delta&#10;\left(t-t^{\prime})\right)&#10;$$&#10;&#10;&#10;\end{document}" title="IguanaTex Bitmap Display">
            <a:extLst>
              <a:ext uri="{FF2B5EF4-FFF2-40B4-BE49-F238E27FC236}">
                <a16:creationId xmlns:a16="http://schemas.microsoft.com/office/drawing/2014/main" id="{A36843FA-CCA6-18F8-F040-E0CF2BB20D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50" y="5311776"/>
            <a:ext cx="9876900" cy="6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4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Equilibrium SP-GPE Density Profiles</a:t>
            </a:r>
          </a:p>
        </p:txBody>
      </p:sp>
      <p:pic>
        <p:nvPicPr>
          <p:cNvPr id="4" name="Picture 3" descr="A yellow and blue circ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3F963D6-EA97-CD45-7380-16A8BD984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43" y="1293496"/>
            <a:ext cx="8285714" cy="220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374B6-B74F-1981-6631-055F9247A7D8}"/>
              </a:ext>
            </a:extLst>
          </p:cNvPr>
          <p:cNvSpPr txBox="1"/>
          <p:nvPr/>
        </p:nvSpPr>
        <p:spPr>
          <a:xfrm>
            <a:off x="1028700" y="4087176"/>
            <a:ext cx="1039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Equilibrium SP-GPE density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SP-GPE formalism, the energy modes are divided into low-energy modes (with occupation greater than one) and high-energy modes.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order parameter (</a:t>
            </a:r>
            <a:r>
              <a:rPr lang="en-US" sz="2400" dirty="0">
                <a:latin typeface="Symbol" panose="05050102010706020507" pitchFamily="18" charset="2"/>
              </a:rPr>
              <a:t>y(</a:t>
            </a:r>
            <a:r>
              <a:rPr lang="en-US" sz="2400" b="1" dirty="0" err="1">
                <a:latin typeface="Symbol" panose="05050102010706020507" pitchFamily="18" charset="2"/>
              </a:rPr>
              <a:t>r</a:t>
            </a:r>
            <a:r>
              <a:rPr lang="en-US" sz="2400" dirty="0" err="1"/>
              <a:t>,t</a:t>
            </a:r>
            <a:r>
              <a:rPr lang="en-US" sz="2400" dirty="0"/>
              <a:t>)) describes the low-energy-modes contribution while the high-energy modes act as a heat bath at temperature, 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SP-GPE solution is no longer the “condensate wave function.”</a:t>
            </a:r>
          </a:p>
        </p:txBody>
      </p:sp>
    </p:spTree>
    <p:extLst>
      <p:ext uri="{BB962C8B-B14F-4D97-AF65-F5344CB8AC3E}">
        <p14:creationId xmlns:p14="http://schemas.microsoft.com/office/powerpoint/2010/main" val="414038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2767-8994-47C0-B790-FF12ED27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Quantum sensors in positioning, navigation, and timing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5183-9FAC-489C-B0C9-71BC88972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Global Navigation Satellite Systems such as GPS can be jammed, spoofed, or be unavailable (deep under the ocean or </a:t>
            </a:r>
            <a:r>
              <a:rPr lang="en-US" sz="2400" dirty="0">
                <a:solidFill>
                  <a:srgbClr val="FF0000"/>
                </a:solidFill>
              </a:rPr>
              <a:t>solar flares</a:t>
            </a:r>
            <a:r>
              <a:rPr lang="en-US" sz="2400" dirty="0"/>
              <a:t>).</a:t>
            </a:r>
          </a:p>
          <a:p>
            <a:r>
              <a:rPr lang="en-US" sz="2400" dirty="0"/>
              <a:t>Most commercial air and seagoing vessels have onboard inertial navigation systems (INSs) that can determine position and attitude using dead reckoning without the need for receiving external signals.</a:t>
            </a:r>
          </a:p>
          <a:p>
            <a:r>
              <a:rPr lang="en-US" sz="2400" dirty="0"/>
              <a:t>Long-time operation of such INSs suffer from parameter drift which leads to position and attitude errors that grow with time.</a:t>
            </a:r>
          </a:p>
          <a:p>
            <a:r>
              <a:rPr lang="en-US" sz="2400" dirty="0"/>
              <a:t>Secondary sensors with lower sample rates can be used to re-calibrate the primary sensor’s parameters.</a:t>
            </a:r>
          </a:p>
          <a:p>
            <a:r>
              <a:rPr lang="en-US" sz="2400" dirty="0"/>
              <a:t>Quantum sensors which measure accelerations and rotation velocities can serve in this capacity.</a:t>
            </a:r>
          </a:p>
          <a:p>
            <a:endParaRPr lang="en-US" sz="24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17934E5-8BB9-4B24-90F3-DFDE8F2F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53FDCB-4CB8-44F6-B3F1-CBC96703B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2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91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Effects of Thermal Fluctuations</a:t>
            </a:r>
          </a:p>
        </p:txBody>
      </p:sp>
      <p:pic>
        <p:nvPicPr>
          <p:cNvPr id="4" name="Picture 3" descr="A collage of a graph&#10;&#10;Description automatically generated">
            <a:extLst>
              <a:ext uri="{FF2B5EF4-FFF2-40B4-BE49-F238E27FC236}">
                <a16:creationId xmlns:a16="http://schemas.microsoft.com/office/drawing/2014/main" id="{BBAA093E-6880-CFB2-4908-3592EB3CD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90" y="2348432"/>
            <a:ext cx="8139682" cy="3238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00B5EF-8C39-9452-0F84-69A1DD7C166E}"/>
              </a:ext>
            </a:extLst>
          </p:cNvPr>
          <p:cNvSpPr txBox="1"/>
          <p:nvPr/>
        </p:nvSpPr>
        <p:spPr>
          <a:xfrm>
            <a:off x="4987690" y="1659747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50 </a:t>
            </a:r>
            <a:r>
              <a:rPr lang="en-US" sz="3600" dirty="0" err="1"/>
              <a:t>nK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DE28E-ACA3-CC3A-95FE-894D3BED9279}"/>
              </a:ext>
            </a:extLst>
          </p:cNvPr>
          <p:cNvSpPr txBox="1"/>
          <p:nvPr/>
        </p:nvSpPr>
        <p:spPr>
          <a:xfrm>
            <a:off x="7278591" y="1637472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150 </a:t>
            </a:r>
            <a:r>
              <a:rPr lang="en-US" sz="3600" dirty="0" err="1"/>
              <a:t>nK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066BC-FBC7-3FC4-C547-65133D0B18BF}"/>
              </a:ext>
            </a:extLst>
          </p:cNvPr>
          <p:cNvSpPr txBox="1"/>
          <p:nvPr/>
        </p:nvSpPr>
        <p:spPr>
          <a:xfrm>
            <a:off x="9669310" y="1627552"/>
            <a:ext cx="147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250 </a:t>
            </a:r>
            <a:r>
              <a:rPr lang="en-US" sz="3600" dirty="0" err="1"/>
              <a:t>nK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D8B90-F8D7-53FB-0703-DBC28AD21970}"/>
              </a:ext>
            </a:extLst>
          </p:cNvPr>
          <p:cNvSpPr txBox="1"/>
          <p:nvPr/>
        </p:nvSpPr>
        <p:spPr>
          <a:xfrm>
            <a:off x="106828" y="1538914"/>
            <a:ext cx="3963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Fluctuations reduce the visibility of the persistent current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essentially shift the phase of the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(ii) Single-trajectory winding number oscillations for T = 50, 150, and 250 </a:t>
            </a:r>
            <a:r>
              <a:rPr lang="en-US" sz="2000" dirty="0" err="1"/>
              <a:t>nK</a:t>
            </a:r>
            <a:r>
              <a:rPr lang="en-US" sz="2000" dirty="0"/>
              <a:t> for </a:t>
            </a:r>
            <a:r>
              <a:rPr lang="en-US" sz="2000" dirty="0">
                <a:latin typeface="Symbol" panose="05050102010706020507" pitchFamily="18" charset="2"/>
              </a:rPr>
              <a:t>g </a:t>
            </a:r>
            <a:r>
              <a:rPr lang="en-US" sz="2000" dirty="0"/>
              <a:t>= 0.001 shown at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(iii) 100-run winding number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(iv) Mean angular momentum difference between 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016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451EE-9434-D70E-2DD5-95895D8A1515}"/>
              </a:ext>
            </a:extLst>
          </p:cNvPr>
          <p:cNvSpPr txBox="1"/>
          <p:nvPr/>
        </p:nvSpPr>
        <p:spPr>
          <a:xfrm>
            <a:off x="1395413" y="2705725"/>
            <a:ext cx="9401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Double-Ring BEC Persistent Currents: 3D </a:t>
            </a:r>
            <a:r>
              <a:rPr lang="en-US" sz="4400" dirty="0" err="1">
                <a:solidFill>
                  <a:srgbClr val="FF0000"/>
                </a:solidFill>
              </a:rPr>
              <a:t>Collisionless</a:t>
            </a:r>
            <a:r>
              <a:rPr lang="en-US" sz="4400" dirty="0">
                <a:solidFill>
                  <a:srgbClr val="FF0000"/>
                </a:solidFill>
              </a:rPr>
              <a:t> ZNG Results </a:t>
            </a:r>
          </a:p>
        </p:txBody>
      </p:sp>
    </p:spTree>
    <p:extLst>
      <p:ext uri="{BB962C8B-B14F-4D97-AF65-F5344CB8AC3E}">
        <p14:creationId xmlns:p14="http://schemas.microsoft.com/office/powerpoint/2010/main" val="323289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/>
            <a:r>
              <a:rPr lang="en-US" sz="4400" spc="-1">
                <a:solidFill>
                  <a:srgbClr val="000000"/>
                </a:solidFill>
                <a:latin typeface="Calibri"/>
              </a:rPr>
              <a:t>ZNG Model</a:t>
            </a:r>
            <a:br>
              <a:rPr>
                <a:solidFill>
                  <a:prstClr val="black"/>
                </a:solidFill>
                <a:latin typeface="Arial"/>
              </a:rPr>
            </a:br>
            <a:r>
              <a:rPr lang="en-US" sz="2700" spc="-1">
                <a:solidFill>
                  <a:srgbClr val="000000"/>
                </a:solidFill>
                <a:latin typeface="Calibri"/>
              </a:rPr>
              <a:t>(</a:t>
            </a:r>
            <a:r>
              <a:rPr lang="en-US" sz="2700" spc="-1">
                <a:solidFill>
                  <a:srgbClr val="FF0000"/>
                </a:solidFill>
                <a:latin typeface="Calibri"/>
              </a:rPr>
              <a:t>Z</a:t>
            </a:r>
            <a:r>
              <a:rPr lang="en-US" sz="2700" spc="-1">
                <a:solidFill>
                  <a:srgbClr val="000000"/>
                </a:solidFill>
                <a:latin typeface="Calibri"/>
              </a:rPr>
              <a:t>aremba-</a:t>
            </a:r>
            <a:r>
              <a:rPr lang="en-US" sz="2700" spc="-1">
                <a:solidFill>
                  <a:srgbClr val="FF0000"/>
                </a:solidFill>
                <a:latin typeface="Calibri"/>
              </a:rPr>
              <a:t>N</a:t>
            </a:r>
            <a:r>
              <a:rPr lang="en-US" sz="2700" spc="-1">
                <a:solidFill>
                  <a:srgbClr val="000000"/>
                </a:solidFill>
                <a:latin typeface="Calibri"/>
              </a:rPr>
              <a:t>ikuni-</a:t>
            </a:r>
            <a:r>
              <a:rPr lang="en-US" sz="2700" spc="-1">
                <a:solidFill>
                  <a:srgbClr val="FF0000"/>
                </a:solidFill>
                <a:latin typeface="Calibri"/>
              </a:rPr>
              <a:t>G</a:t>
            </a:r>
            <a:r>
              <a:rPr lang="en-US" sz="2700" spc="-1">
                <a:solidFill>
                  <a:srgbClr val="000000"/>
                </a:solidFill>
                <a:latin typeface="Calibri"/>
              </a:rPr>
              <a:t>riffin)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1981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just"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>
                <a:solidFill>
                  <a:srgbClr val="000000"/>
                </a:solidFill>
                <a:latin typeface="Calibri"/>
              </a:rPr>
              <a:t>The ZNG theory describes the behavior of a </a:t>
            </a:r>
            <a:r>
              <a:rPr lang="en-US" sz="2200" spc="-1">
                <a:solidFill>
                  <a:srgbClr val="FF0000"/>
                </a:solidFill>
                <a:latin typeface="Calibri"/>
              </a:rPr>
              <a:t>thermal equilibrium system that is subject to a weak, external perturbation</a:t>
            </a:r>
            <a:r>
              <a:rPr lang="en-US" sz="2200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2720" algn="just"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>
                <a:solidFill>
                  <a:srgbClr val="000000"/>
                </a:solidFill>
                <a:latin typeface="Calibri"/>
              </a:rPr>
              <a:t>Assumes that the ultracold atom </a:t>
            </a:r>
            <a:r>
              <a:rPr lang="en-US" sz="2200" spc="-1">
                <a:solidFill>
                  <a:srgbClr val="FF0000"/>
                </a:solidFill>
                <a:latin typeface="Calibri"/>
              </a:rPr>
              <a:t>system consists of a Bose-Einstein condensate plus a non-condensate part that is modeled as a classical gas</a:t>
            </a:r>
            <a:r>
              <a:rPr lang="en-US" sz="2200" spc="-1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2720" algn="just"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>
                <a:solidFill>
                  <a:srgbClr val="000000"/>
                </a:solidFill>
                <a:latin typeface="Calibri"/>
              </a:rPr>
              <a:t>Accounts for time-dependent condensate and non-condensate behavior and allows for both time-dependent atom clouds to affect each other.</a:t>
            </a:r>
          </a:p>
          <a:p>
            <a:pPr marL="343080" indent="-342720" algn="just"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spc="-1">
                <a:solidFill>
                  <a:srgbClr val="000000"/>
                </a:solidFill>
                <a:latin typeface="Calibri"/>
              </a:rPr>
              <a:t>Quantities that describe the system are the </a:t>
            </a:r>
            <a:r>
              <a:rPr lang="en-US" sz="2200" spc="-1">
                <a:solidFill>
                  <a:srgbClr val="FF0000"/>
                </a:solidFill>
                <a:latin typeface="Calibri"/>
              </a:rPr>
              <a:t>condensate wave function</a:t>
            </a:r>
            <a:r>
              <a:rPr lang="en-US" sz="2200" spc="-1">
                <a:solidFill>
                  <a:srgbClr val="000000"/>
                </a:solidFill>
                <a:latin typeface="Calibri"/>
              </a:rPr>
              <a:t>, called                   and the </a:t>
            </a:r>
            <a:r>
              <a:rPr lang="en-US" sz="2200" spc="-1">
                <a:solidFill>
                  <a:srgbClr val="FF0000"/>
                </a:solidFill>
                <a:latin typeface="Calibri"/>
              </a:rPr>
              <a:t>single-particle distribution function</a:t>
            </a:r>
            <a:r>
              <a:rPr lang="en-US" sz="2200" spc="-1">
                <a:solidFill>
                  <a:srgbClr val="000000"/>
                </a:solidFill>
                <a:latin typeface="Calibri"/>
              </a:rPr>
              <a:t>, called                               .</a:t>
            </a:r>
          </a:p>
          <a:p>
            <a:pPr algn="just">
              <a:spcBef>
                <a:spcPts val="439"/>
              </a:spcBef>
            </a:pPr>
            <a:endParaRPr lang="en-US" sz="22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7" name="Picture 6"/>
          <p:cNvPicPr/>
          <p:nvPr/>
        </p:nvPicPr>
        <p:blipFill>
          <a:blip r:embed="rId2"/>
          <a:stretch/>
        </p:blipFill>
        <p:spPr>
          <a:xfrm>
            <a:off x="4664280" y="4895640"/>
            <a:ext cx="856800" cy="348120"/>
          </a:xfrm>
          <a:prstGeom prst="rect">
            <a:avLst/>
          </a:prstGeom>
          <a:ln>
            <a:noFill/>
          </a:ln>
        </p:spPr>
      </p:pic>
      <p:pic>
        <p:nvPicPr>
          <p:cNvPr id="128" name="Picture 8"/>
          <p:cNvPicPr/>
          <p:nvPr/>
        </p:nvPicPr>
        <p:blipFill>
          <a:blip r:embed="rId3"/>
          <a:stretch/>
        </p:blipFill>
        <p:spPr>
          <a:xfrm>
            <a:off x="4495800" y="5213880"/>
            <a:ext cx="1142640" cy="34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000" spc="-1">
                <a:solidFill>
                  <a:srgbClr val="000000"/>
                </a:solidFill>
                <a:latin typeface="Calibri"/>
              </a:rPr>
              <a:t>ZNG condensate behavior</a:t>
            </a:r>
          </a:p>
        </p:txBody>
      </p:sp>
      <p:pic>
        <p:nvPicPr>
          <p:cNvPr id="130" name="Picture 25"/>
          <p:cNvPicPr/>
          <p:nvPr/>
        </p:nvPicPr>
        <p:blipFill>
          <a:blip r:embed="rId2"/>
          <a:stretch/>
        </p:blipFill>
        <p:spPr>
          <a:xfrm>
            <a:off x="2109720" y="3059640"/>
            <a:ext cx="7909920" cy="66708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2209800" y="2068920"/>
            <a:ext cx="74671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>
                <a:solidFill>
                  <a:srgbClr val="000000"/>
                </a:solidFill>
                <a:latin typeface="Calibri"/>
              </a:rPr>
              <a:t>The condensate wave function is governed by the Generalized Gross-Pitaevskii  (GGP) equation: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2362080" y="3974040"/>
            <a:ext cx="990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 dirty="0">
                <a:solidFill>
                  <a:srgbClr val="000000"/>
                </a:solidFill>
                <a:latin typeface="Calibri"/>
              </a:rPr>
              <a:t>where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3" name="Picture 20"/>
          <p:cNvPicPr/>
          <p:nvPr/>
        </p:nvPicPr>
        <p:blipFill>
          <a:blip r:embed="rId3"/>
          <a:stretch/>
        </p:blipFill>
        <p:spPr>
          <a:xfrm>
            <a:off x="3200520" y="3973320"/>
            <a:ext cx="2603880" cy="412920"/>
          </a:xfrm>
          <a:prstGeom prst="rect">
            <a:avLst/>
          </a:prstGeom>
          <a:ln>
            <a:noFill/>
          </a:ln>
        </p:spPr>
      </p:pic>
      <p:sp>
        <p:nvSpPr>
          <p:cNvPr id="134" name="CustomShape 4"/>
          <p:cNvSpPr/>
          <p:nvPr/>
        </p:nvSpPr>
        <p:spPr>
          <a:xfrm>
            <a:off x="5486520" y="3974040"/>
            <a:ext cx="33523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>
                <a:solidFill>
                  <a:srgbClr val="000000"/>
                </a:solidFill>
                <a:latin typeface="Calibri"/>
              </a:rPr>
              <a:t>     is the 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condensate density</a:t>
            </a:r>
            <a:r>
              <a:rPr lang="en-US" sz="2000" spc="-1">
                <a:solidFill>
                  <a:srgbClr val="000000"/>
                </a:solidFill>
                <a:latin typeface="Calibri"/>
              </a:rPr>
              <a:t>, 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5" name="Picture 14"/>
          <p:cNvPicPr/>
          <p:nvPr/>
        </p:nvPicPr>
        <p:blipFill>
          <a:blip r:embed="rId4"/>
          <a:stretch/>
        </p:blipFill>
        <p:spPr>
          <a:xfrm>
            <a:off x="8743800" y="4050720"/>
            <a:ext cx="856800" cy="348120"/>
          </a:xfrm>
          <a:prstGeom prst="rect">
            <a:avLst/>
          </a:prstGeom>
          <a:ln>
            <a:noFill/>
          </a:ln>
        </p:spPr>
      </p:pic>
      <p:sp>
        <p:nvSpPr>
          <p:cNvPr id="136" name="CustomShape 5"/>
          <p:cNvSpPr/>
          <p:nvPr/>
        </p:nvSpPr>
        <p:spPr>
          <a:xfrm>
            <a:off x="2286120" y="4583520"/>
            <a:ext cx="7391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>
                <a:solidFill>
                  <a:srgbClr val="000000"/>
                </a:solidFill>
                <a:latin typeface="Calibri"/>
              </a:rPr>
              <a:t>is the 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non-condensate density</a:t>
            </a:r>
            <a:r>
              <a:rPr lang="en-US" sz="2000" spc="-1">
                <a:solidFill>
                  <a:srgbClr val="000000"/>
                </a:solidFill>
                <a:latin typeface="Calibri"/>
              </a:rPr>
              <a:t>, and                  is the local 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rate at which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7" name="Picture 17"/>
          <p:cNvPicPr/>
          <p:nvPr/>
        </p:nvPicPr>
        <p:blipFill>
          <a:blip r:embed="rId5"/>
          <a:stretch/>
        </p:blipFill>
        <p:spPr>
          <a:xfrm>
            <a:off x="6096000" y="4634280"/>
            <a:ext cx="856800" cy="348120"/>
          </a:xfrm>
          <a:prstGeom prst="rect">
            <a:avLst/>
          </a:prstGeom>
          <a:ln>
            <a:noFill/>
          </a:ln>
        </p:spPr>
      </p:pic>
      <p:sp>
        <p:nvSpPr>
          <p:cNvPr id="138" name="CustomShape 6"/>
          <p:cNvSpPr/>
          <p:nvPr/>
        </p:nvSpPr>
        <p:spPr>
          <a:xfrm>
            <a:off x="2286120" y="5040720"/>
            <a:ext cx="76957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>
                <a:solidFill>
                  <a:srgbClr val="FF0000"/>
                </a:solidFill>
                <a:latin typeface="Calibri"/>
              </a:rPr>
              <a:t>the condensate gains or loses atoms </a:t>
            </a:r>
            <a:r>
              <a:rPr lang="en-US" sz="2000" spc="-1">
                <a:solidFill>
                  <a:srgbClr val="000000"/>
                </a:solidFill>
                <a:latin typeface="Calibri"/>
              </a:rPr>
              <a:t>due to collisions with non-</a:t>
            </a:r>
            <a:endParaRPr lang="en-US" sz="2000" spc="-1">
              <a:solidFill>
                <a:prstClr val="black"/>
              </a:solidFill>
              <a:latin typeface="Arial"/>
            </a:endParaRPr>
          </a:p>
          <a:p>
            <a:r>
              <a:rPr lang="en-US" sz="2000" spc="-1">
                <a:solidFill>
                  <a:srgbClr val="000000"/>
                </a:solidFill>
                <a:latin typeface="Calibri"/>
              </a:rPr>
              <a:t>condensate atoms.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4000" spc="-1">
                <a:solidFill>
                  <a:srgbClr val="000000"/>
                </a:solidFill>
                <a:latin typeface="Calibri"/>
              </a:rPr>
              <a:t>ZNG non-condensate behavior</a:t>
            </a:r>
          </a:p>
        </p:txBody>
      </p:sp>
      <p:sp>
        <p:nvSpPr>
          <p:cNvPr id="140" name="CustomShape 2"/>
          <p:cNvSpPr/>
          <p:nvPr/>
        </p:nvSpPr>
        <p:spPr>
          <a:xfrm>
            <a:off x="2057520" y="1676520"/>
            <a:ext cx="6857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>
                <a:solidFill>
                  <a:srgbClr val="000000"/>
                </a:solidFill>
                <a:latin typeface="Calibri"/>
              </a:rPr>
              <a:t>The single-particle distribution function  is defined as follows: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1" name="Picture 8"/>
          <p:cNvPicPr/>
          <p:nvPr/>
        </p:nvPicPr>
        <p:blipFill>
          <a:blip r:embed="rId2"/>
          <a:stretch/>
        </p:blipFill>
        <p:spPr>
          <a:xfrm>
            <a:off x="1752600" y="2476800"/>
            <a:ext cx="4422240" cy="79524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6248280" y="2209680"/>
            <a:ext cx="4038120" cy="131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z="2000" spc="-1">
                <a:solidFill>
                  <a:srgbClr val="FF0000"/>
                </a:solidFill>
                <a:latin typeface="Calibri"/>
              </a:rPr>
              <a:t>the number of non-condensate atoms having momentum in a volume of </a:t>
            </a:r>
            <a:r>
              <a:rPr lang="en-US" sz="2000" i="1" spc="-1">
                <a:solidFill>
                  <a:srgbClr val="FF0000"/>
                </a:solidFill>
                <a:latin typeface="Calibri"/>
              </a:rPr>
              <a:t>d</a:t>
            </a:r>
            <a:r>
              <a:rPr lang="en-US" sz="2000" i="1" spc="-1" baseline="3000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2000" i="1" spc="-1">
                <a:solidFill>
                  <a:srgbClr val="FF0000"/>
                </a:solidFill>
                <a:latin typeface="Calibri"/>
              </a:rPr>
              <a:t>p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 around </a:t>
            </a:r>
            <a:r>
              <a:rPr lang="en-US" sz="2000" b="1" spc="-1">
                <a:solidFill>
                  <a:srgbClr val="FF0000"/>
                </a:solidFill>
                <a:latin typeface="Calibri"/>
              </a:rPr>
              <a:t>p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 and located within a volume </a:t>
            </a:r>
            <a:r>
              <a:rPr lang="en-US" sz="2000" i="1" spc="-1">
                <a:solidFill>
                  <a:srgbClr val="FF0000"/>
                </a:solidFill>
                <a:latin typeface="Calibri"/>
              </a:rPr>
              <a:t>d</a:t>
            </a:r>
            <a:r>
              <a:rPr lang="en-US" sz="2000" i="1" spc="-1" baseline="3000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2000" i="1" spc="-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 of </a:t>
            </a:r>
            <a:r>
              <a:rPr lang="en-US" sz="2000" b="1" spc="-1">
                <a:solidFill>
                  <a:srgbClr val="FF0000"/>
                </a:solidFill>
                <a:latin typeface="Calibri"/>
              </a:rPr>
              <a:t>r</a:t>
            </a:r>
            <a:r>
              <a:rPr lang="en-US" sz="2000" spc="-1">
                <a:solidFill>
                  <a:srgbClr val="FF0000"/>
                </a:solidFill>
                <a:latin typeface="Calibri"/>
              </a:rPr>
              <a:t> .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2057520" y="3867120"/>
            <a:ext cx="6857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>
                <a:solidFill>
                  <a:srgbClr val="000000"/>
                </a:solidFill>
                <a:latin typeface="Calibri"/>
              </a:rPr>
              <a:t>From this definition we see that the non-condensate density is:</a:t>
            </a:r>
            <a:endParaRPr lang="en-US" sz="2000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44" name="Picture 10"/>
          <p:cNvPicPr/>
          <p:nvPr/>
        </p:nvPicPr>
        <p:blipFill>
          <a:blip r:embed="rId3"/>
          <a:stretch/>
        </p:blipFill>
        <p:spPr>
          <a:xfrm>
            <a:off x="4038600" y="4876920"/>
            <a:ext cx="3844800" cy="78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981200" y="274680"/>
            <a:ext cx="8229240" cy="86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3200" spc="-1">
                <a:solidFill>
                  <a:srgbClr val="000000"/>
                </a:solidFill>
                <a:latin typeface="Calibri"/>
              </a:rPr>
              <a:t>Quantum Boltzmann equation</a:t>
            </a:r>
          </a:p>
        </p:txBody>
      </p:sp>
      <p:sp>
        <p:nvSpPr>
          <p:cNvPr id="146" name="CustomShape 2"/>
          <p:cNvSpPr/>
          <p:nvPr/>
        </p:nvSpPr>
        <p:spPr>
          <a:xfrm>
            <a:off x="800099" y="1295280"/>
            <a:ext cx="10258425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 dirty="0">
                <a:solidFill>
                  <a:srgbClr val="000000"/>
                </a:solidFill>
                <a:latin typeface="Calibri"/>
              </a:rPr>
              <a:t>The single-particle distribution function satisfies the Quantum Boltzmann equation (QBE).  We can understand this equation in the following way: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2390775" y="3205047"/>
            <a:ext cx="7239000" cy="3186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spc="-1" dirty="0">
                <a:solidFill>
                  <a:srgbClr val="000000"/>
                </a:solidFill>
                <a:latin typeface="Calibri"/>
              </a:rPr>
              <a:t>This equation says that particles located at ( </a:t>
            </a:r>
            <a:r>
              <a:rPr lang="en-US" sz="2000" b="1" i="1" spc="-1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, </a:t>
            </a:r>
            <a:r>
              <a:rPr lang="en-US" sz="2000" b="1" i="1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) at time </a:t>
            </a:r>
            <a:r>
              <a:rPr lang="en-US" sz="2000" i="1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, will have different momenta and/or locations at time </a:t>
            </a:r>
            <a:r>
              <a:rPr lang="en-US" sz="2000" i="1" spc="-1" dirty="0" err="1">
                <a:solidFill>
                  <a:srgbClr val="000000"/>
                </a:solidFill>
                <a:latin typeface="Calibri"/>
              </a:rPr>
              <a:t>t+dt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due to 3 possible reasons:</a:t>
            </a:r>
          </a:p>
          <a:p>
            <a:endParaRPr lang="en-US" sz="2000" spc="-1" dirty="0">
              <a:solidFill>
                <a:prstClr val="black"/>
              </a:solidFill>
              <a:latin typeface="Arial"/>
            </a:endParaRPr>
          </a:p>
          <a:p>
            <a:pPr marL="457200" indent="-456840">
              <a:buClr>
                <a:srgbClr val="FF0000"/>
              </a:buClr>
              <a:buFont typeface="Calibri"/>
              <a:buAutoNum type="arabicPeriod"/>
            </a:pPr>
            <a:r>
              <a:rPr lang="en-US" sz="2000" spc="-1" dirty="0">
                <a:solidFill>
                  <a:srgbClr val="FF0000"/>
                </a:solidFill>
                <a:latin typeface="Calibri"/>
              </a:rPr>
              <a:t>Diffusion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– they are already in motion so their position may change.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  <a:p>
            <a:pPr marL="457200" indent="-456840">
              <a:buClr>
                <a:srgbClr val="FF0000"/>
              </a:buClr>
              <a:buFont typeface="Calibri"/>
              <a:buAutoNum type="arabicPeriod"/>
            </a:pPr>
            <a:r>
              <a:rPr lang="en-US" sz="2000" spc="-1" dirty="0">
                <a:solidFill>
                  <a:srgbClr val="FF0000"/>
                </a:solidFill>
                <a:latin typeface="Calibri"/>
              </a:rPr>
              <a:t>Force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– there is an external force so their momentum may change.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  <a:p>
            <a:pPr marL="457200" indent="-456840">
              <a:buClr>
                <a:srgbClr val="FF0000"/>
              </a:buClr>
              <a:buFont typeface="Calibri"/>
              <a:buAutoNum type="arabicPeriod"/>
            </a:pPr>
            <a:r>
              <a:rPr lang="en-US" sz="2000" spc="-1" dirty="0">
                <a:solidFill>
                  <a:srgbClr val="FF0000"/>
                </a:solidFill>
                <a:latin typeface="Calibri"/>
              </a:rPr>
              <a:t>Collisions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– they collide with another particle of the gas during the time </a:t>
            </a:r>
            <a:r>
              <a:rPr lang="en-US" sz="2000" i="1" spc="-1" dirty="0">
                <a:solidFill>
                  <a:srgbClr val="000000"/>
                </a:solidFill>
                <a:latin typeface="Calibri"/>
              </a:rPr>
              <a:t>dt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 .</a:t>
            </a:r>
            <a:endParaRPr lang="en-US" sz="20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" name="Picture 12" descr="\documentclass{article}&#10;\usepackage{amsmath}&#10;\pagestyle{empty}&#10;\begin{document}&#10;&#10;$$&#10;\frac&#10;{\partial f({\bf p},{\bf r},t)}&#10;{\partial t} = &#10;\left(&#10;\frac{\partial f}{\partial t}&#10;\right)_{\rm diffusion} +&#10;\left(&#10;\frac{\partial f}{\partial t}&#10;\right)_{\rm force} +&#10;\left(&#10;\frac{\partial f}{\partial t}&#10;\right)_{\rm collisions}&#10;$$&#10;&#10;&#10;\end{document}" title="IguanaTex Bitmap Display">
            <a:extLst>
              <a:ext uri="{FF2B5EF4-FFF2-40B4-BE49-F238E27FC236}">
                <a16:creationId xmlns:a16="http://schemas.microsoft.com/office/drawing/2014/main" id="{05CD3498-481C-471A-30BB-CBFACDA848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68" y="2181341"/>
            <a:ext cx="8149814" cy="81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ZNG Condensate and Non-condensate Densities</a:t>
            </a:r>
          </a:p>
        </p:txBody>
      </p:sp>
      <p:pic>
        <p:nvPicPr>
          <p:cNvPr id="6" name="Picture 5" descr="A red figure on a white background&#10;&#10;Description automatically generated">
            <a:extLst>
              <a:ext uri="{FF2B5EF4-FFF2-40B4-BE49-F238E27FC236}">
                <a16:creationId xmlns:a16="http://schemas.microsoft.com/office/drawing/2014/main" id="{2C8236FF-C702-C2D7-007C-5C469FD1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11" y="2023672"/>
            <a:ext cx="6968889" cy="1528889"/>
          </a:xfrm>
          <a:prstGeom prst="rect">
            <a:avLst/>
          </a:prstGeom>
        </p:spPr>
      </p:pic>
      <p:pic>
        <p:nvPicPr>
          <p:cNvPr id="3" name="Picture 2" descr="A blue and yellow image of a circle&#10;&#10;Description automatically generated with medium confidence">
            <a:extLst>
              <a:ext uri="{FF2B5EF4-FFF2-40B4-BE49-F238E27FC236}">
                <a16:creationId xmlns:a16="http://schemas.microsoft.com/office/drawing/2014/main" id="{B8574E19-2849-1E6C-6F36-4E44F32F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67" y="4194816"/>
            <a:ext cx="6933333" cy="164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56A9A-1336-748C-BBCE-89798F4DBE87}"/>
              </a:ext>
            </a:extLst>
          </p:cNvPr>
          <p:cNvSpPr txBox="1"/>
          <p:nvPr/>
        </p:nvSpPr>
        <p:spPr>
          <a:xfrm>
            <a:off x="436880" y="2571396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(a) Condensate density </a:t>
            </a:r>
            <a:r>
              <a:rPr lang="en-US" dirty="0" err="1"/>
              <a:t>isosurfaces</a:t>
            </a:r>
            <a:r>
              <a:rPr lang="en-US" dirty="0"/>
              <a:t> vs time for (</a:t>
            </a:r>
            <a:r>
              <a:rPr lang="en-US" dirty="0" err="1"/>
              <a:t>i</a:t>
            </a:r>
            <a:r>
              <a:rPr lang="en-US" dirty="0"/>
              <a:t>) t=0, (ii) t=1s, and (iii) t=2s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FCA8E-B62C-471D-000F-3FC944C70A29}"/>
              </a:ext>
            </a:extLst>
          </p:cNvPr>
          <p:cNvSpPr txBox="1"/>
          <p:nvPr/>
        </p:nvSpPr>
        <p:spPr>
          <a:xfrm>
            <a:off x="518160" y="4371342"/>
            <a:ext cx="401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(b) (</a:t>
            </a:r>
            <a:r>
              <a:rPr lang="en-US" dirty="0" err="1"/>
              <a:t>i</a:t>
            </a:r>
            <a:r>
              <a:rPr lang="en-US" dirty="0"/>
              <a:t>) Initial condensate column density for T=300 </a:t>
            </a:r>
            <a:r>
              <a:rPr lang="en-US" dirty="0" err="1"/>
              <a:t>nK</a:t>
            </a:r>
            <a:r>
              <a:rPr lang="en-US" dirty="0"/>
              <a:t>. Thermal cloud density slices in </a:t>
            </a:r>
            <a:r>
              <a:rPr lang="en-US" dirty="0" err="1"/>
              <a:t>xy</a:t>
            </a:r>
            <a:r>
              <a:rPr lang="en-US" dirty="0"/>
              <a:t> plane for (ii) T=100 </a:t>
            </a:r>
            <a:r>
              <a:rPr lang="en-US" dirty="0" err="1"/>
              <a:t>nK</a:t>
            </a:r>
            <a:r>
              <a:rPr lang="en-US" dirty="0"/>
              <a:t>, (iii) T=300 </a:t>
            </a:r>
            <a:r>
              <a:rPr lang="en-US" dirty="0" err="1"/>
              <a:t>nK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49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4CC3-A2FA-C9B1-A8EB-F82F71EC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Persistent-Current Oscillations in ZNG</a:t>
            </a:r>
          </a:p>
        </p:txBody>
      </p:sp>
      <p:pic>
        <p:nvPicPr>
          <p:cNvPr id="4" name="Picture 3" descr="A diagram of a waveform&#10;&#10;Description automatically generated">
            <a:extLst>
              <a:ext uri="{FF2B5EF4-FFF2-40B4-BE49-F238E27FC236}">
                <a16:creationId xmlns:a16="http://schemas.microsoft.com/office/drawing/2014/main" id="{D74A9662-FFC9-A6EF-AA6C-AE1728BF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3" y="2071765"/>
            <a:ext cx="10285714" cy="3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7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DEDB-6690-4616-8FFD-1B7A9E90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85CC-0F05-45F9-A600-F9E336F3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063"/>
            <a:ext cx="10515600" cy="494665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B0F0"/>
                </a:solidFill>
              </a:rPr>
              <a:t>We have theoretically studied the periodic transfer of persistent current between the two rings of a BEC trapped in a double-ring potential when a weak link is applied in the ring overlap region.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At zero-temperature, mean-field results show that persistent-current oscillations continue indefinitely as long as the weak link height exceeds the condensate chemical potential</a:t>
            </a:r>
          </a:p>
          <a:p>
            <a:r>
              <a:rPr lang="en-US" sz="2200" dirty="0">
                <a:solidFill>
                  <a:srgbClr val="00B0F0"/>
                </a:solidFill>
              </a:rPr>
              <a:t>When damping is present in the system, light damping causes the persistent-current oscillations to have a finite lifetime. Heavy damping can stop the oscillations altogether.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Thermal fluctuations reduce the visibility of the oscillations which essentially shifts the phase of the oscillations.</a:t>
            </a:r>
          </a:p>
          <a:p>
            <a:r>
              <a:rPr lang="en-US" sz="2200" dirty="0">
                <a:solidFill>
                  <a:srgbClr val="00B0F0"/>
                </a:solidFill>
              </a:rPr>
              <a:t>Most of the features found in the 2D analyses were also observed in the 3D </a:t>
            </a:r>
            <a:r>
              <a:rPr lang="en-US" sz="2200" dirty="0" err="1">
                <a:solidFill>
                  <a:srgbClr val="00B0F0"/>
                </a:solidFill>
              </a:rPr>
              <a:t>collisionless</a:t>
            </a:r>
            <a:r>
              <a:rPr lang="en-US" sz="2200" dirty="0">
                <a:solidFill>
                  <a:srgbClr val="00B0F0"/>
                </a:solidFill>
              </a:rPr>
              <a:t> ZNG model.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Our results pave the way for the design of quantum sensors for precision navigation and metrology.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8047CCA-7A6B-4FB7-86F1-C4ABDF1A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53FDCB-4CB8-44F6-B3F1-CBC96703B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92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60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Edwards Research Group and Collaborators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572102"/>
            <a:ext cx="1491615" cy="7900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3735" y="26635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B0F0"/>
                </a:solidFill>
              </a:rPr>
              <a:t>Edwards Research Group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dirty="0">
                <a:solidFill>
                  <a:srgbClr val="00B0F0"/>
                </a:solidFill>
              </a:rPr>
              <a:t>Samuel Oni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Eduard Pretorius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2685872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JQI/NIST Theory Collaborators</a:t>
            </a:r>
          </a:p>
          <a:p>
            <a:pPr algn="ctr"/>
            <a:r>
              <a:rPr lang="en-US" dirty="0"/>
              <a:t>Charles Clark</a:t>
            </a:r>
          </a:p>
          <a:p>
            <a:pPr algn="ctr"/>
            <a:r>
              <a:rPr lang="en-US" dirty="0"/>
              <a:t>Yi-Hsieh Wang</a:t>
            </a:r>
          </a:p>
          <a:p>
            <a:pPr algn="ctr"/>
            <a:r>
              <a:rPr lang="en-US" dirty="0"/>
              <a:t>Ted Jacobson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4293276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JQI/NIST Experimental Collaborators</a:t>
            </a:r>
          </a:p>
          <a:p>
            <a:pPr algn="ctr"/>
            <a:r>
              <a:rPr lang="en-US" dirty="0"/>
              <a:t>Gretchen Campbell</a:t>
            </a:r>
          </a:p>
          <a:p>
            <a:pPr algn="ctr"/>
            <a:r>
              <a:rPr lang="en-US" dirty="0"/>
              <a:t>Bill Phillips</a:t>
            </a:r>
          </a:p>
          <a:p>
            <a:pPr algn="ctr"/>
            <a:r>
              <a:rPr lang="en-US" dirty="0"/>
              <a:t>Wendell Hill III</a:t>
            </a:r>
          </a:p>
          <a:p>
            <a:pPr algn="ctr"/>
            <a:r>
              <a:rPr lang="en-US" dirty="0"/>
              <a:t>Steve Eckel</a:t>
            </a:r>
          </a:p>
          <a:p>
            <a:pPr algn="ctr"/>
            <a:r>
              <a:rPr lang="en-US" dirty="0"/>
              <a:t>Fred Jendrzejewski</a:t>
            </a:r>
          </a:p>
          <a:p>
            <a:pPr algn="ctr"/>
            <a:r>
              <a:rPr lang="en-US" dirty="0"/>
              <a:t>Chris Lobb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447801"/>
            <a:ext cx="3351069" cy="11222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DA1EA-91E8-418A-B29F-246B5D5D72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84508-4C96-401B-9A51-A4DAC9CE0D27}"/>
              </a:ext>
            </a:extLst>
          </p:cNvPr>
          <p:cNvSpPr txBox="1"/>
          <p:nvPr/>
        </p:nvSpPr>
        <p:spPr>
          <a:xfrm>
            <a:off x="2018435" y="4140863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University of Newcastle, UK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Tom Bland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Nick Proukakis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C61C3C-7090-4CA7-B14B-4BC133A0D492}"/>
              </a:ext>
            </a:extLst>
          </p:cNvPr>
          <p:cNvSpPr txBox="1"/>
          <p:nvPr/>
        </p:nvSpPr>
        <p:spPr>
          <a:xfrm>
            <a:off x="1219200" y="5156526"/>
            <a:ext cx="5229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>
                <a:solidFill>
                  <a:srgbClr val="FF0000"/>
                </a:solidFill>
              </a:rPr>
              <a:t>Taras</a:t>
            </a:r>
            <a:r>
              <a:rPr lang="en-US" u="sng" dirty="0">
                <a:solidFill>
                  <a:srgbClr val="FF0000"/>
                </a:solidFill>
              </a:rPr>
              <a:t> Shevchenko National University of Kyiv, Ukraine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Alexander Yakimenko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O. Chelpanova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I. Yatsuta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A. Oliinyk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4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9705-37AA-44C8-AA80-21BA69F6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Atomtronic circuits can be rotation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D0D6-3759-4D41-9FF5-A53DB09F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001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Atomtronic SQUIDS </a:t>
            </a:r>
          </a:p>
          <a:p>
            <a:pPr marL="0" indent="0">
              <a:buNone/>
            </a:pPr>
            <a:r>
              <a:rPr lang="en-US" sz="1800" dirty="0"/>
              <a:t>(Ryu, et al., </a:t>
            </a:r>
            <a:r>
              <a:rPr lang="fr-FR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 Commun </a:t>
            </a:r>
            <a:r>
              <a:rPr lang="fr-FR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fr-FR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3338 (2020))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Solitons in ring BECs 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(Helm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, et al., 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PRL 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134101 (2015)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Virginia dual-</a:t>
            </a:r>
            <a:r>
              <a:rPr lang="en-US" dirty="0" err="1"/>
              <a:t>Sagnac</a:t>
            </a:r>
            <a:r>
              <a:rPr lang="en-US" dirty="0"/>
              <a:t> atom interferometer </a:t>
            </a:r>
            <a:r>
              <a:rPr lang="en-US" sz="1800" dirty="0"/>
              <a:t>(Moan, et al.,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PRL 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124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, 120403 (2020))</a:t>
            </a:r>
            <a:endParaRPr lang="en-US" sz="18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03177C9-DF46-4D8E-A023-4AE245E96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89" y="1458001"/>
            <a:ext cx="2854643" cy="2397443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E50EE9C-F590-42E6-9FCC-269BD544A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17" y="3078674"/>
            <a:ext cx="3215640" cy="1990725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6B47723-BAA4-4B1E-BB3E-9F7F72BA7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29" y="4399874"/>
            <a:ext cx="2687003" cy="200025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2373FDE-6610-4F79-B6BE-82A03284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753FDCB-4CB8-44F6-B3F1-CBC96703B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6364"/>
            <a:ext cx="10058400" cy="39017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Atomtronic setup: the ultracold-atom gas is compressed into a thin horizontal sheet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5418" y="5831026"/>
            <a:ext cx="940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The full potential felt by the condensate atoms is a vertical harmonic potential plus an arbitrary 2D potential, </a:t>
            </a:r>
            <a:r>
              <a:rPr lang="en-US" sz="2400" dirty="0" err="1">
                <a:solidFill>
                  <a:prstClr val="black"/>
                </a:solidFill>
              </a:rPr>
              <a:t>V</a:t>
            </a:r>
            <a:r>
              <a:rPr lang="en-US" sz="2400" baseline="-25000" dirty="0" err="1">
                <a:solidFill>
                  <a:prstClr val="black"/>
                </a:solidFill>
              </a:rPr>
              <a:t>trap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x,y</a:t>
            </a:r>
            <a:r>
              <a:rPr lang="en-US" sz="2400" dirty="0">
                <a:solidFill>
                  <a:prstClr val="black"/>
                </a:solidFill>
              </a:rPr>
              <a:t>), in the horizontal plane. </a:t>
            </a:r>
          </a:p>
        </p:txBody>
      </p:sp>
      <p:pic>
        <p:nvPicPr>
          <p:cNvPr id="4" name="Picture 3" descr="\documentclass{article}\pagestyle{empty}&#10;\begin{document}&#10;$$&#10;V_{\rm ext}(x,y,z) = \frac{1}{2}M\omega_{z}^{2}z^{2} + V_{\rm trap}(x,y)&#10;$$&#10;\end{document}&#10;" title="IguanaTex Bitmap Display">
            <a:extLst>
              <a:ext uri="{FF2B5EF4-FFF2-40B4-BE49-F238E27FC236}">
                <a16:creationId xmlns:a16="http://schemas.microsoft.com/office/drawing/2014/main" id="{D6D296C3-3D29-42E6-BA28-D30456A3071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24" y="1756363"/>
            <a:ext cx="4765257" cy="6162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FDCB-4CB8-44F6-B3F1-CBC96703B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9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06-EFFB-9616-E18B-B74057B1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Double-target BEC array rotation sensor</a:t>
            </a:r>
          </a:p>
        </p:txBody>
      </p:sp>
      <p:pic>
        <p:nvPicPr>
          <p:cNvPr id="4" name="Picture 3" descr="A diagram of a diagram of barriers&#10;&#10;Description automatically generated">
            <a:extLst>
              <a:ext uri="{FF2B5EF4-FFF2-40B4-BE49-F238E27FC236}">
                <a16:creationId xmlns:a16="http://schemas.microsoft.com/office/drawing/2014/main" id="{6545DF5F-8EED-F3B5-CE49-8302F024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2" y="2883062"/>
            <a:ext cx="9926955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1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E7776-BDA2-5142-7F45-EB86BDF84830}"/>
              </a:ext>
            </a:extLst>
          </p:cNvPr>
          <p:cNvSpPr txBox="1"/>
          <p:nvPr/>
        </p:nvSpPr>
        <p:spPr>
          <a:xfrm>
            <a:off x="1040523" y="3849917"/>
            <a:ext cx="10636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facilitate the design of this kind of sensor it is essential to understand the dynamics of persistent currents in a double-ring BEC controlled by a tunable weak link applied at the overlap region of the two rings.</a:t>
            </a:r>
          </a:p>
        </p:txBody>
      </p:sp>
      <p:pic>
        <p:nvPicPr>
          <p:cNvPr id="4" name="Picture 3" descr="A diagram of a diagram of barriers&#10;&#10;Description automatically generated">
            <a:extLst>
              <a:ext uri="{FF2B5EF4-FFF2-40B4-BE49-F238E27FC236}">
                <a16:creationId xmlns:a16="http://schemas.microsoft.com/office/drawing/2014/main" id="{8C3274BC-0EF1-6EB6-1438-602428BEE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79" y="927823"/>
            <a:ext cx="9926955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57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451EE-9434-D70E-2DD5-95895D8A1515}"/>
              </a:ext>
            </a:extLst>
          </p:cNvPr>
          <p:cNvSpPr txBox="1"/>
          <p:nvPr/>
        </p:nvSpPr>
        <p:spPr>
          <a:xfrm>
            <a:off x="1395413" y="2705725"/>
            <a:ext cx="9401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Double-Ring BEC Persistent Currents: Zero-temperature, Mean-Field Results </a:t>
            </a:r>
          </a:p>
        </p:txBody>
      </p:sp>
    </p:spTree>
    <p:extLst>
      <p:ext uri="{BB962C8B-B14F-4D97-AF65-F5344CB8AC3E}">
        <p14:creationId xmlns:p14="http://schemas.microsoft.com/office/powerpoint/2010/main" val="174390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18C5-2BB2-C7E6-F27F-C0F734DA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Double-Ring BEC Setup Sequence</a:t>
            </a:r>
          </a:p>
        </p:txBody>
      </p:sp>
      <p:pic>
        <p:nvPicPr>
          <p:cNvPr id="4" name="Picture 3" descr="A group of circles with numbers&#10;&#10;Description automatically generated with medium confidence">
            <a:extLst>
              <a:ext uri="{FF2B5EF4-FFF2-40B4-BE49-F238E27FC236}">
                <a16:creationId xmlns:a16="http://schemas.microsoft.com/office/drawing/2014/main" id="{215B6C67-63BC-8763-0C78-2C2279686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59" y="3089111"/>
            <a:ext cx="7669841" cy="3768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02C1E4-292A-67FC-FDCD-590DF406A280}"/>
              </a:ext>
            </a:extLst>
          </p:cNvPr>
          <p:cNvSpPr txBox="1"/>
          <p:nvPr/>
        </p:nvSpPr>
        <p:spPr>
          <a:xfrm>
            <a:off x="311467" y="1236352"/>
            <a:ext cx="3867785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Obtain zero-barrier BEC ground state.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Imprint 2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clockwise phase winding in left ring.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Allow 100 </a:t>
            </a:r>
            <a:r>
              <a:rPr lang="en-US" dirty="0" err="1"/>
              <a:t>ms</a:t>
            </a:r>
            <a:r>
              <a:rPr lang="en-US" dirty="0"/>
              <a:t> evolution for thermalization.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9DE73F-4ED9-1297-F343-53CF132D8CB4}"/>
              </a:ext>
            </a:extLst>
          </p:cNvPr>
          <p:cNvCxnSpPr>
            <a:cxnSpLocks/>
          </p:cNvCxnSpPr>
          <p:nvPr/>
        </p:nvCxnSpPr>
        <p:spPr>
          <a:xfrm>
            <a:off x="2245359" y="2990678"/>
            <a:ext cx="701041" cy="1164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B4FA93B-B7B4-06CF-B2A5-61FBBF20DD11}"/>
              </a:ext>
            </a:extLst>
          </p:cNvPr>
          <p:cNvSpPr txBox="1"/>
          <p:nvPr/>
        </p:nvSpPr>
        <p:spPr>
          <a:xfrm>
            <a:off x="8474392" y="1236352"/>
            <a:ext cx="3625215" cy="17543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   Ramp on weak link over 0.1 seconds.</a:t>
            </a:r>
          </a:p>
          <a:p>
            <a:r>
              <a:rPr lang="en-US" dirty="0"/>
              <a:t>5.   Keep weak link on for 0.2 seconds.</a:t>
            </a:r>
          </a:p>
          <a:p>
            <a:r>
              <a:rPr lang="en-US" dirty="0"/>
              <a:t>6.   Ramp off weak link over 0.2 seconds.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150404-DA73-CA6C-3D57-4BA130B2C957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6452080" y="1971503"/>
            <a:ext cx="2030570" cy="111760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4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17C7-813A-6D9A-BA44-80175D06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2D Mean-field Model Equations</a:t>
            </a:r>
          </a:p>
        </p:txBody>
      </p:sp>
      <p:pic>
        <p:nvPicPr>
          <p:cNvPr id="6" name="Picture 5" descr="\documentclass{article}&#10;\usepackage{amsmath}&#10;\pagestyle{empty}&#10;\begin{document}&#10;&#10;$$&#10;i\hbar&#10;\frac{\partial}{\partial t}&#10;\psi(\boldsymbol{\rho},t) = &#10;\left[&#10;\hat{\cal H}_{\rm GP}[\psi]-\mu_{\rm 2D}&#10;\right]&#10;\psi(\boldsymbol{\rho},t)&#10;$$&#10;&#10;&#10;\end{document}" title="IguanaTex Bitmap Display">
            <a:extLst>
              <a:ext uri="{FF2B5EF4-FFF2-40B4-BE49-F238E27FC236}">
                <a16:creationId xmlns:a16="http://schemas.microsoft.com/office/drawing/2014/main" id="{59F6CA44-8D8A-FE16-7106-AFA8B4836C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31" y="2514810"/>
            <a:ext cx="4145858" cy="53652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$&#10;\hat{\cal H}_{\rm GP}[\psi] = &#10;-\frac{\hbar^{2}}{2m}\nabla^{2}_{\perp} +&#10;V_{\rm ext}(\boldsymbol{\rho},t) +&#10;g_{\rm 2D}&#10;\left|&#10;\psi(\boldsymbol{\rho},t)&#10;\right|^{2}&#10;$$&#10;&#10;&#10;\end{document}" title="IguanaTex Bitmap Display">
            <a:extLst>
              <a:ext uri="{FF2B5EF4-FFF2-40B4-BE49-F238E27FC236}">
                <a16:creationId xmlns:a16="http://schemas.microsoft.com/office/drawing/2014/main" id="{E93A7739-5CCE-6CDE-4047-AA0280D4428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30" y="3266143"/>
            <a:ext cx="5159460" cy="583773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$&#10;V_{\rm ext}(\boldsymbol{\rho},t) = &#10;V_{\rm rings}(\boldsymbol{\rho}) +&#10;V_{\rm barrier}(\boldsymbol{\rho},t)&#10;$$&#10;&#10;\end{document}" title="IguanaTex Bitmap Display">
            <a:extLst>
              <a:ext uri="{FF2B5EF4-FFF2-40B4-BE49-F238E27FC236}">
                <a16:creationId xmlns:a16="http://schemas.microsoft.com/office/drawing/2014/main" id="{E21AE5FA-0745-BA88-A9F9-B25C9ADD2B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69" y="4680992"/>
            <a:ext cx="3857782" cy="268261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$&#10;V_{\rm rings}(\boldsymbol{\rho}) =&#10;\tfrac{1}{2}m\omega_{\rho}^{2}\,&#10;{\rm min}&#10;\left[&#10;(\rho_{-}-R)^{2},(\rho_{+}-R)^{2}&#10;\right]&#10;$$&#10;&#10;&#10;\end{document}" title="IguanaTex Bitmap Display">
            <a:extLst>
              <a:ext uri="{FF2B5EF4-FFF2-40B4-BE49-F238E27FC236}">
                <a16:creationId xmlns:a16="http://schemas.microsoft.com/office/drawing/2014/main" id="{0F04BD16-E982-D4E6-7337-04DDE089974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3" y="5241560"/>
            <a:ext cx="4941499" cy="32770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$&#10;V_{\rm barrier}&#10;(\boldsymbol{\rho},t) = &#10;V_{0}(t)\Theta(R-|x|)&#10;e^{-y^{2}/2\sigma^{2}}&#10;$$&#10;&#10;&#10;\end{document}" title="IguanaTex Bitmap Display">
            <a:extLst>
              <a:ext uri="{FF2B5EF4-FFF2-40B4-BE49-F238E27FC236}">
                <a16:creationId xmlns:a16="http://schemas.microsoft.com/office/drawing/2014/main" id="{73D55D35-43B0-4F0E-B05C-890610604B0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3" y="5241560"/>
            <a:ext cx="4260174" cy="332278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$&#10;\rho_{\pm} \equiv &#10;\sqrt{(x\pm R)^{2}+y^{2}}&#10;$$&#10;&#10;&#10;\end{document}" title="IguanaTex Bitmap Display">
            <a:extLst>
              <a:ext uri="{FF2B5EF4-FFF2-40B4-BE49-F238E27FC236}">
                <a16:creationId xmlns:a16="http://schemas.microsoft.com/office/drawing/2014/main" id="{4C4E3470-F7DC-0925-40EF-72F313F8D32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4" y="5968544"/>
            <a:ext cx="2406732" cy="3078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AEFEC2-895E-0B80-78AA-15B60CFEF669}"/>
              </a:ext>
            </a:extLst>
          </p:cNvPr>
          <p:cNvSpPr txBox="1"/>
          <p:nvPr/>
        </p:nvSpPr>
        <p:spPr>
          <a:xfrm>
            <a:off x="2895600" y="170514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Zero-Temperature Gross-</a:t>
            </a:r>
            <a:r>
              <a:rPr lang="en-US" sz="2400" dirty="0" err="1">
                <a:solidFill>
                  <a:srgbClr val="FF0000"/>
                </a:solidFill>
              </a:rPr>
              <a:t>Pitaevskii</a:t>
            </a:r>
            <a:r>
              <a:rPr lang="en-US" sz="2400" dirty="0">
                <a:solidFill>
                  <a:srgbClr val="FF0000"/>
                </a:solidFill>
              </a:rPr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940693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954.256"/>
  <p:tag name="OUTPUTTYPE" val="PNG"/>
  <p:tag name="IGUANATEXVERSION" val="159"/>
  <p:tag name="LATEXADDIN" val="\documentclass{article}\pagestyle{empty}&#10;\begin{document}&#10;$$&#10;V_{\rm ext}(x,y,z) = \frac{1}{2}M\omega_{z}^{2}z^{2} + V_{\rm trap}(x,y)&#10;$$&#10;\end{document}&#10;"/>
  <p:tag name="IGUANATEXSIZE" val="24"/>
  <p:tag name="IGUANATEXCURSOR" val="71"/>
  <p:tag name="TRANSPARENCY" val="False"/>
  <p:tag name="LATEXENGINEID" val="0"/>
  <p:tag name="TEMPFOLDER" val="c:\temp\"/>
  <p:tag name="LATEXFORMHEIGHT" val="382"/>
  <p:tag name="LATEXFORMWIDTH" val="6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5362"/>
  <p:tag name="ORIGINALWIDTH" val="1888.764"/>
  <p:tag name="OUTPUTTYPE" val="PNG"/>
  <p:tag name="IGUANATEXVERSION" val="160"/>
  <p:tag name="LATEXADDIN" val="\documentclass{article}&#10;\usepackage{amsmath}&#10;\pagestyle{empty}&#10;\begin{document}&#10;&#10;$$&#10;{\bf v}(\boldsymbol{\rho},t) = &#10;\frac{\hbar}{m}&#10;\left(&#10;\boldsymbol{\nabla}\Phi -&#10;\hat{\boldsymbol{\kappa}}\times&#10;\boldsymbol{\nabla}\ln(\sqrt{n})&#10;\right)&#10;$$&#10;&#10;&#10;\end{document}"/>
  <p:tag name="IGUANATEXSIZE" val="20"/>
  <p:tag name="IGUANATEXCURSOR" val="11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715"/>
  <p:tag name="ORIGINALWIDTH" val="1626.227"/>
  <p:tag name="OUTPUTTYPE" val="PNG"/>
  <p:tag name="IGUANATEXVERSION" val="160"/>
  <p:tag name="LATEXADDIN" val="\documentclass{article}&#10;\usepackage{amsmath}&#10;\pagestyle{empty}&#10;\begin{document}&#10;&#10;$$&#10;\hat{\boldsymbol{\kappa}} =&#10;(h/m)s\,\hat{\bf e}_{z}&#10;\quad&#10;n = &#10;\left|&#10;\psi(\boldsymbol{\rho},t)&#10;\right|^{2}&#10;$$&#10;&#10;&#10;\end{document}"/>
  <p:tag name="IGUANATEXSIZE" val="20"/>
  <p:tag name="IGUANATEXCURSOR" val="113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677"/>
  <p:tag name="ORIGINALWIDTH" val="1503.21"/>
  <p:tag name="OUTPUTTYPE" val="PNG"/>
  <p:tag name="IGUANATEXVERSION" val="160"/>
  <p:tag name="LATEXADDIN" val="\documentclass{article}&#10;\usepackage{amsmath}&#10;\pagestyle{empty}&#10;\begin{document}&#10;&#10;$$&#10;\Phi = {\rm BEC\ phase\ w/o\ vortex}&#10;$$&#10;&#10;&#10;\end{document}"/>
  <p:tag name="IGUANATEXSIZE" val="20"/>
  <p:tag name="IGUANATEXCURSOR" val="10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5387"/>
  <p:tag name="ORIGINALWIDTH" val="894.8749"/>
  <p:tag name="OUTPUTTYPE" val="PNG"/>
  <p:tag name="IGUANATEXVERSION" val="160"/>
  <p:tag name="LATEXADDIN" val="\documentclass{article}&#10;\usepackage{amsmath}&#10;\pagestyle{empty}&#10;\begin{document}&#10;&#10;$$&#10;\Delta N &#10;\equiv&#10;\frac&#10;{N_{\rm L}-N_{\rm R}}&#10;{N_{\rm L}+N_{\rm R}}&#10;$$&#10;&#10;&#10;\end{document}"/>
  <p:tag name="IGUANATEXSIZE" val="20"/>
  <p:tag name="IGUANATEXCURSOR" val="156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2486.597"/>
  <p:tag name="OUTPUTTYPE" val="PNG"/>
  <p:tag name="IGUANATEXVERSION" val="160"/>
  <p:tag name="LATEXADDIN" val="\documentclass{article}&#10;\usepackage{amsmath}&#10;\usepackage{xcolor}&#10;\pagestyle{empty}&#10;\begin{document}&#10;&#10;$$&#10;i\hbar&#10;\frac{\partial}{\partial t}&#10;\psi(\boldsymbol{\rho},t) = &#10;\textcolor{red}&#10;{\left(1-i\gamma\right)}&#10;\left[&#10;\hat{\cal H}_{\rm GP}[\psi]-\mu_{\rm 2D}&#10;\right]&#10;\psi(\boldsymbol{\rho},t)&#10;$$&#10;&#10;&#10;\end{document}"/>
  <p:tag name="IGUANATEXSIZE" val="20"/>
  <p:tag name="IGUANATEXCURSOR" val="185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901"/>
  <p:tag name="ORIGINALWIDTH" val="2539.104"/>
  <p:tag name="OUTPUTTYPE" val="PNG"/>
  <p:tag name="IGUANATEXVERSION" val="160"/>
  <p:tag name="LATEXADDIN" val="\documentclass{article}&#10;\usepackage{amsmath}&#10;\pagestyle{empty}&#10;\begin{document}&#10;&#10;$$&#10;\hat{\cal H}_{\rm GP}[\psi] = &#10;-\frac{\hbar^{2}}{2m}\nabla^{2}_{\perp} +&#10;V_{\rm ext}(\boldsymbol{\rho},t) +&#10;g_{\rm 2D}&#10;\left|&#10;\psi(\boldsymbol{\rho},t)&#10;\right|^{2}&#10;$$&#10;&#10;&#10;\end{document}"/>
  <p:tag name="IGUANATEXSIZE" val="20"/>
  <p:tag name="IGUANATEXCURSOR" val="236"/>
  <p:tag name="TRANSPARENCY" val="True"/>
  <p:tag name="LATEXENGINEID" val="1"/>
  <p:tag name="TEMPFOLDER" val="c:\temp\"/>
  <p:tag name="LATEXFORMHEIGHT" val="320"/>
  <p:tag name="LATEXFORMWIDTH" val="491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17.5722"/>
  <p:tag name="OUTPUTTYPE" val="PNG"/>
  <p:tag name="IGUANATEXVERSION" val="160"/>
  <p:tag name="LATEXADDIN" val="\documentclass{article}&#10;\usepackage{amsmath}&#10;\pagestyle{empty}&#10;\begin{document}&#10;&#10;$$&#10;\gamma = 0.000&#10;$$&#10;&#10;&#10;\end{document}"/>
  <p:tag name="IGUANATEXSIZE" val="20"/>
  <p:tag name="IGUANATEXCURSOR" val="9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12.3215"/>
  <p:tag name="OUTPUTTYPE" val="PNG"/>
  <p:tag name="IGUANATEXVERSION" val="160"/>
  <p:tag name="LATEXADDIN" val="\documentclass{article}&#10;\usepackage{amsmath}&#10;\pagestyle{empty}&#10;\begin{document}&#10;&#10;$$&#10;\gamma = 0.001&#10;$$&#10;&#10;&#10;\end{document}"/>
  <p:tag name="IGUANATEXSIZE" val="20"/>
  <p:tag name="IGUANATEXCURSOR" val="9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656"/>
  <p:tag name="ORIGINALWIDTH" val="517.5722"/>
  <p:tag name="OUTPUTTYPE" val="PNG"/>
  <p:tag name="IGUANATEXVERSION" val="160"/>
  <p:tag name="LATEXADDIN" val="\documentclass{article}&#10;\usepackage{amsmath}&#10;\pagestyle{empty}&#10;\begin{document}&#10;&#10;$$&#10;\gamma = 0.300&#10;$$&#10;&#10;&#10;\end{document}"/>
  <p:tag name="IGUANATEXSIZE" val="20"/>
  <p:tag name="IGUANATEXCURSOR" val="98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3190.195"/>
  <p:tag name="OUTPUTTYPE" val="PNG"/>
  <p:tag name="IGUANATEXVERSION" val="160"/>
  <p:tag name="LATEXADDIN" val="\documentclass{article}&#10;\usepackage{amsmath}&#10;\usepackage{xcolor}&#10;\pagestyle{empty}&#10;\begin{document}&#10;&#10;$$&#10;i\hbar&#10;\frac{\partial}{\partial t}&#10;\psi(\boldsymbol{\rho},t) = &#10;\textcolor{red}{\hat{\bf\cal P}\Big\{}&#10;\textcolor{red}&#10;{\bf\left(1-i\gamma\right)}&#10;\left[&#10;\hat{\cal H}_{\rm GP}[\psi]-\mu_{\rm 2D}&#10;\right]&#10;\psi(\boldsymbol{\rho},t)&#10;\textcolor{red}{+\eta(\boldsymbol{\rho},t)\Big\}}&#10;$$&#10;&#10;&#10;\end{document}"/>
  <p:tag name="IGUANATEXSIZE" val="20"/>
  <p:tag name="IGUANATEXCURSOR" val="381"/>
  <p:tag name="TRANSPARENCY" val="True"/>
  <p:tag name="LATEXENGINEID" val="1"/>
  <p:tag name="TEMPFOLDER" val="c:\temp\"/>
  <p:tag name="LATEXFORMHEIGHT" val="407.5"/>
  <p:tag name="LATEXFORMWIDTH" val="570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2040.285"/>
  <p:tag name="OUTPUTTYPE" val="PNG"/>
  <p:tag name="IGUANATEXVERSION" val="160"/>
  <p:tag name="LATEXADDIN" val="\documentclass{article}&#10;\usepackage{amsmath}&#10;\pagestyle{empty}&#10;\begin{document}&#10;&#10;$$&#10;i\hbar&#10;\frac{\partial}{\partial t}&#10;\psi(\boldsymbol{\rho},t) = &#10;\left[&#10;\hat{\cal H}_{\rm GP}[\psi]-\mu_{\rm 2D}&#10;\right]&#10;\psi(\boldsymbol{\rho},t)&#10;$$&#10;&#10;&#10;\end{document}"/>
  <p:tag name="IGUANATEXSIZE" val="20"/>
  <p:tag name="IGUANATEXCURSOR" val="18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901"/>
  <p:tag name="ORIGINALWIDTH" val="2539.104"/>
  <p:tag name="OUTPUTTYPE" val="PNG"/>
  <p:tag name="IGUANATEXVERSION" val="160"/>
  <p:tag name="LATEXADDIN" val="\documentclass{article}&#10;\usepackage{amsmath}&#10;\pagestyle{empty}&#10;\begin{document}&#10;&#10;$$&#10;\hat{\cal H}_{\rm GP}[\psi] = &#10;-\frac{\hbar^{2}}{2m}\nabla^{2}_{\perp} +&#10;V_{\rm ext}(\boldsymbol{\rho},t) +&#10;g_{\rm 2D}&#10;\left|&#10;\psi(\boldsymbol{\rho},t)&#10;\right|^{2}&#10;$$&#10;&#10;&#10;\end{document}"/>
  <p:tag name="IGUANATEXSIZE" val="20"/>
  <p:tag name="IGUANATEXCURSOR" val="236"/>
  <p:tag name="TRANSPARENCY" val="True"/>
  <p:tag name="LATEXENGINEID" val="1"/>
  <p:tag name="TEMPFOLDER" val="c:\temp\"/>
  <p:tag name="LATEXFORMHEIGHT" val="320"/>
  <p:tag name="LATEXFORMWIDTH" val="49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92"/>
  <p:tag name="ORIGINALWIDTH" val="4860.678"/>
  <p:tag name="OUTPUTTYPE" val="PNG"/>
  <p:tag name="IGUANATEXVERSION" val="160"/>
  <p:tag name="LATEXADDIN" val="\documentclass{article}&#10;\usepackage{amsmath}&#10;\pagestyle{empty}&#10;\begin{document}&#10;&#10;$$&#10;\langle&#10;\eta^{\ast}&#10;(\boldsymbol{\rho},t)&#10;\eta^{\ast}&#10;(\boldsymbol{\rho}^{\prime},t)&#10;\rangle = &#10;\langle&#10;\eta&#10;(\boldsymbol{\rho},t)&#10;\eta&#10;(\boldsymbol{\rho}^{\prime},t)&#10;\rangle = 0&#10;\quad&#10;\langle&#10;\eta&#10;(\boldsymbol{\rho},t)&#10;\eta&#10;(\boldsymbol{\rho}^{\prime},t)&#10;\rangle =&#10;\left(&#10;\frac{2\gamma k_{B}T}{\hbar}&#10;\right)&#10;\delta&#10;\left(&#10;\boldsymbol{\rho}-&#10;\boldsymbol{\rho}^{\prime}&#10;\right)&#10;\delta&#10;\left(t-t^{\prime})\right)&#10;$$&#10;&#10;&#10;\end{document}"/>
  <p:tag name="IGUANATEXSIZE" val="20"/>
  <p:tag name="IGUANATEXCURSOR" val="495"/>
  <p:tag name="TRANSPARENCY" val="True"/>
  <p:tag name="LATEXENGINEID" val="1"/>
  <p:tag name="TEMPFOLDER" val="c:\temp\"/>
  <p:tag name="LATEXFORMHEIGHT" val="447"/>
  <p:tag name="LATEXFORMWIDTH" val="532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93"/>
  <p:tag name="ORIGINALWIDTH" val="3085.18"/>
  <p:tag name="OUTPUTTYPE" val="PNG"/>
  <p:tag name="IGUANATEXVERSION" val="160"/>
  <p:tag name="LATEXADDIN" val="\documentclass{article}&#10;\usepackage{amsmath}&#10;\pagestyle{empty}&#10;\begin{document}&#10;&#10;$$&#10;\frac&#10;{\partial f({\bf p},{\bf r},t)}&#10;{\partial t} = &#10;\left(&#10;\frac{\partial f}{\partial t}&#10;\right)_{\rm diffusion} +&#10;\left(&#10;\frac{\partial f}{\partial t}&#10;\right)_{\rm force} +&#10;\left(&#10;\frac{\partial f}{\partial t}&#10;\right)_{\rm collisions}&#10;$$&#10;&#10;&#10;\end{document}"/>
  <p:tag name="IGUANATEXSIZE" val="26"/>
  <p:tag name="IGUANATEXCURSOR" val="320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901"/>
  <p:tag name="ORIGINALWIDTH" val="2539.104"/>
  <p:tag name="OUTPUTTYPE" val="PNG"/>
  <p:tag name="IGUANATEXVERSION" val="160"/>
  <p:tag name="LATEXADDIN" val="\documentclass{article}&#10;\usepackage{amsmath}&#10;\pagestyle{empty}&#10;\begin{document}&#10;&#10;$$&#10;\hat{\cal H}_{\rm GP}[\psi] = &#10;-\frac{\hbar^{2}}{2m}\nabla^{2}_{\perp} +&#10;V_{\rm ext}(\boldsymbol{\rho},t) +&#10;g_{\rm 2D}&#10;\left|&#10;\psi(\boldsymbol{\rho},t)&#10;\right|^{2}&#10;$$&#10;&#10;&#10;\end{document}"/>
  <p:tag name="IGUANATEXSIZE" val="20"/>
  <p:tag name="IGUANATEXCURSOR" val="236"/>
  <p:tag name="TRANSPARENCY" val="True"/>
  <p:tag name="LATEXENGINEID" val="1"/>
  <p:tag name="TEMPFOLDER" val="c:\temp\"/>
  <p:tag name="LATEXFORMHEIGHT" val="320"/>
  <p:tag name="LATEXFORMWIDTH" val="49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0184"/>
  <p:tag name="ORIGINALWIDTH" val="1898.515"/>
  <p:tag name="OUTPUTTYPE" val="PNG"/>
  <p:tag name="IGUANATEXVERSION" val="160"/>
  <p:tag name="LATEXADDIN" val="\documentclass{article}&#10;\usepackage{amsmath}&#10;\pagestyle{empty}&#10;\begin{document}&#10;&#10;$$&#10;V_{\rm ext}(\boldsymbol{\rho},t) = &#10;V_{\rm rings}(\boldsymbol{\rho}) +&#10;V_{\rm barrier}(\boldsymbol{\rho},t)&#10;$$&#10;&#10;\end{document}"/>
  <p:tag name="IGUANATEXSIZE" val="20"/>
  <p:tag name="IGUANATEXCURSOR" val="194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725"/>
  <p:tag name="ORIGINALWIDTH" val="2431.839"/>
  <p:tag name="OUTPUTTYPE" val="PNG"/>
  <p:tag name="IGUANATEXVERSION" val="160"/>
  <p:tag name="LATEXADDIN" val="\documentclass{article}&#10;\usepackage{amsmath}&#10;\pagestyle{empty}&#10;\begin{document}&#10;&#10;$$&#10;V_{\rm rings}(\boldsymbol{\rho}) =&#10;\tfrac{1}{2}m\omega_{\rho}^{2}\,&#10;{\rm min}&#10;\left[&#10;(\rho_{-}-R)^{2},(\rho_{+}-R)^{2}&#10;\right]&#10;$$&#10;&#10;&#10;\end{document}"/>
  <p:tag name="IGUANATEXSIZE" val="20"/>
  <p:tag name="IGUANATEXCURSOR" val="15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.5228"/>
  <p:tag name="ORIGINALWIDTH" val="2096.543"/>
  <p:tag name="OUTPUTTYPE" val="PNG"/>
  <p:tag name="IGUANATEXVERSION" val="160"/>
  <p:tag name="LATEXADDIN" val="\documentclass{article}&#10;\usepackage{amsmath}&#10;\pagestyle{empty}&#10;\begin{document}&#10;&#10;$$&#10;V_{\rm barrier}&#10;(\boldsymbol{\rho},t) = &#10;V_{0}(t)\Theta(R-|x|)&#10;e^{-y^{2}/2\sigma^{2}}&#10;$$&#10;&#10;&#10;\end{document}"/>
  <p:tag name="IGUANATEXSIZE" val="20"/>
  <p:tag name="IGUANATEXCURSOR" val="16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5212"/>
  <p:tag name="ORIGINALWIDTH" val="1184.415"/>
  <p:tag name="OUTPUTTYPE" val="PNG"/>
  <p:tag name="IGUANATEXVERSION" val="160"/>
  <p:tag name="LATEXADDIN" val="\documentclass{article}&#10;\usepackage{amsmath}&#10;\pagestyle{empty}&#10;\begin{document}&#10;&#10;$$&#10;\rho_{\pm} \equiv &#10;\sqrt{(x\pm R)^{2}+y^{2}}&#10;$$&#10;&#10;&#10;\end{document}"/>
  <p:tag name="IGUANATEXSIZE" val="20"/>
  <p:tag name="IGUANATEXCURSOR" val="101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683"/>
  <p:tag name="ORIGINALWIDTH" val="1218.92"/>
  <p:tag name="OUTPUTTYPE" val="PNG"/>
  <p:tag name="IGUANATEXVERSION" val="160"/>
  <p:tag name="LATEXADDIN" val="\documentclass{article}&#10;\usepackage{amsmath}&#10;\pagestyle{empty}&#10;\begin{document}&#10;&#10;$$&#10;\Delta L_{z} = &#10;\langle L_{z,{\rm L}}\rangle -&#10;\langle L_{z,{\rm R}}\rangle&#10;$$&#10;&#10;&#10;&#10;\end{document}"/>
  <p:tag name="IGUANATEXSIZE" val="20"/>
  <p:tag name="IGUANATEXCURSOR" val="162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.7936"/>
  <p:tag name="ORIGINALWIDTH" val="3058.177"/>
  <p:tag name="OUTPUTTYPE" val="PNG"/>
  <p:tag name="IGUANATEXVERSION" val="160"/>
  <p:tag name="LATEXADDIN" val="\documentclass{article}&#10;\usepackage{amsmath}&#10;\pagestyle{empty}&#10;\begin{document}&#10;&#10;$$&#10;\langle L_{z,{\rm [L,R]}}\rangle = &#10;\frac{i\hbar}{N_{\rm [L,R]}}&#10;\int\int_{\cal R}\,dxdy&#10;\psi^{\ast}&#10;\left(&#10;y\frac{\partial}{\partial x} -&#10;(x\pm R)\frac{\partial}{\partial y}&#10;\right)&#10;\psi&#10;$$&#10;&#10;&#10;\end{document}"/>
  <p:tag name="IGUANATEXSIZE" val="20"/>
  <p:tag name="IGUANATEXCURSOR" val="79"/>
  <p:tag name="TRANSPARENCY" val="True"/>
  <p:tag name="LATEXENGINEID" val="1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00FF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22728</TotalTime>
  <Words>1554</Words>
  <Application>Microsoft Office PowerPoint</Application>
  <PresentationFormat>Widescreen</PresentationFormat>
  <Paragraphs>148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2_Office Theme</vt:lpstr>
      <vt:lpstr>Persistent current oscillations in a double-ring quantum gas</vt:lpstr>
      <vt:lpstr>Quantum sensors in positioning, navigation, and timing </vt:lpstr>
      <vt:lpstr>Atomtronic circuits can be rotation sensors</vt:lpstr>
      <vt:lpstr>Atomtronic setup: the ultracold-atom gas is compressed into a thin horizontal sheet </vt:lpstr>
      <vt:lpstr>Double-target BEC array rotation sensor</vt:lpstr>
      <vt:lpstr>PowerPoint Presentation</vt:lpstr>
      <vt:lpstr>PowerPoint Presentation</vt:lpstr>
      <vt:lpstr>Double-Ring BEC Setup Sequence</vt:lpstr>
      <vt:lpstr>2D Mean-field Model Equations</vt:lpstr>
      <vt:lpstr>Double-Ring 2D GPE Dynamics</vt:lpstr>
      <vt:lpstr>Kinetic Model of Vortex Motion</vt:lpstr>
      <vt:lpstr>Long-time Number-Imbalance Beating Effect</vt:lpstr>
      <vt:lpstr>PowerPoint Presentation</vt:lpstr>
      <vt:lpstr>GPE with Phenomenological Damping</vt:lpstr>
      <vt:lpstr>Effects of Damping on Persistent Currents</vt:lpstr>
      <vt:lpstr>Oscillation Lifetime vs Damping</vt:lpstr>
      <vt:lpstr>PowerPoint Presentation</vt:lpstr>
      <vt:lpstr>GPE with Damping and Thermal Fluctuations</vt:lpstr>
      <vt:lpstr>Equilibrium SP-GPE Density Profiles</vt:lpstr>
      <vt:lpstr>Effects of Thermal Fluctuations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ZNG Condensate and Non-condensate Densities</vt:lpstr>
      <vt:lpstr>Persistent-Current Oscillations in ZNG</vt:lpstr>
      <vt:lpstr>Summary</vt:lpstr>
      <vt:lpstr>Edwards Research Group and Collaborators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Henry</dc:creator>
  <cp:lastModifiedBy>Mark Edwards</cp:lastModifiedBy>
  <cp:revision>257</cp:revision>
  <dcterms:created xsi:type="dcterms:W3CDTF">2021-03-08T03:45:51Z</dcterms:created>
  <dcterms:modified xsi:type="dcterms:W3CDTF">2024-05-20T05:16:03Z</dcterms:modified>
</cp:coreProperties>
</file>