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708" r:id="rId1"/>
    <p:sldMasterId id="2147484898" r:id="rId2"/>
    <p:sldMasterId id="2147484913" r:id="rId3"/>
  </p:sldMasterIdLst>
  <p:notesMasterIdLst>
    <p:notesMasterId r:id="rId58"/>
  </p:notesMasterIdLst>
  <p:handoutMasterIdLst>
    <p:handoutMasterId r:id="rId59"/>
  </p:handoutMasterIdLst>
  <p:sldIdLst>
    <p:sldId id="4212" r:id="rId4"/>
    <p:sldId id="4257" r:id="rId5"/>
    <p:sldId id="4258" r:id="rId6"/>
    <p:sldId id="4393" r:id="rId7"/>
    <p:sldId id="4395" r:id="rId8"/>
    <p:sldId id="4389" r:id="rId9"/>
    <p:sldId id="4398" r:id="rId10"/>
    <p:sldId id="3931" r:id="rId11"/>
    <p:sldId id="3965" r:id="rId12"/>
    <p:sldId id="4310" r:id="rId13"/>
    <p:sldId id="4370" r:id="rId14"/>
    <p:sldId id="4132" r:id="rId15"/>
    <p:sldId id="4133" r:id="rId16"/>
    <p:sldId id="4206" r:id="rId17"/>
    <p:sldId id="4280" r:id="rId18"/>
    <p:sldId id="4137" r:id="rId19"/>
    <p:sldId id="4209" r:id="rId20"/>
    <p:sldId id="4210" r:id="rId21"/>
    <p:sldId id="4154" r:id="rId22"/>
    <p:sldId id="4155" r:id="rId23"/>
    <p:sldId id="4157" r:id="rId24"/>
    <p:sldId id="4211" r:id="rId25"/>
    <p:sldId id="4397" r:id="rId26"/>
    <p:sldId id="4287" r:id="rId27"/>
    <p:sldId id="4213" r:id="rId28"/>
    <p:sldId id="4214" r:id="rId29"/>
    <p:sldId id="4162" r:id="rId30"/>
    <p:sldId id="4163" r:id="rId31"/>
    <p:sldId id="4164" r:id="rId32"/>
    <p:sldId id="4166" r:id="rId33"/>
    <p:sldId id="4312" r:id="rId34"/>
    <p:sldId id="4382" r:id="rId35"/>
    <p:sldId id="4140" r:id="rId36"/>
    <p:sldId id="4381" r:id="rId37"/>
    <p:sldId id="4311" r:id="rId38"/>
    <p:sldId id="4307" r:id="rId39"/>
    <p:sldId id="4372" r:id="rId40"/>
    <p:sldId id="316" r:id="rId41"/>
    <p:sldId id="4170" r:id="rId42"/>
    <p:sldId id="4171" r:id="rId43"/>
    <p:sldId id="4172" r:id="rId44"/>
    <p:sldId id="4173" r:id="rId45"/>
    <p:sldId id="4192" r:id="rId46"/>
    <p:sldId id="4220" r:id="rId47"/>
    <p:sldId id="4386" r:id="rId48"/>
    <p:sldId id="4396" r:id="rId49"/>
    <p:sldId id="4373" r:id="rId50"/>
    <p:sldId id="4368" r:id="rId51"/>
    <p:sldId id="4290" r:id="rId52"/>
    <p:sldId id="4385" r:id="rId53"/>
    <p:sldId id="4376" r:id="rId54"/>
    <p:sldId id="4377" r:id="rId55"/>
    <p:sldId id="4378" r:id="rId56"/>
    <p:sldId id="4379" r:id="rId57"/>
  </p:sldIdLst>
  <p:sldSz cx="12192000" cy="6858000"/>
  <p:notesSz cx="6797675" cy="9926638"/>
  <p:custDataLst>
    <p:tags r:id="rId6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70C0"/>
    <a:srgbClr val="FFFFFF"/>
    <a:srgbClr val="C00616"/>
    <a:srgbClr val="658CBB"/>
    <a:srgbClr val="D8863B"/>
    <a:srgbClr val="66FF66"/>
    <a:srgbClr val="0000FF"/>
    <a:srgbClr val="4372C4"/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94" autoAdjust="0"/>
    <p:restoredTop sz="96400" autoAdjust="0"/>
  </p:normalViewPr>
  <p:slideViewPr>
    <p:cSldViewPr snapToGrid="0">
      <p:cViewPr varScale="1">
        <p:scale>
          <a:sx n="109" d="100"/>
          <a:sy n="109" d="100"/>
        </p:scale>
        <p:origin x="48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314"/>
    </p:cViewPr>
  </p:sorterViewPr>
  <p:notesViewPr>
    <p:cSldViewPr snapToGrid="0">
      <p:cViewPr varScale="1">
        <p:scale>
          <a:sx n="81" d="100"/>
          <a:sy n="81" d="100"/>
        </p:scale>
        <p:origin x="31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73850815-559C-42BE-B337-7625728C8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2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3288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DBDC3280-BCCE-46C7-9B69-83B9D44DC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72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99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0CBE2-16B2-F96D-3A37-6B5FA38DB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B49FD-9356-DC2F-DEEA-FF3AE973D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20168-E484-D997-4C2A-DEE3FE65F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1FAA5-6E96-C22C-FDA1-EDCF00E1B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85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1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C3280-BCCE-46C7-9B69-83B9D44DCF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31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454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1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C3280-BCCE-46C7-9B69-83B9D44DCF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31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3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ACB2-2849-1CA8-9044-C98D1C7CA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C9DEE-721C-8488-BDA1-2DDFCE963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5286F-0702-ECC5-D685-BF15B7F89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3377-4621-9DAC-EF09-FAC18C1A1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2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ACB2-2849-1CA8-9044-C98D1C7CA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C9DEE-721C-8488-BDA1-2DDFCE963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5286F-0702-ECC5-D685-BF15B7F89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3377-4621-9DAC-EF09-FAC18C1A1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69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1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C3280-BCCE-46C7-9B69-83B9D44DCF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31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75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Stefan’s funding source here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10D7C-C052-4B1E-9F24-140C7C0824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2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0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3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1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6085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12D0-F7E1-4F06-A4F6-C79C9AE83F7B}" type="slidenum">
              <a:rPr kumimoji="0" lang="en-NL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L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71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Benjamin’s fit 2020 02 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191226 S1018 P0121 2.4s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191226 S1018 P0084 15s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62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1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9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855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tekst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81CCCC5-D5EC-4175-BFF4-18B1D1EF7C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175" y="1849439"/>
            <a:ext cx="10261600" cy="3848100"/>
          </a:xfrm>
          <a:prstGeom prst="rect">
            <a:avLst/>
          </a:prstGeom>
        </p:spPr>
        <p:txBody>
          <a:bodyPr numCol="2" spcCol="288000"/>
          <a:lstStyle>
            <a:lvl1pPr>
              <a:defRPr/>
            </a:lvl1pPr>
          </a:lstStyle>
          <a:p>
            <a:pPr lvl="0"/>
            <a:r>
              <a:rPr lang="nl-NL" dirty="0"/>
              <a:t>Tekst over 2 kolommen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64FE31-D47C-4E69-9876-0DD8D73D5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1907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41137"/>
      </p:ext>
    </p:extLst>
  </p:cSld>
  <p:clrMapOvr>
    <a:masterClrMapping/>
  </p:clrMapOvr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347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8524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1529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0788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309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11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745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8431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3563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110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2032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243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Cov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241809"/>
      </p:ext>
    </p:extLst>
  </p:cSld>
  <p:clrMapOvr>
    <a:masterClrMapping/>
  </p:clrMapOvr>
  <p:hf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996C76-4DAF-4973-B236-144750E17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6" y="233670"/>
            <a:ext cx="4447348" cy="1814938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CDBC74CC-0AE9-4F4F-9B74-4908A950D8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409" y="3349204"/>
            <a:ext cx="5608592" cy="609398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22" name="Ondertitel 2">
            <a:extLst>
              <a:ext uri="{FF2B5EF4-FFF2-40B4-BE49-F238E27FC236}">
                <a16:creationId xmlns:a16="http://schemas.microsoft.com/office/drawing/2014/main" id="{600E9C76-D957-4A54-9AA2-60BFA15E7A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9409" y="4114874"/>
            <a:ext cx="5608592" cy="4231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room for a subtitle here</a:t>
            </a:r>
            <a:endParaRPr lang="nl-NL" dirty="0"/>
          </a:p>
        </p:txBody>
      </p:sp>
      <p:sp>
        <p:nvSpPr>
          <p:cNvPr id="23" name="Tijdelijke aanduiding voor tekst 16">
            <a:extLst>
              <a:ext uri="{FF2B5EF4-FFF2-40B4-BE49-F238E27FC236}">
                <a16:creationId xmlns:a16="http://schemas.microsoft.com/office/drawing/2014/main" id="{DC480722-4F80-4F60-A2AE-B68D087B21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443" y="6384925"/>
            <a:ext cx="5609376" cy="22018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850" b="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Plaats, datum</a:t>
            </a: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22681625-B32D-4883-AE14-D1320F9A90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6170" y="4"/>
            <a:ext cx="5215830" cy="6857999"/>
          </a:xfrm>
          <a:custGeom>
            <a:avLst/>
            <a:gdLst>
              <a:gd name="connsiteX0" fmla="*/ 923422 w 5215830"/>
              <a:gd name="connsiteY0" fmla="*/ 0 h 6857999"/>
              <a:gd name="connsiteX1" fmla="*/ 5215830 w 5215830"/>
              <a:gd name="connsiteY1" fmla="*/ 0 h 6857999"/>
              <a:gd name="connsiteX2" fmla="*/ 5215830 w 5215830"/>
              <a:gd name="connsiteY2" fmla="*/ 6857999 h 6857999"/>
              <a:gd name="connsiteX3" fmla="*/ 918671 w 5215830"/>
              <a:gd name="connsiteY3" fmla="*/ 6857999 h 6857999"/>
              <a:gd name="connsiteX4" fmla="*/ 0 w 5215830"/>
              <a:gd name="connsiteY4" fmla="*/ 3432175 h 6857999"/>
              <a:gd name="connsiteX5" fmla="*/ 923422 w 521583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5830" h="6857999">
                <a:moveTo>
                  <a:pt x="923422" y="0"/>
                </a:moveTo>
                <a:lnTo>
                  <a:pt x="5215830" y="0"/>
                </a:lnTo>
                <a:cubicBezTo>
                  <a:pt x="5215830" y="0"/>
                  <a:pt x="5215830" y="0"/>
                  <a:pt x="5215830" y="6857999"/>
                </a:cubicBezTo>
                <a:cubicBezTo>
                  <a:pt x="5215830" y="6857999"/>
                  <a:pt x="5215830" y="6857999"/>
                  <a:pt x="918671" y="6857999"/>
                </a:cubicBezTo>
                <a:cubicBezTo>
                  <a:pt x="334206" y="5851524"/>
                  <a:pt x="0" y="4681537"/>
                  <a:pt x="0" y="3432175"/>
                </a:cubicBezTo>
                <a:cubicBezTo>
                  <a:pt x="0" y="2181225"/>
                  <a:pt x="335790" y="1008063"/>
                  <a:pt x="9234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2D11A964-F888-4DCA-ACF3-D7EC45E83AC0}"/>
              </a:ext>
            </a:extLst>
          </p:cNvPr>
          <p:cNvGrpSpPr/>
          <p:nvPr userDrawn="1"/>
        </p:nvGrpSpPr>
        <p:grpSpPr>
          <a:xfrm>
            <a:off x="12370004" y="334771"/>
            <a:ext cx="1498600" cy="6188463"/>
            <a:chOff x="-1758950" y="720337"/>
            <a:chExt cx="1498600" cy="6188463"/>
          </a:xfrm>
        </p:grpSpPr>
        <p:sp>
          <p:nvSpPr>
            <p:cNvPr id="28" name="Content Placeholder 4">
              <a:extLst>
                <a:ext uri="{FF2B5EF4-FFF2-40B4-BE49-F238E27FC236}">
                  <a16:creationId xmlns:a16="http://schemas.microsoft.com/office/drawing/2014/main" id="{2F946596-C99C-471D-A842-5C8F621A65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58950" y="797808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3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uitsnede nog veranderen.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9" name="Afbeelding 3">
              <a:extLst>
                <a:ext uri="{FF2B5EF4-FFF2-40B4-BE49-F238E27FC236}">
                  <a16:creationId xmlns:a16="http://schemas.microsoft.com/office/drawing/2014/main" id="{F1975E82-A8F8-4037-89BD-AF9B6BD31A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-1603515" y="2363572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30" name="Rechte verbindingslijn 13">
              <a:extLst>
                <a:ext uri="{FF2B5EF4-FFF2-40B4-BE49-F238E27FC236}">
                  <a16:creationId xmlns:a16="http://schemas.microsoft.com/office/drawing/2014/main" id="{01C05FF2-A5C2-4DBC-85FA-2C789FAB4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720337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14">
              <a:extLst>
                <a:ext uri="{FF2B5EF4-FFF2-40B4-BE49-F238E27FC236}">
                  <a16:creationId xmlns:a16="http://schemas.microsoft.com/office/drawing/2014/main" id="{1E439333-0385-4B91-919C-6BDCD164A8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392677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ontent Placeholder 4">
              <a:extLst>
                <a:ext uri="{FF2B5EF4-FFF2-40B4-BE49-F238E27FC236}">
                  <a16:creationId xmlns:a16="http://schemas.microsoft.com/office/drawing/2014/main" id="{56D7657C-417C-4FDB-811F-A78F16BE4D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58950" y="4010908"/>
              <a:ext cx="1497600" cy="15116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3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Een ingevoegde foto kan bewerkt worden met </a:t>
              </a:r>
              <a:r>
                <a:rPr lang="nl-NL" sz="90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kleuren </a:t>
              </a:r>
              <a:r>
                <a:rPr lang="nl-NL" sz="900" noProof="0" dirty="0" err="1">
                  <a:solidFill>
                    <a:schemeClr val="tx1"/>
                  </a:solidFill>
                  <a:latin typeface="Halcyon SemiBold" panose="020B0003050401020504" pitchFamily="34" charset="0"/>
                </a:rPr>
                <a:t>presets</a:t>
              </a:r>
              <a:r>
                <a:rPr lang="nl-NL" sz="90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: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Afbeeldingsopmaak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Onder Kleur worden allerlei opties gegeven, op basis van het kleurenschema</a:t>
              </a:r>
            </a:p>
          </p:txBody>
        </p:sp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C27703F2-4128-462F-B753-7AFD60A185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58950" y="5600102"/>
              <a:ext cx="1497600" cy="1241280"/>
            </a:xfrm>
            <a:prstGeom prst="rect">
              <a:avLst/>
            </a:prstGeom>
          </p:spPr>
        </p:pic>
        <p:cxnSp>
          <p:nvCxnSpPr>
            <p:cNvPr id="34" name="Rechte verbindingslijn 13">
              <a:extLst>
                <a:ext uri="{FF2B5EF4-FFF2-40B4-BE49-F238E27FC236}">
                  <a16:creationId xmlns:a16="http://schemas.microsoft.com/office/drawing/2014/main" id="{6D6F78A5-2F2A-43CA-82F3-4F3180684C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69088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4428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4">
            <a:extLst>
              <a:ext uri="{FF2B5EF4-FFF2-40B4-BE49-F238E27FC236}">
                <a16:creationId xmlns:a16="http://schemas.microsoft.com/office/drawing/2014/main" id="{80B2821A-DCFF-4AF4-AD46-337013012C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23093"/>
            <a:ext cx="12192000" cy="6981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 b="0"/>
            </a:lvl1pPr>
          </a:lstStyle>
          <a:p>
            <a:r>
              <a:rPr lang="nl-NL" dirty="0"/>
              <a:t>Klik icoon om afbeelding in te voegen</a:t>
            </a:r>
          </a:p>
        </p:txBody>
      </p:sp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9F684F-CE94-4D6E-A78F-25EB82D5D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0" y="198572"/>
            <a:ext cx="4713374" cy="1923502"/>
          </a:xfrm>
          <a:prstGeom prst="rect">
            <a:avLst/>
          </a:prstGeom>
        </p:spPr>
      </p:pic>
      <p:grpSp>
        <p:nvGrpSpPr>
          <p:cNvPr id="30" name="Groep 29">
            <a:extLst>
              <a:ext uri="{FF2B5EF4-FFF2-40B4-BE49-F238E27FC236}">
                <a16:creationId xmlns:a16="http://schemas.microsoft.com/office/drawing/2014/main" id="{7818E770-4B43-4CF1-AEBD-FB3656397028}"/>
              </a:ext>
            </a:extLst>
          </p:cNvPr>
          <p:cNvGrpSpPr/>
          <p:nvPr userDrawn="1"/>
        </p:nvGrpSpPr>
        <p:grpSpPr>
          <a:xfrm>
            <a:off x="12370004" y="334771"/>
            <a:ext cx="1498600" cy="6188463"/>
            <a:chOff x="-1758950" y="720337"/>
            <a:chExt cx="1498600" cy="6188463"/>
          </a:xfrm>
        </p:grpSpPr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D90A1827-43ED-4325-9CAE-4D8EF60DF1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58950" y="797808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3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uitsnede nog veranderen.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32" name="Afbeelding 3">
              <a:extLst>
                <a:ext uri="{FF2B5EF4-FFF2-40B4-BE49-F238E27FC236}">
                  <a16:creationId xmlns:a16="http://schemas.microsoft.com/office/drawing/2014/main" id="{B8CE55A4-7225-4003-88D0-9870B29B39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-1603515" y="2363572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33" name="Rechte verbindingslijn 13">
              <a:extLst>
                <a:ext uri="{FF2B5EF4-FFF2-40B4-BE49-F238E27FC236}">
                  <a16:creationId xmlns:a16="http://schemas.microsoft.com/office/drawing/2014/main" id="{85002703-C4D5-4FC1-909C-A3DF4B0CB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720337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14">
              <a:extLst>
                <a:ext uri="{FF2B5EF4-FFF2-40B4-BE49-F238E27FC236}">
                  <a16:creationId xmlns:a16="http://schemas.microsoft.com/office/drawing/2014/main" id="{6D15C1E8-AADA-4C1F-B721-C0FD5338B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392677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ontent Placeholder 4">
              <a:extLst>
                <a:ext uri="{FF2B5EF4-FFF2-40B4-BE49-F238E27FC236}">
                  <a16:creationId xmlns:a16="http://schemas.microsoft.com/office/drawing/2014/main" id="{1C1F545E-93F9-47A9-A952-58E9B11859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58950" y="4010908"/>
              <a:ext cx="1497600" cy="15116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3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Een ingevoegde foto kan bewerkt worden met </a:t>
              </a:r>
              <a:r>
                <a:rPr lang="nl-NL" sz="90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kleuren </a:t>
              </a:r>
              <a:r>
                <a:rPr lang="nl-NL" sz="900" noProof="0" dirty="0" err="1">
                  <a:solidFill>
                    <a:schemeClr val="tx1"/>
                  </a:solidFill>
                  <a:latin typeface="Halcyon SemiBold" panose="020B0003050401020504" pitchFamily="34" charset="0"/>
                </a:rPr>
                <a:t>presets</a:t>
              </a:r>
              <a:r>
                <a:rPr lang="nl-NL" sz="90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: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Afbeeldingsopmaak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Onder Kleur worden allerlei opties gegeven, op basis van het kleurenschema</a:t>
              </a:r>
            </a:p>
          </p:txBody>
        </p:sp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C9FABB01-C282-4FA0-9BC0-D9860054B5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58950" y="5600102"/>
              <a:ext cx="1497600" cy="1241280"/>
            </a:xfrm>
            <a:prstGeom prst="rect">
              <a:avLst/>
            </a:prstGeom>
          </p:spPr>
        </p:pic>
        <p:cxnSp>
          <p:nvCxnSpPr>
            <p:cNvPr id="37" name="Rechte verbindingslijn 13">
              <a:extLst>
                <a:ext uri="{FF2B5EF4-FFF2-40B4-BE49-F238E27FC236}">
                  <a16:creationId xmlns:a16="http://schemas.microsoft.com/office/drawing/2014/main" id="{746ED8FC-17DF-47C5-AFE7-C25AD1E863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69088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jdelijke aanduiding voor tekst 16">
            <a:extLst>
              <a:ext uri="{FF2B5EF4-FFF2-40B4-BE49-F238E27FC236}">
                <a16:creationId xmlns:a16="http://schemas.microsoft.com/office/drawing/2014/main" id="{DC480722-4F80-4F60-A2AE-B68D087B215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75443" y="6384925"/>
            <a:ext cx="5609376" cy="22018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85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Plaats, datum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442ABD2-A09B-4782-9D3D-722F3F6B32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409" y="4012144"/>
            <a:ext cx="9749768" cy="609398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Here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20" name="Ondertitel 2">
            <a:extLst>
              <a:ext uri="{FF2B5EF4-FFF2-40B4-BE49-F238E27FC236}">
                <a16:creationId xmlns:a16="http://schemas.microsoft.com/office/drawing/2014/main" id="{97873EDC-C43A-4ABB-96B4-3B421364FB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9410" y="4777814"/>
            <a:ext cx="9749767" cy="4231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4350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E7A4C3B-D7B5-4077-A9CD-2230DF775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" y="198572"/>
            <a:ext cx="4713374" cy="1923502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81CD0939-EFC0-4BC1-A6D8-3D05ACC1AB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409" y="4012144"/>
            <a:ext cx="5608592" cy="609398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Presentation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C1C2F212-2B52-44FF-BD4A-7DDCEFBBC4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9409" y="4777814"/>
            <a:ext cx="5608592" cy="4231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0" name="Tijdelijke aanduiding voor tekst 16">
            <a:extLst>
              <a:ext uri="{FF2B5EF4-FFF2-40B4-BE49-F238E27FC236}">
                <a16:creationId xmlns:a16="http://schemas.microsoft.com/office/drawing/2014/main" id="{A7E42085-EDB8-4CF7-BC9E-45ACBA0BC2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443" y="6384925"/>
            <a:ext cx="5609376" cy="22018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85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Plaats, datum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8A3A1DB-3096-4189-A88F-1351E42DA6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81789" y="2"/>
            <a:ext cx="5510213" cy="6856413"/>
            <a:chOff x="13666788" y="0"/>
            <a:chExt cx="5510213" cy="685641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1F33718-D3A3-4F74-A094-416A6F1046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666788" y="0"/>
              <a:ext cx="5510213" cy="4117975"/>
            </a:xfrm>
            <a:custGeom>
              <a:avLst/>
              <a:gdLst>
                <a:gd name="T0" fmla="*/ 2610 w 3481"/>
                <a:gd name="T1" fmla="*/ 0 h 2601"/>
                <a:gd name="T2" fmla="*/ 1698 w 3481"/>
                <a:gd name="T3" fmla="*/ 869 h 2601"/>
                <a:gd name="T4" fmla="*/ 1694 w 3481"/>
                <a:gd name="T5" fmla="*/ 869 h 2601"/>
                <a:gd name="T6" fmla="*/ 1695 w 3481"/>
                <a:gd name="T7" fmla="*/ 869 h 2601"/>
                <a:gd name="T8" fmla="*/ 870 w 3481"/>
                <a:gd name="T9" fmla="*/ 0 h 2601"/>
                <a:gd name="T10" fmla="*/ 0 w 3481"/>
                <a:gd name="T11" fmla="*/ 0 h 2601"/>
                <a:gd name="T12" fmla="*/ 1568 w 3481"/>
                <a:gd name="T13" fmla="*/ 1731 h 2601"/>
                <a:gd name="T14" fmla="*/ 1568 w 3481"/>
                <a:gd name="T15" fmla="*/ 1737 h 2601"/>
                <a:gd name="T16" fmla="*/ 2432 w 3481"/>
                <a:gd name="T17" fmla="*/ 2601 h 2601"/>
                <a:gd name="T18" fmla="*/ 2432 w 3481"/>
                <a:gd name="T19" fmla="*/ 1737 h 2601"/>
                <a:gd name="T20" fmla="*/ 1700 w 3481"/>
                <a:gd name="T21" fmla="*/ 869 h 2601"/>
                <a:gd name="T22" fmla="*/ 3249 w 3481"/>
                <a:gd name="T23" fmla="*/ 869 h 2601"/>
                <a:gd name="T24" fmla="*/ 3481 w 3481"/>
                <a:gd name="T25" fmla="*/ 0 h 2601"/>
                <a:gd name="T26" fmla="*/ 2610 w 3481"/>
                <a:gd name="T27" fmla="*/ 0 h 2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1" h="2601">
                  <a:moveTo>
                    <a:pt x="2610" y="0"/>
                  </a:moveTo>
                  <a:cubicBezTo>
                    <a:pt x="2610" y="462"/>
                    <a:pt x="2272" y="868"/>
                    <a:pt x="1698" y="869"/>
                  </a:cubicBezTo>
                  <a:cubicBezTo>
                    <a:pt x="1697" y="869"/>
                    <a:pt x="1696" y="869"/>
                    <a:pt x="1694" y="869"/>
                  </a:cubicBezTo>
                  <a:cubicBezTo>
                    <a:pt x="1695" y="869"/>
                    <a:pt x="1695" y="869"/>
                    <a:pt x="1695" y="869"/>
                  </a:cubicBezTo>
                  <a:cubicBezTo>
                    <a:pt x="1235" y="845"/>
                    <a:pt x="870" y="466"/>
                    <a:pt x="87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03"/>
                    <a:pt x="688" y="1644"/>
                    <a:pt x="1568" y="1731"/>
                  </a:cubicBezTo>
                  <a:cubicBezTo>
                    <a:pt x="1568" y="1733"/>
                    <a:pt x="1568" y="1735"/>
                    <a:pt x="1568" y="1737"/>
                  </a:cubicBezTo>
                  <a:cubicBezTo>
                    <a:pt x="1568" y="2214"/>
                    <a:pt x="1955" y="2601"/>
                    <a:pt x="2432" y="2601"/>
                  </a:cubicBezTo>
                  <a:cubicBezTo>
                    <a:pt x="2432" y="1737"/>
                    <a:pt x="2432" y="1737"/>
                    <a:pt x="2432" y="1737"/>
                  </a:cubicBezTo>
                  <a:cubicBezTo>
                    <a:pt x="2432" y="1322"/>
                    <a:pt x="2064" y="874"/>
                    <a:pt x="1700" y="869"/>
                  </a:cubicBezTo>
                  <a:cubicBezTo>
                    <a:pt x="3249" y="869"/>
                    <a:pt x="3249" y="869"/>
                    <a:pt x="3249" y="869"/>
                  </a:cubicBezTo>
                  <a:cubicBezTo>
                    <a:pt x="3396" y="614"/>
                    <a:pt x="3481" y="316"/>
                    <a:pt x="3481" y="0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rgbClr val="EC6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0147702-1637-4420-853C-6DC64F08E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44876" y="4117975"/>
              <a:ext cx="3030538" cy="2738438"/>
            </a:xfrm>
            <a:custGeom>
              <a:avLst/>
              <a:gdLst>
                <a:gd name="T0" fmla="*/ 1914 w 1914"/>
                <a:gd name="T1" fmla="*/ 864 h 1730"/>
                <a:gd name="T2" fmla="*/ 866 w 1914"/>
                <a:gd name="T3" fmla="*/ 864 h 1730"/>
                <a:gd name="T4" fmla="*/ 866 w 1914"/>
                <a:gd name="T5" fmla="*/ 0 h 1730"/>
                <a:gd name="T6" fmla="*/ 0 w 1914"/>
                <a:gd name="T7" fmla="*/ 864 h 1730"/>
                <a:gd name="T8" fmla="*/ 0 w 1914"/>
                <a:gd name="T9" fmla="*/ 1730 h 1730"/>
                <a:gd name="T10" fmla="*/ 1914 w 1914"/>
                <a:gd name="T11" fmla="*/ 1730 h 1730"/>
                <a:gd name="T12" fmla="*/ 1914 w 1914"/>
                <a:gd name="T13" fmla="*/ 864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4" h="1730">
                  <a:moveTo>
                    <a:pt x="1914" y="864"/>
                  </a:moveTo>
                  <a:cubicBezTo>
                    <a:pt x="866" y="864"/>
                    <a:pt x="866" y="864"/>
                    <a:pt x="866" y="864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388" y="0"/>
                    <a:pt x="0" y="386"/>
                    <a:pt x="0" y="864"/>
                  </a:cubicBezTo>
                  <a:cubicBezTo>
                    <a:pt x="0" y="1730"/>
                    <a:pt x="0" y="1730"/>
                    <a:pt x="0" y="1730"/>
                  </a:cubicBezTo>
                  <a:cubicBezTo>
                    <a:pt x="1914" y="1730"/>
                    <a:pt x="1914" y="1730"/>
                    <a:pt x="1914" y="1730"/>
                  </a:cubicBezTo>
                  <a:lnTo>
                    <a:pt x="1914" y="8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3E68F6A-9805-402A-A216-CF2FA0EBA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6476" y="1376363"/>
              <a:ext cx="1660525" cy="2741613"/>
            </a:xfrm>
            <a:custGeom>
              <a:avLst/>
              <a:gdLst>
                <a:gd name="T0" fmla="*/ 1049 w 1049"/>
                <a:gd name="T1" fmla="*/ 0 h 1732"/>
                <a:gd name="T2" fmla="*/ 822 w 1049"/>
                <a:gd name="T3" fmla="*/ 0 h 1732"/>
                <a:gd name="T4" fmla="*/ 0 w 1049"/>
                <a:gd name="T5" fmla="*/ 868 h 1732"/>
                <a:gd name="T6" fmla="*/ 0 w 1049"/>
                <a:gd name="T7" fmla="*/ 1732 h 1732"/>
                <a:gd name="T8" fmla="*/ 865 w 1049"/>
                <a:gd name="T9" fmla="*/ 868 h 1732"/>
                <a:gd name="T10" fmla="*/ 865 w 1049"/>
                <a:gd name="T11" fmla="*/ 862 h 1732"/>
                <a:gd name="T12" fmla="*/ 865 w 1049"/>
                <a:gd name="T13" fmla="*/ 862 h 1732"/>
                <a:gd name="T14" fmla="*/ 1049 w 1049"/>
                <a:gd name="T15" fmla="*/ 862 h 1732"/>
                <a:gd name="T16" fmla="*/ 1049 w 1049"/>
                <a:gd name="T17" fmla="*/ 0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9" h="1732">
                  <a:moveTo>
                    <a:pt x="1049" y="0"/>
                  </a:moveTo>
                  <a:cubicBezTo>
                    <a:pt x="822" y="0"/>
                    <a:pt x="822" y="0"/>
                    <a:pt x="822" y="0"/>
                  </a:cubicBezTo>
                  <a:cubicBezTo>
                    <a:pt x="448" y="0"/>
                    <a:pt x="0" y="418"/>
                    <a:pt x="0" y="868"/>
                  </a:cubicBezTo>
                  <a:cubicBezTo>
                    <a:pt x="0" y="1732"/>
                    <a:pt x="0" y="1732"/>
                    <a:pt x="0" y="1732"/>
                  </a:cubicBezTo>
                  <a:cubicBezTo>
                    <a:pt x="478" y="1732"/>
                    <a:pt x="865" y="1345"/>
                    <a:pt x="865" y="868"/>
                  </a:cubicBezTo>
                  <a:cubicBezTo>
                    <a:pt x="865" y="866"/>
                    <a:pt x="865" y="864"/>
                    <a:pt x="865" y="862"/>
                  </a:cubicBezTo>
                  <a:cubicBezTo>
                    <a:pt x="865" y="862"/>
                    <a:pt x="865" y="862"/>
                    <a:pt x="865" y="862"/>
                  </a:cubicBezTo>
                  <a:cubicBezTo>
                    <a:pt x="1049" y="862"/>
                    <a:pt x="1049" y="862"/>
                    <a:pt x="1049" y="862"/>
                  </a:cubicBezTo>
                  <a:lnTo>
                    <a:pt x="1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</p:spTree>
    <p:extLst>
      <p:ext uri="{BB962C8B-B14F-4D97-AF65-F5344CB8AC3E}">
        <p14:creationId xmlns:p14="http://schemas.microsoft.com/office/powerpoint/2010/main" val="362468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91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81CD0939-EFC0-4BC1-A6D8-3D05ACC1AB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9409" y="4012144"/>
            <a:ext cx="5608592" cy="609398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resentation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C1C2F212-2B52-44FF-BD4A-7DDCEFBBC4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9409" y="4777814"/>
            <a:ext cx="5608592" cy="4231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0" name="Tijdelijke aanduiding voor tekst 16">
            <a:extLst>
              <a:ext uri="{FF2B5EF4-FFF2-40B4-BE49-F238E27FC236}">
                <a16:creationId xmlns:a16="http://schemas.microsoft.com/office/drawing/2014/main" id="{A7E42085-EDB8-4CF7-BC9E-45ACBA0BC2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443" y="6384925"/>
            <a:ext cx="5609376" cy="22018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85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Plaats, datum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4B5AA7-C1CB-4238-9E87-E83C18F045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16802" y="2"/>
            <a:ext cx="4775199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54ABEA9-FE47-4687-A58F-904A71098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" y="198572"/>
            <a:ext cx="4713374" cy="19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16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_ dele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D4BAA00-B06E-4B18-9F57-A37F3AAD90D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19877" y="3592513"/>
            <a:ext cx="4943475" cy="850900"/>
          </a:xfrm>
          <a:prstGeom prst="rect">
            <a:avLst/>
          </a:prstGeom>
        </p:spPr>
        <p:txBody>
          <a:bodyPr anchor="ctr"/>
          <a:lstStyle>
            <a:lvl1pPr>
              <a:defRPr sz="3500">
                <a:solidFill>
                  <a:schemeClr val="bg1"/>
                </a:solidFill>
              </a:defRPr>
            </a:lvl1pPr>
            <a:lvl2pPr>
              <a:defRPr sz="3500">
                <a:solidFill>
                  <a:schemeClr val="bg1"/>
                </a:solidFill>
              </a:defRPr>
            </a:lvl2pPr>
            <a:lvl3pPr>
              <a:defRPr sz="3500">
                <a:solidFill>
                  <a:schemeClr val="bg1"/>
                </a:solidFill>
              </a:defRPr>
            </a:lvl3pPr>
            <a:lvl4pPr>
              <a:defRPr sz="3500">
                <a:solidFill>
                  <a:schemeClr val="bg1"/>
                </a:solidFill>
              </a:defRPr>
            </a:lvl4pPr>
            <a:lvl5pPr>
              <a:defRPr sz="3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chapter title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B7ADCD-5E9F-42AB-82A3-4E787449E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10886"/>
            <a:ext cx="6186087" cy="6858000"/>
          </a:xfrm>
          <a:custGeom>
            <a:avLst/>
            <a:gdLst>
              <a:gd name="connsiteX0" fmla="*/ 2773990 w 6186087"/>
              <a:gd name="connsiteY0" fmla="*/ 0 h 6858000"/>
              <a:gd name="connsiteX1" fmla="*/ 6186087 w 6186087"/>
              <a:gd name="connsiteY1" fmla="*/ 3429000 h 6858000"/>
              <a:gd name="connsiteX2" fmla="*/ 2773990 w 6186087"/>
              <a:gd name="connsiteY2" fmla="*/ 6858000 h 6858000"/>
              <a:gd name="connsiteX3" fmla="*/ 141050 w 6186087"/>
              <a:gd name="connsiteY3" fmla="*/ 5610162 h 6858000"/>
              <a:gd name="connsiteX4" fmla="*/ 0 w 6186087"/>
              <a:gd name="connsiteY4" fmla="*/ 5420604 h 6858000"/>
              <a:gd name="connsiteX5" fmla="*/ 0 w 6186087"/>
              <a:gd name="connsiteY5" fmla="*/ 1437396 h 6858000"/>
              <a:gd name="connsiteX6" fmla="*/ 141050 w 6186087"/>
              <a:gd name="connsiteY6" fmla="*/ 1247838 h 6858000"/>
              <a:gd name="connsiteX7" fmla="*/ 2773990 w 6186087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6087" h="6858000">
                <a:moveTo>
                  <a:pt x="2773990" y="0"/>
                </a:moveTo>
                <a:cubicBezTo>
                  <a:pt x="4658439" y="0"/>
                  <a:pt x="6186087" y="1535216"/>
                  <a:pt x="6186087" y="3429000"/>
                </a:cubicBezTo>
                <a:cubicBezTo>
                  <a:pt x="6186087" y="5322784"/>
                  <a:pt x="4658439" y="6858000"/>
                  <a:pt x="2773990" y="6858000"/>
                </a:cubicBezTo>
                <a:cubicBezTo>
                  <a:pt x="1713988" y="6858000"/>
                  <a:pt x="766879" y="6372248"/>
                  <a:pt x="141050" y="5610162"/>
                </a:cubicBezTo>
                <a:lnTo>
                  <a:pt x="0" y="5420604"/>
                </a:lnTo>
                <a:lnTo>
                  <a:pt x="0" y="1437396"/>
                </a:lnTo>
                <a:lnTo>
                  <a:pt x="141050" y="1247838"/>
                </a:lnTo>
                <a:cubicBezTo>
                  <a:pt x="766879" y="485752"/>
                  <a:pt x="1713988" y="0"/>
                  <a:pt x="2773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75105E-1EF6-4B45-995D-7D8EB36BBE53}"/>
              </a:ext>
            </a:extLst>
          </p:cNvPr>
          <p:cNvSpPr/>
          <p:nvPr userDrawn="1"/>
        </p:nvSpPr>
        <p:spPr>
          <a:xfrm>
            <a:off x="11234057" y="6037945"/>
            <a:ext cx="711200" cy="6821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600" dirty="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FDA85B7-F1CF-4C3F-A524-4455E6F835CC}"/>
              </a:ext>
            </a:extLst>
          </p:cNvPr>
          <p:cNvSpPr/>
          <p:nvPr userDrawn="1"/>
        </p:nvSpPr>
        <p:spPr>
          <a:xfrm rot="5400000">
            <a:off x="5582603" y="3587117"/>
            <a:ext cx="850311" cy="86228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bIns="72000" rtlCol="0" anchor="ctr"/>
          <a:lstStyle/>
          <a:p>
            <a:pPr algn="ctr"/>
            <a:endParaRPr lang="nl-NL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50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CE6F85-5844-47A6-8BAE-A88D70D0F51F}"/>
              </a:ext>
            </a:extLst>
          </p:cNvPr>
          <p:cNvSpPr/>
          <p:nvPr userDrawn="1"/>
        </p:nvSpPr>
        <p:spPr>
          <a:xfrm>
            <a:off x="11234057" y="6037945"/>
            <a:ext cx="711200" cy="6821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600" dirty="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FDA85B7-F1CF-4C3F-A524-4455E6F835CC}"/>
              </a:ext>
            </a:extLst>
          </p:cNvPr>
          <p:cNvSpPr/>
          <p:nvPr userDrawn="1"/>
        </p:nvSpPr>
        <p:spPr>
          <a:xfrm rot="5400000">
            <a:off x="342944" y="3587117"/>
            <a:ext cx="850311" cy="86228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bIns="72000" rtlCol="0" anchor="ctr"/>
          <a:lstStyle/>
          <a:p>
            <a:pPr algn="ctr"/>
            <a:endParaRPr lang="nl-NL" sz="3600" b="1" dirty="0">
              <a:solidFill>
                <a:schemeClr val="accent2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D19D46-A1E3-4142-9F57-031926B0E8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457" y="0"/>
            <a:ext cx="6195545" cy="6858000"/>
          </a:xfrm>
          <a:custGeom>
            <a:avLst/>
            <a:gdLst>
              <a:gd name="connsiteX0" fmla="*/ 3409830 w 6195545"/>
              <a:gd name="connsiteY0" fmla="*/ 0 h 6858000"/>
              <a:gd name="connsiteX1" fmla="*/ 6041021 w 6195545"/>
              <a:gd name="connsiteY1" fmla="*/ 1247838 h 6858000"/>
              <a:gd name="connsiteX2" fmla="*/ 6195545 w 6195545"/>
              <a:gd name="connsiteY2" fmla="*/ 1455642 h 6858000"/>
              <a:gd name="connsiteX3" fmla="*/ 6195545 w 6195545"/>
              <a:gd name="connsiteY3" fmla="*/ 5402358 h 6858000"/>
              <a:gd name="connsiteX4" fmla="*/ 6041021 w 6195545"/>
              <a:gd name="connsiteY4" fmla="*/ 5610162 h 6858000"/>
              <a:gd name="connsiteX5" fmla="*/ 3409830 w 6195545"/>
              <a:gd name="connsiteY5" fmla="*/ 6858000 h 6858000"/>
              <a:gd name="connsiteX6" fmla="*/ 0 w 6195545"/>
              <a:gd name="connsiteY6" fmla="*/ 3429000 h 6858000"/>
              <a:gd name="connsiteX7" fmla="*/ 3409830 w 619554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5545" h="6858000">
                <a:moveTo>
                  <a:pt x="3409830" y="0"/>
                </a:moveTo>
                <a:cubicBezTo>
                  <a:pt x="4469129" y="0"/>
                  <a:pt x="5415608" y="485752"/>
                  <a:pt x="6041021" y="1247838"/>
                </a:cubicBezTo>
                <a:lnTo>
                  <a:pt x="6195545" y="1455642"/>
                </a:lnTo>
                <a:lnTo>
                  <a:pt x="6195545" y="5402358"/>
                </a:lnTo>
                <a:lnTo>
                  <a:pt x="6041021" y="5610162"/>
                </a:lnTo>
                <a:cubicBezTo>
                  <a:pt x="5415608" y="6372248"/>
                  <a:pt x="4469129" y="6858000"/>
                  <a:pt x="3409830" y="6858000"/>
                </a:cubicBezTo>
                <a:cubicBezTo>
                  <a:pt x="1526633" y="6858000"/>
                  <a:pt x="0" y="5322784"/>
                  <a:pt x="0" y="3429000"/>
                </a:cubicBezTo>
                <a:cubicBezTo>
                  <a:pt x="0" y="1535216"/>
                  <a:pt x="1526633" y="0"/>
                  <a:pt x="340983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D4BAA00-B06E-4B18-9F57-A37F3AAD90D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80216" y="3592513"/>
            <a:ext cx="4616239" cy="850900"/>
          </a:xfrm>
          <a:prstGeom prst="rect">
            <a:avLst/>
          </a:prstGeom>
        </p:spPr>
        <p:txBody>
          <a:bodyPr anchor="ctr"/>
          <a:lstStyle>
            <a:lvl1pPr>
              <a:defRPr sz="3500">
                <a:solidFill>
                  <a:schemeClr val="bg1"/>
                </a:solidFill>
              </a:defRPr>
            </a:lvl1pPr>
            <a:lvl2pPr>
              <a:defRPr sz="3500">
                <a:solidFill>
                  <a:schemeClr val="bg1"/>
                </a:solidFill>
              </a:defRPr>
            </a:lvl2pPr>
            <a:lvl3pPr>
              <a:defRPr sz="3500">
                <a:solidFill>
                  <a:schemeClr val="bg1"/>
                </a:solidFill>
              </a:defRPr>
            </a:lvl3pPr>
            <a:lvl4pPr>
              <a:defRPr sz="3500">
                <a:solidFill>
                  <a:schemeClr val="bg1"/>
                </a:solidFill>
              </a:defRPr>
            </a:lvl4pPr>
            <a:lvl5pPr>
              <a:defRPr sz="3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Your chapter title here</a:t>
            </a:r>
          </a:p>
        </p:txBody>
      </p:sp>
    </p:spTree>
    <p:extLst>
      <p:ext uri="{BB962C8B-B14F-4D97-AF65-F5344CB8AC3E}">
        <p14:creationId xmlns:p14="http://schemas.microsoft.com/office/powerpoint/2010/main" val="3042624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kolo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CED50B90-D3C0-499D-A260-6E82F02D356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67101" y="1849440"/>
            <a:ext cx="7813674" cy="330517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EADF1B-982F-4A6C-A79E-08D3537B5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7" y="681056"/>
            <a:ext cx="10261599" cy="4578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Inhoud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49138BD-598C-4047-A6C2-E9700EF15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3541" y="6060768"/>
            <a:ext cx="454122" cy="547200"/>
          </a:xfrm>
          <a:prstGeom prst="rect">
            <a:avLst/>
          </a:prstGeom>
        </p:spPr>
      </p:pic>
      <p:grpSp>
        <p:nvGrpSpPr>
          <p:cNvPr id="25" name="Groep 24">
            <a:extLst>
              <a:ext uri="{FF2B5EF4-FFF2-40B4-BE49-F238E27FC236}">
                <a16:creationId xmlns:a16="http://schemas.microsoft.com/office/drawing/2014/main" id="{A6D7CF19-5630-494E-9C26-A46605C3F4CA}"/>
              </a:ext>
            </a:extLst>
          </p:cNvPr>
          <p:cNvGrpSpPr/>
          <p:nvPr userDrawn="1"/>
        </p:nvGrpSpPr>
        <p:grpSpPr>
          <a:xfrm>
            <a:off x="2" y="2523207"/>
            <a:ext cx="4163209" cy="4334795"/>
            <a:chOff x="2801938" y="-1588"/>
            <a:chExt cx="6586538" cy="6858001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84CF4547-09F6-4AA7-B90E-185779E8A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01938" y="-1588"/>
              <a:ext cx="4121150" cy="6858000"/>
            </a:xfrm>
            <a:custGeom>
              <a:avLst/>
              <a:gdLst>
                <a:gd name="T0" fmla="*/ 786 w 2477"/>
                <a:gd name="T1" fmla="*/ 2479 h 4122"/>
                <a:gd name="T2" fmla="*/ 2257 w 2477"/>
                <a:gd name="T3" fmla="*/ 2479 h 4122"/>
                <a:gd name="T4" fmla="*/ 2477 w 2477"/>
                <a:gd name="T5" fmla="*/ 1653 h 4122"/>
                <a:gd name="T6" fmla="*/ 824 w 2477"/>
                <a:gd name="T7" fmla="*/ 0 h 4122"/>
                <a:gd name="T8" fmla="*/ 0 w 2477"/>
                <a:gd name="T9" fmla="*/ 220 h 4122"/>
                <a:gd name="T10" fmla="*/ 0 w 2477"/>
                <a:gd name="T11" fmla="*/ 1600 h 4122"/>
                <a:gd name="T12" fmla="*/ 824 w 2477"/>
                <a:gd name="T13" fmla="*/ 827 h 4122"/>
                <a:gd name="T14" fmla="*/ 1651 w 2477"/>
                <a:gd name="T15" fmla="*/ 1653 h 4122"/>
                <a:gd name="T16" fmla="*/ 784 w 2477"/>
                <a:gd name="T17" fmla="*/ 2479 h 4122"/>
                <a:gd name="T18" fmla="*/ 780 w 2477"/>
                <a:gd name="T19" fmla="*/ 2479 h 4122"/>
                <a:gd name="T20" fmla="*/ 781 w 2477"/>
                <a:gd name="T21" fmla="*/ 2479 h 4122"/>
                <a:gd name="T22" fmla="*/ 0 w 2477"/>
                <a:gd name="T23" fmla="*/ 1708 h 4122"/>
                <a:gd name="T24" fmla="*/ 0 w 2477"/>
                <a:gd name="T25" fmla="*/ 3084 h 4122"/>
                <a:gd name="T26" fmla="*/ 660 w 2477"/>
                <a:gd name="T27" fmla="*/ 3297 h 4122"/>
                <a:gd name="T28" fmla="*/ 660 w 2477"/>
                <a:gd name="T29" fmla="*/ 3303 h 4122"/>
                <a:gd name="T30" fmla="*/ 1438 w 2477"/>
                <a:gd name="T31" fmla="*/ 4122 h 4122"/>
                <a:gd name="T32" fmla="*/ 1482 w 2477"/>
                <a:gd name="T33" fmla="*/ 4122 h 4122"/>
                <a:gd name="T34" fmla="*/ 1482 w 2477"/>
                <a:gd name="T35" fmla="*/ 3303 h 4122"/>
                <a:gd name="T36" fmla="*/ 786 w 2477"/>
                <a:gd name="T37" fmla="*/ 2479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77" h="4122">
                  <a:moveTo>
                    <a:pt x="786" y="2479"/>
                  </a:moveTo>
                  <a:cubicBezTo>
                    <a:pt x="2257" y="2479"/>
                    <a:pt x="2257" y="2479"/>
                    <a:pt x="2257" y="2479"/>
                  </a:cubicBezTo>
                  <a:cubicBezTo>
                    <a:pt x="2397" y="2236"/>
                    <a:pt x="2477" y="1953"/>
                    <a:pt x="2477" y="1653"/>
                  </a:cubicBezTo>
                  <a:cubicBezTo>
                    <a:pt x="2477" y="740"/>
                    <a:pt x="1737" y="0"/>
                    <a:pt x="824" y="0"/>
                  </a:cubicBezTo>
                  <a:cubicBezTo>
                    <a:pt x="524" y="0"/>
                    <a:pt x="243" y="80"/>
                    <a:pt x="0" y="220"/>
                  </a:cubicBezTo>
                  <a:cubicBezTo>
                    <a:pt x="0" y="1600"/>
                    <a:pt x="0" y="1600"/>
                    <a:pt x="0" y="1600"/>
                  </a:cubicBezTo>
                  <a:cubicBezTo>
                    <a:pt x="28" y="1169"/>
                    <a:pt x="385" y="827"/>
                    <a:pt x="824" y="827"/>
                  </a:cubicBezTo>
                  <a:cubicBezTo>
                    <a:pt x="1281" y="827"/>
                    <a:pt x="1651" y="1197"/>
                    <a:pt x="1651" y="1653"/>
                  </a:cubicBezTo>
                  <a:cubicBezTo>
                    <a:pt x="1651" y="2092"/>
                    <a:pt x="1329" y="2477"/>
                    <a:pt x="784" y="2479"/>
                  </a:cubicBezTo>
                  <a:cubicBezTo>
                    <a:pt x="783" y="2479"/>
                    <a:pt x="782" y="2479"/>
                    <a:pt x="780" y="2479"/>
                  </a:cubicBezTo>
                  <a:cubicBezTo>
                    <a:pt x="781" y="2479"/>
                    <a:pt x="781" y="2479"/>
                    <a:pt x="781" y="2479"/>
                  </a:cubicBezTo>
                  <a:cubicBezTo>
                    <a:pt x="363" y="2457"/>
                    <a:pt x="27" y="2124"/>
                    <a:pt x="0" y="1708"/>
                  </a:cubicBezTo>
                  <a:cubicBezTo>
                    <a:pt x="0" y="3084"/>
                    <a:pt x="0" y="3084"/>
                    <a:pt x="0" y="3084"/>
                  </a:cubicBezTo>
                  <a:cubicBezTo>
                    <a:pt x="198" y="3198"/>
                    <a:pt x="421" y="3274"/>
                    <a:pt x="660" y="3297"/>
                  </a:cubicBezTo>
                  <a:cubicBezTo>
                    <a:pt x="660" y="3299"/>
                    <a:pt x="660" y="3301"/>
                    <a:pt x="660" y="3303"/>
                  </a:cubicBezTo>
                  <a:cubicBezTo>
                    <a:pt x="660" y="3742"/>
                    <a:pt x="1005" y="4100"/>
                    <a:pt x="1438" y="4122"/>
                  </a:cubicBezTo>
                  <a:cubicBezTo>
                    <a:pt x="1482" y="4122"/>
                    <a:pt x="1482" y="4122"/>
                    <a:pt x="1482" y="4122"/>
                  </a:cubicBezTo>
                  <a:cubicBezTo>
                    <a:pt x="1482" y="3303"/>
                    <a:pt x="1482" y="3303"/>
                    <a:pt x="1482" y="3303"/>
                  </a:cubicBezTo>
                  <a:cubicBezTo>
                    <a:pt x="1482" y="2909"/>
                    <a:pt x="1131" y="2484"/>
                    <a:pt x="786" y="2479"/>
                  </a:cubicBezTo>
                </a:path>
              </a:pathLst>
            </a:custGeom>
            <a:solidFill>
              <a:srgbClr val="EC6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D84F6B1-3F64-42C6-BE94-489076982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7326" y="4122738"/>
              <a:ext cx="4121150" cy="2733675"/>
            </a:xfrm>
            <a:custGeom>
              <a:avLst/>
              <a:gdLst>
                <a:gd name="T0" fmla="*/ 831 w 2477"/>
                <a:gd name="T1" fmla="*/ 0 h 1643"/>
                <a:gd name="T2" fmla="*/ 780 w 2477"/>
                <a:gd name="T3" fmla="*/ 0 h 1643"/>
                <a:gd name="T4" fmla="*/ 0 w 2477"/>
                <a:gd name="T5" fmla="*/ 824 h 1643"/>
                <a:gd name="T6" fmla="*/ 0 w 2477"/>
                <a:gd name="T7" fmla="*/ 1643 h 1643"/>
                <a:gd name="T8" fmla="*/ 43 w 2477"/>
                <a:gd name="T9" fmla="*/ 1643 h 1643"/>
                <a:gd name="T10" fmla="*/ 821 w 2477"/>
                <a:gd name="T11" fmla="*/ 824 h 1643"/>
                <a:gd name="T12" fmla="*/ 821 w 2477"/>
                <a:gd name="T13" fmla="*/ 818 h 1643"/>
                <a:gd name="T14" fmla="*/ 821 w 2477"/>
                <a:gd name="T15" fmla="*/ 818 h 1643"/>
                <a:gd name="T16" fmla="*/ 831 w 2477"/>
                <a:gd name="T17" fmla="*/ 818 h 1643"/>
                <a:gd name="T18" fmla="*/ 1654 w 2477"/>
                <a:gd name="T19" fmla="*/ 1643 h 1643"/>
                <a:gd name="T20" fmla="*/ 2477 w 2477"/>
                <a:gd name="T21" fmla="*/ 1643 h 1643"/>
                <a:gd name="T22" fmla="*/ 831 w 2477"/>
                <a:gd name="T23" fmla="*/ 0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77" h="1643">
                  <a:moveTo>
                    <a:pt x="831" y="0"/>
                  </a:moveTo>
                  <a:cubicBezTo>
                    <a:pt x="780" y="0"/>
                    <a:pt x="780" y="0"/>
                    <a:pt x="780" y="0"/>
                  </a:cubicBezTo>
                  <a:cubicBezTo>
                    <a:pt x="425" y="0"/>
                    <a:pt x="0" y="396"/>
                    <a:pt x="0" y="824"/>
                  </a:cubicBezTo>
                  <a:cubicBezTo>
                    <a:pt x="0" y="1643"/>
                    <a:pt x="0" y="1643"/>
                    <a:pt x="0" y="1643"/>
                  </a:cubicBezTo>
                  <a:cubicBezTo>
                    <a:pt x="43" y="1643"/>
                    <a:pt x="43" y="1643"/>
                    <a:pt x="43" y="1643"/>
                  </a:cubicBezTo>
                  <a:cubicBezTo>
                    <a:pt x="476" y="1621"/>
                    <a:pt x="821" y="1263"/>
                    <a:pt x="821" y="824"/>
                  </a:cubicBezTo>
                  <a:cubicBezTo>
                    <a:pt x="821" y="822"/>
                    <a:pt x="821" y="820"/>
                    <a:pt x="821" y="818"/>
                  </a:cubicBezTo>
                  <a:cubicBezTo>
                    <a:pt x="821" y="818"/>
                    <a:pt x="821" y="818"/>
                    <a:pt x="821" y="818"/>
                  </a:cubicBezTo>
                  <a:cubicBezTo>
                    <a:pt x="831" y="818"/>
                    <a:pt x="831" y="818"/>
                    <a:pt x="831" y="818"/>
                  </a:cubicBezTo>
                  <a:cubicBezTo>
                    <a:pt x="1285" y="818"/>
                    <a:pt x="1654" y="1189"/>
                    <a:pt x="1654" y="1643"/>
                  </a:cubicBezTo>
                  <a:cubicBezTo>
                    <a:pt x="2477" y="1643"/>
                    <a:pt x="2477" y="1643"/>
                    <a:pt x="2477" y="1643"/>
                  </a:cubicBezTo>
                  <a:cubicBezTo>
                    <a:pt x="2477" y="734"/>
                    <a:pt x="1740" y="0"/>
                    <a:pt x="83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</p:spTree>
    <p:extLst>
      <p:ext uri="{BB962C8B-B14F-4D97-AF65-F5344CB8AC3E}">
        <p14:creationId xmlns:p14="http://schemas.microsoft.com/office/powerpoint/2010/main" val="131680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 kolom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abel 9">
            <a:extLst>
              <a:ext uri="{FF2B5EF4-FFF2-40B4-BE49-F238E27FC236}">
                <a16:creationId xmlns:a16="http://schemas.microsoft.com/office/drawing/2014/main" id="{1B8A2165-6701-40A4-BFE2-E7DDE3F1D2E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19177" y="2392363"/>
            <a:ext cx="7805737" cy="330517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nl-NL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D3E7AC17-6B61-4A53-94C9-27593A3534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35879" y="0"/>
            <a:ext cx="4056123" cy="5045336"/>
            <a:chOff x="-8135937" y="-1588"/>
            <a:chExt cx="5513387" cy="685800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8A9D95C-E76C-41A8-8DA1-84F538B16F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8135937" y="-1588"/>
              <a:ext cx="5513387" cy="4117975"/>
            </a:xfrm>
            <a:custGeom>
              <a:avLst/>
              <a:gdLst>
                <a:gd name="T0" fmla="*/ 1926 w 2568"/>
                <a:gd name="T1" fmla="*/ 0 h 1919"/>
                <a:gd name="T2" fmla="*/ 1253 w 2568"/>
                <a:gd name="T3" fmla="*/ 641 h 1919"/>
                <a:gd name="T4" fmla="*/ 1250 w 2568"/>
                <a:gd name="T5" fmla="*/ 641 h 1919"/>
                <a:gd name="T6" fmla="*/ 1250 w 2568"/>
                <a:gd name="T7" fmla="*/ 641 h 1919"/>
                <a:gd name="T8" fmla="*/ 642 w 2568"/>
                <a:gd name="T9" fmla="*/ 0 h 1919"/>
                <a:gd name="T10" fmla="*/ 0 w 2568"/>
                <a:gd name="T11" fmla="*/ 0 h 1919"/>
                <a:gd name="T12" fmla="*/ 1156 w 2568"/>
                <a:gd name="T13" fmla="*/ 1276 h 1919"/>
                <a:gd name="T14" fmla="*/ 1156 w 2568"/>
                <a:gd name="T15" fmla="*/ 1281 h 1919"/>
                <a:gd name="T16" fmla="*/ 1794 w 2568"/>
                <a:gd name="T17" fmla="*/ 1919 h 1919"/>
                <a:gd name="T18" fmla="*/ 1794 w 2568"/>
                <a:gd name="T19" fmla="*/ 1281 h 1919"/>
                <a:gd name="T20" fmla="*/ 1254 w 2568"/>
                <a:gd name="T21" fmla="*/ 641 h 1919"/>
                <a:gd name="T22" fmla="*/ 2396 w 2568"/>
                <a:gd name="T23" fmla="*/ 641 h 1919"/>
                <a:gd name="T24" fmla="*/ 2568 w 2568"/>
                <a:gd name="T25" fmla="*/ 0 h 1919"/>
                <a:gd name="T26" fmla="*/ 1926 w 2568"/>
                <a:gd name="T27" fmla="*/ 0 h 1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8" h="1919">
                  <a:moveTo>
                    <a:pt x="1926" y="0"/>
                  </a:moveTo>
                  <a:cubicBezTo>
                    <a:pt x="1926" y="340"/>
                    <a:pt x="1676" y="639"/>
                    <a:pt x="1253" y="641"/>
                  </a:cubicBezTo>
                  <a:cubicBezTo>
                    <a:pt x="1252" y="641"/>
                    <a:pt x="1251" y="641"/>
                    <a:pt x="1250" y="641"/>
                  </a:cubicBezTo>
                  <a:cubicBezTo>
                    <a:pt x="1250" y="641"/>
                    <a:pt x="1250" y="641"/>
                    <a:pt x="1250" y="641"/>
                  </a:cubicBezTo>
                  <a:cubicBezTo>
                    <a:pt x="911" y="623"/>
                    <a:pt x="642" y="343"/>
                    <a:pt x="6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6"/>
                    <a:pt x="507" y="1212"/>
                    <a:pt x="1156" y="1276"/>
                  </a:cubicBezTo>
                  <a:cubicBezTo>
                    <a:pt x="1156" y="1278"/>
                    <a:pt x="1156" y="1279"/>
                    <a:pt x="1156" y="1281"/>
                  </a:cubicBezTo>
                  <a:cubicBezTo>
                    <a:pt x="1156" y="1633"/>
                    <a:pt x="1442" y="1919"/>
                    <a:pt x="1794" y="1919"/>
                  </a:cubicBezTo>
                  <a:cubicBezTo>
                    <a:pt x="1794" y="1281"/>
                    <a:pt x="1794" y="1281"/>
                    <a:pt x="1794" y="1281"/>
                  </a:cubicBezTo>
                  <a:cubicBezTo>
                    <a:pt x="1794" y="975"/>
                    <a:pt x="1522" y="644"/>
                    <a:pt x="1254" y="641"/>
                  </a:cubicBezTo>
                  <a:cubicBezTo>
                    <a:pt x="2396" y="641"/>
                    <a:pt x="2396" y="641"/>
                    <a:pt x="2396" y="641"/>
                  </a:cubicBezTo>
                  <a:cubicBezTo>
                    <a:pt x="2505" y="452"/>
                    <a:pt x="2568" y="233"/>
                    <a:pt x="2568" y="0"/>
                  </a:cubicBezTo>
                  <a:lnTo>
                    <a:pt x="1926" y="0"/>
                  </a:lnTo>
                  <a:close/>
                </a:path>
              </a:pathLst>
            </a:custGeom>
            <a:solidFill>
              <a:srgbClr val="EC6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75670B9-63AF-4D8C-A65D-A37759127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656263" y="4116388"/>
              <a:ext cx="3030537" cy="2740025"/>
            </a:xfrm>
            <a:custGeom>
              <a:avLst/>
              <a:gdLst>
                <a:gd name="T0" fmla="*/ 1412 w 1412"/>
                <a:gd name="T1" fmla="*/ 637 h 1276"/>
                <a:gd name="T2" fmla="*/ 639 w 1412"/>
                <a:gd name="T3" fmla="*/ 637 h 1276"/>
                <a:gd name="T4" fmla="*/ 639 w 1412"/>
                <a:gd name="T5" fmla="*/ 0 h 1276"/>
                <a:gd name="T6" fmla="*/ 0 w 1412"/>
                <a:gd name="T7" fmla="*/ 637 h 1276"/>
                <a:gd name="T8" fmla="*/ 0 w 1412"/>
                <a:gd name="T9" fmla="*/ 1276 h 1276"/>
                <a:gd name="T10" fmla="*/ 1412 w 1412"/>
                <a:gd name="T11" fmla="*/ 1276 h 1276"/>
                <a:gd name="T12" fmla="*/ 1412 w 1412"/>
                <a:gd name="T13" fmla="*/ 63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276">
                  <a:moveTo>
                    <a:pt x="1412" y="637"/>
                  </a:moveTo>
                  <a:cubicBezTo>
                    <a:pt x="639" y="637"/>
                    <a:pt x="639" y="637"/>
                    <a:pt x="639" y="637"/>
                  </a:cubicBezTo>
                  <a:cubicBezTo>
                    <a:pt x="639" y="0"/>
                    <a:pt x="639" y="0"/>
                    <a:pt x="639" y="0"/>
                  </a:cubicBezTo>
                  <a:cubicBezTo>
                    <a:pt x="286" y="0"/>
                    <a:pt x="0" y="284"/>
                    <a:pt x="0" y="637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1412" y="1276"/>
                    <a:pt x="1412" y="1276"/>
                    <a:pt x="1412" y="1276"/>
                  </a:cubicBezTo>
                  <a:lnTo>
                    <a:pt x="1412" y="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D1ED1DA1-357D-4515-A32D-CA6BCE801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4284663" y="1373188"/>
              <a:ext cx="1662112" cy="2743200"/>
            </a:xfrm>
            <a:custGeom>
              <a:avLst/>
              <a:gdLst>
                <a:gd name="T0" fmla="*/ 774 w 774"/>
                <a:gd name="T1" fmla="*/ 0 h 1278"/>
                <a:gd name="T2" fmla="*/ 606 w 774"/>
                <a:gd name="T3" fmla="*/ 0 h 1278"/>
                <a:gd name="T4" fmla="*/ 0 w 774"/>
                <a:gd name="T5" fmla="*/ 640 h 1278"/>
                <a:gd name="T6" fmla="*/ 0 w 774"/>
                <a:gd name="T7" fmla="*/ 1278 h 1278"/>
                <a:gd name="T8" fmla="*/ 638 w 774"/>
                <a:gd name="T9" fmla="*/ 640 h 1278"/>
                <a:gd name="T10" fmla="*/ 638 w 774"/>
                <a:gd name="T11" fmla="*/ 635 h 1278"/>
                <a:gd name="T12" fmla="*/ 638 w 774"/>
                <a:gd name="T13" fmla="*/ 635 h 1278"/>
                <a:gd name="T14" fmla="*/ 774 w 774"/>
                <a:gd name="T15" fmla="*/ 635 h 1278"/>
                <a:gd name="T16" fmla="*/ 774 w 774"/>
                <a:gd name="T17" fmla="*/ 0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4" h="1278">
                  <a:moveTo>
                    <a:pt x="774" y="0"/>
                  </a:moveTo>
                  <a:cubicBezTo>
                    <a:pt x="606" y="0"/>
                    <a:pt x="606" y="0"/>
                    <a:pt x="606" y="0"/>
                  </a:cubicBezTo>
                  <a:cubicBezTo>
                    <a:pt x="330" y="0"/>
                    <a:pt x="0" y="308"/>
                    <a:pt x="0" y="640"/>
                  </a:cubicBezTo>
                  <a:cubicBezTo>
                    <a:pt x="0" y="1278"/>
                    <a:pt x="0" y="1278"/>
                    <a:pt x="0" y="1278"/>
                  </a:cubicBezTo>
                  <a:cubicBezTo>
                    <a:pt x="352" y="1278"/>
                    <a:pt x="638" y="992"/>
                    <a:pt x="638" y="640"/>
                  </a:cubicBezTo>
                  <a:cubicBezTo>
                    <a:pt x="638" y="638"/>
                    <a:pt x="638" y="637"/>
                    <a:pt x="638" y="635"/>
                  </a:cubicBezTo>
                  <a:cubicBezTo>
                    <a:pt x="638" y="635"/>
                    <a:pt x="638" y="635"/>
                    <a:pt x="638" y="635"/>
                  </a:cubicBezTo>
                  <a:cubicBezTo>
                    <a:pt x="774" y="635"/>
                    <a:pt x="774" y="635"/>
                    <a:pt x="774" y="635"/>
                  </a:cubicBez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sp>
        <p:nvSpPr>
          <p:cNvPr id="23" name="Titel 3">
            <a:extLst>
              <a:ext uri="{FF2B5EF4-FFF2-40B4-BE49-F238E27FC236}">
                <a16:creationId xmlns:a16="http://schemas.microsoft.com/office/drawing/2014/main" id="{8D6E0457-DF20-4E4A-AB83-88304950A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681056"/>
            <a:ext cx="5688000" cy="4578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Inhoud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B610A25-B989-4194-A04D-EC4C5CADB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3541" y="6060768"/>
            <a:ext cx="454122" cy="5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87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tussenpagina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D8D052A7-2A22-403F-A19F-5F691319FA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"/>
            <a:ext cx="12184062" cy="6856413"/>
            <a:chOff x="14747876" y="573088"/>
            <a:chExt cx="12184062" cy="68564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640F14A-18EF-4A8A-BEEE-D67FF77599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47876" y="573088"/>
              <a:ext cx="10396538" cy="6856413"/>
            </a:xfrm>
            <a:custGeom>
              <a:avLst/>
              <a:gdLst>
                <a:gd name="T0" fmla="*/ 2786 w 8802"/>
                <a:gd name="T1" fmla="*/ 2918 h 5804"/>
                <a:gd name="T2" fmla="*/ 2772 w 8802"/>
                <a:gd name="T3" fmla="*/ 2917 h 5804"/>
                <a:gd name="T4" fmla="*/ 2773 w 8802"/>
                <a:gd name="T5" fmla="*/ 2917 h 5804"/>
                <a:gd name="T6" fmla="*/ 0 w 8802"/>
                <a:gd name="T7" fmla="*/ 178 h 5804"/>
                <a:gd name="T8" fmla="*/ 0 w 8802"/>
                <a:gd name="T9" fmla="*/ 5068 h 5804"/>
                <a:gd name="T10" fmla="*/ 2155 w 8802"/>
                <a:gd name="T11" fmla="*/ 5804 h 5804"/>
                <a:gd name="T12" fmla="*/ 5263 w 8802"/>
                <a:gd name="T13" fmla="*/ 5804 h 5804"/>
                <a:gd name="T14" fmla="*/ 2792 w 8802"/>
                <a:gd name="T15" fmla="*/ 2918 h 5804"/>
                <a:gd name="T16" fmla="*/ 8019 w 8802"/>
                <a:gd name="T17" fmla="*/ 2918 h 5804"/>
                <a:gd name="T18" fmla="*/ 8802 w 8802"/>
                <a:gd name="T19" fmla="*/ 0 h 5804"/>
                <a:gd name="T20" fmla="*/ 5865 w 8802"/>
                <a:gd name="T21" fmla="*/ 0 h 5804"/>
                <a:gd name="T22" fmla="*/ 2786 w 8802"/>
                <a:gd name="T23" fmla="*/ 2918 h 5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2" h="5804">
                  <a:moveTo>
                    <a:pt x="2786" y="2918"/>
                  </a:moveTo>
                  <a:cubicBezTo>
                    <a:pt x="2781" y="2918"/>
                    <a:pt x="2777" y="2917"/>
                    <a:pt x="2772" y="2917"/>
                  </a:cubicBezTo>
                  <a:cubicBezTo>
                    <a:pt x="2773" y="2917"/>
                    <a:pt x="2773" y="2917"/>
                    <a:pt x="2773" y="2917"/>
                  </a:cubicBezTo>
                  <a:cubicBezTo>
                    <a:pt x="1288" y="2840"/>
                    <a:pt x="97" y="1658"/>
                    <a:pt x="0" y="178"/>
                  </a:cubicBezTo>
                  <a:cubicBezTo>
                    <a:pt x="0" y="5068"/>
                    <a:pt x="0" y="5068"/>
                    <a:pt x="0" y="5068"/>
                  </a:cubicBezTo>
                  <a:cubicBezTo>
                    <a:pt x="651" y="5443"/>
                    <a:pt x="1378" y="5701"/>
                    <a:pt x="2155" y="5804"/>
                  </a:cubicBezTo>
                  <a:cubicBezTo>
                    <a:pt x="5263" y="5804"/>
                    <a:pt x="5263" y="5804"/>
                    <a:pt x="5263" y="5804"/>
                  </a:cubicBezTo>
                  <a:cubicBezTo>
                    <a:pt x="5238" y="4416"/>
                    <a:pt x="4006" y="2934"/>
                    <a:pt x="2792" y="2918"/>
                  </a:cubicBezTo>
                  <a:cubicBezTo>
                    <a:pt x="8019" y="2918"/>
                    <a:pt x="8019" y="2918"/>
                    <a:pt x="8019" y="2918"/>
                  </a:cubicBezTo>
                  <a:cubicBezTo>
                    <a:pt x="8514" y="2060"/>
                    <a:pt x="8799" y="1061"/>
                    <a:pt x="8802" y="0"/>
                  </a:cubicBezTo>
                  <a:cubicBezTo>
                    <a:pt x="5865" y="0"/>
                    <a:pt x="5865" y="0"/>
                    <a:pt x="5865" y="0"/>
                  </a:cubicBezTo>
                  <a:cubicBezTo>
                    <a:pt x="5857" y="1551"/>
                    <a:pt x="4715" y="2912"/>
                    <a:pt x="2786" y="2918"/>
                  </a:cubicBezTo>
                </a:path>
              </a:pathLst>
            </a:custGeom>
            <a:solidFill>
              <a:srgbClr val="FF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98D4E54-DC15-4579-8880-A16372D25E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66113" y="4019550"/>
              <a:ext cx="5965825" cy="3409950"/>
            </a:xfrm>
            <a:custGeom>
              <a:avLst/>
              <a:gdLst>
                <a:gd name="T0" fmla="*/ 2773 w 5051"/>
                <a:gd name="T1" fmla="*/ 0 h 2886"/>
                <a:gd name="T2" fmla="*/ 0 w 5051"/>
                <a:gd name="T3" fmla="*/ 2886 h 2886"/>
                <a:gd name="T4" fmla="*/ 5051 w 5051"/>
                <a:gd name="T5" fmla="*/ 2886 h 2886"/>
                <a:gd name="T6" fmla="*/ 5051 w 5051"/>
                <a:gd name="T7" fmla="*/ 386 h 2886"/>
                <a:gd name="T8" fmla="*/ 2953 w 5051"/>
                <a:gd name="T9" fmla="*/ 0 h 2886"/>
                <a:gd name="T10" fmla="*/ 2773 w 5051"/>
                <a:gd name="T11" fmla="*/ 0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51" h="2886">
                  <a:moveTo>
                    <a:pt x="2773" y="0"/>
                  </a:moveTo>
                  <a:cubicBezTo>
                    <a:pt x="1521" y="0"/>
                    <a:pt x="27" y="1383"/>
                    <a:pt x="0" y="2886"/>
                  </a:cubicBezTo>
                  <a:cubicBezTo>
                    <a:pt x="5051" y="2886"/>
                    <a:pt x="5051" y="2886"/>
                    <a:pt x="5051" y="2886"/>
                  </a:cubicBezTo>
                  <a:cubicBezTo>
                    <a:pt x="5051" y="386"/>
                    <a:pt x="5051" y="386"/>
                    <a:pt x="5051" y="386"/>
                  </a:cubicBezTo>
                  <a:cubicBezTo>
                    <a:pt x="4400" y="137"/>
                    <a:pt x="3693" y="0"/>
                    <a:pt x="2953" y="0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9537629-F09C-4B54-8BC1-95FAB264F48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052556" y="1336494"/>
            <a:ext cx="4263405" cy="771301"/>
          </a:xfrm>
        </p:spPr>
        <p:txBody>
          <a:bodyPr wrap="square" anchor="t" anchorCtr="0">
            <a:spAutoFit/>
          </a:bodyPr>
          <a:lstStyle>
            <a:lvl1pPr>
              <a:lnSpc>
                <a:spcPct val="88000"/>
              </a:lnSpc>
              <a:defRPr sz="2800" i="0" spc="-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Hoofdstuk over maximaal twee regels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51ECB84E-89D9-4F45-A483-1E6DCE1DC60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85130" y="1322603"/>
            <a:ext cx="774700" cy="776678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algn="ctr">
              <a:lnSpc>
                <a:spcPct val="100000"/>
              </a:lnSpc>
              <a:defRPr sz="4200" b="1">
                <a:solidFill>
                  <a:schemeClr val="accent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39751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tussenpagin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E35F463E-F1C3-4FFC-87E5-DAEE5B29A8B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2192000" cy="6832600"/>
            <a:chOff x="16195676" y="425451"/>
            <a:chExt cx="12192000" cy="68326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1B1A22A-8352-4984-9EA7-1F0FCFBA9D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95676" y="425451"/>
              <a:ext cx="3433763" cy="6832600"/>
            </a:xfrm>
            <a:custGeom>
              <a:avLst/>
              <a:gdLst>
                <a:gd name="T0" fmla="*/ 11 w 2163"/>
                <a:gd name="T1" fmla="*/ 2156 h 4303"/>
                <a:gd name="T2" fmla="*/ 2050 w 2163"/>
                <a:gd name="T3" fmla="*/ 4303 h 4303"/>
                <a:gd name="T4" fmla="*/ 2163 w 2163"/>
                <a:gd name="T5" fmla="*/ 4303 h 4303"/>
                <a:gd name="T6" fmla="*/ 2163 w 2163"/>
                <a:gd name="T7" fmla="*/ 2156 h 4303"/>
                <a:gd name="T8" fmla="*/ 407 w 2163"/>
                <a:gd name="T9" fmla="*/ 0 h 4303"/>
                <a:gd name="T10" fmla="*/ 0 w 2163"/>
                <a:gd name="T11" fmla="*/ 0 h 4303"/>
                <a:gd name="T12" fmla="*/ 0 w 2163"/>
                <a:gd name="T13" fmla="*/ 2140 h 4303"/>
                <a:gd name="T14" fmla="*/ 11 w 2163"/>
                <a:gd name="T15" fmla="*/ 2141 h 4303"/>
                <a:gd name="T16" fmla="*/ 11 w 2163"/>
                <a:gd name="T17" fmla="*/ 2156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3" h="4303">
                  <a:moveTo>
                    <a:pt x="11" y="2156"/>
                  </a:moveTo>
                  <a:cubicBezTo>
                    <a:pt x="11" y="3307"/>
                    <a:pt x="914" y="4244"/>
                    <a:pt x="2050" y="4303"/>
                  </a:cubicBezTo>
                  <a:cubicBezTo>
                    <a:pt x="2163" y="4303"/>
                    <a:pt x="2163" y="4303"/>
                    <a:pt x="2163" y="4303"/>
                  </a:cubicBezTo>
                  <a:cubicBezTo>
                    <a:pt x="2163" y="2156"/>
                    <a:pt x="2163" y="2156"/>
                    <a:pt x="2163" y="2156"/>
                  </a:cubicBezTo>
                  <a:cubicBezTo>
                    <a:pt x="2163" y="1149"/>
                    <a:pt x="1289" y="63"/>
                    <a:pt x="4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40"/>
                    <a:pt x="0" y="2140"/>
                    <a:pt x="0" y="2140"/>
                  </a:cubicBezTo>
                  <a:cubicBezTo>
                    <a:pt x="4" y="2141"/>
                    <a:pt x="7" y="2141"/>
                    <a:pt x="11" y="2141"/>
                  </a:cubicBezTo>
                  <a:cubicBezTo>
                    <a:pt x="11" y="2146"/>
                    <a:pt x="11" y="2151"/>
                    <a:pt x="11" y="2156"/>
                  </a:cubicBezTo>
                </a:path>
              </a:pathLst>
            </a:custGeom>
            <a:solidFill>
              <a:srgbClr val="FF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630217-7076-4AB0-87CE-8633DD0313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29438" y="425451"/>
              <a:ext cx="8758238" cy="6832600"/>
            </a:xfrm>
            <a:custGeom>
              <a:avLst/>
              <a:gdLst>
                <a:gd name="T0" fmla="*/ 0 w 5517"/>
                <a:gd name="T1" fmla="*/ 2156 h 4303"/>
                <a:gd name="T2" fmla="*/ 0 w 5517"/>
                <a:gd name="T3" fmla="*/ 4303 h 4303"/>
                <a:gd name="T4" fmla="*/ 114 w 5517"/>
                <a:gd name="T5" fmla="*/ 4303 h 4303"/>
                <a:gd name="T6" fmla="*/ 2153 w 5517"/>
                <a:gd name="T7" fmla="*/ 2156 h 4303"/>
                <a:gd name="T8" fmla="*/ 2152 w 5517"/>
                <a:gd name="T9" fmla="*/ 2141 h 4303"/>
                <a:gd name="T10" fmla="*/ 2153 w 5517"/>
                <a:gd name="T11" fmla="*/ 2141 h 4303"/>
                <a:gd name="T12" fmla="*/ 2179 w 5517"/>
                <a:gd name="T13" fmla="*/ 2141 h 4303"/>
                <a:gd name="T14" fmla="*/ 4335 w 5517"/>
                <a:gd name="T15" fmla="*/ 4303 h 4303"/>
                <a:gd name="T16" fmla="*/ 5517 w 5517"/>
                <a:gd name="T17" fmla="*/ 4303 h 4303"/>
                <a:gd name="T18" fmla="*/ 5517 w 5517"/>
                <a:gd name="T19" fmla="*/ 1575 h 4303"/>
                <a:gd name="T20" fmla="*/ 2336 w 5517"/>
                <a:gd name="T21" fmla="*/ 0 h 4303"/>
                <a:gd name="T22" fmla="*/ 1961 w 5517"/>
                <a:gd name="T23" fmla="*/ 0 h 4303"/>
                <a:gd name="T24" fmla="*/ 0 w 5517"/>
                <a:gd name="T25" fmla="*/ 2156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17" h="4303">
                  <a:moveTo>
                    <a:pt x="0" y="2156"/>
                  </a:moveTo>
                  <a:cubicBezTo>
                    <a:pt x="0" y="4303"/>
                    <a:pt x="0" y="4303"/>
                    <a:pt x="0" y="4303"/>
                  </a:cubicBezTo>
                  <a:cubicBezTo>
                    <a:pt x="114" y="4303"/>
                    <a:pt x="114" y="4303"/>
                    <a:pt x="114" y="4303"/>
                  </a:cubicBezTo>
                  <a:cubicBezTo>
                    <a:pt x="1249" y="4244"/>
                    <a:pt x="2153" y="3307"/>
                    <a:pt x="2153" y="2156"/>
                  </a:cubicBezTo>
                  <a:cubicBezTo>
                    <a:pt x="2153" y="2151"/>
                    <a:pt x="2152" y="2147"/>
                    <a:pt x="2152" y="2141"/>
                  </a:cubicBezTo>
                  <a:cubicBezTo>
                    <a:pt x="2153" y="2141"/>
                    <a:pt x="2153" y="2141"/>
                    <a:pt x="2153" y="2141"/>
                  </a:cubicBezTo>
                  <a:cubicBezTo>
                    <a:pt x="2179" y="2141"/>
                    <a:pt x="2179" y="2141"/>
                    <a:pt x="2179" y="2141"/>
                  </a:cubicBezTo>
                  <a:cubicBezTo>
                    <a:pt x="3370" y="2141"/>
                    <a:pt x="4335" y="3112"/>
                    <a:pt x="4335" y="4303"/>
                  </a:cubicBezTo>
                  <a:cubicBezTo>
                    <a:pt x="5517" y="4303"/>
                    <a:pt x="5517" y="4303"/>
                    <a:pt x="5517" y="4303"/>
                  </a:cubicBezTo>
                  <a:cubicBezTo>
                    <a:pt x="5517" y="1575"/>
                    <a:pt x="5517" y="1575"/>
                    <a:pt x="5517" y="1575"/>
                  </a:cubicBezTo>
                  <a:cubicBezTo>
                    <a:pt x="4757" y="649"/>
                    <a:pt x="3618" y="45"/>
                    <a:pt x="2336" y="0"/>
                  </a:cubicBezTo>
                  <a:cubicBezTo>
                    <a:pt x="1961" y="0"/>
                    <a:pt x="1961" y="0"/>
                    <a:pt x="1961" y="0"/>
                  </a:cubicBezTo>
                  <a:cubicBezTo>
                    <a:pt x="1048" y="60"/>
                    <a:pt x="0" y="1069"/>
                    <a:pt x="0" y="215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3EB4E69F-56CC-444F-B4F8-6098184B7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0784" y="1728379"/>
            <a:ext cx="4263405" cy="771301"/>
          </a:xfrm>
        </p:spPr>
        <p:txBody>
          <a:bodyPr wrap="square" anchor="t" anchorCtr="0">
            <a:spAutoFit/>
          </a:bodyPr>
          <a:lstStyle>
            <a:lvl1pPr>
              <a:lnSpc>
                <a:spcPct val="88000"/>
              </a:lnSpc>
              <a:defRPr sz="2800" i="0" spc="-3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nl-NL" dirty="0"/>
              <a:t>Hoofdstuk over maximaal twee regels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6CC2A4F6-E847-47C7-BFAE-C879A6F2E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3358" y="1714488"/>
            <a:ext cx="774700" cy="776678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0" anchor="ctr" anchorCtr="0">
            <a:noAutofit/>
          </a:bodyPr>
          <a:lstStyle>
            <a:lvl1pPr algn="ctr">
              <a:lnSpc>
                <a:spcPct val="100000"/>
              </a:lnSpc>
              <a:defRPr sz="4200" b="1">
                <a:solidFill>
                  <a:schemeClr val="bg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355294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tussenpagina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19C8D31-C0C0-4656-8FF0-E8F5D10B31A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0" y="0"/>
            <a:ext cx="12172950" cy="6858000"/>
          </a:xfrm>
          <a:custGeom>
            <a:avLst/>
            <a:gdLst>
              <a:gd name="T0" fmla="*/ 7094 w 7670"/>
              <a:gd name="T1" fmla="*/ 4317 h 4320"/>
              <a:gd name="T2" fmla="*/ 7670 w 7670"/>
              <a:gd name="T3" fmla="*/ 2160 h 4320"/>
              <a:gd name="T4" fmla="*/ 7091 w 7670"/>
              <a:gd name="T5" fmla="*/ 0 h 4320"/>
              <a:gd name="T6" fmla="*/ 0 w 7670"/>
              <a:gd name="T7" fmla="*/ 0 h 4320"/>
              <a:gd name="T8" fmla="*/ 0 w 7670"/>
              <a:gd name="T9" fmla="*/ 4320 h 4320"/>
              <a:gd name="T10" fmla="*/ 3331 w 7670"/>
              <a:gd name="T11" fmla="*/ 4320 h 4320"/>
              <a:gd name="T12" fmla="*/ 3253 w 7670"/>
              <a:gd name="T13" fmla="*/ 4317 h 4320"/>
              <a:gd name="T14" fmla="*/ 7094 w 7670"/>
              <a:gd name="T15" fmla="*/ 4317 h 4320"/>
              <a:gd name="T16" fmla="*/ 3238 w 7670"/>
              <a:gd name="T17" fmla="*/ 4316 h 4320"/>
              <a:gd name="T18" fmla="*/ 3239 w 7670"/>
              <a:gd name="T19" fmla="*/ 4316 h 4320"/>
              <a:gd name="T20" fmla="*/ 1194 w 7670"/>
              <a:gd name="T21" fmla="*/ 2160 h 4320"/>
              <a:gd name="T22" fmla="*/ 3352 w 7670"/>
              <a:gd name="T23" fmla="*/ 2 h 4320"/>
              <a:gd name="T24" fmla="*/ 5511 w 7670"/>
              <a:gd name="T25" fmla="*/ 2160 h 4320"/>
              <a:gd name="T26" fmla="*/ 3248 w 7670"/>
              <a:gd name="T27" fmla="*/ 4316 h 4320"/>
              <a:gd name="T28" fmla="*/ 3238 w 7670"/>
              <a:gd name="T29" fmla="*/ 4316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70" h="4320">
                <a:moveTo>
                  <a:pt x="7094" y="4317"/>
                </a:moveTo>
                <a:cubicBezTo>
                  <a:pt x="7459" y="3683"/>
                  <a:pt x="7670" y="2944"/>
                  <a:pt x="7670" y="2160"/>
                </a:cubicBezTo>
                <a:cubicBezTo>
                  <a:pt x="7670" y="1373"/>
                  <a:pt x="7459" y="636"/>
                  <a:pt x="709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3331" y="4320"/>
                  <a:pt x="3331" y="4320"/>
                  <a:pt x="3331" y="4320"/>
                </a:cubicBezTo>
                <a:cubicBezTo>
                  <a:pt x="3305" y="4318"/>
                  <a:pt x="3279" y="4317"/>
                  <a:pt x="3253" y="4317"/>
                </a:cubicBezTo>
                <a:lnTo>
                  <a:pt x="7094" y="4317"/>
                </a:lnTo>
                <a:close/>
                <a:moveTo>
                  <a:pt x="3238" y="4316"/>
                </a:moveTo>
                <a:cubicBezTo>
                  <a:pt x="3239" y="4316"/>
                  <a:pt x="3239" y="4316"/>
                  <a:pt x="3239" y="4316"/>
                </a:cubicBezTo>
                <a:cubicBezTo>
                  <a:pt x="2100" y="4257"/>
                  <a:pt x="1194" y="3314"/>
                  <a:pt x="1194" y="2160"/>
                </a:cubicBezTo>
                <a:cubicBezTo>
                  <a:pt x="1194" y="968"/>
                  <a:pt x="2160" y="2"/>
                  <a:pt x="3352" y="2"/>
                </a:cubicBezTo>
                <a:cubicBezTo>
                  <a:pt x="4545" y="2"/>
                  <a:pt x="5511" y="968"/>
                  <a:pt x="5511" y="2160"/>
                </a:cubicBezTo>
                <a:cubicBezTo>
                  <a:pt x="5511" y="3305"/>
                  <a:pt x="4671" y="4312"/>
                  <a:pt x="3248" y="4316"/>
                </a:cubicBezTo>
                <a:cubicBezTo>
                  <a:pt x="3245" y="4316"/>
                  <a:pt x="3241" y="4316"/>
                  <a:pt x="3238" y="4316"/>
                </a:cubicBezTo>
              </a:path>
            </a:pathLst>
          </a:custGeom>
          <a:solidFill>
            <a:srgbClr val="FF6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500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6795DF2-55E2-484F-B182-07A8A038D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013" y="2976608"/>
            <a:ext cx="4263405" cy="771301"/>
          </a:xfrm>
        </p:spPr>
        <p:txBody>
          <a:bodyPr wrap="square" anchor="t" anchorCtr="0">
            <a:spAutoFit/>
          </a:bodyPr>
          <a:lstStyle>
            <a:lvl1pPr>
              <a:lnSpc>
                <a:spcPct val="88000"/>
              </a:lnSpc>
              <a:defRPr sz="2800" i="0" spc="-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Hoofdstuk over maximaal twee regels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2064F1F3-386B-4A6D-AC02-12950A3C4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65587" y="2962717"/>
            <a:ext cx="774700" cy="776678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algn="ctr">
              <a:lnSpc>
                <a:spcPct val="100000"/>
              </a:lnSpc>
              <a:defRPr sz="4200" b="1">
                <a:solidFill>
                  <a:schemeClr val="accent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31443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tussenpagina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2A7D2906-DEF1-47CA-91D8-CE214AC4D9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" y="2"/>
            <a:ext cx="12188825" cy="6858001"/>
            <a:chOff x="12669838" y="457200"/>
            <a:chExt cx="12188825" cy="685800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ACA8A3F-64B5-4C6F-B38F-F0850479DA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9838" y="457200"/>
              <a:ext cx="12163425" cy="6858000"/>
            </a:xfrm>
            <a:custGeom>
              <a:avLst/>
              <a:gdLst>
                <a:gd name="T0" fmla="*/ 2939 w 7664"/>
                <a:gd name="T1" fmla="*/ 4317 h 4320"/>
                <a:gd name="T2" fmla="*/ 2939 w 7664"/>
                <a:gd name="T3" fmla="*/ 4320 h 4320"/>
                <a:gd name="T4" fmla="*/ 5074 w 7664"/>
                <a:gd name="T5" fmla="*/ 4320 h 4320"/>
                <a:gd name="T6" fmla="*/ 3266 w 7664"/>
                <a:gd name="T7" fmla="*/ 2197 h 4320"/>
                <a:gd name="T8" fmla="*/ 7091 w 7664"/>
                <a:gd name="T9" fmla="*/ 2197 h 4320"/>
                <a:gd name="T10" fmla="*/ 7664 w 7664"/>
                <a:gd name="T11" fmla="*/ 58 h 4320"/>
                <a:gd name="T12" fmla="*/ 7664 w 7664"/>
                <a:gd name="T13" fmla="*/ 0 h 4320"/>
                <a:gd name="T14" fmla="*/ 5514 w 7664"/>
                <a:gd name="T15" fmla="*/ 0 h 4320"/>
                <a:gd name="T16" fmla="*/ 5515 w 7664"/>
                <a:gd name="T17" fmla="*/ 58 h 4320"/>
                <a:gd name="T18" fmla="*/ 3261 w 7664"/>
                <a:gd name="T19" fmla="*/ 2197 h 4320"/>
                <a:gd name="T20" fmla="*/ 3251 w 7664"/>
                <a:gd name="T21" fmla="*/ 2197 h 4320"/>
                <a:gd name="T22" fmla="*/ 3252 w 7664"/>
                <a:gd name="T23" fmla="*/ 2197 h 4320"/>
                <a:gd name="T24" fmla="*/ 1215 w 7664"/>
                <a:gd name="T25" fmla="*/ 58 h 4320"/>
                <a:gd name="T26" fmla="*/ 1216 w 7664"/>
                <a:gd name="T27" fmla="*/ 0 h 4320"/>
                <a:gd name="T28" fmla="*/ 0 w 7664"/>
                <a:gd name="T29" fmla="*/ 0 h 4320"/>
                <a:gd name="T30" fmla="*/ 0 w 7664"/>
                <a:gd name="T31" fmla="*/ 2722 h 4320"/>
                <a:gd name="T32" fmla="*/ 2939 w 7664"/>
                <a:gd name="T33" fmla="*/ 431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64" h="4320">
                  <a:moveTo>
                    <a:pt x="2939" y="4317"/>
                  </a:moveTo>
                  <a:cubicBezTo>
                    <a:pt x="2939" y="4318"/>
                    <a:pt x="2939" y="4319"/>
                    <a:pt x="2939" y="4320"/>
                  </a:cubicBezTo>
                  <a:cubicBezTo>
                    <a:pt x="5074" y="4320"/>
                    <a:pt x="5074" y="4320"/>
                    <a:pt x="5074" y="4320"/>
                  </a:cubicBezTo>
                  <a:cubicBezTo>
                    <a:pt x="5067" y="3302"/>
                    <a:pt x="4160" y="2209"/>
                    <a:pt x="3266" y="2197"/>
                  </a:cubicBezTo>
                  <a:cubicBezTo>
                    <a:pt x="7091" y="2197"/>
                    <a:pt x="7091" y="2197"/>
                    <a:pt x="7091" y="2197"/>
                  </a:cubicBezTo>
                  <a:cubicBezTo>
                    <a:pt x="7455" y="1568"/>
                    <a:pt x="7664" y="836"/>
                    <a:pt x="7664" y="58"/>
                  </a:cubicBezTo>
                  <a:cubicBezTo>
                    <a:pt x="7664" y="39"/>
                    <a:pt x="7664" y="19"/>
                    <a:pt x="7664" y="0"/>
                  </a:cubicBezTo>
                  <a:cubicBezTo>
                    <a:pt x="5514" y="0"/>
                    <a:pt x="5514" y="0"/>
                    <a:pt x="5514" y="0"/>
                  </a:cubicBezTo>
                  <a:cubicBezTo>
                    <a:pt x="5514" y="19"/>
                    <a:pt x="5515" y="39"/>
                    <a:pt x="5515" y="58"/>
                  </a:cubicBezTo>
                  <a:cubicBezTo>
                    <a:pt x="5515" y="1194"/>
                    <a:pt x="4678" y="2193"/>
                    <a:pt x="3261" y="2197"/>
                  </a:cubicBezTo>
                  <a:cubicBezTo>
                    <a:pt x="3258" y="2197"/>
                    <a:pt x="3255" y="2197"/>
                    <a:pt x="3251" y="2197"/>
                  </a:cubicBezTo>
                  <a:cubicBezTo>
                    <a:pt x="3252" y="2197"/>
                    <a:pt x="3252" y="2197"/>
                    <a:pt x="3252" y="2197"/>
                  </a:cubicBezTo>
                  <a:cubicBezTo>
                    <a:pt x="2117" y="2138"/>
                    <a:pt x="1215" y="1203"/>
                    <a:pt x="1215" y="58"/>
                  </a:cubicBezTo>
                  <a:cubicBezTo>
                    <a:pt x="1215" y="39"/>
                    <a:pt x="1216" y="19"/>
                    <a:pt x="12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22"/>
                    <a:pt x="0" y="2722"/>
                    <a:pt x="0" y="2722"/>
                  </a:cubicBezTo>
                  <a:cubicBezTo>
                    <a:pt x="705" y="3603"/>
                    <a:pt x="1751" y="4200"/>
                    <a:pt x="2939" y="4317"/>
                  </a:cubicBezTo>
                </a:path>
              </a:pathLst>
            </a:custGeom>
            <a:solidFill>
              <a:srgbClr val="FF6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365990E8-A312-4636-BA6C-07CEEED99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24813" y="3944938"/>
              <a:ext cx="4133850" cy="3370263"/>
            </a:xfrm>
            <a:custGeom>
              <a:avLst/>
              <a:gdLst>
                <a:gd name="T0" fmla="*/ 2029 w 2605"/>
                <a:gd name="T1" fmla="*/ 0 h 2123"/>
                <a:gd name="T2" fmla="*/ 0 w 2605"/>
                <a:gd name="T3" fmla="*/ 2123 h 2123"/>
                <a:gd name="T4" fmla="*/ 2135 w 2605"/>
                <a:gd name="T5" fmla="*/ 2123 h 2123"/>
                <a:gd name="T6" fmla="*/ 2135 w 2605"/>
                <a:gd name="T7" fmla="*/ 2120 h 2123"/>
                <a:gd name="T8" fmla="*/ 2136 w 2605"/>
                <a:gd name="T9" fmla="*/ 2120 h 2123"/>
                <a:gd name="T10" fmla="*/ 2161 w 2605"/>
                <a:gd name="T11" fmla="*/ 2120 h 2123"/>
                <a:gd name="T12" fmla="*/ 2269 w 2605"/>
                <a:gd name="T13" fmla="*/ 2123 h 2123"/>
                <a:gd name="T14" fmla="*/ 2605 w 2605"/>
                <a:gd name="T15" fmla="*/ 2123 h 2123"/>
                <a:gd name="T16" fmla="*/ 2605 w 2605"/>
                <a:gd name="T17" fmla="*/ 23 h 2123"/>
                <a:gd name="T18" fmla="*/ 2161 w 2605"/>
                <a:gd name="T19" fmla="*/ 0 h 2123"/>
                <a:gd name="T20" fmla="*/ 2029 w 2605"/>
                <a:gd name="T21" fmla="*/ 0 h 2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05" h="2123">
                  <a:moveTo>
                    <a:pt x="2029" y="0"/>
                  </a:moveTo>
                  <a:cubicBezTo>
                    <a:pt x="1108" y="0"/>
                    <a:pt x="8" y="1020"/>
                    <a:pt x="0" y="2123"/>
                  </a:cubicBezTo>
                  <a:cubicBezTo>
                    <a:pt x="2135" y="2123"/>
                    <a:pt x="2135" y="2123"/>
                    <a:pt x="2135" y="2123"/>
                  </a:cubicBezTo>
                  <a:cubicBezTo>
                    <a:pt x="2135" y="2122"/>
                    <a:pt x="2135" y="2121"/>
                    <a:pt x="2135" y="2120"/>
                  </a:cubicBezTo>
                  <a:cubicBezTo>
                    <a:pt x="2136" y="2120"/>
                    <a:pt x="2136" y="2120"/>
                    <a:pt x="2136" y="2120"/>
                  </a:cubicBezTo>
                  <a:cubicBezTo>
                    <a:pt x="2161" y="2120"/>
                    <a:pt x="2161" y="2120"/>
                    <a:pt x="2161" y="2120"/>
                  </a:cubicBezTo>
                  <a:cubicBezTo>
                    <a:pt x="2197" y="2120"/>
                    <a:pt x="2233" y="2121"/>
                    <a:pt x="2269" y="2123"/>
                  </a:cubicBezTo>
                  <a:cubicBezTo>
                    <a:pt x="2605" y="2123"/>
                    <a:pt x="2605" y="2123"/>
                    <a:pt x="2605" y="2123"/>
                  </a:cubicBezTo>
                  <a:cubicBezTo>
                    <a:pt x="2605" y="23"/>
                    <a:pt x="2605" y="23"/>
                    <a:pt x="2605" y="23"/>
                  </a:cubicBezTo>
                  <a:cubicBezTo>
                    <a:pt x="2459" y="8"/>
                    <a:pt x="2311" y="0"/>
                    <a:pt x="2161" y="0"/>
                  </a:cubicBezTo>
                  <a:lnTo>
                    <a:pt x="2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4550558F-1ABE-4CD8-84EE-714AC49A8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76" y="1138374"/>
            <a:ext cx="4263405" cy="771301"/>
          </a:xfrm>
        </p:spPr>
        <p:txBody>
          <a:bodyPr wrap="square" anchor="t" anchorCtr="0">
            <a:spAutoFit/>
          </a:bodyPr>
          <a:lstStyle>
            <a:lvl1pPr>
              <a:lnSpc>
                <a:spcPct val="88000"/>
              </a:lnSpc>
              <a:defRPr sz="2800" i="0" spc="-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Hoofdstuk over maximaal twee regels</a:t>
            </a:r>
          </a:p>
        </p:txBody>
      </p:sp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2E6D1A59-1664-47C4-AA2E-CB26DE95E1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3450" y="1124483"/>
            <a:ext cx="774700" cy="776678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0" anchor="ctr" anchorCtr="0">
            <a:noAutofit/>
          </a:bodyPr>
          <a:lstStyle>
            <a:lvl1pPr algn="ctr">
              <a:lnSpc>
                <a:spcPct val="100000"/>
              </a:lnSpc>
              <a:defRPr sz="4200" b="1">
                <a:solidFill>
                  <a:schemeClr val="accent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2072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tekst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81CCCC5-D5EC-4175-BFF4-18B1D1EF7C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175" y="1849439"/>
            <a:ext cx="10261600" cy="3848100"/>
          </a:xfrm>
          <a:prstGeom prst="rect">
            <a:avLst/>
          </a:prstGeom>
        </p:spPr>
        <p:txBody>
          <a:bodyPr numCol="2" spcCol="288000"/>
          <a:lstStyle>
            <a:lvl1pPr>
              <a:defRPr/>
            </a:lvl1pPr>
          </a:lstStyle>
          <a:p>
            <a:pPr lvl="0"/>
            <a:r>
              <a:rPr lang="nl-NL" dirty="0"/>
              <a:t>Tekst over 2 kolommen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64FE31-D47C-4E69-9876-0DD8D73D5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0057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00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81CCCC5-D5EC-4175-BFF4-18B1D1EF7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6" y="1849439"/>
            <a:ext cx="4905375" cy="3848100"/>
          </a:xfrm>
          <a:prstGeom prst="rect">
            <a:avLst/>
          </a:prstGeom>
        </p:spPr>
        <p:txBody>
          <a:bodyPr numCol="1" spcCol="2880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64FE31-D47C-4E69-9876-0DD8D73D5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B523464-7EAA-465D-A30A-6D2302C86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5402" y="1849439"/>
            <a:ext cx="4905375" cy="3848100"/>
          </a:xfrm>
          <a:prstGeom prst="rect">
            <a:avLst/>
          </a:prstGeom>
        </p:spPr>
        <p:txBody>
          <a:bodyPr numCol="1" spcCol="2880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597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E4954A55-93B1-4B6E-912F-B9FB9F378EA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2278598" cy="2286000"/>
          </a:xfrm>
          <a:custGeom>
            <a:avLst/>
            <a:gdLst>
              <a:gd name="T0" fmla="*/ 0 w 1440"/>
              <a:gd name="T1" fmla="*/ 1441 h 1441"/>
              <a:gd name="T2" fmla="*/ 0 w 1440"/>
              <a:gd name="T3" fmla="*/ 1441 h 1441"/>
              <a:gd name="T4" fmla="*/ 0 w 1440"/>
              <a:gd name="T5" fmla="*/ 0 h 1441"/>
              <a:gd name="T6" fmla="*/ 1440 w 1440"/>
              <a:gd name="T7" fmla="*/ 0 h 1441"/>
              <a:gd name="T8" fmla="*/ 0 w 1440"/>
              <a:gd name="T9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0" h="1441">
                <a:moveTo>
                  <a:pt x="0" y="1441"/>
                </a:moveTo>
                <a:cubicBezTo>
                  <a:pt x="0" y="1441"/>
                  <a:pt x="0" y="1441"/>
                  <a:pt x="0" y="1441"/>
                </a:cubicBezTo>
                <a:cubicBezTo>
                  <a:pt x="0" y="0"/>
                  <a:pt x="0" y="0"/>
                  <a:pt x="0" y="0"/>
                </a:cubicBezTo>
                <a:cubicBezTo>
                  <a:pt x="1440" y="0"/>
                  <a:pt x="1440" y="0"/>
                  <a:pt x="1440" y="0"/>
                </a:cubicBezTo>
                <a:cubicBezTo>
                  <a:pt x="1440" y="796"/>
                  <a:pt x="795" y="1441"/>
                  <a:pt x="0" y="1441"/>
                </a:cubicBezTo>
              </a:path>
            </a:pathLst>
          </a:custGeom>
          <a:solidFill>
            <a:srgbClr val="1D31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5000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D99FD8D1-E623-4A14-B124-65D2D9B99215}"/>
              </a:ext>
            </a:extLst>
          </p:cNvPr>
          <p:cNvSpPr>
            <a:spLocks/>
          </p:cNvSpPr>
          <p:nvPr userDrawn="1"/>
        </p:nvSpPr>
        <p:spPr bwMode="auto">
          <a:xfrm>
            <a:off x="1019177" y="1016000"/>
            <a:ext cx="1033229" cy="1041626"/>
          </a:xfrm>
          <a:custGeom>
            <a:avLst/>
            <a:gdLst>
              <a:gd name="connsiteX0" fmla="*/ 0 w 1033229"/>
              <a:gd name="connsiteY0" fmla="*/ 0 h 1041626"/>
              <a:gd name="connsiteX1" fmla="*/ 1033229 w 1033229"/>
              <a:gd name="connsiteY1" fmla="*/ 0 h 1041626"/>
              <a:gd name="connsiteX2" fmla="*/ 995012 w 1033229"/>
              <a:gd name="connsiteY2" fmla="*/ 79572 h 1041626"/>
              <a:gd name="connsiteX3" fmla="*/ 35820 w 1033229"/>
              <a:gd name="connsiteY3" fmla="*/ 1024449 h 1041626"/>
              <a:gd name="connsiteX4" fmla="*/ 0 w 1033229"/>
              <a:gd name="connsiteY4" fmla="*/ 1041626 h 104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29" h="1041626">
                <a:moveTo>
                  <a:pt x="0" y="0"/>
                </a:moveTo>
                <a:lnTo>
                  <a:pt x="1033229" y="0"/>
                </a:lnTo>
                <a:lnTo>
                  <a:pt x="995012" y="79572"/>
                </a:lnTo>
                <a:cubicBezTo>
                  <a:pt x="776750" y="482556"/>
                  <a:pt x="441838" y="812703"/>
                  <a:pt x="35820" y="1024449"/>
                </a:cubicBezTo>
                <a:lnTo>
                  <a:pt x="0" y="1041626"/>
                </a:lnTo>
                <a:close/>
              </a:path>
            </a:pathLst>
          </a:custGeom>
          <a:solidFill>
            <a:srgbClr val="1D31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500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59513CC-6E79-4370-9E71-FB0D143EC00F}"/>
              </a:ext>
            </a:extLst>
          </p:cNvPr>
          <p:cNvSpPr/>
          <p:nvPr userDrawn="1"/>
        </p:nvSpPr>
        <p:spPr>
          <a:xfrm>
            <a:off x="4851400" y="4076700"/>
            <a:ext cx="2489200" cy="251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D759F9AD-A7B9-4242-8263-25FA2A53F6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9176" y="1016000"/>
            <a:ext cx="5831567" cy="5083464"/>
          </a:xfrm>
          <a:custGeom>
            <a:avLst/>
            <a:gdLst>
              <a:gd name="connsiteX0" fmla="*/ 1019741 w 5831567"/>
              <a:gd name="connsiteY0" fmla="*/ 0 h 5083464"/>
              <a:gd name="connsiteX1" fmla="*/ 5831567 w 5831567"/>
              <a:gd name="connsiteY1" fmla="*/ 0 h 5083464"/>
              <a:gd name="connsiteX2" fmla="*/ 5831567 w 5831567"/>
              <a:gd name="connsiteY2" fmla="*/ 5083464 h 5083464"/>
              <a:gd name="connsiteX3" fmla="*/ 0 w 5831567"/>
              <a:gd name="connsiteY3" fmla="*/ 5083464 h 5083464"/>
              <a:gd name="connsiteX4" fmla="*/ 0 w 5831567"/>
              <a:gd name="connsiteY4" fmla="*/ 1026393 h 5083464"/>
              <a:gd name="connsiteX5" fmla="*/ 66738 w 5831567"/>
              <a:gd name="connsiteY5" fmla="*/ 994143 h 5083464"/>
              <a:gd name="connsiteX6" fmla="*/ 984317 w 5831567"/>
              <a:gd name="connsiteY6" fmla="*/ 73754 h 50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1567" h="5083464">
                <a:moveTo>
                  <a:pt x="1019741" y="0"/>
                </a:moveTo>
                <a:lnTo>
                  <a:pt x="5831567" y="0"/>
                </a:lnTo>
                <a:lnTo>
                  <a:pt x="5831567" y="5083464"/>
                </a:lnTo>
                <a:lnTo>
                  <a:pt x="0" y="5083464"/>
                </a:lnTo>
                <a:lnTo>
                  <a:pt x="0" y="1026393"/>
                </a:lnTo>
                <a:lnTo>
                  <a:pt x="66738" y="994143"/>
                </a:lnTo>
                <a:cubicBezTo>
                  <a:pt x="454165" y="783023"/>
                  <a:pt x="773793" y="462451"/>
                  <a:pt x="984317" y="737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7CED8D-D49F-416C-92E1-32E5E12E9F8A}"/>
              </a:ext>
            </a:extLst>
          </p:cNvPr>
          <p:cNvGrpSpPr/>
          <p:nvPr userDrawn="1"/>
        </p:nvGrpSpPr>
        <p:grpSpPr>
          <a:xfrm>
            <a:off x="12319000" y="2133602"/>
            <a:ext cx="1498600" cy="3206433"/>
            <a:chOff x="12319000" y="2133600"/>
            <a:chExt cx="1498600" cy="3206433"/>
          </a:xfrm>
        </p:grpSpPr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ECF37F95-1195-417B-9E7A-0944CACE2C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319000" y="2211071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uitsnede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nog veranderen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" name="Afbeelding 3">
              <a:extLst>
                <a:ext uri="{FF2B5EF4-FFF2-40B4-BE49-F238E27FC236}">
                  <a16:creationId xmlns:a16="http://schemas.microsoft.com/office/drawing/2014/main" id="{0FE85ED2-FFD4-402C-8057-625A49B333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12474435" y="3776835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7" name="Rechte verbindingslijn 13">
              <a:extLst>
                <a:ext uri="{FF2B5EF4-FFF2-40B4-BE49-F238E27FC236}">
                  <a16:creationId xmlns:a16="http://schemas.microsoft.com/office/drawing/2014/main" id="{B99E86DD-E0CA-4FA9-9486-7ECCD0635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21336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4">
              <a:extLst>
                <a:ext uri="{FF2B5EF4-FFF2-40B4-BE49-F238E27FC236}">
                  <a16:creationId xmlns:a16="http://schemas.microsoft.com/office/drawing/2014/main" id="{B475D66A-7B5E-4FAF-BFCD-D55F2C8B8D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5340033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A3B754BB-7C52-4505-8D15-9FD0D146C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375" y="1849439"/>
            <a:ext cx="3708400" cy="3848100"/>
          </a:xfrm>
          <a:prstGeom prst="rect">
            <a:avLst/>
          </a:prstGeom>
        </p:spPr>
        <p:txBody>
          <a:bodyPr numCol="1" spcCol="2880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CFCAFD-F39C-4920-AA78-9BACB214F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5" y="1071918"/>
            <a:ext cx="3708400" cy="45781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2163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7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23127AC8-E718-4C19-AE38-C5F66B7169F2}"/>
              </a:ext>
            </a:extLst>
          </p:cNvPr>
          <p:cNvSpPr>
            <a:spLocks/>
          </p:cNvSpPr>
          <p:nvPr userDrawn="1"/>
        </p:nvSpPr>
        <p:spPr bwMode="auto">
          <a:xfrm>
            <a:off x="9882186" y="1873250"/>
            <a:ext cx="1281114" cy="442461"/>
          </a:xfrm>
          <a:custGeom>
            <a:avLst/>
            <a:gdLst>
              <a:gd name="connsiteX0" fmla="*/ 43232 w 1281114"/>
              <a:gd name="connsiteY0" fmla="*/ 0 h 442461"/>
              <a:gd name="connsiteX1" fmla="*/ 1281114 w 1281114"/>
              <a:gd name="connsiteY1" fmla="*/ 0 h 442461"/>
              <a:gd name="connsiteX2" fmla="*/ 1281114 w 1281114"/>
              <a:gd name="connsiteY2" fmla="*/ 442461 h 442461"/>
              <a:gd name="connsiteX3" fmla="*/ 1238931 w 1281114"/>
              <a:gd name="connsiteY3" fmla="*/ 442461 h 442461"/>
              <a:gd name="connsiteX4" fmla="*/ 0 w 1281114"/>
              <a:gd name="connsiteY4" fmla="*/ 442461 h 442461"/>
              <a:gd name="connsiteX5" fmla="*/ 11925 w 1281114"/>
              <a:gd name="connsiteY5" fmla="*/ 205680 h 4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114" h="442461">
                <a:moveTo>
                  <a:pt x="43232" y="0"/>
                </a:moveTo>
                <a:lnTo>
                  <a:pt x="1281114" y="0"/>
                </a:lnTo>
                <a:lnTo>
                  <a:pt x="1281114" y="442461"/>
                </a:lnTo>
                <a:lnTo>
                  <a:pt x="1238931" y="442461"/>
                </a:lnTo>
                <a:cubicBezTo>
                  <a:pt x="0" y="442461"/>
                  <a:pt x="0" y="442461"/>
                  <a:pt x="0" y="442461"/>
                </a:cubicBezTo>
                <a:cubicBezTo>
                  <a:pt x="0" y="362523"/>
                  <a:pt x="4039" y="283531"/>
                  <a:pt x="11925" y="205680"/>
                </a:cubicBezTo>
                <a:close/>
              </a:path>
            </a:pathLst>
          </a:custGeom>
          <a:solidFill>
            <a:srgbClr val="1D31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500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549D523B-184B-4050-BB03-7EBD422407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97600" y="1873250"/>
            <a:ext cx="4965700" cy="3956050"/>
          </a:xfrm>
          <a:custGeom>
            <a:avLst/>
            <a:gdLst>
              <a:gd name="connsiteX0" fmla="*/ 0 w 4965700"/>
              <a:gd name="connsiteY0" fmla="*/ 0 h 3956050"/>
              <a:gd name="connsiteX1" fmla="*/ 3747807 w 4965700"/>
              <a:gd name="connsiteY1" fmla="*/ 0 h 3956050"/>
              <a:gd name="connsiteX2" fmla="*/ 3719692 w 4965700"/>
              <a:gd name="connsiteY2" fmla="*/ 184709 h 3956050"/>
              <a:gd name="connsiteX3" fmla="*/ 3707888 w 4965700"/>
              <a:gd name="connsiteY3" fmla="*/ 419101 h 3956050"/>
              <a:gd name="connsiteX4" fmla="*/ 4934320 w 4965700"/>
              <a:gd name="connsiteY4" fmla="*/ 419101 h 3956050"/>
              <a:gd name="connsiteX5" fmla="*/ 4965700 w 4965700"/>
              <a:gd name="connsiteY5" fmla="*/ 419101 h 3956050"/>
              <a:gd name="connsiteX6" fmla="*/ 4965700 w 4965700"/>
              <a:gd name="connsiteY6" fmla="*/ 3956050 h 3956050"/>
              <a:gd name="connsiteX7" fmla="*/ 0 w 4965700"/>
              <a:gd name="connsiteY7" fmla="*/ 3956050 h 395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5700" h="3956050">
                <a:moveTo>
                  <a:pt x="0" y="0"/>
                </a:moveTo>
                <a:lnTo>
                  <a:pt x="3747807" y="0"/>
                </a:lnTo>
                <a:lnTo>
                  <a:pt x="3719692" y="184709"/>
                </a:lnTo>
                <a:cubicBezTo>
                  <a:pt x="3711887" y="261775"/>
                  <a:pt x="3707888" y="339970"/>
                  <a:pt x="3707888" y="419101"/>
                </a:cubicBezTo>
                <a:cubicBezTo>
                  <a:pt x="3707888" y="419101"/>
                  <a:pt x="3707888" y="419101"/>
                  <a:pt x="4934320" y="419101"/>
                </a:cubicBezTo>
                <a:lnTo>
                  <a:pt x="4965700" y="419101"/>
                </a:lnTo>
                <a:lnTo>
                  <a:pt x="4965700" y="3956050"/>
                </a:lnTo>
                <a:lnTo>
                  <a:pt x="0" y="3956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59513CC-6E79-4370-9E71-FB0D143EC00F}"/>
              </a:ext>
            </a:extLst>
          </p:cNvPr>
          <p:cNvSpPr/>
          <p:nvPr userDrawn="1"/>
        </p:nvSpPr>
        <p:spPr>
          <a:xfrm>
            <a:off x="5332412" y="5592682"/>
            <a:ext cx="1271588" cy="12653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60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7CED8D-D49F-416C-92E1-32E5E12E9F8A}"/>
              </a:ext>
            </a:extLst>
          </p:cNvPr>
          <p:cNvGrpSpPr/>
          <p:nvPr userDrawn="1"/>
        </p:nvGrpSpPr>
        <p:grpSpPr>
          <a:xfrm>
            <a:off x="12319000" y="2133602"/>
            <a:ext cx="1498600" cy="3206433"/>
            <a:chOff x="12319000" y="2133600"/>
            <a:chExt cx="1498600" cy="3206433"/>
          </a:xfrm>
        </p:grpSpPr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ECF37F95-1195-417B-9E7A-0944CACE2C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319000" y="2211071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uitsnede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nog veranderen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" name="Afbeelding 3">
              <a:extLst>
                <a:ext uri="{FF2B5EF4-FFF2-40B4-BE49-F238E27FC236}">
                  <a16:creationId xmlns:a16="http://schemas.microsoft.com/office/drawing/2014/main" id="{0FE85ED2-FFD4-402C-8057-625A49B333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12474435" y="3776835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7" name="Rechte verbindingslijn 13">
              <a:extLst>
                <a:ext uri="{FF2B5EF4-FFF2-40B4-BE49-F238E27FC236}">
                  <a16:creationId xmlns:a16="http://schemas.microsoft.com/office/drawing/2014/main" id="{B99E86DD-E0CA-4FA9-9486-7ECCD0635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21336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4">
              <a:extLst>
                <a:ext uri="{FF2B5EF4-FFF2-40B4-BE49-F238E27FC236}">
                  <a16:creationId xmlns:a16="http://schemas.microsoft.com/office/drawing/2014/main" id="{B475D66A-7B5E-4FAF-BFCD-D55F2C8B8D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5340033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A3B754BB-7C52-4505-8D15-9FD0D146C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1849439"/>
            <a:ext cx="4680000" cy="3848100"/>
          </a:xfrm>
          <a:prstGeom prst="rect">
            <a:avLst/>
          </a:prstGeom>
        </p:spPr>
        <p:txBody>
          <a:bodyPr numCol="1" spcCol="2880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2" name="Tijdelijke aanduiding voor tekst 16">
            <a:extLst>
              <a:ext uri="{FF2B5EF4-FFF2-40B4-BE49-F238E27FC236}">
                <a16:creationId xmlns:a16="http://schemas.microsoft.com/office/drawing/2014/main" id="{4EC06102-987B-4A66-B91A-C48657B06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2966" y="5340034"/>
            <a:ext cx="3305334" cy="763587"/>
          </a:xfrm>
          <a:prstGeom prst="rect">
            <a:avLst/>
          </a:prstGeom>
          <a:solidFill>
            <a:schemeClr val="accent2"/>
          </a:solidFill>
        </p:spPr>
        <p:txBody>
          <a:bodyPr wrap="square" lIns="244800" tIns="172800" rIns="72000" bIns="72000">
            <a:noAutofit/>
          </a:bodyPr>
          <a:lstStyle>
            <a:lvl1pPr>
              <a:defRPr sz="1250" b="0" i="1" spc="-20" baseline="0">
                <a:solidFill>
                  <a:schemeClr val="bg1"/>
                </a:solidFill>
                <a:latin typeface="Halcyon SemiBold" panose="020B0003050401020504" pitchFamily="34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92BF8258-7A41-456B-988E-B7FAF82373F7}"/>
              </a:ext>
            </a:extLst>
          </p:cNvPr>
          <p:cNvSpPr>
            <a:spLocks/>
          </p:cNvSpPr>
          <p:nvPr userDrawn="1"/>
        </p:nvSpPr>
        <p:spPr bwMode="auto">
          <a:xfrm>
            <a:off x="9905488" y="0"/>
            <a:ext cx="2286512" cy="2292350"/>
          </a:xfrm>
          <a:custGeom>
            <a:avLst/>
            <a:gdLst>
              <a:gd name="T0" fmla="*/ 3192 w 3192"/>
              <a:gd name="T1" fmla="*/ 0 h 3192"/>
              <a:gd name="T2" fmla="*/ 3192 w 3192"/>
              <a:gd name="T3" fmla="*/ 0 h 3192"/>
              <a:gd name="T4" fmla="*/ 3192 w 3192"/>
              <a:gd name="T5" fmla="*/ 3192 h 3192"/>
              <a:gd name="T6" fmla="*/ 0 w 3192"/>
              <a:gd name="T7" fmla="*/ 3192 h 3192"/>
              <a:gd name="T8" fmla="*/ 3192 w 3192"/>
              <a:gd name="T9" fmla="*/ 0 h 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92" h="3192">
                <a:moveTo>
                  <a:pt x="3192" y="0"/>
                </a:moveTo>
                <a:cubicBezTo>
                  <a:pt x="3192" y="0"/>
                  <a:pt x="3192" y="0"/>
                  <a:pt x="3192" y="0"/>
                </a:cubicBezTo>
                <a:cubicBezTo>
                  <a:pt x="3192" y="3192"/>
                  <a:pt x="3192" y="3192"/>
                  <a:pt x="3192" y="3192"/>
                </a:cubicBezTo>
                <a:cubicBezTo>
                  <a:pt x="0" y="3192"/>
                  <a:pt x="0" y="3192"/>
                  <a:pt x="0" y="3192"/>
                </a:cubicBezTo>
                <a:cubicBezTo>
                  <a:pt x="0" y="1429"/>
                  <a:pt x="1429" y="0"/>
                  <a:pt x="3192" y="0"/>
                </a:cubicBezTo>
              </a:path>
            </a:pathLst>
          </a:custGeom>
          <a:solidFill>
            <a:srgbClr val="1D31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500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786C45-3B97-43DC-A273-825233342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4" y="1008417"/>
            <a:ext cx="8460000" cy="45781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42964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9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4B609E9D-A6AE-4EC7-B476-A9FE100203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0432" y="0"/>
            <a:ext cx="6091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7CED8D-D49F-416C-92E1-32E5E12E9F8A}"/>
              </a:ext>
            </a:extLst>
          </p:cNvPr>
          <p:cNvGrpSpPr/>
          <p:nvPr userDrawn="1"/>
        </p:nvGrpSpPr>
        <p:grpSpPr>
          <a:xfrm>
            <a:off x="12319000" y="2133602"/>
            <a:ext cx="1498600" cy="3206433"/>
            <a:chOff x="12319000" y="2133600"/>
            <a:chExt cx="1498600" cy="3206433"/>
          </a:xfrm>
        </p:grpSpPr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ECF37F95-1195-417B-9E7A-0944CACE2C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319000" y="2211071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uitsnede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nog veranderen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" name="Afbeelding 3">
              <a:extLst>
                <a:ext uri="{FF2B5EF4-FFF2-40B4-BE49-F238E27FC236}">
                  <a16:creationId xmlns:a16="http://schemas.microsoft.com/office/drawing/2014/main" id="{0FE85ED2-FFD4-402C-8057-625A49B333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12474435" y="3776835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7" name="Rechte verbindingslijn 13">
              <a:extLst>
                <a:ext uri="{FF2B5EF4-FFF2-40B4-BE49-F238E27FC236}">
                  <a16:creationId xmlns:a16="http://schemas.microsoft.com/office/drawing/2014/main" id="{B99E86DD-E0CA-4FA9-9486-7ECCD0635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21336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4">
              <a:extLst>
                <a:ext uri="{FF2B5EF4-FFF2-40B4-BE49-F238E27FC236}">
                  <a16:creationId xmlns:a16="http://schemas.microsoft.com/office/drawing/2014/main" id="{B475D66A-7B5E-4FAF-BFCD-D55F2C8B8D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5340033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A3B754BB-7C52-4505-8D15-9FD0D146C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0713" y="1849439"/>
            <a:ext cx="4680000" cy="3848100"/>
          </a:xfrm>
          <a:prstGeom prst="rect">
            <a:avLst/>
          </a:prstGeom>
        </p:spPr>
        <p:txBody>
          <a:bodyPr numCol="1" spcCol="2880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CFCAFD-F39C-4920-AA78-9BACB214F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713" y="1071918"/>
            <a:ext cx="4680000" cy="45781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2" name="Tijdelijke aanduiding voor tekst 3">
            <a:extLst>
              <a:ext uri="{FF2B5EF4-FFF2-40B4-BE49-F238E27FC236}">
                <a16:creationId xmlns:a16="http://schemas.microsoft.com/office/drawing/2014/main" id="{3CAA6FAA-38E7-4471-941E-470788F91D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23656" y="6060906"/>
            <a:ext cx="453600" cy="5472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03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9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4B609E9D-A6AE-4EC7-B476-A9FE100203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" y="0"/>
            <a:ext cx="778701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23597-0FEA-49D7-B4AF-1F8AD1815C0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7CED8D-D49F-416C-92E1-32E5E12E9F8A}"/>
              </a:ext>
            </a:extLst>
          </p:cNvPr>
          <p:cNvGrpSpPr/>
          <p:nvPr userDrawn="1"/>
        </p:nvGrpSpPr>
        <p:grpSpPr>
          <a:xfrm>
            <a:off x="12319000" y="2133602"/>
            <a:ext cx="1498600" cy="3206433"/>
            <a:chOff x="12319000" y="2133600"/>
            <a:chExt cx="1498600" cy="3206433"/>
          </a:xfrm>
        </p:grpSpPr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ECF37F95-1195-417B-9E7A-0944CACE2C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319000" y="2211071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uitsnede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nog veranderen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" name="Afbeelding 3">
              <a:extLst>
                <a:ext uri="{FF2B5EF4-FFF2-40B4-BE49-F238E27FC236}">
                  <a16:creationId xmlns:a16="http://schemas.microsoft.com/office/drawing/2014/main" id="{0FE85ED2-FFD4-402C-8057-625A49B333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12474435" y="3776835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7" name="Rechte verbindingslijn 13">
              <a:extLst>
                <a:ext uri="{FF2B5EF4-FFF2-40B4-BE49-F238E27FC236}">
                  <a16:creationId xmlns:a16="http://schemas.microsoft.com/office/drawing/2014/main" id="{B99E86DD-E0CA-4FA9-9486-7ECCD0635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21336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4">
              <a:extLst>
                <a:ext uri="{FF2B5EF4-FFF2-40B4-BE49-F238E27FC236}">
                  <a16:creationId xmlns:a16="http://schemas.microsoft.com/office/drawing/2014/main" id="{B475D66A-7B5E-4FAF-BFCD-D55F2C8B8D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5340033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B71CC694-5C9C-42E7-9C5D-567423FA76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3360" y="763588"/>
            <a:ext cx="4050890" cy="5078412"/>
          </a:xfrm>
          <a:prstGeom prst="rect">
            <a:avLst/>
          </a:prstGeom>
          <a:solidFill>
            <a:schemeClr val="accent2"/>
          </a:solidFill>
        </p:spPr>
        <p:txBody>
          <a:bodyPr lIns="324000" tIns="684000" rIns="252000" numCol="1" spcCol="28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45BC423-BEEC-459C-B2D1-DE163E75EC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81" y="1055978"/>
            <a:ext cx="3169921" cy="3178015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tIns="72000" anchor="ctr" anchorCtr="0">
            <a:noAutofit/>
          </a:bodyPr>
          <a:lstStyle>
            <a:lvl1pPr algn="ctr">
              <a:lnSpc>
                <a:spcPct val="105000"/>
              </a:lnSpc>
              <a:defRPr sz="1800" b="1" i="1">
                <a:solidFill>
                  <a:schemeClr val="accent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5692C74-BD9F-47F5-939A-A356E140A2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3658" y="6060906"/>
            <a:ext cx="454007" cy="5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4B609E9D-A6AE-4EC7-B476-A9FE100203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349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7CED8D-D49F-416C-92E1-32E5E12E9F8A}"/>
              </a:ext>
            </a:extLst>
          </p:cNvPr>
          <p:cNvGrpSpPr/>
          <p:nvPr userDrawn="1"/>
        </p:nvGrpSpPr>
        <p:grpSpPr>
          <a:xfrm>
            <a:off x="12319000" y="2133602"/>
            <a:ext cx="1498600" cy="3206433"/>
            <a:chOff x="12319000" y="2133600"/>
            <a:chExt cx="1498600" cy="3206433"/>
          </a:xfrm>
        </p:grpSpPr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ECF37F95-1195-417B-9E7A-0944CACE2C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319000" y="2211071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uitsnede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nog veranderen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" name="Afbeelding 3">
              <a:extLst>
                <a:ext uri="{FF2B5EF4-FFF2-40B4-BE49-F238E27FC236}">
                  <a16:creationId xmlns:a16="http://schemas.microsoft.com/office/drawing/2014/main" id="{0FE85ED2-FFD4-402C-8057-625A49B333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12474435" y="3776835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7" name="Rechte verbindingslijn 13">
              <a:extLst>
                <a:ext uri="{FF2B5EF4-FFF2-40B4-BE49-F238E27FC236}">
                  <a16:creationId xmlns:a16="http://schemas.microsoft.com/office/drawing/2014/main" id="{B99E86DD-E0CA-4FA9-9486-7ECCD0635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21336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4">
              <a:extLst>
                <a:ext uri="{FF2B5EF4-FFF2-40B4-BE49-F238E27FC236}">
                  <a16:creationId xmlns:a16="http://schemas.microsoft.com/office/drawing/2014/main" id="{B475D66A-7B5E-4FAF-BFCD-D55F2C8B8D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5340033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E2CFCAFD-F39C-4920-AA78-9BACB214F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71918"/>
            <a:ext cx="4680000" cy="45781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052611B3-82B0-4C05-9C66-2C8EDEA1E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175" y="3905251"/>
            <a:ext cx="10261600" cy="1792289"/>
          </a:xfrm>
          <a:prstGeom prst="rect">
            <a:avLst/>
          </a:prstGeom>
        </p:spPr>
        <p:txBody>
          <a:bodyPr numCol="2" spcCol="288000"/>
          <a:lstStyle>
            <a:lvl1pPr>
              <a:defRPr/>
            </a:lvl1pPr>
          </a:lstStyle>
          <a:p>
            <a:pPr lvl="0"/>
            <a:r>
              <a:rPr lang="nl-NL" dirty="0"/>
              <a:t>Tekst over 2 kolommen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4278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7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lop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4B609E9D-A6AE-4EC7-B476-A9FE100203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23597-0FEA-49D7-B4AF-1F8AD1815C0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F53662F5-09CC-4106-B825-890B5D0EF476}"/>
              </a:ext>
            </a:extLst>
          </p:cNvPr>
          <p:cNvGrpSpPr/>
          <p:nvPr userDrawn="1"/>
        </p:nvGrpSpPr>
        <p:grpSpPr>
          <a:xfrm>
            <a:off x="12370004" y="334771"/>
            <a:ext cx="1498600" cy="6188463"/>
            <a:chOff x="-1758950" y="720337"/>
            <a:chExt cx="1498600" cy="6188463"/>
          </a:xfrm>
        </p:grpSpPr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28B6433D-A6DD-40BC-AC33-74FE3B5EF6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58950" y="797808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uitsnede nog veranderen.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3" name="Afbeelding 3">
              <a:extLst>
                <a:ext uri="{FF2B5EF4-FFF2-40B4-BE49-F238E27FC236}">
                  <a16:creationId xmlns:a16="http://schemas.microsoft.com/office/drawing/2014/main" id="{BC1EC009-7ABE-41FB-BBC9-E182CBB0FF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-1603515" y="2363572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24" name="Rechte verbindingslijn 13">
              <a:extLst>
                <a:ext uri="{FF2B5EF4-FFF2-40B4-BE49-F238E27FC236}">
                  <a16:creationId xmlns:a16="http://schemas.microsoft.com/office/drawing/2014/main" id="{5E2AC10A-CCD7-4C91-B26D-1C00E2A0E7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720337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14">
              <a:extLst>
                <a:ext uri="{FF2B5EF4-FFF2-40B4-BE49-F238E27FC236}">
                  <a16:creationId xmlns:a16="http://schemas.microsoft.com/office/drawing/2014/main" id="{577E7105-C833-4A00-A85A-6D9175D1DC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392677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ontent Placeholder 4">
              <a:extLst>
                <a:ext uri="{FF2B5EF4-FFF2-40B4-BE49-F238E27FC236}">
                  <a16:creationId xmlns:a16="http://schemas.microsoft.com/office/drawing/2014/main" id="{FCDAE0BA-5F84-4652-96CB-02C31CD48DB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58950" y="4010908"/>
              <a:ext cx="1497600" cy="15116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Een ingevoegde foto kan bewerkt worden met </a:t>
              </a:r>
              <a:r>
                <a:rPr lang="nl-NL" sz="90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kleuren </a:t>
              </a:r>
              <a:r>
                <a:rPr lang="nl-NL" sz="900" noProof="0" dirty="0" err="1">
                  <a:solidFill>
                    <a:schemeClr val="tx1"/>
                  </a:solidFill>
                  <a:latin typeface="Halcyon SemiBold" panose="020B0003050401020504" pitchFamily="34" charset="0"/>
                </a:rPr>
                <a:t>presets</a:t>
              </a:r>
              <a:r>
                <a:rPr lang="nl-NL" sz="900" noProof="0" dirty="0">
                  <a:solidFill>
                    <a:schemeClr val="tx1"/>
                  </a:solidFill>
                  <a:latin typeface="Halcyon SemiBold" panose="020B0003050401020504" pitchFamily="34" charset="0"/>
                </a:rPr>
                <a:t>: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Afbeeldingsopmaak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Onder Kleur worden allerlei opties gegeven, op basis van het kleurenschema</a:t>
              </a:r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8B90CBB3-A605-4244-8248-A0E3822CED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58950" y="5600102"/>
              <a:ext cx="1497600" cy="1241280"/>
            </a:xfrm>
            <a:prstGeom prst="rect">
              <a:avLst/>
            </a:prstGeom>
          </p:spPr>
        </p:pic>
        <p:cxnSp>
          <p:nvCxnSpPr>
            <p:cNvPr id="28" name="Rechte verbindingslijn 13">
              <a:extLst>
                <a:ext uri="{FF2B5EF4-FFF2-40B4-BE49-F238E27FC236}">
                  <a16:creationId xmlns:a16="http://schemas.microsoft.com/office/drawing/2014/main" id="{077C9DE4-A25E-4010-8625-9AE4B4DDF8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58950" y="69088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1A8C774C-951A-4379-8DCE-044D0F58FB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23656" y="6060906"/>
            <a:ext cx="453600" cy="5472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1249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7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urop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D859355-35D3-4A91-B432-7D2142834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7361" y="77"/>
            <a:ext cx="8184641" cy="68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93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derland &amp; partner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2">
            <a:extLst>
              <a:ext uri="{FF2B5EF4-FFF2-40B4-BE49-F238E27FC236}">
                <a16:creationId xmlns:a16="http://schemas.microsoft.com/office/drawing/2014/main" id="{45C477EB-2339-4866-B0BE-5FDF64E457B2}"/>
              </a:ext>
            </a:extLst>
          </p:cNvPr>
          <p:cNvSpPr/>
          <p:nvPr userDrawn="1"/>
        </p:nvSpPr>
        <p:spPr>
          <a:xfrm>
            <a:off x="12344400" y="3684585"/>
            <a:ext cx="1498600" cy="1153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nl-NL" sz="900" noProof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Tussen de gele hulplijnen kunnen logo’s geplaatst worden (wit)</a:t>
            </a:r>
          </a:p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endParaRPr lang="nl-NL" sz="900" noProof="0" dirty="0">
              <a:solidFill>
                <a:schemeClr val="tx1"/>
              </a:solidFill>
              <a:latin typeface="+mn-lt"/>
              <a:ea typeface="Calibri" panose="020F0502020204030204" pitchFamily="34" charset="0"/>
            </a:endParaRPr>
          </a:p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nl-NL" sz="900" noProof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Om de hulplijnen op te roepen ga in het Lint naar Beeld – Weergeven - Hulplijnen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18CD38A-A13E-44EC-80D0-D19F642F61E7}"/>
              </a:ext>
            </a:extLst>
          </p:cNvPr>
          <p:cNvSpPr/>
          <p:nvPr userDrawn="1"/>
        </p:nvSpPr>
        <p:spPr>
          <a:xfrm>
            <a:off x="4904511" y="2830288"/>
            <a:ext cx="7287491" cy="28243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600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D182574-361D-4A8E-99F6-03C6DE622498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2278598" cy="2286000"/>
          </a:xfrm>
          <a:custGeom>
            <a:avLst/>
            <a:gdLst>
              <a:gd name="T0" fmla="*/ 0 w 1440"/>
              <a:gd name="T1" fmla="*/ 1441 h 1441"/>
              <a:gd name="T2" fmla="*/ 0 w 1440"/>
              <a:gd name="T3" fmla="*/ 1441 h 1441"/>
              <a:gd name="T4" fmla="*/ 0 w 1440"/>
              <a:gd name="T5" fmla="*/ 0 h 1441"/>
              <a:gd name="T6" fmla="*/ 1440 w 1440"/>
              <a:gd name="T7" fmla="*/ 0 h 1441"/>
              <a:gd name="T8" fmla="*/ 0 w 1440"/>
              <a:gd name="T9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0" h="1441">
                <a:moveTo>
                  <a:pt x="0" y="1441"/>
                </a:moveTo>
                <a:cubicBezTo>
                  <a:pt x="0" y="1441"/>
                  <a:pt x="0" y="1441"/>
                  <a:pt x="0" y="1441"/>
                </a:cubicBezTo>
                <a:cubicBezTo>
                  <a:pt x="0" y="0"/>
                  <a:pt x="0" y="0"/>
                  <a:pt x="0" y="0"/>
                </a:cubicBezTo>
                <a:cubicBezTo>
                  <a:pt x="1440" y="0"/>
                  <a:pt x="1440" y="0"/>
                  <a:pt x="1440" y="0"/>
                </a:cubicBezTo>
                <a:cubicBezTo>
                  <a:pt x="1440" y="796"/>
                  <a:pt x="795" y="1441"/>
                  <a:pt x="0" y="144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500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74F9177-4D8F-4EBC-B380-6C80A71A9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Quantum Sensing Applications (CAT-3)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BA065B-743A-4780-B7B3-936DB6A08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23597-0FEA-49D7-B4AF-1F8AD1815C01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953B984-4FBE-466E-9BB2-BBF0D4622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763" y="1371600"/>
            <a:ext cx="3757446" cy="3757446"/>
          </a:xfrm>
          <a:prstGeom prst="rect">
            <a:avLst/>
          </a:prstGeom>
        </p:spPr>
      </p:pic>
      <p:cxnSp>
        <p:nvCxnSpPr>
          <p:cNvPr id="17" name="Rechte verbindingslijn 13">
            <a:extLst>
              <a:ext uri="{FF2B5EF4-FFF2-40B4-BE49-F238E27FC236}">
                <a16:creationId xmlns:a16="http://schemas.microsoft.com/office/drawing/2014/main" id="{F3814E31-D8A3-4966-B3A4-76C23ED2C9B2}"/>
              </a:ext>
            </a:extLst>
          </p:cNvPr>
          <p:cNvCxnSpPr>
            <a:cxnSpLocks/>
          </p:cNvCxnSpPr>
          <p:nvPr userDrawn="1"/>
        </p:nvCxnSpPr>
        <p:spPr>
          <a:xfrm>
            <a:off x="12344400" y="3607112"/>
            <a:ext cx="14986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4">
            <a:extLst>
              <a:ext uri="{FF2B5EF4-FFF2-40B4-BE49-F238E27FC236}">
                <a16:creationId xmlns:a16="http://schemas.microsoft.com/office/drawing/2014/main" id="{166FC475-5FB5-4EC1-8BBB-898DE2E482BD}"/>
              </a:ext>
            </a:extLst>
          </p:cNvPr>
          <p:cNvCxnSpPr>
            <a:cxnSpLocks/>
          </p:cNvCxnSpPr>
          <p:nvPr userDrawn="1"/>
        </p:nvCxnSpPr>
        <p:spPr>
          <a:xfrm>
            <a:off x="12334875" y="5337175"/>
            <a:ext cx="14986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DDC7E74-267D-4421-A930-1733E86F0E66}"/>
              </a:ext>
            </a:extLst>
          </p:cNvPr>
          <p:cNvSpPr txBox="1"/>
          <p:nvPr userDrawn="1"/>
        </p:nvSpPr>
        <p:spPr>
          <a:xfrm>
            <a:off x="5303838" y="3116035"/>
            <a:ext cx="3236912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900" b="1" spc="180" baseline="0" dirty="0">
                <a:solidFill>
                  <a:schemeClr val="accent2"/>
                </a:solidFill>
              </a:rPr>
              <a:t>OUR PARTNERS</a:t>
            </a:r>
            <a:endParaRPr lang="nl-NL" sz="1900" b="1" spc="180" baseline="0" dirty="0">
              <a:solidFill>
                <a:schemeClr val="accent2"/>
              </a:solidFill>
            </a:endParaRP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6BFCF92C-E2D5-4F0F-8596-D1234673F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3840" y="896144"/>
            <a:ext cx="5976937" cy="1563120"/>
          </a:xfrm>
          <a:prstGeom prst="rect">
            <a:avLst/>
          </a:prstGeom>
          <a:noFill/>
        </p:spPr>
        <p:txBody>
          <a:bodyPr lIns="0" tIns="0" rIns="0" numCol="1" spcCol="288000"/>
          <a:lstStyle>
            <a:lvl1pPr>
              <a:lnSpc>
                <a:spcPct val="114000"/>
              </a:lnSpc>
              <a:defRPr sz="2000" i="1">
                <a:solidFill>
                  <a:schemeClr val="bg1"/>
                </a:solidFill>
                <a:latin typeface="Halcyon SemiBold" panose="020B0003050401020504" pitchFamily="34" charset="0"/>
              </a:defRPr>
            </a:lvl1pPr>
            <a:lvl2pPr>
              <a:lnSpc>
                <a:spcPct val="114000"/>
              </a:lnSpc>
              <a:defRPr sz="2000" i="1">
                <a:solidFill>
                  <a:schemeClr val="bg1"/>
                </a:solidFill>
                <a:latin typeface="Halcyon SemiBold" panose="020B0003050401020504" pitchFamily="34" charset="0"/>
              </a:defRPr>
            </a:lvl2pPr>
            <a:lvl3pPr>
              <a:lnSpc>
                <a:spcPct val="114000"/>
              </a:lnSpc>
              <a:defRPr sz="2000" i="1">
                <a:solidFill>
                  <a:schemeClr val="bg1"/>
                </a:solidFill>
                <a:latin typeface="Halcyon SemiBold" panose="020B0003050401020504" pitchFamily="34" charset="0"/>
              </a:defRPr>
            </a:lvl3pPr>
            <a:lvl4pPr>
              <a:lnSpc>
                <a:spcPct val="114000"/>
              </a:lnSpc>
              <a:defRPr sz="2000" i="1">
                <a:solidFill>
                  <a:schemeClr val="bg1"/>
                </a:solidFill>
                <a:latin typeface="Halcyon SemiBold" panose="020B0003050401020504" pitchFamily="34" charset="0"/>
              </a:defRPr>
            </a:lvl4pPr>
            <a:lvl5pPr>
              <a:lnSpc>
                <a:spcPct val="114000"/>
              </a:lnSpc>
              <a:defRPr sz="2000" i="1">
                <a:solidFill>
                  <a:schemeClr val="accent5"/>
                </a:solidFill>
                <a:latin typeface="Halcyon SemiBold" panose="020B00030504010205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1A921D8-74B5-46B1-BA92-699573437E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541" y="6060768"/>
            <a:ext cx="454122" cy="5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73">
          <p15:clr>
            <a:srgbClr val="FBAE40"/>
          </p15:clr>
        </p15:guide>
        <p15:guide id="3" orient="horz" pos="3362">
          <p15:clr>
            <a:srgbClr val="FBAE40"/>
          </p15:clr>
        </p15:guide>
        <p15:guide id="4" pos="7401">
          <p15:clr>
            <a:srgbClr val="FBAE40"/>
          </p15:clr>
        </p15:guide>
        <p15:guide id="5" pos="334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sp>
        <p:nvSpPr>
          <p:cNvPr id="4" name="Tijdelijke aanduiding voor tabel 3">
            <a:extLst>
              <a:ext uri="{FF2B5EF4-FFF2-40B4-BE49-F238E27FC236}">
                <a16:creationId xmlns:a16="http://schemas.microsoft.com/office/drawing/2014/main" id="{2831F126-A41E-4CDF-BE64-6780B729F72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695575" y="1849438"/>
            <a:ext cx="8585200" cy="38481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table</a:t>
            </a:r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D0ED33-4D32-4328-8BEB-B123010D1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Tabel</a:t>
            </a:r>
          </a:p>
        </p:txBody>
      </p:sp>
    </p:spTree>
    <p:extLst>
      <p:ext uri="{BB962C8B-B14F-4D97-AF65-F5344CB8AC3E}">
        <p14:creationId xmlns:p14="http://schemas.microsoft.com/office/powerpoint/2010/main" val="324585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04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4B609E9D-A6AE-4EC7-B476-A9FE100203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9177" y="1849440"/>
            <a:ext cx="3041649" cy="25638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7CED8D-D49F-416C-92E1-32E5E12E9F8A}"/>
              </a:ext>
            </a:extLst>
          </p:cNvPr>
          <p:cNvGrpSpPr/>
          <p:nvPr userDrawn="1"/>
        </p:nvGrpSpPr>
        <p:grpSpPr>
          <a:xfrm>
            <a:off x="12319000" y="2133602"/>
            <a:ext cx="1498600" cy="3206433"/>
            <a:chOff x="12319000" y="2133600"/>
            <a:chExt cx="1498600" cy="3206433"/>
          </a:xfrm>
        </p:grpSpPr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ECF37F95-1195-417B-9E7A-0944CACE2C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319000" y="2211071"/>
              <a:ext cx="1497600" cy="30351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2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Wanneer een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foto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in een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afbeeldingsplaceholder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is geplaatst kun je de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uitsnede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nl-NL" sz="900" b="1" noProof="0" dirty="0">
                  <a:solidFill>
                    <a:schemeClr val="tx1"/>
                  </a:solidFill>
                  <a:latin typeface="+mn-lt"/>
                </a:rPr>
                <a:t>nog veranderen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Selecteer de foto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Ga in het lint naar Hulpmiddelen voor afbeeldingen - Opmaak 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Klik op het Bijsnijden gereedschap</a:t>
              </a: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br>
                <a:rPr lang="nl-NL" sz="900" noProof="0" dirty="0">
                  <a:solidFill>
                    <a:schemeClr val="tx1"/>
                  </a:solidFill>
                  <a:latin typeface="+mn-lt"/>
                </a:rPr>
              </a:b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De grijze delen geven aan welke delen van de foto buiten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 vallen</a:t>
              </a:r>
            </a:p>
            <a:p>
              <a:pPr marL="135731" indent="-135731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nl-NL" sz="900" noProof="0" dirty="0">
                  <a:solidFill>
                    <a:schemeClr val="tx1"/>
                  </a:solidFill>
                  <a:latin typeface="+mn-lt"/>
                </a:rPr>
                <a:t>Verschuif de foto in de </a:t>
              </a:r>
              <a:r>
                <a:rPr lang="nl-NL" sz="900" noProof="0" dirty="0" err="1">
                  <a:solidFill>
                    <a:schemeClr val="tx1"/>
                  </a:solidFill>
                  <a:latin typeface="+mn-lt"/>
                </a:rPr>
                <a:t>placeholder</a:t>
              </a:r>
              <a:endParaRPr lang="nl-NL" sz="900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" name="Afbeelding 3">
              <a:extLst>
                <a:ext uri="{FF2B5EF4-FFF2-40B4-BE49-F238E27FC236}">
                  <a16:creationId xmlns:a16="http://schemas.microsoft.com/office/drawing/2014/main" id="{0FE85ED2-FFD4-402C-8057-625A49B333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59"/>
            <a:stretch/>
          </p:blipFill>
          <p:spPr>
            <a:xfrm>
              <a:off x="12474435" y="3776835"/>
              <a:ext cx="419921" cy="476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7" name="Rechte verbindingslijn 13">
              <a:extLst>
                <a:ext uri="{FF2B5EF4-FFF2-40B4-BE49-F238E27FC236}">
                  <a16:creationId xmlns:a16="http://schemas.microsoft.com/office/drawing/2014/main" id="{B99E86DD-E0CA-4FA9-9486-7ECCD0635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2133600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4">
              <a:extLst>
                <a:ext uri="{FF2B5EF4-FFF2-40B4-BE49-F238E27FC236}">
                  <a16:creationId xmlns:a16="http://schemas.microsoft.com/office/drawing/2014/main" id="{B475D66A-7B5E-4FAF-BFCD-D55F2C8B8D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19000" y="5340033"/>
              <a:ext cx="1498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jdelijke aanduiding voor tekst 16">
            <a:extLst>
              <a:ext uri="{FF2B5EF4-FFF2-40B4-BE49-F238E27FC236}">
                <a16:creationId xmlns:a16="http://schemas.microsoft.com/office/drawing/2014/main" id="{C3B24993-7A70-41AD-870E-3B17CCFA9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6666" y="3558857"/>
            <a:ext cx="2543334" cy="946468"/>
          </a:xfrm>
          <a:prstGeom prst="rect">
            <a:avLst/>
          </a:prstGeom>
          <a:solidFill>
            <a:schemeClr val="bg1"/>
          </a:solidFill>
        </p:spPr>
        <p:txBody>
          <a:bodyPr wrap="square" lIns="244800" tIns="216000" rIns="72000" bIns="72000">
            <a:noAutofit/>
          </a:bodyPr>
          <a:lstStyle>
            <a:lvl1pPr>
              <a:defRPr sz="1250" b="0" i="0" spc="-20" baseline="0">
                <a:solidFill>
                  <a:schemeClr val="accent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1" name="Tijdelijke aanduiding voor tekst 16">
            <a:extLst>
              <a:ext uri="{FF2B5EF4-FFF2-40B4-BE49-F238E27FC236}">
                <a16:creationId xmlns:a16="http://schemas.microsoft.com/office/drawing/2014/main" id="{7605CA1D-8025-4E7E-88FB-7CAA5021E9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6666" y="3958909"/>
            <a:ext cx="2543334" cy="225743"/>
          </a:xfrm>
          <a:prstGeom prst="rect">
            <a:avLst/>
          </a:prstGeom>
          <a:noFill/>
        </p:spPr>
        <p:txBody>
          <a:bodyPr wrap="square" lIns="244800" tIns="7200" rIns="72000" bIns="7200">
            <a:noAutofit/>
          </a:bodyPr>
          <a:lstStyle>
            <a:lvl1pPr>
              <a:defRPr sz="1000" b="0" i="1" spc="-2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6CB814DB-9160-417C-B802-2553E230B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1620" y="4283077"/>
            <a:ext cx="1996440" cy="1414463"/>
          </a:xfrm>
          <a:prstGeom prst="rect">
            <a:avLst/>
          </a:prstGeom>
        </p:spPr>
        <p:txBody>
          <a:bodyPr numCol="1" spcCol="28800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3" name="Tijdelijke aanduiding voor afbeelding 4">
            <a:extLst>
              <a:ext uri="{FF2B5EF4-FFF2-40B4-BE49-F238E27FC236}">
                <a16:creationId xmlns:a16="http://schemas.microsoft.com/office/drawing/2014/main" id="{2F2A1024-3A80-444F-810B-E6ED820F1C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18835" y="1849440"/>
            <a:ext cx="3041649" cy="25638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24" name="Tijdelijke aanduiding voor tekst 16">
            <a:extLst>
              <a:ext uri="{FF2B5EF4-FFF2-40B4-BE49-F238E27FC236}">
                <a16:creationId xmlns:a16="http://schemas.microsoft.com/office/drawing/2014/main" id="{24CA71BA-60E2-4AE9-94D6-10887347BB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6324" y="3558857"/>
            <a:ext cx="2543334" cy="946468"/>
          </a:xfrm>
          <a:prstGeom prst="rect">
            <a:avLst/>
          </a:prstGeom>
          <a:solidFill>
            <a:schemeClr val="bg1"/>
          </a:solidFill>
        </p:spPr>
        <p:txBody>
          <a:bodyPr wrap="square" lIns="244800" tIns="216000" rIns="72000" bIns="72000">
            <a:noAutofit/>
          </a:bodyPr>
          <a:lstStyle>
            <a:lvl1pPr>
              <a:defRPr sz="1250" b="0" i="0" spc="-20" baseline="0">
                <a:solidFill>
                  <a:schemeClr val="accent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5" name="Tijdelijke aanduiding voor tekst 16">
            <a:extLst>
              <a:ext uri="{FF2B5EF4-FFF2-40B4-BE49-F238E27FC236}">
                <a16:creationId xmlns:a16="http://schemas.microsoft.com/office/drawing/2014/main" id="{FE0F2638-A3DA-4F8A-8CEC-CC8F510490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324" y="3958909"/>
            <a:ext cx="2543334" cy="225743"/>
          </a:xfrm>
          <a:prstGeom prst="rect">
            <a:avLst/>
          </a:prstGeom>
          <a:noFill/>
        </p:spPr>
        <p:txBody>
          <a:bodyPr wrap="square" lIns="244800" tIns="7200" rIns="72000" bIns="7200">
            <a:noAutofit/>
          </a:bodyPr>
          <a:lstStyle>
            <a:lvl1pPr>
              <a:defRPr sz="1000" b="0" i="1" spc="-2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B36EE3DD-5F5A-4176-9E0B-6ACE1CDC4F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31278" y="4283077"/>
            <a:ext cx="1996440" cy="1414463"/>
          </a:xfrm>
          <a:prstGeom prst="rect">
            <a:avLst/>
          </a:prstGeom>
        </p:spPr>
        <p:txBody>
          <a:bodyPr numCol="1" spcCol="28800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8" name="Tijdelijke aanduiding voor afbeelding 4">
            <a:extLst>
              <a:ext uri="{FF2B5EF4-FFF2-40B4-BE49-F238E27FC236}">
                <a16:creationId xmlns:a16="http://schemas.microsoft.com/office/drawing/2014/main" id="{2F1D80A8-495B-436D-B44B-F384C0BAAD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128" y="1849440"/>
            <a:ext cx="3041649" cy="25638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720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nl-NL" dirty="0"/>
              <a:t>Klik icoon om afbeelding in te voegen</a:t>
            </a:r>
          </a:p>
        </p:txBody>
      </p:sp>
      <p:sp>
        <p:nvSpPr>
          <p:cNvPr id="29" name="Tijdelijke aanduiding voor tekst 16">
            <a:extLst>
              <a:ext uri="{FF2B5EF4-FFF2-40B4-BE49-F238E27FC236}">
                <a16:creationId xmlns:a16="http://schemas.microsoft.com/office/drawing/2014/main" id="{D2A9864F-005E-4326-8853-4120E77BD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86617" y="3558857"/>
            <a:ext cx="2543334" cy="946468"/>
          </a:xfrm>
          <a:prstGeom prst="rect">
            <a:avLst/>
          </a:prstGeom>
          <a:solidFill>
            <a:schemeClr val="bg1"/>
          </a:solidFill>
        </p:spPr>
        <p:txBody>
          <a:bodyPr wrap="square" lIns="244800" tIns="216000" rIns="72000" bIns="72000">
            <a:noAutofit/>
          </a:bodyPr>
          <a:lstStyle>
            <a:lvl1pPr>
              <a:defRPr sz="1250" b="0" i="0" spc="-20" baseline="0">
                <a:solidFill>
                  <a:schemeClr val="accent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" name="Tijdelijke aanduiding voor tekst 16">
            <a:extLst>
              <a:ext uri="{FF2B5EF4-FFF2-40B4-BE49-F238E27FC236}">
                <a16:creationId xmlns:a16="http://schemas.microsoft.com/office/drawing/2014/main" id="{00171F34-7873-4495-89BE-808180CA81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617" y="3958909"/>
            <a:ext cx="2543334" cy="225743"/>
          </a:xfrm>
          <a:prstGeom prst="rect">
            <a:avLst/>
          </a:prstGeom>
          <a:noFill/>
        </p:spPr>
        <p:txBody>
          <a:bodyPr wrap="square" lIns="244800" tIns="7200" rIns="72000" bIns="7200">
            <a:noAutofit/>
          </a:bodyPr>
          <a:lstStyle>
            <a:lvl1pPr>
              <a:defRPr sz="1000" b="0" i="1" spc="-2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C3D60EB1-7BA2-436C-B27C-FF67E2FD1E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51571" y="4283077"/>
            <a:ext cx="1996440" cy="1414463"/>
          </a:xfrm>
          <a:prstGeom prst="rect">
            <a:avLst/>
          </a:prstGeom>
        </p:spPr>
        <p:txBody>
          <a:bodyPr numCol="1" spcCol="28800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2329C59-4069-44BF-9E1C-2A669B7AB1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543753" y="5085106"/>
            <a:ext cx="504373" cy="504607"/>
            <a:chOff x="-7332663" y="2513013"/>
            <a:chExt cx="6851650" cy="68548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26FA9DA-07DD-4659-860F-4861211783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332663" y="2513013"/>
              <a:ext cx="3425825" cy="3429000"/>
            </a:xfrm>
            <a:custGeom>
              <a:avLst/>
              <a:gdLst>
                <a:gd name="T0" fmla="*/ 1485 w 1485"/>
                <a:gd name="T1" fmla="*/ 1486 h 1486"/>
                <a:gd name="T2" fmla="*/ 0 w 1485"/>
                <a:gd name="T3" fmla="*/ 1486 h 1486"/>
                <a:gd name="T4" fmla="*/ 0 w 1485"/>
                <a:gd name="T5" fmla="*/ 0 h 1486"/>
                <a:gd name="T6" fmla="*/ 1485 w 1485"/>
                <a:gd name="T7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5" h="1486">
                  <a:moveTo>
                    <a:pt x="1485" y="1486"/>
                  </a:moveTo>
                  <a:cubicBezTo>
                    <a:pt x="0" y="1486"/>
                    <a:pt x="0" y="1486"/>
                    <a:pt x="0" y="148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20" y="0"/>
                    <a:pt x="1485" y="665"/>
                    <a:pt x="1485" y="1486"/>
                  </a:cubicBezTo>
                  <a:close/>
                </a:path>
              </a:pathLst>
            </a:custGeom>
            <a:solidFill>
              <a:srgbClr val="FF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8300E02-8E9A-4269-89E6-4F01536CD7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906838" y="5942013"/>
              <a:ext cx="3425825" cy="3425825"/>
            </a:xfrm>
            <a:custGeom>
              <a:avLst/>
              <a:gdLst>
                <a:gd name="T0" fmla="*/ 0 w 1485"/>
                <a:gd name="T1" fmla="*/ 1485 h 1485"/>
                <a:gd name="T2" fmla="*/ 0 w 1485"/>
                <a:gd name="T3" fmla="*/ 1485 h 1485"/>
                <a:gd name="T4" fmla="*/ 0 w 1485"/>
                <a:gd name="T5" fmla="*/ 0 h 1485"/>
                <a:gd name="T6" fmla="*/ 1485 w 1485"/>
                <a:gd name="T7" fmla="*/ 0 h 1485"/>
                <a:gd name="T8" fmla="*/ 0 w 1485"/>
                <a:gd name="T9" fmla="*/ 1485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5" h="1485">
                  <a:moveTo>
                    <a:pt x="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5" y="0"/>
                    <a:pt x="1485" y="0"/>
                    <a:pt x="1485" y="0"/>
                  </a:cubicBezTo>
                  <a:cubicBezTo>
                    <a:pt x="1485" y="820"/>
                    <a:pt x="820" y="1485"/>
                    <a:pt x="0" y="1485"/>
                  </a:cubicBezTo>
                </a:path>
              </a:pathLst>
            </a:custGeom>
            <a:solidFill>
              <a:srgbClr val="002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36C52BCA-5F68-4D83-8D07-EDE4B242A0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152937" y="5085106"/>
            <a:ext cx="504373" cy="504607"/>
            <a:chOff x="-7332663" y="2513013"/>
            <a:chExt cx="6851650" cy="6854825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1C065A6-333D-4926-862B-9CC6E73EE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332663" y="2513013"/>
              <a:ext cx="3425825" cy="3429000"/>
            </a:xfrm>
            <a:custGeom>
              <a:avLst/>
              <a:gdLst>
                <a:gd name="T0" fmla="*/ 1485 w 1485"/>
                <a:gd name="T1" fmla="*/ 1486 h 1486"/>
                <a:gd name="T2" fmla="*/ 0 w 1485"/>
                <a:gd name="T3" fmla="*/ 1486 h 1486"/>
                <a:gd name="T4" fmla="*/ 0 w 1485"/>
                <a:gd name="T5" fmla="*/ 0 h 1486"/>
                <a:gd name="T6" fmla="*/ 1485 w 1485"/>
                <a:gd name="T7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5" h="1486">
                  <a:moveTo>
                    <a:pt x="1485" y="1486"/>
                  </a:moveTo>
                  <a:cubicBezTo>
                    <a:pt x="0" y="1486"/>
                    <a:pt x="0" y="1486"/>
                    <a:pt x="0" y="148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20" y="0"/>
                    <a:pt x="1485" y="665"/>
                    <a:pt x="1485" y="1486"/>
                  </a:cubicBezTo>
                  <a:close/>
                </a:path>
              </a:pathLst>
            </a:custGeom>
            <a:solidFill>
              <a:srgbClr val="FF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71D2C7B-A7DE-4C6C-982B-A850FA8D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906838" y="5942013"/>
              <a:ext cx="3425825" cy="3425825"/>
            </a:xfrm>
            <a:custGeom>
              <a:avLst/>
              <a:gdLst>
                <a:gd name="T0" fmla="*/ 0 w 1485"/>
                <a:gd name="T1" fmla="*/ 1485 h 1485"/>
                <a:gd name="T2" fmla="*/ 0 w 1485"/>
                <a:gd name="T3" fmla="*/ 1485 h 1485"/>
                <a:gd name="T4" fmla="*/ 0 w 1485"/>
                <a:gd name="T5" fmla="*/ 0 h 1485"/>
                <a:gd name="T6" fmla="*/ 1485 w 1485"/>
                <a:gd name="T7" fmla="*/ 0 h 1485"/>
                <a:gd name="T8" fmla="*/ 0 w 1485"/>
                <a:gd name="T9" fmla="*/ 1485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5" h="1485">
                  <a:moveTo>
                    <a:pt x="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5" y="0"/>
                    <a:pt x="1485" y="0"/>
                    <a:pt x="1485" y="0"/>
                  </a:cubicBezTo>
                  <a:cubicBezTo>
                    <a:pt x="1485" y="820"/>
                    <a:pt x="820" y="1485"/>
                    <a:pt x="0" y="1485"/>
                  </a:cubicBezTo>
                </a:path>
              </a:pathLst>
            </a:custGeom>
            <a:solidFill>
              <a:srgbClr val="002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49B404E8-9A90-44C1-ABE5-72C7E36989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73231" y="5085106"/>
            <a:ext cx="504373" cy="504607"/>
            <a:chOff x="-7332663" y="2513013"/>
            <a:chExt cx="6851650" cy="685482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F7D9AFDB-3166-45A4-8868-E7D6A1AD3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332663" y="2513013"/>
              <a:ext cx="3425825" cy="3429000"/>
            </a:xfrm>
            <a:custGeom>
              <a:avLst/>
              <a:gdLst>
                <a:gd name="T0" fmla="*/ 1485 w 1485"/>
                <a:gd name="T1" fmla="*/ 1486 h 1486"/>
                <a:gd name="T2" fmla="*/ 0 w 1485"/>
                <a:gd name="T3" fmla="*/ 1486 h 1486"/>
                <a:gd name="T4" fmla="*/ 0 w 1485"/>
                <a:gd name="T5" fmla="*/ 0 h 1486"/>
                <a:gd name="T6" fmla="*/ 1485 w 1485"/>
                <a:gd name="T7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5" h="1486">
                  <a:moveTo>
                    <a:pt x="1485" y="1486"/>
                  </a:moveTo>
                  <a:cubicBezTo>
                    <a:pt x="0" y="1486"/>
                    <a:pt x="0" y="1486"/>
                    <a:pt x="0" y="148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20" y="0"/>
                    <a:pt x="1485" y="665"/>
                    <a:pt x="1485" y="1486"/>
                  </a:cubicBezTo>
                  <a:close/>
                </a:path>
              </a:pathLst>
            </a:custGeom>
            <a:solidFill>
              <a:srgbClr val="FF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BBA838E-8BA8-409B-851D-346E00547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906838" y="5942013"/>
              <a:ext cx="3425825" cy="3425825"/>
            </a:xfrm>
            <a:custGeom>
              <a:avLst/>
              <a:gdLst>
                <a:gd name="T0" fmla="*/ 0 w 1485"/>
                <a:gd name="T1" fmla="*/ 1485 h 1485"/>
                <a:gd name="T2" fmla="*/ 0 w 1485"/>
                <a:gd name="T3" fmla="*/ 1485 h 1485"/>
                <a:gd name="T4" fmla="*/ 0 w 1485"/>
                <a:gd name="T5" fmla="*/ 0 h 1485"/>
                <a:gd name="T6" fmla="*/ 1485 w 1485"/>
                <a:gd name="T7" fmla="*/ 0 h 1485"/>
                <a:gd name="T8" fmla="*/ 0 w 1485"/>
                <a:gd name="T9" fmla="*/ 1485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5" h="1485">
                  <a:moveTo>
                    <a:pt x="0" y="1485"/>
                  </a:moveTo>
                  <a:cubicBezTo>
                    <a:pt x="0" y="1485"/>
                    <a:pt x="0" y="1485"/>
                    <a:pt x="0" y="14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5" y="0"/>
                    <a:pt x="1485" y="0"/>
                    <a:pt x="1485" y="0"/>
                  </a:cubicBezTo>
                  <a:cubicBezTo>
                    <a:pt x="1485" y="820"/>
                    <a:pt x="820" y="1485"/>
                    <a:pt x="0" y="1485"/>
                  </a:cubicBezTo>
                </a:path>
              </a:pathLst>
            </a:custGeom>
            <a:solidFill>
              <a:srgbClr val="002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sp>
        <p:nvSpPr>
          <p:cNvPr id="19" name="Titel 18">
            <a:extLst>
              <a:ext uri="{FF2B5EF4-FFF2-40B4-BE49-F238E27FC236}">
                <a16:creationId xmlns:a16="http://schemas.microsoft.com/office/drawing/2014/main" id="{0F85DCF7-570E-4A1E-9410-034606D51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409150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2A4F5-397D-4F40-899A-321C0B0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888B82-B444-4DA4-88E0-ED962283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3397B2A-7199-4095-B821-B5E51EE9E2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7" y="1849439"/>
            <a:ext cx="3076575" cy="3848100"/>
          </a:xfrm>
          <a:prstGeom prst="rect">
            <a:avLst/>
          </a:prstGeom>
        </p:spPr>
        <p:txBody>
          <a:bodyPr numCol="1" spcCol="2880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grafiek 3">
            <a:extLst>
              <a:ext uri="{FF2B5EF4-FFF2-40B4-BE49-F238E27FC236}">
                <a16:creationId xmlns:a16="http://schemas.microsoft.com/office/drawing/2014/main" id="{01FA7854-7CDC-4AA2-9A0B-F5B01EC8DF5E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508502" y="1849438"/>
            <a:ext cx="6772275" cy="3848100"/>
          </a:xfrm>
          <a:prstGeom prst="rect">
            <a:avLst/>
          </a:prstGeom>
        </p:spPr>
        <p:txBody>
          <a:bodyPr bIns="576000" anchor="ctr" anchorCtr="0"/>
          <a:lstStyle>
            <a:lvl1pPr algn="ctr">
              <a:defRPr/>
            </a:lvl1pPr>
          </a:lstStyle>
          <a:p>
            <a:r>
              <a:rPr lang="nl-NL" dirty="0"/>
              <a:t>Klik om grafiek in te voegen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F8CA82B-4C2E-490F-A5D5-5EEFFB41A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465568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548BF-2709-4995-9947-BBCA268B4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3561F69-7873-47A6-B65B-1EB614C6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5" y="6367812"/>
            <a:ext cx="3780000" cy="146194"/>
          </a:xfrm>
          <a:prstGeom prst="rect">
            <a:avLst/>
          </a:prstGeom>
        </p:spPr>
        <p:txBody>
          <a:bodyPr/>
          <a:lstStyle/>
          <a:p>
            <a:r>
              <a:rPr lang="nl-NL"/>
              <a:t>Quantum Sensing Applications (CAT-3)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64D84F-AC39-44A1-A68D-DAC2955F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fld id="{2B923597-0FEA-49D7-B4AF-1F8AD1815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581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DD424-12B4-49E5-BAC6-4B01AA7BB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3221242"/>
            <a:ext cx="4320000" cy="457818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endParaRPr lang="nl-NL" dirty="0"/>
          </a:p>
        </p:txBody>
      </p:sp>
      <p:sp>
        <p:nvSpPr>
          <p:cNvPr id="15" name="Tijdelijke aanduiding voor tekst 16">
            <a:extLst>
              <a:ext uri="{FF2B5EF4-FFF2-40B4-BE49-F238E27FC236}">
                <a16:creationId xmlns:a16="http://schemas.microsoft.com/office/drawing/2014/main" id="{2B5580A5-6E8A-42E7-BD9B-93C700156C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75" y="5483392"/>
            <a:ext cx="4320000" cy="32316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 sz="1500" b="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Quantum Delft</a:t>
            </a:r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06CE7FC2-CFD2-4E79-8642-0A7ED0E173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175" y="5691191"/>
            <a:ext cx="4320000" cy="289503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30000"/>
              </a:lnSpc>
              <a:defRPr sz="11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Contact data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74EAF5DC-858F-4C32-BD45-DDDBA7FF41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81789" y="2"/>
            <a:ext cx="5510213" cy="6856413"/>
            <a:chOff x="13666788" y="0"/>
            <a:chExt cx="5510213" cy="685641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B4DDAC2-4D39-4FED-AA7E-CC325BC1B6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666788" y="0"/>
              <a:ext cx="5510213" cy="4117975"/>
            </a:xfrm>
            <a:custGeom>
              <a:avLst/>
              <a:gdLst>
                <a:gd name="T0" fmla="*/ 2610 w 3481"/>
                <a:gd name="T1" fmla="*/ 0 h 2601"/>
                <a:gd name="T2" fmla="*/ 1698 w 3481"/>
                <a:gd name="T3" fmla="*/ 869 h 2601"/>
                <a:gd name="T4" fmla="*/ 1694 w 3481"/>
                <a:gd name="T5" fmla="*/ 869 h 2601"/>
                <a:gd name="T6" fmla="*/ 1695 w 3481"/>
                <a:gd name="T7" fmla="*/ 869 h 2601"/>
                <a:gd name="T8" fmla="*/ 870 w 3481"/>
                <a:gd name="T9" fmla="*/ 0 h 2601"/>
                <a:gd name="T10" fmla="*/ 0 w 3481"/>
                <a:gd name="T11" fmla="*/ 0 h 2601"/>
                <a:gd name="T12" fmla="*/ 1568 w 3481"/>
                <a:gd name="T13" fmla="*/ 1731 h 2601"/>
                <a:gd name="T14" fmla="*/ 1568 w 3481"/>
                <a:gd name="T15" fmla="*/ 1737 h 2601"/>
                <a:gd name="T16" fmla="*/ 2432 w 3481"/>
                <a:gd name="T17" fmla="*/ 2601 h 2601"/>
                <a:gd name="T18" fmla="*/ 2432 w 3481"/>
                <a:gd name="T19" fmla="*/ 1737 h 2601"/>
                <a:gd name="T20" fmla="*/ 1700 w 3481"/>
                <a:gd name="T21" fmla="*/ 869 h 2601"/>
                <a:gd name="T22" fmla="*/ 3249 w 3481"/>
                <a:gd name="T23" fmla="*/ 869 h 2601"/>
                <a:gd name="T24" fmla="*/ 3481 w 3481"/>
                <a:gd name="T25" fmla="*/ 0 h 2601"/>
                <a:gd name="T26" fmla="*/ 2610 w 3481"/>
                <a:gd name="T27" fmla="*/ 0 h 2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1" h="2601">
                  <a:moveTo>
                    <a:pt x="2610" y="0"/>
                  </a:moveTo>
                  <a:cubicBezTo>
                    <a:pt x="2610" y="462"/>
                    <a:pt x="2272" y="868"/>
                    <a:pt x="1698" y="869"/>
                  </a:cubicBezTo>
                  <a:cubicBezTo>
                    <a:pt x="1697" y="869"/>
                    <a:pt x="1696" y="869"/>
                    <a:pt x="1694" y="869"/>
                  </a:cubicBezTo>
                  <a:cubicBezTo>
                    <a:pt x="1695" y="869"/>
                    <a:pt x="1695" y="869"/>
                    <a:pt x="1695" y="869"/>
                  </a:cubicBezTo>
                  <a:cubicBezTo>
                    <a:pt x="1235" y="845"/>
                    <a:pt x="870" y="466"/>
                    <a:pt x="87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03"/>
                    <a:pt x="688" y="1644"/>
                    <a:pt x="1568" y="1731"/>
                  </a:cubicBezTo>
                  <a:cubicBezTo>
                    <a:pt x="1568" y="1733"/>
                    <a:pt x="1568" y="1735"/>
                    <a:pt x="1568" y="1737"/>
                  </a:cubicBezTo>
                  <a:cubicBezTo>
                    <a:pt x="1568" y="2214"/>
                    <a:pt x="1955" y="2601"/>
                    <a:pt x="2432" y="2601"/>
                  </a:cubicBezTo>
                  <a:cubicBezTo>
                    <a:pt x="2432" y="1737"/>
                    <a:pt x="2432" y="1737"/>
                    <a:pt x="2432" y="1737"/>
                  </a:cubicBezTo>
                  <a:cubicBezTo>
                    <a:pt x="2432" y="1322"/>
                    <a:pt x="2064" y="874"/>
                    <a:pt x="1700" y="869"/>
                  </a:cubicBezTo>
                  <a:cubicBezTo>
                    <a:pt x="3249" y="869"/>
                    <a:pt x="3249" y="869"/>
                    <a:pt x="3249" y="869"/>
                  </a:cubicBezTo>
                  <a:cubicBezTo>
                    <a:pt x="3396" y="614"/>
                    <a:pt x="3481" y="316"/>
                    <a:pt x="3481" y="0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rgbClr val="EC6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27806D9-A81A-413B-9145-369253EECC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44876" y="4117975"/>
              <a:ext cx="3030538" cy="2738438"/>
            </a:xfrm>
            <a:custGeom>
              <a:avLst/>
              <a:gdLst>
                <a:gd name="T0" fmla="*/ 1914 w 1914"/>
                <a:gd name="T1" fmla="*/ 864 h 1730"/>
                <a:gd name="T2" fmla="*/ 866 w 1914"/>
                <a:gd name="T3" fmla="*/ 864 h 1730"/>
                <a:gd name="T4" fmla="*/ 866 w 1914"/>
                <a:gd name="T5" fmla="*/ 0 h 1730"/>
                <a:gd name="T6" fmla="*/ 0 w 1914"/>
                <a:gd name="T7" fmla="*/ 864 h 1730"/>
                <a:gd name="T8" fmla="*/ 0 w 1914"/>
                <a:gd name="T9" fmla="*/ 1730 h 1730"/>
                <a:gd name="T10" fmla="*/ 1914 w 1914"/>
                <a:gd name="T11" fmla="*/ 1730 h 1730"/>
                <a:gd name="T12" fmla="*/ 1914 w 1914"/>
                <a:gd name="T13" fmla="*/ 864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4" h="1730">
                  <a:moveTo>
                    <a:pt x="1914" y="864"/>
                  </a:moveTo>
                  <a:cubicBezTo>
                    <a:pt x="866" y="864"/>
                    <a:pt x="866" y="864"/>
                    <a:pt x="866" y="864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388" y="0"/>
                    <a:pt x="0" y="386"/>
                    <a:pt x="0" y="864"/>
                  </a:cubicBezTo>
                  <a:cubicBezTo>
                    <a:pt x="0" y="1730"/>
                    <a:pt x="0" y="1730"/>
                    <a:pt x="0" y="1730"/>
                  </a:cubicBezTo>
                  <a:cubicBezTo>
                    <a:pt x="1914" y="1730"/>
                    <a:pt x="1914" y="1730"/>
                    <a:pt x="1914" y="1730"/>
                  </a:cubicBezTo>
                  <a:lnTo>
                    <a:pt x="1914" y="8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F6C53069-733E-4E9A-8E25-5E536ED1C7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6476" y="1376363"/>
              <a:ext cx="1660525" cy="2741613"/>
            </a:xfrm>
            <a:custGeom>
              <a:avLst/>
              <a:gdLst>
                <a:gd name="T0" fmla="*/ 1049 w 1049"/>
                <a:gd name="T1" fmla="*/ 0 h 1732"/>
                <a:gd name="T2" fmla="*/ 822 w 1049"/>
                <a:gd name="T3" fmla="*/ 0 h 1732"/>
                <a:gd name="T4" fmla="*/ 0 w 1049"/>
                <a:gd name="T5" fmla="*/ 868 h 1732"/>
                <a:gd name="T6" fmla="*/ 0 w 1049"/>
                <a:gd name="T7" fmla="*/ 1732 h 1732"/>
                <a:gd name="T8" fmla="*/ 865 w 1049"/>
                <a:gd name="T9" fmla="*/ 868 h 1732"/>
                <a:gd name="T10" fmla="*/ 865 w 1049"/>
                <a:gd name="T11" fmla="*/ 862 h 1732"/>
                <a:gd name="T12" fmla="*/ 865 w 1049"/>
                <a:gd name="T13" fmla="*/ 862 h 1732"/>
                <a:gd name="T14" fmla="*/ 1049 w 1049"/>
                <a:gd name="T15" fmla="*/ 862 h 1732"/>
                <a:gd name="T16" fmla="*/ 1049 w 1049"/>
                <a:gd name="T17" fmla="*/ 0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9" h="1732">
                  <a:moveTo>
                    <a:pt x="1049" y="0"/>
                  </a:moveTo>
                  <a:cubicBezTo>
                    <a:pt x="822" y="0"/>
                    <a:pt x="822" y="0"/>
                    <a:pt x="822" y="0"/>
                  </a:cubicBezTo>
                  <a:cubicBezTo>
                    <a:pt x="448" y="0"/>
                    <a:pt x="0" y="418"/>
                    <a:pt x="0" y="868"/>
                  </a:cubicBezTo>
                  <a:cubicBezTo>
                    <a:pt x="0" y="1732"/>
                    <a:pt x="0" y="1732"/>
                    <a:pt x="0" y="1732"/>
                  </a:cubicBezTo>
                  <a:cubicBezTo>
                    <a:pt x="478" y="1732"/>
                    <a:pt x="865" y="1345"/>
                    <a:pt x="865" y="868"/>
                  </a:cubicBezTo>
                  <a:cubicBezTo>
                    <a:pt x="865" y="866"/>
                    <a:pt x="865" y="864"/>
                    <a:pt x="865" y="862"/>
                  </a:cubicBezTo>
                  <a:cubicBezTo>
                    <a:pt x="865" y="862"/>
                    <a:pt x="865" y="862"/>
                    <a:pt x="865" y="862"/>
                  </a:cubicBezTo>
                  <a:cubicBezTo>
                    <a:pt x="1049" y="862"/>
                    <a:pt x="1049" y="862"/>
                    <a:pt x="1049" y="862"/>
                  </a:cubicBezTo>
                  <a:lnTo>
                    <a:pt x="1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5000"/>
            </a:p>
          </p:txBody>
        </p:sp>
      </p:grp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2558A4-918F-4A68-8E13-E8AC1559E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" y="198572"/>
            <a:ext cx="4713374" cy="19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5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323727" y="6344730"/>
            <a:ext cx="188353" cy="184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91921"/>
      </p:ext>
    </p:extLst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5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7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image" Target="../media/image6.emf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image" Target="../media/image5.sv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image" Target="../media/image2.png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DA44BD-F6C5-4E38-AB8C-B379BC9ADF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Gerader Verbinder 11">
            <a:extLst>
              <a:ext uri="{FF2B5EF4-FFF2-40B4-BE49-F238E27FC236}">
                <a16:creationId xmlns:a16="http://schemas.microsoft.com/office/drawing/2014/main" id="{F0D3D8A1-6F0D-4D4D-AD81-4E9BAF58BFD1}"/>
              </a:ext>
            </a:extLst>
          </p:cNvPr>
          <p:cNvCxnSpPr/>
          <p:nvPr userDrawn="1"/>
        </p:nvCxnSpPr>
        <p:spPr bwMode="auto">
          <a:xfrm flipV="1">
            <a:off x="96000" y="716356"/>
            <a:ext cx="11769408" cy="364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Grafik 10">
            <a:extLst>
              <a:ext uri="{FF2B5EF4-FFF2-40B4-BE49-F238E27FC236}">
                <a16:creationId xmlns:a16="http://schemas.microsoft.com/office/drawing/2014/main" id="{C3E88EAA-993A-440F-AD1A-C7495E6E591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9587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541" r:id="rId12"/>
    <p:sldLayoutId id="2147484943" r:id="rId13"/>
    <p:sldLayoutId id="214748494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71D7C-5BD6-4092-9D9E-5244D46A7804}" type="datetimeFigureOut">
              <a:rPr lang="en-NL" smtClean="0"/>
              <a:t>21/05/2024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BDF32-A9C1-4BA2-8A77-B751F699B8B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04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  <p:sldLayoutId id="2147484942" r:id="rId1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Afbeelding 58">
            <a:extLst>
              <a:ext uri="{FF2B5EF4-FFF2-40B4-BE49-F238E27FC236}">
                <a16:creationId xmlns:a16="http://schemas.microsoft.com/office/drawing/2014/main" id="{7B1A3A97-EC6E-40FA-97AD-2D18CCB89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0201" y="2211071"/>
            <a:ext cx="1497600" cy="579716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8AF57A7-A300-42CF-B874-60925568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85" y="224135"/>
            <a:ext cx="10261599" cy="45781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Rechthoek 12">
            <a:extLst>
              <a:ext uri="{FF2B5EF4-FFF2-40B4-BE49-F238E27FC236}">
                <a16:creationId xmlns:a16="http://schemas.microsoft.com/office/drawing/2014/main" id="{51074866-6180-4F66-9F09-83A4861089BD}"/>
              </a:ext>
            </a:extLst>
          </p:cNvPr>
          <p:cNvSpPr/>
          <p:nvPr userDrawn="1"/>
        </p:nvSpPr>
        <p:spPr>
          <a:xfrm>
            <a:off x="-1600200" y="2906933"/>
            <a:ext cx="1498600" cy="1880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nl-NL" sz="900" noProof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Het eerste tekstniveau springt niet in en heeft geen bullet. </a:t>
            </a:r>
            <a:r>
              <a:rPr lang="nl-NL" sz="900" noProof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Niveau 2 en 3 springen wel in en hebben wel een </a:t>
            </a:r>
            <a:r>
              <a:rPr lang="nl-NL" sz="900" noProof="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bullet</a:t>
            </a:r>
            <a:r>
              <a:rPr lang="nl-NL" sz="900" noProof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.</a:t>
            </a:r>
          </a:p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nl-NL" sz="900" b="1" noProof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Maak introtekst eventueel met de hand vet</a:t>
            </a:r>
          </a:p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endParaRPr lang="nl-NL" sz="900" noProof="0" dirty="0">
              <a:solidFill>
                <a:schemeClr val="tx1"/>
              </a:solidFill>
              <a:latin typeface="+mn-lt"/>
              <a:ea typeface="Calibri" panose="020F0502020204030204" pitchFamily="34" charset="0"/>
            </a:endParaRPr>
          </a:p>
          <a:p>
            <a:pPr marL="0" lvl="0" indent="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nl-NL" sz="900" noProof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Gebruik de pictogrammen ‘Lijstniveau verhogen/ verlagen’ op tabblad Start om tussen de tekstniveaus te wisselen.</a:t>
            </a:r>
          </a:p>
        </p:txBody>
      </p:sp>
      <p:cxnSp>
        <p:nvCxnSpPr>
          <p:cNvPr id="9" name="Rechte verbindingslijn 13">
            <a:extLst>
              <a:ext uri="{FF2B5EF4-FFF2-40B4-BE49-F238E27FC236}">
                <a16:creationId xmlns:a16="http://schemas.microsoft.com/office/drawing/2014/main" id="{82CE91C7-4BB2-4DE9-831E-17B44E57FB6D}"/>
              </a:ext>
            </a:extLst>
          </p:cNvPr>
          <p:cNvCxnSpPr>
            <a:cxnSpLocks/>
          </p:cNvCxnSpPr>
          <p:nvPr userDrawn="1"/>
        </p:nvCxnSpPr>
        <p:spPr>
          <a:xfrm>
            <a:off x="-1600200" y="2133600"/>
            <a:ext cx="14986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ep 15">
            <a:extLst>
              <a:ext uri="{FF2B5EF4-FFF2-40B4-BE49-F238E27FC236}">
                <a16:creationId xmlns:a16="http://schemas.microsoft.com/office/drawing/2014/main" id="{6622CEE6-9CF0-4B3E-9C8F-D3F80878E7F4}"/>
              </a:ext>
            </a:extLst>
          </p:cNvPr>
          <p:cNvGrpSpPr/>
          <p:nvPr userDrawn="1"/>
        </p:nvGrpSpPr>
        <p:grpSpPr>
          <a:xfrm>
            <a:off x="-1603261" y="4652653"/>
            <a:ext cx="1245474" cy="795337"/>
            <a:chOff x="-1603261" y="3756031"/>
            <a:chExt cx="1245474" cy="795337"/>
          </a:xfrm>
        </p:grpSpPr>
        <p:pic>
          <p:nvPicPr>
            <p:cNvPr id="15" name="Afbeelding 19">
              <a:extLst>
                <a:ext uri="{FF2B5EF4-FFF2-40B4-BE49-F238E27FC236}">
                  <a16:creationId xmlns:a16="http://schemas.microsoft.com/office/drawing/2014/main" id="{07C139F2-36EA-402D-A284-95F410399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6"/>
            <a:stretch/>
          </p:blipFill>
          <p:spPr>
            <a:xfrm>
              <a:off x="-1603261" y="3935363"/>
              <a:ext cx="1007844" cy="616005"/>
            </a:xfrm>
            <a:prstGeom prst="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kstvak 20">
              <a:extLst>
                <a:ext uri="{FF2B5EF4-FFF2-40B4-BE49-F238E27FC236}">
                  <a16:creationId xmlns:a16="http://schemas.microsoft.com/office/drawing/2014/main" id="{34712EB4-8F40-4BAD-A7BA-07D4CADB152B}"/>
                </a:ext>
              </a:extLst>
            </p:cNvPr>
            <p:cNvSpPr txBox="1"/>
            <p:nvPr/>
          </p:nvSpPr>
          <p:spPr>
            <a:xfrm>
              <a:off x="-1257235" y="4415637"/>
              <a:ext cx="272510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800" noProof="0" dirty="0">
                  <a:solidFill>
                    <a:schemeClr val="tx2"/>
                  </a:solidFill>
                </a:rPr>
                <a:t>Alinea</a:t>
              </a:r>
            </a:p>
          </p:txBody>
        </p:sp>
        <p:pic>
          <p:nvPicPr>
            <p:cNvPr id="17" name="Graphic 16" descr="Vergrootglas">
              <a:extLst>
                <a:ext uri="{FF2B5EF4-FFF2-40B4-BE49-F238E27FC236}">
                  <a16:creationId xmlns:a16="http://schemas.microsoft.com/office/drawing/2014/main" id="{38B6C38B-F7B0-4A7E-8741-89EA89429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-1148362" y="3756031"/>
              <a:ext cx="790575" cy="790575"/>
            </a:xfrm>
            <a:prstGeom prst="rect">
              <a:avLst/>
            </a:prstGeom>
          </p:spPr>
        </p:pic>
      </p:grpSp>
      <p:cxnSp>
        <p:nvCxnSpPr>
          <p:cNvPr id="11" name="Rechte verbindingslijn 14">
            <a:extLst>
              <a:ext uri="{FF2B5EF4-FFF2-40B4-BE49-F238E27FC236}">
                <a16:creationId xmlns:a16="http://schemas.microsoft.com/office/drawing/2014/main" id="{B839FC6E-90FF-4587-9666-F83EC0FFE389}"/>
              </a:ext>
            </a:extLst>
          </p:cNvPr>
          <p:cNvCxnSpPr>
            <a:cxnSpLocks/>
          </p:cNvCxnSpPr>
          <p:nvPr userDrawn="1"/>
        </p:nvCxnSpPr>
        <p:spPr>
          <a:xfrm>
            <a:off x="-1600200" y="5555933"/>
            <a:ext cx="14986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6A83B5FC-8A4A-46A6-89B8-56EA8B4E676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90900" y="134891"/>
            <a:ext cx="454007" cy="5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0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  <p:sldLayoutId id="2147484925" r:id="rId12"/>
    <p:sldLayoutId id="2147484926" r:id="rId13"/>
    <p:sldLayoutId id="2147484927" r:id="rId14"/>
    <p:sldLayoutId id="2147484928" r:id="rId15"/>
    <p:sldLayoutId id="2147484929" r:id="rId16"/>
    <p:sldLayoutId id="2147484930" r:id="rId17"/>
    <p:sldLayoutId id="2147484931" r:id="rId18"/>
    <p:sldLayoutId id="2147484932" r:id="rId19"/>
    <p:sldLayoutId id="2147484933" r:id="rId20"/>
    <p:sldLayoutId id="2147484934" r:id="rId21"/>
    <p:sldLayoutId id="2147484935" r:id="rId22"/>
    <p:sldLayoutId id="2147484936" r:id="rId23"/>
    <p:sldLayoutId id="2147484937" r:id="rId24"/>
    <p:sldLayoutId id="2147484938" r:id="rId25"/>
    <p:sldLayoutId id="2147484939" r:id="rId26"/>
    <p:sldLayoutId id="2147484940" r:id="rId27"/>
    <p:sldLayoutId id="2147484941" r:id="rId28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5600" indent="-17780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3900" indent="-17780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65">
          <p15:clr>
            <a:srgbClr val="F26B43"/>
          </p15:clr>
        </p15:guide>
        <p15:guide id="2" pos="642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5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8.png"/><Relationship Id="rId11" Type="http://schemas.openxmlformats.org/officeDocument/2006/relationships/image" Target="../media/image6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.emf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0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6" Type="http://schemas.openxmlformats.org/officeDocument/2006/relationships/image" Target="../media/image111.png"/><Relationship Id="rId5" Type="http://schemas.openxmlformats.org/officeDocument/2006/relationships/image" Target="../media/image115.png"/><Relationship Id="rId4" Type="http://schemas.openxmlformats.org/officeDocument/2006/relationships/image" Target="../media/image107.pn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119.jpe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Relationship Id="rId5" Type="http://schemas.openxmlformats.org/officeDocument/2006/relationships/image" Target="../media/image1.gif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emf"/><Relationship Id="rId3" Type="http://schemas.openxmlformats.org/officeDocument/2006/relationships/image" Target="../media/image42.png"/><Relationship Id="rId7" Type="http://schemas.openxmlformats.org/officeDocument/2006/relationships/image" Target="../media/image129.png"/><Relationship Id="rId12" Type="http://schemas.openxmlformats.org/officeDocument/2006/relationships/image" Target="../media/image134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jpe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13" Type="http://schemas.openxmlformats.org/officeDocument/2006/relationships/image" Target="../media/image145.png"/><Relationship Id="rId18" Type="http://schemas.openxmlformats.org/officeDocument/2006/relationships/image" Target="../media/image149.png"/><Relationship Id="rId26" Type="http://schemas.openxmlformats.org/officeDocument/2006/relationships/image" Target="../media/image157.jpe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152.jpeg"/><Relationship Id="rId7" Type="http://schemas.openxmlformats.org/officeDocument/2006/relationships/image" Target="../media/image1.gif"/><Relationship Id="rId12" Type="http://schemas.openxmlformats.org/officeDocument/2006/relationships/image" Target="../media/image144.png"/><Relationship Id="rId17" Type="http://schemas.openxmlformats.org/officeDocument/2006/relationships/image" Target="../media/image132.png"/><Relationship Id="rId25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8.png"/><Relationship Id="rId20" Type="http://schemas.openxmlformats.org/officeDocument/2006/relationships/image" Target="../media/image151.jpeg"/><Relationship Id="rId29" Type="http://schemas.openxmlformats.org/officeDocument/2006/relationships/image" Target="../media/image159.jpeg"/><Relationship Id="rId1" Type="http://schemas.openxmlformats.org/officeDocument/2006/relationships/tags" Target="../tags/tag40.xml"/><Relationship Id="rId6" Type="http://schemas.openxmlformats.org/officeDocument/2006/relationships/image" Target="../media/image140.jpeg"/><Relationship Id="rId11" Type="http://schemas.openxmlformats.org/officeDocument/2006/relationships/image" Target="../media/image143.png"/><Relationship Id="rId24" Type="http://schemas.openxmlformats.org/officeDocument/2006/relationships/image" Target="../media/image155.jpeg"/><Relationship Id="rId5" Type="http://schemas.openxmlformats.org/officeDocument/2006/relationships/image" Target="../media/image139.png"/><Relationship Id="rId15" Type="http://schemas.openxmlformats.org/officeDocument/2006/relationships/image" Target="../media/image147.png"/><Relationship Id="rId23" Type="http://schemas.openxmlformats.org/officeDocument/2006/relationships/image" Target="../media/image154.jpg"/><Relationship Id="rId28" Type="http://schemas.openxmlformats.org/officeDocument/2006/relationships/image" Target="../media/image89.png"/><Relationship Id="rId10" Type="http://schemas.openxmlformats.org/officeDocument/2006/relationships/image" Target="../media/image131.png"/><Relationship Id="rId19" Type="http://schemas.openxmlformats.org/officeDocument/2006/relationships/image" Target="../media/image150.jpeg"/><Relationship Id="rId4" Type="http://schemas.openxmlformats.org/officeDocument/2006/relationships/image" Target="../media/image138.png"/><Relationship Id="rId9" Type="http://schemas.openxmlformats.org/officeDocument/2006/relationships/image" Target="../media/image142.jpeg"/><Relationship Id="rId14" Type="http://schemas.openxmlformats.org/officeDocument/2006/relationships/image" Target="../media/image146.png"/><Relationship Id="rId22" Type="http://schemas.openxmlformats.org/officeDocument/2006/relationships/image" Target="../media/image153.png"/><Relationship Id="rId27" Type="http://schemas.openxmlformats.org/officeDocument/2006/relationships/image" Target="../media/image158.jpeg"/><Relationship Id="rId30" Type="http://schemas.openxmlformats.org/officeDocument/2006/relationships/image" Target="../media/image13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0.jp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.gif"/><Relationship Id="rId10" Type="http://schemas.openxmlformats.org/officeDocument/2006/relationships/image" Target="../media/image137.svg"/><Relationship Id="rId4" Type="http://schemas.openxmlformats.org/officeDocument/2006/relationships/image" Target="../media/image161.png"/><Relationship Id="rId9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6.jpeg"/><Relationship Id="rId4" Type="http://schemas.openxmlformats.org/officeDocument/2006/relationships/image" Target="../media/image19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projector, bedieningspaneel&#10;&#10;Automatisch gegenereerde beschrijving">
            <a:extLst>
              <a:ext uri="{FF2B5EF4-FFF2-40B4-BE49-F238E27FC236}">
                <a16:creationId xmlns:a16="http://schemas.microsoft.com/office/drawing/2014/main" id="{0DFB5644-FCA5-4EA6-8252-1FD0BBFB7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4" y="-2005149"/>
            <a:ext cx="12284884" cy="9213663"/>
          </a:xfrm>
          <a:prstGeom prst="rect">
            <a:avLst/>
          </a:prstGeom>
        </p:spPr>
      </p:pic>
      <p:sp>
        <p:nvSpPr>
          <p:cNvPr id="15" name="Rectangle: Rounded Corners 21">
            <a:extLst>
              <a:ext uri="{FF2B5EF4-FFF2-40B4-BE49-F238E27FC236}">
                <a16:creationId xmlns:a16="http://schemas.microsoft.com/office/drawing/2014/main" id="{FC2591A0-1E88-4851-99E3-46A5B5BE6E62}"/>
              </a:ext>
            </a:extLst>
          </p:cNvPr>
          <p:cNvSpPr/>
          <p:nvPr/>
        </p:nvSpPr>
        <p:spPr>
          <a:xfrm>
            <a:off x="8920742" y="5831224"/>
            <a:ext cx="2218133" cy="383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14">
            <a:extLst>
              <a:ext uri="{FF2B5EF4-FFF2-40B4-BE49-F238E27FC236}">
                <a16:creationId xmlns:a16="http://schemas.microsoft.com/office/drawing/2014/main" id="{2A45584F-D70D-4745-8AC2-8BE7BF6298ED}"/>
              </a:ext>
            </a:extLst>
          </p:cNvPr>
          <p:cNvGrpSpPr/>
          <p:nvPr/>
        </p:nvGrpSpPr>
        <p:grpSpPr>
          <a:xfrm>
            <a:off x="7793693" y="5844576"/>
            <a:ext cx="3541607" cy="788397"/>
            <a:chOff x="1052137" y="5883317"/>
            <a:chExt cx="3541607" cy="788397"/>
          </a:xfrm>
        </p:grpSpPr>
        <p:sp>
          <p:nvSpPr>
            <p:cNvPr id="24" name="Untertitel 2">
              <a:extLst>
                <a:ext uri="{FF2B5EF4-FFF2-40B4-BE49-F238E27FC236}">
                  <a16:creationId xmlns:a16="http://schemas.microsoft.com/office/drawing/2014/main" id="{66AE4FC3-7E7C-4D35-AD5B-3504E193CCA4}"/>
                </a:ext>
              </a:extLst>
            </p:cNvPr>
            <p:cNvSpPr txBox="1">
              <a:spLocks/>
            </p:cNvSpPr>
            <p:nvPr/>
          </p:nvSpPr>
          <p:spPr>
            <a:xfrm>
              <a:off x="2217548" y="5883317"/>
              <a:ext cx="2339789" cy="6143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Florian Schreck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Untertitel 2">
              <a:extLst>
                <a:ext uri="{FF2B5EF4-FFF2-40B4-BE49-F238E27FC236}">
                  <a16:creationId xmlns:a16="http://schemas.microsoft.com/office/drawing/2014/main" id="{77E3CC2C-2F3A-46EA-A7FC-9333BEEAD76F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6241858"/>
              <a:ext cx="3541607" cy="42985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University </a:t>
              </a:r>
              <a:r>
                <a:rPr kumimoji="0" lang="de-AT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</a:t>
              </a: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Amsterdam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Untertitel 2">
            <a:extLst>
              <a:ext uri="{FF2B5EF4-FFF2-40B4-BE49-F238E27FC236}">
                <a16:creationId xmlns:a16="http://schemas.microsoft.com/office/drawing/2014/main" id="{18552408-51E1-49C8-B4F6-480B7634B3FC}"/>
              </a:ext>
            </a:extLst>
          </p:cNvPr>
          <p:cNvSpPr txBox="1">
            <a:spLocks/>
          </p:cNvSpPr>
          <p:nvPr/>
        </p:nvSpPr>
        <p:spPr>
          <a:xfrm>
            <a:off x="8962170" y="5865202"/>
            <a:ext cx="2339789" cy="6143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Schreck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D3C628D0-9CDB-4A03-B4BF-7F24106F1FC5}"/>
              </a:ext>
            </a:extLst>
          </p:cNvPr>
          <p:cNvSpPr txBox="1">
            <a:spLocks/>
          </p:cNvSpPr>
          <p:nvPr/>
        </p:nvSpPr>
        <p:spPr>
          <a:xfrm>
            <a:off x="7805724" y="6214778"/>
            <a:ext cx="3541607" cy="4298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Amsterdam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Untertitel 2">
            <a:extLst>
              <a:ext uri="{FF2B5EF4-FFF2-40B4-BE49-F238E27FC236}">
                <a16:creationId xmlns:a16="http://schemas.microsoft.com/office/drawing/2014/main" id="{28BCD461-8A1E-4E3F-8507-C3A93E44575E}"/>
              </a:ext>
            </a:extLst>
          </p:cNvPr>
          <p:cNvSpPr txBox="1">
            <a:spLocks/>
          </p:cNvSpPr>
          <p:nvPr/>
        </p:nvSpPr>
        <p:spPr>
          <a:xfrm>
            <a:off x="8939904" y="5841880"/>
            <a:ext cx="2339789" cy="5956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Schreck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Untertitel 2">
            <a:extLst>
              <a:ext uri="{FF2B5EF4-FFF2-40B4-BE49-F238E27FC236}">
                <a16:creationId xmlns:a16="http://schemas.microsoft.com/office/drawing/2014/main" id="{7EB6BB25-0123-41B0-8E10-A80D4662E450}"/>
              </a:ext>
            </a:extLst>
          </p:cNvPr>
          <p:cNvSpPr txBox="1">
            <a:spLocks/>
          </p:cNvSpPr>
          <p:nvPr/>
        </p:nvSpPr>
        <p:spPr>
          <a:xfrm>
            <a:off x="7781660" y="6190714"/>
            <a:ext cx="3541607" cy="4298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Amsterdam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">
            <a:extLst>
              <a:ext uri="{FF2B5EF4-FFF2-40B4-BE49-F238E27FC236}">
                <a16:creationId xmlns:a16="http://schemas.microsoft.com/office/drawing/2014/main" id="{217D91BE-A642-4328-953F-146B96961E21}"/>
              </a:ext>
            </a:extLst>
          </p:cNvPr>
          <p:cNvGrpSpPr/>
          <p:nvPr/>
        </p:nvGrpSpPr>
        <p:grpSpPr>
          <a:xfrm>
            <a:off x="142329" y="-3545"/>
            <a:ext cx="9790743" cy="1281300"/>
            <a:chOff x="0" y="177661"/>
            <a:chExt cx="9790743" cy="1281300"/>
          </a:xfrm>
        </p:grpSpPr>
        <p:sp>
          <p:nvSpPr>
            <p:cNvPr id="33" name="Rechteck 16">
              <a:extLst>
                <a:ext uri="{FF2B5EF4-FFF2-40B4-BE49-F238E27FC236}">
                  <a16:creationId xmlns:a16="http://schemas.microsoft.com/office/drawing/2014/main" id="{3B5E5DAD-7A0D-44B6-9502-0678CC383065}"/>
                </a:ext>
              </a:extLst>
            </p:cNvPr>
            <p:cNvSpPr/>
            <p:nvPr/>
          </p:nvSpPr>
          <p:spPr>
            <a:xfrm>
              <a:off x="9069" y="197077"/>
              <a:ext cx="9781674" cy="126188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Continuous</a:t>
              </a:r>
              <a:r>
                <a:rPr kumimoji="0" lang="fr-FR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Bose-Einstein condensation &amp; </a:t>
              </a:r>
              <a:r>
                <a:rPr kumimoji="0" lang="fr-FR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superradiant</a:t>
              </a:r>
              <a:r>
                <a:rPr kumimoji="0" lang="fr-FR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fr-FR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clocks</a:t>
              </a:r>
              <a:endParaRPr kumimoji="0" lang="fr-FR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Rechteck 16">
              <a:extLst>
                <a:ext uri="{FF2B5EF4-FFF2-40B4-BE49-F238E27FC236}">
                  <a16:creationId xmlns:a16="http://schemas.microsoft.com/office/drawing/2014/main" id="{8B2E6AF0-1DF7-43AE-B0B7-2333C6BB09B7}"/>
                </a:ext>
              </a:extLst>
            </p:cNvPr>
            <p:cNvSpPr/>
            <p:nvPr/>
          </p:nvSpPr>
          <p:spPr>
            <a:xfrm>
              <a:off x="0" y="177661"/>
              <a:ext cx="9781674" cy="126188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Continuous Bose-Einstein condensation &amp; continuously operating clocks</a:t>
              </a:r>
            </a:p>
          </p:txBody>
        </p:sp>
      </p:grpSp>
      <p:pic>
        <p:nvPicPr>
          <p:cNvPr id="21" name="Grafik 4">
            <a:extLst>
              <a:ext uri="{FF2B5EF4-FFF2-40B4-BE49-F238E27FC236}">
                <a16:creationId xmlns:a16="http://schemas.microsoft.com/office/drawing/2014/main" id="{6E85C108-F7FF-4EC9-8CFC-D09ED86C8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811" y="5859600"/>
            <a:ext cx="755443" cy="7554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70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3"/>
    </mc:Choice>
    <mc:Fallback xmlns="">
      <p:transition spd="slow" advTm="293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063AC86-2AD0-E403-1F08-ABE3E3532B7F}"/>
              </a:ext>
            </a:extLst>
          </p:cNvPr>
          <p:cNvSpPr/>
          <p:nvPr/>
        </p:nvSpPr>
        <p:spPr>
          <a:xfrm>
            <a:off x="1199456" y="834477"/>
            <a:ext cx="9433048" cy="2449195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  <a:sym typeface="Helvetica Ligh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99159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hallenge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measurement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deadtime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feld 28">
            <a:extLst>
              <a:ext uri="{FF2B5EF4-FFF2-40B4-BE49-F238E27FC236}">
                <a16:creationId xmlns:a16="http://schemas.microsoft.com/office/drawing/2014/main" id="{7F61A9CF-C87F-ECD7-6F5D-9992D661D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891" y="893362"/>
            <a:ext cx="4744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Ultracold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intermittently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available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098214-C106-6291-4250-88C093ADAB16}"/>
              </a:ext>
            </a:extLst>
          </p:cNvPr>
          <p:cNvCxnSpPr/>
          <p:nvPr/>
        </p:nvCxnSpPr>
        <p:spPr>
          <a:xfrm flipV="1">
            <a:off x="1448518" y="2951687"/>
            <a:ext cx="8915481" cy="3728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28">
            <a:extLst>
              <a:ext uri="{FF2B5EF4-FFF2-40B4-BE49-F238E27FC236}">
                <a16:creationId xmlns:a16="http://schemas.microsoft.com/office/drawing/2014/main" id="{066DC767-7EF7-B7A9-8569-F23FDAB8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099" y="2919859"/>
            <a:ext cx="781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6" name="Textfeld 28">
            <a:extLst>
              <a:ext uri="{FF2B5EF4-FFF2-40B4-BE49-F238E27FC236}">
                <a16:creationId xmlns:a16="http://schemas.microsoft.com/office/drawing/2014/main" id="{59574A0D-96B2-6563-EB16-FFF94529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90" y="5889487"/>
            <a:ext cx="2623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dead time</a:t>
            </a:r>
          </a:p>
        </p:txBody>
      </p:sp>
      <p:sp>
        <p:nvSpPr>
          <p:cNvPr id="7" name="Textfeld 28">
            <a:extLst>
              <a:ext uri="{FF2B5EF4-FFF2-40B4-BE49-F238E27FC236}">
                <a16:creationId xmlns:a16="http://schemas.microsoft.com/office/drawing/2014/main" id="{2C1DB3A6-D892-F87E-89E2-6B2115656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674" y="5468052"/>
            <a:ext cx="64312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measurement time</a:t>
            </a:r>
          </a:p>
        </p:txBody>
      </p:sp>
      <p:cxnSp>
        <p:nvCxnSpPr>
          <p:cNvPr id="8" name="Elbow Connector 293">
            <a:extLst>
              <a:ext uri="{FF2B5EF4-FFF2-40B4-BE49-F238E27FC236}">
                <a16:creationId xmlns:a16="http://schemas.microsoft.com/office/drawing/2014/main" id="{31736B5F-808D-5F97-3E41-577DFB58C94B}"/>
              </a:ext>
            </a:extLst>
          </p:cNvPr>
          <p:cNvCxnSpPr>
            <a:stCxn id="6" idx="1"/>
          </p:cNvCxnSpPr>
          <p:nvPr/>
        </p:nvCxnSpPr>
        <p:spPr bwMode="auto">
          <a:xfrm rot="10800000">
            <a:off x="2336816" y="5303558"/>
            <a:ext cx="80474" cy="770597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Elbow Connector 294">
            <a:extLst>
              <a:ext uri="{FF2B5EF4-FFF2-40B4-BE49-F238E27FC236}">
                <a16:creationId xmlns:a16="http://schemas.microsoft.com/office/drawing/2014/main" id="{5316663C-BF6E-F2F7-503A-F398B4D17E39}"/>
              </a:ext>
            </a:extLst>
          </p:cNvPr>
          <p:cNvCxnSpPr>
            <a:stCxn id="7" idx="1"/>
          </p:cNvCxnSpPr>
          <p:nvPr/>
        </p:nvCxnSpPr>
        <p:spPr bwMode="auto">
          <a:xfrm rot="10800000">
            <a:off x="2770298" y="5303557"/>
            <a:ext cx="197377" cy="349163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feld 28">
            <a:extLst>
              <a:ext uri="{FF2B5EF4-FFF2-40B4-BE49-F238E27FC236}">
                <a16:creationId xmlns:a16="http://schemas.microsoft.com/office/drawing/2014/main" id="{FFBC9EC8-C7BF-EF14-BCCC-67277B538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135" y="3348071"/>
            <a:ext cx="3098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 fluctuating quantity</a:t>
            </a:r>
          </a:p>
        </p:txBody>
      </p:sp>
      <p:sp>
        <p:nvSpPr>
          <p:cNvPr id="11" name="Textfeld 28">
            <a:extLst>
              <a:ext uri="{FF2B5EF4-FFF2-40B4-BE49-F238E27FC236}">
                <a16:creationId xmlns:a16="http://schemas.microsoft.com/office/drawing/2014/main" id="{B5CBF680-1B6A-0E42-CD5B-A3479D3E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991" y="3883426"/>
            <a:ext cx="878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</a:t>
            </a:r>
          </a:p>
        </p:txBody>
      </p:sp>
      <p:sp>
        <p:nvSpPr>
          <p:cNvPr id="12" name="Textfeld 28">
            <a:extLst>
              <a:ext uri="{FF2B5EF4-FFF2-40B4-BE49-F238E27FC236}">
                <a16:creationId xmlns:a16="http://schemas.microsoft.com/office/drawing/2014/main" id="{446439AB-1D1F-4949-6D1B-3C4A4EC5C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224" y="3878607"/>
            <a:ext cx="179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True average</a:t>
            </a:r>
          </a:p>
        </p:txBody>
      </p:sp>
      <p:sp>
        <p:nvSpPr>
          <p:cNvPr id="13" name="Freeform 264">
            <a:extLst>
              <a:ext uri="{FF2B5EF4-FFF2-40B4-BE49-F238E27FC236}">
                <a16:creationId xmlns:a16="http://schemas.microsoft.com/office/drawing/2014/main" id="{3FB3E029-54D4-CB89-8795-2B6144452A1B}"/>
              </a:ext>
            </a:extLst>
          </p:cNvPr>
          <p:cNvSpPr/>
          <p:nvPr/>
        </p:nvSpPr>
        <p:spPr bwMode="auto">
          <a:xfrm>
            <a:off x="1846315" y="3825944"/>
            <a:ext cx="2162709" cy="1118567"/>
          </a:xfrm>
          <a:custGeom>
            <a:avLst/>
            <a:gdLst>
              <a:gd name="connsiteX0" fmla="*/ 0 w 7851227"/>
              <a:gd name="connsiteY0" fmla="*/ 576516 h 1901034"/>
              <a:gd name="connsiteX1" fmla="*/ 173420 w 7851227"/>
              <a:gd name="connsiteY1" fmla="*/ 1002185 h 1901034"/>
              <a:gd name="connsiteX2" fmla="*/ 512379 w 7851227"/>
              <a:gd name="connsiteY2" fmla="*/ 1167723 h 1901034"/>
              <a:gd name="connsiteX3" fmla="*/ 670034 w 7851227"/>
              <a:gd name="connsiteY3" fmla="*/ 773585 h 1901034"/>
              <a:gd name="connsiteX4" fmla="*/ 882869 w 7851227"/>
              <a:gd name="connsiteY4" fmla="*/ 1246551 h 1901034"/>
              <a:gd name="connsiteX5" fmla="*/ 1166648 w 7851227"/>
              <a:gd name="connsiteY5" fmla="*/ 1498799 h 1901034"/>
              <a:gd name="connsiteX6" fmla="*/ 1387365 w 7851227"/>
              <a:gd name="connsiteY6" fmla="*/ 1073130 h 1901034"/>
              <a:gd name="connsiteX7" fmla="*/ 1568669 w 7851227"/>
              <a:gd name="connsiteY7" fmla="*/ 1301730 h 1901034"/>
              <a:gd name="connsiteX8" fmla="*/ 1836683 w 7851227"/>
              <a:gd name="connsiteY8" fmla="*/ 521337 h 1901034"/>
              <a:gd name="connsiteX9" fmla="*/ 2057400 w 7851227"/>
              <a:gd name="connsiteY9" fmla="*/ 608047 h 1901034"/>
              <a:gd name="connsiteX10" fmla="*/ 2364827 w 7851227"/>
              <a:gd name="connsiteY10" fmla="*/ 16841 h 1901034"/>
              <a:gd name="connsiteX11" fmla="*/ 2538248 w 7851227"/>
              <a:gd name="connsiteY11" fmla="*/ 623813 h 1901034"/>
              <a:gd name="connsiteX12" fmla="*/ 2837793 w 7851227"/>
              <a:gd name="connsiteY12" fmla="*/ 142965 h 1901034"/>
              <a:gd name="connsiteX13" fmla="*/ 2892972 w 7851227"/>
              <a:gd name="connsiteY13" fmla="*/ 781468 h 1901034"/>
              <a:gd name="connsiteX14" fmla="*/ 3452648 w 7851227"/>
              <a:gd name="connsiteY14" fmla="*/ 1075 h 1901034"/>
              <a:gd name="connsiteX15" fmla="*/ 3405351 w 7851227"/>
              <a:gd name="connsiteY15" fmla="*/ 986420 h 1901034"/>
              <a:gd name="connsiteX16" fmla="*/ 3657600 w 7851227"/>
              <a:gd name="connsiteY16" fmla="*/ 1049482 h 1901034"/>
              <a:gd name="connsiteX17" fmla="*/ 3728545 w 7851227"/>
              <a:gd name="connsiteY17" fmla="*/ 1900820 h 1901034"/>
              <a:gd name="connsiteX18" fmla="*/ 4201510 w 7851227"/>
              <a:gd name="connsiteY18" fmla="*/ 1136192 h 1901034"/>
              <a:gd name="connsiteX19" fmla="*/ 4264572 w 7851227"/>
              <a:gd name="connsiteY19" fmla="*/ 1553979 h 1901034"/>
              <a:gd name="connsiteX20" fmla="*/ 4611414 w 7851227"/>
              <a:gd name="connsiteY20" fmla="*/ 765703 h 1901034"/>
              <a:gd name="connsiteX21" fmla="*/ 4619296 w 7851227"/>
              <a:gd name="connsiteY21" fmla="*/ 1333261 h 1901034"/>
              <a:gd name="connsiteX22" fmla="*/ 4855779 w 7851227"/>
              <a:gd name="connsiteY22" fmla="*/ 568634 h 1901034"/>
              <a:gd name="connsiteX23" fmla="*/ 4910958 w 7851227"/>
              <a:gd name="connsiteY23" fmla="*/ 1151958 h 1901034"/>
              <a:gd name="connsiteX24" fmla="*/ 5439103 w 7851227"/>
              <a:gd name="connsiteY24" fmla="*/ 442510 h 1901034"/>
              <a:gd name="connsiteX25" fmla="*/ 5399689 w 7851227"/>
              <a:gd name="connsiteY25" fmla="*/ 1215020 h 1901034"/>
              <a:gd name="connsiteX26" fmla="*/ 5793827 w 7851227"/>
              <a:gd name="connsiteY26" fmla="*/ 789351 h 1901034"/>
              <a:gd name="connsiteX27" fmla="*/ 6006662 w 7851227"/>
              <a:gd name="connsiteY27" fmla="*/ 1522447 h 1901034"/>
              <a:gd name="connsiteX28" fmla="*/ 6511158 w 7851227"/>
              <a:gd name="connsiteY28" fmla="*/ 1262316 h 1901034"/>
              <a:gd name="connsiteX29" fmla="*/ 6668814 w 7851227"/>
              <a:gd name="connsiteY29" fmla="*/ 1837758 h 1901034"/>
              <a:gd name="connsiteX30" fmla="*/ 7244255 w 7851227"/>
              <a:gd name="connsiteY30" fmla="*/ 1136192 h 1901034"/>
              <a:gd name="connsiteX31" fmla="*/ 7283669 w 7851227"/>
              <a:gd name="connsiteY31" fmla="*/ 1404206 h 1901034"/>
              <a:gd name="connsiteX32" fmla="*/ 7654158 w 7851227"/>
              <a:gd name="connsiteY32" fmla="*/ 245441 h 1901034"/>
              <a:gd name="connsiteX33" fmla="*/ 7740869 w 7851227"/>
              <a:gd name="connsiteY33" fmla="*/ 797234 h 1901034"/>
              <a:gd name="connsiteX34" fmla="*/ 7851227 w 7851227"/>
              <a:gd name="connsiteY34" fmla="*/ 529220 h 1901034"/>
              <a:gd name="connsiteX0" fmla="*/ -1 w 7677806"/>
              <a:gd name="connsiteY0" fmla="*/ 1002185 h 1901034"/>
              <a:gd name="connsiteX1" fmla="*/ 338958 w 7677806"/>
              <a:gd name="connsiteY1" fmla="*/ 1167723 h 1901034"/>
              <a:gd name="connsiteX2" fmla="*/ 496613 w 7677806"/>
              <a:gd name="connsiteY2" fmla="*/ 773585 h 1901034"/>
              <a:gd name="connsiteX3" fmla="*/ 709448 w 7677806"/>
              <a:gd name="connsiteY3" fmla="*/ 1246551 h 1901034"/>
              <a:gd name="connsiteX4" fmla="*/ 993227 w 7677806"/>
              <a:gd name="connsiteY4" fmla="*/ 1498799 h 1901034"/>
              <a:gd name="connsiteX5" fmla="*/ 1213944 w 7677806"/>
              <a:gd name="connsiteY5" fmla="*/ 1073130 h 1901034"/>
              <a:gd name="connsiteX6" fmla="*/ 1395248 w 7677806"/>
              <a:gd name="connsiteY6" fmla="*/ 1301730 h 1901034"/>
              <a:gd name="connsiteX7" fmla="*/ 1663262 w 7677806"/>
              <a:gd name="connsiteY7" fmla="*/ 521337 h 1901034"/>
              <a:gd name="connsiteX8" fmla="*/ 1883979 w 7677806"/>
              <a:gd name="connsiteY8" fmla="*/ 608047 h 1901034"/>
              <a:gd name="connsiteX9" fmla="*/ 2191406 w 7677806"/>
              <a:gd name="connsiteY9" fmla="*/ 16841 h 1901034"/>
              <a:gd name="connsiteX10" fmla="*/ 2364827 w 7677806"/>
              <a:gd name="connsiteY10" fmla="*/ 623813 h 1901034"/>
              <a:gd name="connsiteX11" fmla="*/ 2664372 w 7677806"/>
              <a:gd name="connsiteY11" fmla="*/ 142965 h 1901034"/>
              <a:gd name="connsiteX12" fmla="*/ 2719551 w 7677806"/>
              <a:gd name="connsiteY12" fmla="*/ 781468 h 1901034"/>
              <a:gd name="connsiteX13" fmla="*/ 3279227 w 7677806"/>
              <a:gd name="connsiteY13" fmla="*/ 1075 h 1901034"/>
              <a:gd name="connsiteX14" fmla="*/ 3231930 w 7677806"/>
              <a:gd name="connsiteY14" fmla="*/ 986420 h 1901034"/>
              <a:gd name="connsiteX15" fmla="*/ 3484179 w 7677806"/>
              <a:gd name="connsiteY15" fmla="*/ 1049482 h 1901034"/>
              <a:gd name="connsiteX16" fmla="*/ 3555124 w 7677806"/>
              <a:gd name="connsiteY16" fmla="*/ 1900820 h 1901034"/>
              <a:gd name="connsiteX17" fmla="*/ 4028089 w 7677806"/>
              <a:gd name="connsiteY17" fmla="*/ 1136192 h 1901034"/>
              <a:gd name="connsiteX18" fmla="*/ 4091151 w 7677806"/>
              <a:gd name="connsiteY18" fmla="*/ 1553979 h 1901034"/>
              <a:gd name="connsiteX19" fmla="*/ 4437993 w 7677806"/>
              <a:gd name="connsiteY19" fmla="*/ 765703 h 1901034"/>
              <a:gd name="connsiteX20" fmla="*/ 4445875 w 7677806"/>
              <a:gd name="connsiteY20" fmla="*/ 1333261 h 1901034"/>
              <a:gd name="connsiteX21" fmla="*/ 4682358 w 7677806"/>
              <a:gd name="connsiteY21" fmla="*/ 568634 h 1901034"/>
              <a:gd name="connsiteX22" fmla="*/ 4737537 w 7677806"/>
              <a:gd name="connsiteY22" fmla="*/ 1151958 h 1901034"/>
              <a:gd name="connsiteX23" fmla="*/ 5265682 w 7677806"/>
              <a:gd name="connsiteY23" fmla="*/ 442510 h 1901034"/>
              <a:gd name="connsiteX24" fmla="*/ 5226268 w 7677806"/>
              <a:gd name="connsiteY24" fmla="*/ 1215020 h 1901034"/>
              <a:gd name="connsiteX25" fmla="*/ 5620406 w 7677806"/>
              <a:gd name="connsiteY25" fmla="*/ 789351 h 1901034"/>
              <a:gd name="connsiteX26" fmla="*/ 5833241 w 7677806"/>
              <a:gd name="connsiteY26" fmla="*/ 1522447 h 1901034"/>
              <a:gd name="connsiteX27" fmla="*/ 6337737 w 7677806"/>
              <a:gd name="connsiteY27" fmla="*/ 1262316 h 1901034"/>
              <a:gd name="connsiteX28" fmla="*/ 6495393 w 7677806"/>
              <a:gd name="connsiteY28" fmla="*/ 1837758 h 1901034"/>
              <a:gd name="connsiteX29" fmla="*/ 7070834 w 7677806"/>
              <a:gd name="connsiteY29" fmla="*/ 1136192 h 1901034"/>
              <a:gd name="connsiteX30" fmla="*/ 7110248 w 7677806"/>
              <a:gd name="connsiteY30" fmla="*/ 1404206 h 1901034"/>
              <a:gd name="connsiteX31" fmla="*/ 7480737 w 7677806"/>
              <a:gd name="connsiteY31" fmla="*/ 245441 h 1901034"/>
              <a:gd name="connsiteX32" fmla="*/ 7567448 w 7677806"/>
              <a:gd name="connsiteY32" fmla="*/ 797234 h 1901034"/>
              <a:gd name="connsiteX33" fmla="*/ 7677806 w 7677806"/>
              <a:gd name="connsiteY33" fmla="*/ 529220 h 1901034"/>
              <a:gd name="connsiteX0" fmla="*/ -1 w 7338847"/>
              <a:gd name="connsiteY0" fmla="*/ 1167723 h 1901034"/>
              <a:gd name="connsiteX1" fmla="*/ 157654 w 7338847"/>
              <a:gd name="connsiteY1" fmla="*/ 773585 h 1901034"/>
              <a:gd name="connsiteX2" fmla="*/ 370489 w 7338847"/>
              <a:gd name="connsiteY2" fmla="*/ 1246551 h 1901034"/>
              <a:gd name="connsiteX3" fmla="*/ 654268 w 7338847"/>
              <a:gd name="connsiteY3" fmla="*/ 1498799 h 1901034"/>
              <a:gd name="connsiteX4" fmla="*/ 874985 w 7338847"/>
              <a:gd name="connsiteY4" fmla="*/ 1073130 h 1901034"/>
              <a:gd name="connsiteX5" fmla="*/ 1056289 w 7338847"/>
              <a:gd name="connsiteY5" fmla="*/ 1301730 h 1901034"/>
              <a:gd name="connsiteX6" fmla="*/ 1324303 w 7338847"/>
              <a:gd name="connsiteY6" fmla="*/ 521337 h 1901034"/>
              <a:gd name="connsiteX7" fmla="*/ 1545020 w 7338847"/>
              <a:gd name="connsiteY7" fmla="*/ 608047 h 1901034"/>
              <a:gd name="connsiteX8" fmla="*/ 1852447 w 7338847"/>
              <a:gd name="connsiteY8" fmla="*/ 16841 h 1901034"/>
              <a:gd name="connsiteX9" fmla="*/ 2025868 w 7338847"/>
              <a:gd name="connsiteY9" fmla="*/ 623813 h 1901034"/>
              <a:gd name="connsiteX10" fmla="*/ 2325413 w 7338847"/>
              <a:gd name="connsiteY10" fmla="*/ 142965 h 1901034"/>
              <a:gd name="connsiteX11" fmla="*/ 2380592 w 7338847"/>
              <a:gd name="connsiteY11" fmla="*/ 781468 h 1901034"/>
              <a:gd name="connsiteX12" fmla="*/ 2940268 w 7338847"/>
              <a:gd name="connsiteY12" fmla="*/ 1075 h 1901034"/>
              <a:gd name="connsiteX13" fmla="*/ 2892971 w 7338847"/>
              <a:gd name="connsiteY13" fmla="*/ 986420 h 1901034"/>
              <a:gd name="connsiteX14" fmla="*/ 3145220 w 7338847"/>
              <a:gd name="connsiteY14" fmla="*/ 1049482 h 1901034"/>
              <a:gd name="connsiteX15" fmla="*/ 3216165 w 7338847"/>
              <a:gd name="connsiteY15" fmla="*/ 1900820 h 1901034"/>
              <a:gd name="connsiteX16" fmla="*/ 3689130 w 7338847"/>
              <a:gd name="connsiteY16" fmla="*/ 1136192 h 1901034"/>
              <a:gd name="connsiteX17" fmla="*/ 3752192 w 7338847"/>
              <a:gd name="connsiteY17" fmla="*/ 1553979 h 1901034"/>
              <a:gd name="connsiteX18" fmla="*/ 4099034 w 7338847"/>
              <a:gd name="connsiteY18" fmla="*/ 765703 h 1901034"/>
              <a:gd name="connsiteX19" fmla="*/ 4106916 w 7338847"/>
              <a:gd name="connsiteY19" fmla="*/ 1333261 h 1901034"/>
              <a:gd name="connsiteX20" fmla="*/ 4343399 w 7338847"/>
              <a:gd name="connsiteY20" fmla="*/ 568634 h 1901034"/>
              <a:gd name="connsiteX21" fmla="*/ 4398578 w 7338847"/>
              <a:gd name="connsiteY21" fmla="*/ 1151958 h 1901034"/>
              <a:gd name="connsiteX22" fmla="*/ 4926723 w 7338847"/>
              <a:gd name="connsiteY22" fmla="*/ 442510 h 1901034"/>
              <a:gd name="connsiteX23" fmla="*/ 4887309 w 7338847"/>
              <a:gd name="connsiteY23" fmla="*/ 1215020 h 1901034"/>
              <a:gd name="connsiteX24" fmla="*/ 5281447 w 7338847"/>
              <a:gd name="connsiteY24" fmla="*/ 789351 h 1901034"/>
              <a:gd name="connsiteX25" fmla="*/ 5494282 w 7338847"/>
              <a:gd name="connsiteY25" fmla="*/ 1522447 h 1901034"/>
              <a:gd name="connsiteX26" fmla="*/ 5998778 w 7338847"/>
              <a:gd name="connsiteY26" fmla="*/ 1262316 h 1901034"/>
              <a:gd name="connsiteX27" fmla="*/ 6156434 w 7338847"/>
              <a:gd name="connsiteY27" fmla="*/ 1837758 h 1901034"/>
              <a:gd name="connsiteX28" fmla="*/ 6731875 w 7338847"/>
              <a:gd name="connsiteY28" fmla="*/ 1136192 h 1901034"/>
              <a:gd name="connsiteX29" fmla="*/ 6771289 w 7338847"/>
              <a:gd name="connsiteY29" fmla="*/ 1404206 h 1901034"/>
              <a:gd name="connsiteX30" fmla="*/ 7141778 w 7338847"/>
              <a:gd name="connsiteY30" fmla="*/ 245441 h 1901034"/>
              <a:gd name="connsiteX31" fmla="*/ 7228489 w 7338847"/>
              <a:gd name="connsiteY31" fmla="*/ 797234 h 1901034"/>
              <a:gd name="connsiteX32" fmla="*/ 7338847 w 7338847"/>
              <a:gd name="connsiteY32" fmla="*/ 529220 h 1901034"/>
              <a:gd name="connsiteX0" fmla="*/ -2 w 7181191"/>
              <a:gd name="connsiteY0" fmla="*/ 773585 h 1901034"/>
              <a:gd name="connsiteX1" fmla="*/ 212833 w 7181191"/>
              <a:gd name="connsiteY1" fmla="*/ 1246551 h 1901034"/>
              <a:gd name="connsiteX2" fmla="*/ 496612 w 7181191"/>
              <a:gd name="connsiteY2" fmla="*/ 1498799 h 1901034"/>
              <a:gd name="connsiteX3" fmla="*/ 717329 w 7181191"/>
              <a:gd name="connsiteY3" fmla="*/ 1073130 h 1901034"/>
              <a:gd name="connsiteX4" fmla="*/ 898633 w 7181191"/>
              <a:gd name="connsiteY4" fmla="*/ 1301730 h 1901034"/>
              <a:gd name="connsiteX5" fmla="*/ 1166647 w 7181191"/>
              <a:gd name="connsiteY5" fmla="*/ 521337 h 1901034"/>
              <a:gd name="connsiteX6" fmla="*/ 1387364 w 7181191"/>
              <a:gd name="connsiteY6" fmla="*/ 608047 h 1901034"/>
              <a:gd name="connsiteX7" fmla="*/ 1694791 w 7181191"/>
              <a:gd name="connsiteY7" fmla="*/ 16841 h 1901034"/>
              <a:gd name="connsiteX8" fmla="*/ 1868212 w 7181191"/>
              <a:gd name="connsiteY8" fmla="*/ 623813 h 1901034"/>
              <a:gd name="connsiteX9" fmla="*/ 2167757 w 7181191"/>
              <a:gd name="connsiteY9" fmla="*/ 142965 h 1901034"/>
              <a:gd name="connsiteX10" fmla="*/ 2222936 w 7181191"/>
              <a:gd name="connsiteY10" fmla="*/ 781468 h 1901034"/>
              <a:gd name="connsiteX11" fmla="*/ 2782612 w 7181191"/>
              <a:gd name="connsiteY11" fmla="*/ 1075 h 1901034"/>
              <a:gd name="connsiteX12" fmla="*/ 2735315 w 7181191"/>
              <a:gd name="connsiteY12" fmla="*/ 986420 h 1901034"/>
              <a:gd name="connsiteX13" fmla="*/ 2987564 w 7181191"/>
              <a:gd name="connsiteY13" fmla="*/ 1049482 h 1901034"/>
              <a:gd name="connsiteX14" fmla="*/ 3058509 w 7181191"/>
              <a:gd name="connsiteY14" fmla="*/ 1900820 h 1901034"/>
              <a:gd name="connsiteX15" fmla="*/ 3531474 w 7181191"/>
              <a:gd name="connsiteY15" fmla="*/ 1136192 h 1901034"/>
              <a:gd name="connsiteX16" fmla="*/ 3594536 w 7181191"/>
              <a:gd name="connsiteY16" fmla="*/ 1553979 h 1901034"/>
              <a:gd name="connsiteX17" fmla="*/ 3941378 w 7181191"/>
              <a:gd name="connsiteY17" fmla="*/ 765703 h 1901034"/>
              <a:gd name="connsiteX18" fmla="*/ 3949260 w 7181191"/>
              <a:gd name="connsiteY18" fmla="*/ 1333261 h 1901034"/>
              <a:gd name="connsiteX19" fmla="*/ 4185743 w 7181191"/>
              <a:gd name="connsiteY19" fmla="*/ 568634 h 1901034"/>
              <a:gd name="connsiteX20" fmla="*/ 4240922 w 7181191"/>
              <a:gd name="connsiteY20" fmla="*/ 1151958 h 1901034"/>
              <a:gd name="connsiteX21" fmla="*/ 4769067 w 7181191"/>
              <a:gd name="connsiteY21" fmla="*/ 442510 h 1901034"/>
              <a:gd name="connsiteX22" fmla="*/ 4729653 w 7181191"/>
              <a:gd name="connsiteY22" fmla="*/ 1215020 h 1901034"/>
              <a:gd name="connsiteX23" fmla="*/ 5123791 w 7181191"/>
              <a:gd name="connsiteY23" fmla="*/ 789351 h 1901034"/>
              <a:gd name="connsiteX24" fmla="*/ 5336626 w 7181191"/>
              <a:gd name="connsiteY24" fmla="*/ 1522447 h 1901034"/>
              <a:gd name="connsiteX25" fmla="*/ 5841122 w 7181191"/>
              <a:gd name="connsiteY25" fmla="*/ 1262316 h 1901034"/>
              <a:gd name="connsiteX26" fmla="*/ 5998778 w 7181191"/>
              <a:gd name="connsiteY26" fmla="*/ 1837758 h 1901034"/>
              <a:gd name="connsiteX27" fmla="*/ 6574219 w 7181191"/>
              <a:gd name="connsiteY27" fmla="*/ 1136192 h 1901034"/>
              <a:gd name="connsiteX28" fmla="*/ 6613633 w 7181191"/>
              <a:gd name="connsiteY28" fmla="*/ 1404206 h 1901034"/>
              <a:gd name="connsiteX29" fmla="*/ 6984122 w 7181191"/>
              <a:gd name="connsiteY29" fmla="*/ 245441 h 1901034"/>
              <a:gd name="connsiteX30" fmla="*/ 7070833 w 7181191"/>
              <a:gd name="connsiteY30" fmla="*/ 797234 h 1901034"/>
              <a:gd name="connsiteX31" fmla="*/ 7181191 w 7181191"/>
              <a:gd name="connsiteY31" fmla="*/ 529220 h 190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181191" h="1901034">
                <a:moveTo>
                  <a:pt x="-2" y="773585"/>
                </a:moveTo>
                <a:cubicBezTo>
                  <a:pt x="61746" y="786723"/>
                  <a:pt x="130064" y="1125682"/>
                  <a:pt x="212833" y="1246551"/>
                </a:cubicBezTo>
                <a:cubicBezTo>
                  <a:pt x="295602" y="1367420"/>
                  <a:pt x="412529" y="1527703"/>
                  <a:pt x="496612" y="1498799"/>
                </a:cubicBezTo>
                <a:cubicBezTo>
                  <a:pt x="580695" y="1469896"/>
                  <a:pt x="650326" y="1105975"/>
                  <a:pt x="717329" y="1073130"/>
                </a:cubicBezTo>
                <a:cubicBezTo>
                  <a:pt x="784332" y="1040285"/>
                  <a:pt x="823747" y="1393695"/>
                  <a:pt x="898633" y="1301730"/>
                </a:cubicBezTo>
                <a:cubicBezTo>
                  <a:pt x="973519" y="1209765"/>
                  <a:pt x="1085192" y="636951"/>
                  <a:pt x="1166647" y="521337"/>
                </a:cubicBezTo>
                <a:cubicBezTo>
                  <a:pt x="1248102" y="405723"/>
                  <a:pt x="1299340" y="692130"/>
                  <a:pt x="1387364" y="608047"/>
                </a:cubicBezTo>
                <a:cubicBezTo>
                  <a:pt x="1475388" y="523964"/>
                  <a:pt x="1614650" y="14213"/>
                  <a:pt x="1694791" y="16841"/>
                </a:cubicBezTo>
                <a:cubicBezTo>
                  <a:pt x="1774932" y="19469"/>
                  <a:pt x="1789384" y="602792"/>
                  <a:pt x="1868212" y="623813"/>
                </a:cubicBezTo>
                <a:cubicBezTo>
                  <a:pt x="1947040" y="644834"/>
                  <a:pt x="2108636" y="116689"/>
                  <a:pt x="2167757" y="142965"/>
                </a:cubicBezTo>
                <a:cubicBezTo>
                  <a:pt x="2226878" y="169241"/>
                  <a:pt x="2120460" y="805116"/>
                  <a:pt x="2222936" y="781468"/>
                </a:cubicBezTo>
                <a:cubicBezTo>
                  <a:pt x="2325412" y="757820"/>
                  <a:pt x="2697216" y="-33084"/>
                  <a:pt x="2782612" y="1075"/>
                </a:cubicBezTo>
                <a:cubicBezTo>
                  <a:pt x="2868009" y="35234"/>
                  <a:pt x="2701156" y="811686"/>
                  <a:pt x="2735315" y="986420"/>
                </a:cubicBezTo>
                <a:cubicBezTo>
                  <a:pt x="2769474" y="1161154"/>
                  <a:pt x="2933698" y="897082"/>
                  <a:pt x="2987564" y="1049482"/>
                </a:cubicBezTo>
                <a:cubicBezTo>
                  <a:pt x="3041430" y="1201882"/>
                  <a:pt x="2967857" y="1886368"/>
                  <a:pt x="3058509" y="1900820"/>
                </a:cubicBezTo>
                <a:cubicBezTo>
                  <a:pt x="3149161" y="1915272"/>
                  <a:pt x="3442136" y="1193999"/>
                  <a:pt x="3531474" y="1136192"/>
                </a:cubicBezTo>
                <a:cubicBezTo>
                  <a:pt x="3620812" y="1078385"/>
                  <a:pt x="3526219" y="1615727"/>
                  <a:pt x="3594536" y="1553979"/>
                </a:cubicBezTo>
                <a:cubicBezTo>
                  <a:pt x="3662853" y="1492231"/>
                  <a:pt x="3882257" y="802489"/>
                  <a:pt x="3941378" y="765703"/>
                </a:cubicBezTo>
                <a:cubicBezTo>
                  <a:pt x="4000499" y="728917"/>
                  <a:pt x="3908533" y="1366106"/>
                  <a:pt x="3949260" y="1333261"/>
                </a:cubicBezTo>
                <a:cubicBezTo>
                  <a:pt x="3989987" y="1300416"/>
                  <a:pt x="4137133" y="598851"/>
                  <a:pt x="4185743" y="568634"/>
                </a:cubicBezTo>
                <a:cubicBezTo>
                  <a:pt x="4234353" y="538417"/>
                  <a:pt x="4143701" y="1172979"/>
                  <a:pt x="4240922" y="1151958"/>
                </a:cubicBezTo>
                <a:cubicBezTo>
                  <a:pt x="4338143" y="1130937"/>
                  <a:pt x="4687612" y="432000"/>
                  <a:pt x="4769067" y="442510"/>
                </a:cubicBezTo>
                <a:cubicBezTo>
                  <a:pt x="4850522" y="453020"/>
                  <a:pt x="4670532" y="1157213"/>
                  <a:pt x="4729653" y="1215020"/>
                </a:cubicBezTo>
                <a:cubicBezTo>
                  <a:pt x="4788774" y="1272827"/>
                  <a:pt x="5022629" y="738113"/>
                  <a:pt x="5123791" y="789351"/>
                </a:cubicBezTo>
                <a:cubicBezTo>
                  <a:pt x="5224953" y="840589"/>
                  <a:pt x="5217071" y="1443620"/>
                  <a:pt x="5336626" y="1522447"/>
                </a:cubicBezTo>
                <a:cubicBezTo>
                  <a:pt x="5456181" y="1601275"/>
                  <a:pt x="5730763" y="1209764"/>
                  <a:pt x="5841122" y="1262316"/>
                </a:cubicBezTo>
                <a:cubicBezTo>
                  <a:pt x="5951481" y="1314868"/>
                  <a:pt x="5876595" y="1858779"/>
                  <a:pt x="5998778" y="1837758"/>
                </a:cubicBezTo>
                <a:cubicBezTo>
                  <a:pt x="6120961" y="1816737"/>
                  <a:pt x="6471743" y="1208451"/>
                  <a:pt x="6574219" y="1136192"/>
                </a:cubicBezTo>
                <a:cubicBezTo>
                  <a:pt x="6676695" y="1063933"/>
                  <a:pt x="6545316" y="1552665"/>
                  <a:pt x="6613633" y="1404206"/>
                </a:cubicBezTo>
                <a:cubicBezTo>
                  <a:pt x="6681950" y="1255748"/>
                  <a:pt x="6907922" y="346603"/>
                  <a:pt x="6984122" y="245441"/>
                </a:cubicBezTo>
                <a:cubicBezTo>
                  <a:pt x="7060322" y="144279"/>
                  <a:pt x="7037988" y="749938"/>
                  <a:pt x="7070833" y="797234"/>
                </a:cubicBezTo>
                <a:cubicBezTo>
                  <a:pt x="7103678" y="844531"/>
                  <a:pt x="7142434" y="686875"/>
                  <a:pt x="7181191" y="52922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9D646-7509-4206-0B55-B85FE944B652}"/>
              </a:ext>
            </a:extLst>
          </p:cNvPr>
          <p:cNvCxnSpPr/>
          <p:nvPr/>
        </p:nvCxnSpPr>
        <p:spPr bwMode="auto">
          <a:xfrm>
            <a:off x="2598878" y="5122499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1F3FDA-AC15-3574-B601-796873C00CCD}"/>
              </a:ext>
            </a:extLst>
          </p:cNvPr>
          <p:cNvCxnSpPr/>
          <p:nvPr/>
        </p:nvCxnSpPr>
        <p:spPr bwMode="auto">
          <a:xfrm>
            <a:off x="3475370" y="5122499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Freeform 271">
            <a:extLst>
              <a:ext uri="{FF2B5EF4-FFF2-40B4-BE49-F238E27FC236}">
                <a16:creationId xmlns:a16="http://schemas.microsoft.com/office/drawing/2014/main" id="{0E1CDAC5-9AE0-43B9-4DE7-2A8D0F8BEF69}"/>
              </a:ext>
            </a:extLst>
          </p:cNvPr>
          <p:cNvSpPr/>
          <p:nvPr/>
        </p:nvSpPr>
        <p:spPr bwMode="auto">
          <a:xfrm>
            <a:off x="3999859" y="3646906"/>
            <a:ext cx="3367546" cy="1244965"/>
          </a:xfrm>
          <a:custGeom>
            <a:avLst/>
            <a:gdLst>
              <a:gd name="connsiteX0" fmla="*/ 0 w 4091152"/>
              <a:gd name="connsiteY0" fmla="*/ 394755 h 900586"/>
              <a:gd name="connsiteX1" fmla="*/ 110358 w 4091152"/>
              <a:gd name="connsiteY1" fmla="*/ 244983 h 900586"/>
              <a:gd name="connsiteX2" fmla="*/ 173421 w 4091152"/>
              <a:gd name="connsiteY2" fmla="*/ 442052 h 900586"/>
              <a:gd name="connsiteX3" fmla="*/ 386255 w 4091152"/>
              <a:gd name="connsiteY3" fmla="*/ 386873 h 900586"/>
              <a:gd name="connsiteX4" fmla="*/ 425669 w 4091152"/>
              <a:gd name="connsiteY4" fmla="*/ 528762 h 900586"/>
              <a:gd name="connsiteX5" fmla="*/ 551793 w 4091152"/>
              <a:gd name="connsiteY5" fmla="*/ 631238 h 900586"/>
              <a:gd name="connsiteX6" fmla="*/ 583324 w 4091152"/>
              <a:gd name="connsiteY6" fmla="*/ 851955 h 900586"/>
              <a:gd name="connsiteX7" fmla="*/ 717331 w 4091152"/>
              <a:gd name="connsiteY7" fmla="*/ 670652 h 900586"/>
              <a:gd name="connsiteX8" fmla="*/ 748862 w 4091152"/>
              <a:gd name="connsiteY8" fmla="*/ 844073 h 900586"/>
              <a:gd name="connsiteX9" fmla="*/ 859221 w 4091152"/>
              <a:gd name="connsiteY9" fmla="*/ 607590 h 900586"/>
              <a:gd name="connsiteX10" fmla="*/ 914400 w 4091152"/>
              <a:gd name="connsiteY10" fmla="*/ 875604 h 900586"/>
              <a:gd name="connsiteX11" fmla="*/ 1048407 w 4091152"/>
              <a:gd name="connsiteY11" fmla="*/ 536645 h 900586"/>
              <a:gd name="connsiteX12" fmla="*/ 1064172 w 4091152"/>
              <a:gd name="connsiteY12" fmla="*/ 686417 h 900586"/>
              <a:gd name="connsiteX13" fmla="*/ 1206062 w 4091152"/>
              <a:gd name="connsiteY13" fmla="*/ 591824 h 900586"/>
              <a:gd name="connsiteX14" fmla="*/ 1261241 w 4091152"/>
              <a:gd name="connsiteY14" fmla="*/ 820424 h 900586"/>
              <a:gd name="connsiteX15" fmla="*/ 1395248 w 4091152"/>
              <a:gd name="connsiteY15" fmla="*/ 615473 h 900586"/>
              <a:gd name="connsiteX16" fmla="*/ 1489841 w 4091152"/>
              <a:gd name="connsiteY16" fmla="*/ 828307 h 900586"/>
              <a:gd name="connsiteX17" fmla="*/ 1647496 w 4091152"/>
              <a:gd name="connsiteY17" fmla="*/ 710066 h 900586"/>
              <a:gd name="connsiteX18" fmla="*/ 1718441 w 4091152"/>
              <a:gd name="connsiteY18" fmla="*/ 844073 h 900586"/>
              <a:gd name="connsiteX19" fmla="*/ 1891862 w 4091152"/>
              <a:gd name="connsiteY19" fmla="*/ 639121 h 900586"/>
              <a:gd name="connsiteX20" fmla="*/ 1947041 w 4091152"/>
              <a:gd name="connsiteY20" fmla="*/ 804659 h 900586"/>
              <a:gd name="connsiteX21" fmla="*/ 2057400 w 4091152"/>
              <a:gd name="connsiteY21" fmla="*/ 552410 h 900586"/>
              <a:gd name="connsiteX22" fmla="*/ 2120462 w 4091152"/>
              <a:gd name="connsiteY22" fmla="*/ 347459 h 900586"/>
              <a:gd name="connsiteX23" fmla="*/ 2191407 w 4091152"/>
              <a:gd name="connsiteY23" fmla="*/ 568176 h 900586"/>
              <a:gd name="connsiteX24" fmla="*/ 2317531 w 4091152"/>
              <a:gd name="connsiteY24" fmla="*/ 300162 h 900586"/>
              <a:gd name="connsiteX25" fmla="*/ 2356945 w 4091152"/>
              <a:gd name="connsiteY25" fmla="*/ 520879 h 900586"/>
              <a:gd name="connsiteX26" fmla="*/ 2435772 w 4091152"/>
              <a:gd name="connsiteY26" fmla="*/ 315928 h 900586"/>
              <a:gd name="connsiteX27" fmla="*/ 2530365 w 4091152"/>
              <a:gd name="connsiteY27" fmla="*/ 725831 h 900586"/>
              <a:gd name="connsiteX28" fmla="*/ 2609193 w 4091152"/>
              <a:gd name="connsiteY28" fmla="*/ 583941 h 900586"/>
              <a:gd name="connsiteX29" fmla="*/ 2695903 w 4091152"/>
              <a:gd name="connsiteY29" fmla="*/ 899252 h 900586"/>
              <a:gd name="connsiteX30" fmla="*/ 3019096 w 4091152"/>
              <a:gd name="connsiteY30" fmla="*/ 702183 h 900586"/>
              <a:gd name="connsiteX31" fmla="*/ 3058510 w 4091152"/>
              <a:gd name="connsiteY31" fmla="*/ 828307 h 900586"/>
              <a:gd name="connsiteX32" fmla="*/ 3192517 w 4091152"/>
              <a:gd name="connsiteY32" fmla="*/ 315928 h 900586"/>
              <a:gd name="connsiteX33" fmla="*/ 3239814 w 4091152"/>
              <a:gd name="connsiteY33" fmla="*/ 497231 h 900586"/>
              <a:gd name="connsiteX34" fmla="*/ 3405352 w 4091152"/>
              <a:gd name="connsiteY34" fmla="*/ 8500 h 900586"/>
              <a:gd name="connsiteX35" fmla="*/ 3468414 w 4091152"/>
              <a:gd name="connsiteY35" fmla="*/ 197686 h 900586"/>
              <a:gd name="connsiteX36" fmla="*/ 3570889 w 4091152"/>
              <a:gd name="connsiteY36" fmla="*/ 339576 h 900586"/>
              <a:gd name="connsiteX37" fmla="*/ 3633952 w 4091152"/>
              <a:gd name="connsiteY37" fmla="*/ 623355 h 900586"/>
              <a:gd name="connsiteX38" fmla="*/ 3815255 w 4091152"/>
              <a:gd name="connsiteY38" fmla="*/ 568176 h 900586"/>
              <a:gd name="connsiteX39" fmla="*/ 3878317 w 4091152"/>
              <a:gd name="connsiteY39" fmla="*/ 773128 h 900586"/>
              <a:gd name="connsiteX40" fmla="*/ 4004441 w 4091152"/>
              <a:gd name="connsiteY40" fmla="*/ 607590 h 900586"/>
              <a:gd name="connsiteX41" fmla="*/ 4051738 w 4091152"/>
              <a:gd name="connsiteY41" fmla="*/ 725831 h 900586"/>
              <a:gd name="connsiteX42" fmla="*/ 4091152 w 4091152"/>
              <a:gd name="connsiteY42" fmla="*/ 654886 h 90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91152" h="900586">
                <a:moveTo>
                  <a:pt x="0" y="394755"/>
                </a:moveTo>
                <a:cubicBezTo>
                  <a:pt x="40727" y="315927"/>
                  <a:pt x="81455" y="237100"/>
                  <a:pt x="110358" y="244983"/>
                </a:cubicBezTo>
                <a:cubicBezTo>
                  <a:pt x="139261" y="252866"/>
                  <a:pt x="127438" y="418404"/>
                  <a:pt x="173421" y="442052"/>
                </a:cubicBezTo>
                <a:cubicBezTo>
                  <a:pt x="219404" y="465700"/>
                  <a:pt x="344214" y="372421"/>
                  <a:pt x="386255" y="386873"/>
                </a:cubicBezTo>
                <a:cubicBezTo>
                  <a:pt x="428296" y="401325"/>
                  <a:pt x="398079" y="488035"/>
                  <a:pt x="425669" y="528762"/>
                </a:cubicBezTo>
                <a:cubicBezTo>
                  <a:pt x="453259" y="569489"/>
                  <a:pt x="525517" y="577373"/>
                  <a:pt x="551793" y="631238"/>
                </a:cubicBezTo>
                <a:cubicBezTo>
                  <a:pt x="578069" y="685104"/>
                  <a:pt x="555734" y="845386"/>
                  <a:pt x="583324" y="851955"/>
                </a:cubicBezTo>
                <a:cubicBezTo>
                  <a:pt x="610914" y="858524"/>
                  <a:pt x="689741" y="671966"/>
                  <a:pt x="717331" y="670652"/>
                </a:cubicBezTo>
                <a:cubicBezTo>
                  <a:pt x="744921" y="669338"/>
                  <a:pt x="725214" y="854583"/>
                  <a:pt x="748862" y="844073"/>
                </a:cubicBezTo>
                <a:cubicBezTo>
                  <a:pt x="772510" y="833563"/>
                  <a:pt x="831631" y="602335"/>
                  <a:pt x="859221" y="607590"/>
                </a:cubicBezTo>
                <a:cubicBezTo>
                  <a:pt x="886811" y="612845"/>
                  <a:pt x="882869" y="887428"/>
                  <a:pt x="914400" y="875604"/>
                </a:cubicBezTo>
                <a:cubicBezTo>
                  <a:pt x="945931" y="863780"/>
                  <a:pt x="1023445" y="568176"/>
                  <a:pt x="1048407" y="536645"/>
                </a:cubicBezTo>
                <a:cubicBezTo>
                  <a:pt x="1073369" y="505114"/>
                  <a:pt x="1037896" y="677221"/>
                  <a:pt x="1064172" y="686417"/>
                </a:cubicBezTo>
                <a:cubicBezTo>
                  <a:pt x="1090448" y="695613"/>
                  <a:pt x="1173217" y="569490"/>
                  <a:pt x="1206062" y="591824"/>
                </a:cubicBezTo>
                <a:cubicBezTo>
                  <a:pt x="1238907" y="614158"/>
                  <a:pt x="1229710" y="816483"/>
                  <a:pt x="1261241" y="820424"/>
                </a:cubicBezTo>
                <a:cubicBezTo>
                  <a:pt x="1292772" y="824365"/>
                  <a:pt x="1357148" y="614159"/>
                  <a:pt x="1395248" y="615473"/>
                </a:cubicBezTo>
                <a:cubicBezTo>
                  <a:pt x="1433348" y="616787"/>
                  <a:pt x="1447800" y="812542"/>
                  <a:pt x="1489841" y="828307"/>
                </a:cubicBezTo>
                <a:cubicBezTo>
                  <a:pt x="1531882" y="844072"/>
                  <a:pt x="1609396" y="707438"/>
                  <a:pt x="1647496" y="710066"/>
                </a:cubicBezTo>
                <a:cubicBezTo>
                  <a:pt x="1685596" y="712694"/>
                  <a:pt x="1677713" y="855897"/>
                  <a:pt x="1718441" y="844073"/>
                </a:cubicBezTo>
                <a:cubicBezTo>
                  <a:pt x="1759169" y="832249"/>
                  <a:pt x="1853762" y="645690"/>
                  <a:pt x="1891862" y="639121"/>
                </a:cubicBezTo>
                <a:cubicBezTo>
                  <a:pt x="1929962" y="632552"/>
                  <a:pt x="1919451" y="819111"/>
                  <a:pt x="1947041" y="804659"/>
                </a:cubicBezTo>
                <a:cubicBezTo>
                  <a:pt x="1974631" y="790207"/>
                  <a:pt x="2028497" y="628610"/>
                  <a:pt x="2057400" y="552410"/>
                </a:cubicBezTo>
                <a:cubicBezTo>
                  <a:pt x="2086303" y="476210"/>
                  <a:pt x="2098128" y="344831"/>
                  <a:pt x="2120462" y="347459"/>
                </a:cubicBezTo>
                <a:cubicBezTo>
                  <a:pt x="2142796" y="350087"/>
                  <a:pt x="2158562" y="576059"/>
                  <a:pt x="2191407" y="568176"/>
                </a:cubicBezTo>
                <a:cubicBezTo>
                  <a:pt x="2224252" y="560293"/>
                  <a:pt x="2289941" y="308045"/>
                  <a:pt x="2317531" y="300162"/>
                </a:cubicBezTo>
                <a:cubicBezTo>
                  <a:pt x="2345121" y="292279"/>
                  <a:pt x="2337238" y="518251"/>
                  <a:pt x="2356945" y="520879"/>
                </a:cubicBezTo>
                <a:cubicBezTo>
                  <a:pt x="2376652" y="523507"/>
                  <a:pt x="2406869" y="281769"/>
                  <a:pt x="2435772" y="315928"/>
                </a:cubicBezTo>
                <a:cubicBezTo>
                  <a:pt x="2464675" y="350087"/>
                  <a:pt x="2501462" y="681162"/>
                  <a:pt x="2530365" y="725831"/>
                </a:cubicBezTo>
                <a:cubicBezTo>
                  <a:pt x="2559268" y="770500"/>
                  <a:pt x="2581603" y="555038"/>
                  <a:pt x="2609193" y="583941"/>
                </a:cubicBezTo>
                <a:cubicBezTo>
                  <a:pt x="2636783" y="612845"/>
                  <a:pt x="2627586" y="879545"/>
                  <a:pt x="2695903" y="899252"/>
                </a:cubicBezTo>
                <a:cubicBezTo>
                  <a:pt x="2764220" y="918959"/>
                  <a:pt x="2958662" y="714007"/>
                  <a:pt x="3019096" y="702183"/>
                </a:cubicBezTo>
                <a:cubicBezTo>
                  <a:pt x="3079531" y="690359"/>
                  <a:pt x="3029607" y="892683"/>
                  <a:pt x="3058510" y="828307"/>
                </a:cubicBezTo>
                <a:cubicBezTo>
                  <a:pt x="3087413" y="763931"/>
                  <a:pt x="3162300" y="371107"/>
                  <a:pt x="3192517" y="315928"/>
                </a:cubicBezTo>
                <a:cubicBezTo>
                  <a:pt x="3222734" y="260749"/>
                  <a:pt x="3204342" y="548469"/>
                  <a:pt x="3239814" y="497231"/>
                </a:cubicBezTo>
                <a:cubicBezTo>
                  <a:pt x="3275286" y="445993"/>
                  <a:pt x="3367252" y="58424"/>
                  <a:pt x="3405352" y="8500"/>
                </a:cubicBezTo>
                <a:cubicBezTo>
                  <a:pt x="3443452" y="-41424"/>
                  <a:pt x="3440824" y="142507"/>
                  <a:pt x="3468414" y="197686"/>
                </a:cubicBezTo>
                <a:cubicBezTo>
                  <a:pt x="3496004" y="252865"/>
                  <a:pt x="3543299" y="268631"/>
                  <a:pt x="3570889" y="339576"/>
                </a:cubicBezTo>
                <a:cubicBezTo>
                  <a:pt x="3598479" y="410521"/>
                  <a:pt x="3593224" y="585255"/>
                  <a:pt x="3633952" y="623355"/>
                </a:cubicBezTo>
                <a:cubicBezTo>
                  <a:pt x="3674680" y="661455"/>
                  <a:pt x="3774528" y="543214"/>
                  <a:pt x="3815255" y="568176"/>
                </a:cubicBezTo>
                <a:cubicBezTo>
                  <a:pt x="3855983" y="593138"/>
                  <a:pt x="3846786" y="766559"/>
                  <a:pt x="3878317" y="773128"/>
                </a:cubicBezTo>
                <a:cubicBezTo>
                  <a:pt x="3909848" y="779697"/>
                  <a:pt x="3975538" y="615473"/>
                  <a:pt x="4004441" y="607590"/>
                </a:cubicBezTo>
                <a:cubicBezTo>
                  <a:pt x="4033344" y="599707"/>
                  <a:pt x="4037286" y="717948"/>
                  <a:pt x="4051738" y="725831"/>
                </a:cubicBezTo>
                <a:cubicBezTo>
                  <a:pt x="4066190" y="733714"/>
                  <a:pt x="4078671" y="694300"/>
                  <a:pt x="4091152" y="65488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030682-916A-1A73-E00B-D6E5734CB240}"/>
              </a:ext>
            </a:extLst>
          </p:cNvPr>
          <p:cNvCxnSpPr/>
          <p:nvPr/>
        </p:nvCxnSpPr>
        <p:spPr bwMode="auto">
          <a:xfrm>
            <a:off x="2598877" y="454858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D32F2C-BAAF-631F-311E-B03A4D4C2032}"/>
              </a:ext>
            </a:extLst>
          </p:cNvPr>
          <p:cNvCxnSpPr/>
          <p:nvPr/>
        </p:nvCxnSpPr>
        <p:spPr bwMode="auto">
          <a:xfrm>
            <a:off x="3475369" y="4679351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6906D4-AB5A-58C4-5D3F-95819479FABF}"/>
              </a:ext>
            </a:extLst>
          </p:cNvPr>
          <p:cNvCxnSpPr/>
          <p:nvPr/>
        </p:nvCxnSpPr>
        <p:spPr bwMode="auto">
          <a:xfrm>
            <a:off x="2981700" y="511886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FCF4A9-BEE2-1CCF-741A-93D94E0FEBA4}"/>
              </a:ext>
            </a:extLst>
          </p:cNvPr>
          <p:cNvCxnSpPr/>
          <p:nvPr/>
        </p:nvCxnSpPr>
        <p:spPr bwMode="auto">
          <a:xfrm>
            <a:off x="2105208" y="511886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AFFC77-7AAD-7C43-EF5A-EFCE6853FCF5}"/>
              </a:ext>
            </a:extLst>
          </p:cNvPr>
          <p:cNvGrpSpPr/>
          <p:nvPr/>
        </p:nvGrpSpPr>
        <p:grpSpPr>
          <a:xfrm>
            <a:off x="3851702" y="4228939"/>
            <a:ext cx="3512458" cy="893561"/>
            <a:chOff x="2475185" y="4140447"/>
            <a:chExt cx="3512458" cy="89356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DF8841-463C-1D7C-5F8C-970C4CBF4BAA}"/>
                </a:ext>
              </a:extLst>
            </p:cNvPr>
            <p:cNvCxnSpPr/>
            <p:nvPr/>
          </p:nvCxnSpPr>
          <p:spPr bwMode="auto">
            <a:xfrm>
              <a:off x="2975344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088176-578A-359F-23FB-4B28A4F2FD17}"/>
                </a:ext>
              </a:extLst>
            </p:cNvPr>
            <p:cNvCxnSpPr/>
            <p:nvPr/>
          </p:nvCxnSpPr>
          <p:spPr bwMode="auto">
            <a:xfrm>
              <a:off x="3851836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0DE4255-F93C-0BA2-87C0-46ED74942B9A}"/>
                </a:ext>
              </a:extLst>
            </p:cNvPr>
            <p:cNvCxnSpPr/>
            <p:nvPr/>
          </p:nvCxnSpPr>
          <p:spPr bwMode="auto">
            <a:xfrm>
              <a:off x="4728327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DD480E-4FF8-7F9F-8F06-5F6DB9D0AA7D}"/>
                </a:ext>
              </a:extLst>
            </p:cNvPr>
            <p:cNvCxnSpPr/>
            <p:nvPr/>
          </p:nvCxnSpPr>
          <p:spPr bwMode="auto">
            <a:xfrm>
              <a:off x="5604820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D81482-28D1-C104-6D85-A70B6B8FCC79}"/>
                </a:ext>
              </a:extLst>
            </p:cNvPr>
            <p:cNvCxnSpPr/>
            <p:nvPr/>
          </p:nvCxnSpPr>
          <p:spPr bwMode="auto">
            <a:xfrm>
              <a:off x="2975343" y="457996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2BE2A6-9024-B2F4-2FF7-5025AB9BD77C}"/>
                </a:ext>
              </a:extLst>
            </p:cNvPr>
            <p:cNvCxnSpPr/>
            <p:nvPr/>
          </p:nvCxnSpPr>
          <p:spPr bwMode="auto">
            <a:xfrm>
              <a:off x="3851835" y="457996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61BF0A-895A-B678-1D29-652B088E9233}"/>
                </a:ext>
              </a:extLst>
            </p:cNvPr>
            <p:cNvCxnSpPr/>
            <p:nvPr/>
          </p:nvCxnSpPr>
          <p:spPr bwMode="auto">
            <a:xfrm>
              <a:off x="4728326" y="4634450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6F7DD88-3BA0-288B-6920-B90F25A4C607}"/>
                </a:ext>
              </a:extLst>
            </p:cNvPr>
            <p:cNvCxnSpPr/>
            <p:nvPr/>
          </p:nvCxnSpPr>
          <p:spPr bwMode="auto">
            <a:xfrm>
              <a:off x="5604819" y="446009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12D605-B562-A451-902C-A526E52B1D58}"/>
                </a:ext>
              </a:extLst>
            </p:cNvPr>
            <p:cNvCxnSpPr/>
            <p:nvPr/>
          </p:nvCxnSpPr>
          <p:spPr bwMode="auto">
            <a:xfrm>
              <a:off x="5111150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C5A6F9-722E-C02F-DC2E-42F779A172DF}"/>
                </a:ext>
              </a:extLst>
            </p:cNvPr>
            <p:cNvCxnSpPr/>
            <p:nvPr/>
          </p:nvCxnSpPr>
          <p:spPr bwMode="auto">
            <a:xfrm>
              <a:off x="4234658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D326A7D-6C0C-7116-3414-4A475FF09C22}"/>
                </a:ext>
              </a:extLst>
            </p:cNvPr>
            <p:cNvCxnSpPr/>
            <p:nvPr/>
          </p:nvCxnSpPr>
          <p:spPr bwMode="auto">
            <a:xfrm>
              <a:off x="3358166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90EC15-58A8-9434-723C-A6F8EBC3BBAF}"/>
                </a:ext>
              </a:extLst>
            </p:cNvPr>
            <p:cNvCxnSpPr/>
            <p:nvPr/>
          </p:nvCxnSpPr>
          <p:spPr bwMode="auto">
            <a:xfrm>
              <a:off x="2481675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46DE35-269D-92CB-3F19-3E28633E78C6}"/>
                </a:ext>
              </a:extLst>
            </p:cNvPr>
            <p:cNvCxnSpPr/>
            <p:nvPr/>
          </p:nvCxnSpPr>
          <p:spPr bwMode="auto">
            <a:xfrm>
              <a:off x="5104660" y="414044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B431C0-B3A8-367A-3C10-AE9E3F534DC7}"/>
                </a:ext>
              </a:extLst>
            </p:cNvPr>
            <p:cNvCxnSpPr/>
            <p:nvPr/>
          </p:nvCxnSpPr>
          <p:spPr bwMode="auto">
            <a:xfrm>
              <a:off x="4228168" y="4216728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2B59380-9A18-1035-0E13-4B52DDAC38F7}"/>
                </a:ext>
              </a:extLst>
            </p:cNvPr>
            <p:cNvCxnSpPr/>
            <p:nvPr/>
          </p:nvCxnSpPr>
          <p:spPr bwMode="auto">
            <a:xfrm>
              <a:off x="3351677" y="4543644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16894D-7508-5B4E-1240-39E6560BC514}"/>
                </a:ext>
              </a:extLst>
            </p:cNvPr>
            <p:cNvCxnSpPr/>
            <p:nvPr/>
          </p:nvCxnSpPr>
          <p:spPr bwMode="auto">
            <a:xfrm>
              <a:off x="2475185" y="414044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21A698-C3CB-F78A-97AB-7546A3561BEB}"/>
              </a:ext>
            </a:extLst>
          </p:cNvPr>
          <p:cNvCxnSpPr/>
          <p:nvPr/>
        </p:nvCxnSpPr>
        <p:spPr bwMode="auto">
          <a:xfrm>
            <a:off x="2975210" y="4370601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FB66845-BA7C-458C-60E5-7154935C84A8}"/>
              </a:ext>
            </a:extLst>
          </p:cNvPr>
          <p:cNvCxnSpPr/>
          <p:nvPr/>
        </p:nvCxnSpPr>
        <p:spPr bwMode="auto">
          <a:xfrm>
            <a:off x="2098718" y="403278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6743F76-DCEE-3E0B-25E3-FF35469981F3}"/>
              </a:ext>
            </a:extLst>
          </p:cNvPr>
          <p:cNvCxnSpPr/>
          <p:nvPr/>
        </p:nvCxnSpPr>
        <p:spPr bwMode="auto">
          <a:xfrm>
            <a:off x="7832051" y="454858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A2D4CF-0EA7-498B-136B-EE2FEDC21D31}"/>
              </a:ext>
            </a:extLst>
          </p:cNvPr>
          <p:cNvCxnSpPr/>
          <p:nvPr/>
        </p:nvCxnSpPr>
        <p:spPr bwMode="auto">
          <a:xfrm>
            <a:off x="8587619" y="4300042"/>
            <a:ext cx="382823" cy="0"/>
          </a:xfrm>
          <a:prstGeom prst="line">
            <a:avLst/>
          </a:prstGeom>
          <a:noFill/>
          <a:ln w="349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EC58230-99EB-0DAB-85B6-CA91A9AB7F9E}"/>
              </a:ext>
            </a:extLst>
          </p:cNvPr>
          <p:cNvCxnSpPr/>
          <p:nvPr/>
        </p:nvCxnSpPr>
        <p:spPr bwMode="auto">
          <a:xfrm flipH="1">
            <a:off x="8400905" y="4278007"/>
            <a:ext cx="3057" cy="30561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4" name="Textfeld 28">
            <a:extLst>
              <a:ext uri="{FF2B5EF4-FFF2-40B4-BE49-F238E27FC236}">
                <a16:creationId xmlns:a16="http://schemas.microsoft.com/office/drawing/2014/main" id="{ACB8C658-1D9F-273D-47EA-4A9B4964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046" y="4696593"/>
            <a:ext cx="12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Error!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4C03C4-78AB-D771-5402-3BE245820890}"/>
              </a:ext>
            </a:extLst>
          </p:cNvPr>
          <p:cNvCxnSpPr/>
          <p:nvPr/>
        </p:nvCxnSpPr>
        <p:spPr>
          <a:xfrm flipH="1" flipV="1">
            <a:off x="8497571" y="4494689"/>
            <a:ext cx="281459" cy="300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28">
            <a:extLst>
              <a:ext uri="{FF2B5EF4-FFF2-40B4-BE49-F238E27FC236}">
                <a16:creationId xmlns:a16="http://schemas.microsoft.com/office/drawing/2014/main" id="{50194FC1-3535-DD8C-E2F4-F2EBCCEC3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162" y="6409739"/>
            <a:ext cx="10920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Solution for inertial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combine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classical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high-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bandwidth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atomic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high-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accuracy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9C8D5AC5-8673-D0EF-F6C4-222964BB8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92365" y="1759938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feld 28">
            <a:extLst>
              <a:ext uri="{FF2B5EF4-FFF2-40B4-BE49-F238E27FC236}">
                <a16:creationId xmlns:a16="http://schemas.microsoft.com/office/drawing/2014/main" id="{112F264A-537D-EC1B-C059-8030B5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126" y="1404280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63" name="Rounded Rectangle 216">
            <a:extLst>
              <a:ext uri="{FF2B5EF4-FFF2-40B4-BE49-F238E27FC236}">
                <a16:creationId xmlns:a16="http://schemas.microsoft.com/office/drawing/2014/main" id="{FAABA074-806F-EA15-A715-6BC9408226EC}"/>
              </a:ext>
            </a:extLst>
          </p:cNvPr>
          <p:cNvSpPr/>
          <p:nvPr/>
        </p:nvSpPr>
        <p:spPr>
          <a:xfrm>
            <a:off x="4280279" y="136461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64" name="Gerade Verbindung mit Pfeil 24">
            <a:extLst>
              <a:ext uri="{FF2B5EF4-FFF2-40B4-BE49-F238E27FC236}">
                <a16:creationId xmlns:a16="http://schemas.microsoft.com/office/drawing/2014/main" id="{9AA3FF38-FDC1-81E3-4C33-37467F0E9761}"/>
              </a:ext>
            </a:extLst>
          </p:cNvPr>
          <p:cNvCxnSpPr/>
          <p:nvPr/>
        </p:nvCxnSpPr>
        <p:spPr>
          <a:xfrm>
            <a:off x="1894687" y="2166401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5" name="Ellipse 752">
            <a:extLst>
              <a:ext uri="{FF2B5EF4-FFF2-40B4-BE49-F238E27FC236}">
                <a16:creationId xmlns:a16="http://schemas.microsoft.com/office/drawing/2014/main" id="{819CB29B-587D-6726-F192-334B1610B84B}"/>
              </a:ext>
            </a:extLst>
          </p:cNvPr>
          <p:cNvSpPr>
            <a:spLocks/>
          </p:cNvSpPr>
          <p:nvPr/>
        </p:nvSpPr>
        <p:spPr bwMode="auto">
          <a:xfrm>
            <a:off x="1848354" y="213669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66" name="Gerade Verbindung mit Pfeil 768">
            <a:extLst>
              <a:ext uri="{FF2B5EF4-FFF2-40B4-BE49-F238E27FC236}">
                <a16:creationId xmlns:a16="http://schemas.microsoft.com/office/drawing/2014/main" id="{83719D18-177E-5087-93D4-61C36AFBF7E0}"/>
              </a:ext>
            </a:extLst>
          </p:cNvPr>
          <p:cNvCxnSpPr/>
          <p:nvPr/>
        </p:nvCxnSpPr>
        <p:spPr>
          <a:xfrm>
            <a:off x="1697799" y="224707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7" name="Textfeld 28">
            <a:extLst>
              <a:ext uri="{FF2B5EF4-FFF2-40B4-BE49-F238E27FC236}">
                <a16:creationId xmlns:a16="http://schemas.microsoft.com/office/drawing/2014/main" id="{28713CA0-F55D-9A74-D206-DD30BEA89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407" y="1413392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68" name="Rounded Rectangle 221">
            <a:extLst>
              <a:ext uri="{FF2B5EF4-FFF2-40B4-BE49-F238E27FC236}">
                <a16:creationId xmlns:a16="http://schemas.microsoft.com/office/drawing/2014/main" id="{2081846B-3938-227F-64AF-634375AE8021}"/>
              </a:ext>
            </a:extLst>
          </p:cNvPr>
          <p:cNvSpPr/>
          <p:nvPr/>
        </p:nvSpPr>
        <p:spPr>
          <a:xfrm>
            <a:off x="1435406" y="135213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47352C-1FF7-B0C8-57AE-65ABC9B44EB3}"/>
              </a:ext>
            </a:extLst>
          </p:cNvPr>
          <p:cNvGrpSpPr/>
          <p:nvPr/>
        </p:nvGrpSpPr>
        <p:grpSpPr>
          <a:xfrm>
            <a:off x="2061768" y="2219673"/>
            <a:ext cx="258684" cy="67391"/>
            <a:chOff x="945724" y="2244096"/>
            <a:chExt cx="256963" cy="81358"/>
          </a:xfrm>
        </p:grpSpPr>
        <p:sp>
          <p:nvSpPr>
            <p:cNvPr id="70" name="Freihandform 776">
              <a:extLst>
                <a:ext uri="{FF2B5EF4-FFF2-40B4-BE49-F238E27FC236}">
                  <a16:creationId xmlns:a16="http://schemas.microsoft.com/office/drawing/2014/main" id="{8D7DC343-B1D7-5911-5E4E-95F9B3F8A1C1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42B371D-4580-B523-20FE-9521E401DE7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A30EA4C-E106-7C2C-DE2E-95323A20AA4E}"/>
              </a:ext>
            </a:extLst>
          </p:cNvPr>
          <p:cNvGrpSpPr/>
          <p:nvPr/>
        </p:nvGrpSpPr>
        <p:grpSpPr>
          <a:xfrm>
            <a:off x="2121956" y="2071371"/>
            <a:ext cx="258684" cy="67391"/>
            <a:chOff x="945724" y="2244096"/>
            <a:chExt cx="256963" cy="81358"/>
          </a:xfrm>
        </p:grpSpPr>
        <p:sp>
          <p:nvSpPr>
            <p:cNvPr id="86" name="Freihandform 776">
              <a:extLst>
                <a:ext uri="{FF2B5EF4-FFF2-40B4-BE49-F238E27FC236}">
                  <a16:creationId xmlns:a16="http://schemas.microsoft.com/office/drawing/2014/main" id="{C3D0DC7B-4EA9-25D3-08DD-FE0953D5CD89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8A366F6-7289-266B-5683-F3753A4653E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488A495-662D-B2A5-BE30-A7B5FAFE3C59}"/>
              </a:ext>
            </a:extLst>
          </p:cNvPr>
          <p:cNvGrpSpPr/>
          <p:nvPr/>
        </p:nvGrpSpPr>
        <p:grpSpPr>
          <a:xfrm>
            <a:off x="2247888" y="2142838"/>
            <a:ext cx="258684" cy="67391"/>
            <a:chOff x="945724" y="2244096"/>
            <a:chExt cx="256963" cy="81358"/>
          </a:xfrm>
        </p:grpSpPr>
        <p:sp>
          <p:nvSpPr>
            <p:cNvPr id="90" name="Freihandform 776">
              <a:extLst>
                <a:ext uri="{FF2B5EF4-FFF2-40B4-BE49-F238E27FC236}">
                  <a16:creationId xmlns:a16="http://schemas.microsoft.com/office/drawing/2014/main" id="{2EFD09D5-69BD-A8EF-9130-28FDA0B7440C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8B270D6-3599-47DC-7AB3-DA50147DFF3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9E423EF-FC2A-5576-98CA-67DC04A10F28}"/>
              </a:ext>
            </a:extLst>
          </p:cNvPr>
          <p:cNvGrpSpPr/>
          <p:nvPr/>
        </p:nvGrpSpPr>
        <p:grpSpPr>
          <a:xfrm>
            <a:off x="2377229" y="2232530"/>
            <a:ext cx="258684" cy="67391"/>
            <a:chOff x="945724" y="2244096"/>
            <a:chExt cx="256963" cy="81358"/>
          </a:xfrm>
        </p:grpSpPr>
        <p:sp>
          <p:nvSpPr>
            <p:cNvPr id="95" name="Freihandform 776">
              <a:extLst>
                <a:ext uri="{FF2B5EF4-FFF2-40B4-BE49-F238E27FC236}">
                  <a16:creationId xmlns:a16="http://schemas.microsoft.com/office/drawing/2014/main" id="{79AAB099-9BD5-328A-4141-1708C3C93EC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09B723D-1F52-6DB7-7B76-D031697A2C2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640EF1D-C0F6-5510-DFA9-24B05BC636EC}"/>
              </a:ext>
            </a:extLst>
          </p:cNvPr>
          <p:cNvGrpSpPr/>
          <p:nvPr/>
        </p:nvGrpSpPr>
        <p:grpSpPr>
          <a:xfrm>
            <a:off x="2419041" y="2061571"/>
            <a:ext cx="258684" cy="67391"/>
            <a:chOff x="945724" y="2244096"/>
            <a:chExt cx="256963" cy="81358"/>
          </a:xfrm>
        </p:grpSpPr>
        <p:sp>
          <p:nvSpPr>
            <p:cNvPr id="98" name="Freihandform 776">
              <a:extLst>
                <a:ext uri="{FF2B5EF4-FFF2-40B4-BE49-F238E27FC236}">
                  <a16:creationId xmlns:a16="http://schemas.microsoft.com/office/drawing/2014/main" id="{EA6B1E11-D108-284A-A0AF-D24B2506E24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F85317C9-FEF3-66D3-BDD3-CE6EEB5E6547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7A11EBD-D01C-B085-BBD9-9DB606C2DF32}"/>
              </a:ext>
            </a:extLst>
          </p:cNvPr>
          <p:cNvGrpSpPr/>
          <p:nvPr/>
        </p:nvGrpSpPr>
        <p:grpSpPr>
          <a:xfrm rot="6628019">
            <a:off x="1850401" y="1987302"/>
            <a:ext cx="212850" cy="81902"/>
            <a:chOff x="945724" y="2244096"/>
            <a:chExt cx="256963" cy="81358"/>
          </a:xfrm>
        </p:grpSpPr>
        <p:sp>
          <p:nvSpPr>
            <p:cNvPr id="101" name="Freihandform 776">
              <a:extLst>
                <a:ext uri="{FF2B5EF4-FFF2-40B4-BE49-F238E27FC236}">
                  <a16:creationId xmlns:a16="http://schemas.microsoft.com/office/drawing/2014/main" id="{BD95E458-FB82-AE99-6727-01DFCEC7BEC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3AF4716-0172-4612-F8C4-25EA0AC9413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AE7CE50-1F73-4684-DA8F-FAD8CFA2E9B4}"/>
              </a:ext>
            </a:extLst>
          </p:cNvPr>
          <p:cNvGrpSpPr/>
          <p:nvPr/>
        </p:nvGrpSpPr>
        <p:grpSpPr>
          <a:xfrm rot="18050091">
            <a:off x="1495511" y="2366974"/>
            <a:ext cx="212850" cy="81902"/>
            <a:chOff x="945724" y="2244096"/>
            <a:chExt cx="256963" cy="81358"/>
          </a:xfrm>
        </p:grpSpPr>
        <p:sp>
          <p:nvSpPr>
            <p:cNvPr id="104" name="Freihandform 776">
              <a:extLst>
                <a:ext uri="{FF2B5EF4-FFF2-40B4-BE49-F238E27FC236}">
                  <a16:creationId xmlns:a16="http://schemas.microsoft.com/office/drawing/2014/main" id="{6E14E4CE-16E2-1AEF-2E30-BA08A944BC3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D6CA4B86-A550-D014-EED0-95CCE7D17AB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9C7AF0-F12F-1CCE-2274-55F4A78106E3}"/>
              </a:ext>
            </a:extLst>
          </p:cNvPr>
          <p:cNvGrpSpPr/>
          <p:nvPr/>
        </p:nvGrpSpPr>
        <p:grpSpPr>
          <a:xfrm rot="14452607">
            <a:off x="1862626" y="2358557"/>
            <a:ext cx="212850" cy="81902"/>
            <a:chOff x="945724" y="2244096"/>
            <a:chExt cx="256963" cy="81358"/>
          </a:xfrm>
        </p:grpSpPr>
        <p:sp>
          <p:nvSpPr>
            <p:cNvPr id="107" name="Freihandform 776">
              <a:extLst>
                <a:ext uri="{FF2B5EF4-FFF2-40B4-BE49-F238E27FC236}">
                  <a16:creationId xmlns:a16="http://schemas.microsoft.com/office/drawing/2014/main" id="{4C0D1C2B-F38D-1864-CFE9-942A03AA2B9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7EA00F3-8169-0859-2633-8681FBC90398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109" name="Gerade Verbindung mit Pfeil 24">
            <a:extLst>
              <a:ext uri="{FF2B5EF4-FFF2-40B4-BE49-F238E27FC236}">
                <a16:creationId xmlns:a16="http://schemas.microsoft.com/office/drawing/2014/main" id="{CE62D433-50DF-3B48-A526-B456586C14AD}"/>
              </a:ext>
            </a:extLst>
          </p:cNvPr>
          <p:cNvCxnSpPr/>
          <p:nvPr/>
        </p:nvCxnSpPr>
        <p:spPr>
          <a:xfrm>
            <a:off x="3305570" y="217888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10" name="Gerade Verbindung mit Pfeil 768">
            <a:extLst>
              <a:ext uri="{FF2B5EF4-FFF2-40B4-BE49-F238E27FC236}">
                <a16:creationId xmlns:a16="http://schemas.microsoft.com/office/drawing/2014/main" id="{FE03BBAD-0574-8D3A-A230-A2E1C2B02837}"/>
              </a:ext>
            </a:extLst>
          </p:cNvPr>
          <p:cNvCxnSpPr/>
          <p:nvPr/>
        </p:nvCxnSpPr>
        <p:spPr>
          <a:xfrm>
            <a:off x="3108683" y="225955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11" name="Textfeld 28">
            <a:extLst>
              <a:ext uri="{FF2B5EF4-FFF2-40B4-BE49-F238E27FC236}">
                <a16:creationId xmlns:a16="http://schemas.microsoft.com/office/drawing/2014/main" id="{53526BB1-BB83-86AF-7684-5DC9F388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288" y="1425871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12" name="Rounded Rectangle 249">
            <a:extLst>
              <a:ext uri="{FF2B5EF4-FFF2-40B4-BE49-F238E27FC236}">
                <a16:creationId xmlns:a16="http://schemas.microsoft.com/office/drawing/2014/main" id="{B3DF5926-95C3-2171-268C-A5021998D20F}"/>
              </a:ext>
            </a:extLst>
          </p:cNvPr>
          <p:cNvSpPr/>
          <p:nvPr/>
        </p:nvSpPr>
        <p:spPr>
          <a:xfrm>
            <a:off x="2846289" y="136461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31A757F-D81A-FE96-DE12-BE15509E3281}"/>
              </a:ext>
            </a:extLst>
          </p:cNvPr>
          <p:cNvGrpSpPr/>
          <p:nvPr/>
        </p:nvGrpSpPr>
        <p:grpSpPr>
          <a:xfrm>
            <a:off x="3472651" y="2232152"/>
            <a:ext cx="258684" cy="67391"/>
            <a:chOff x="945724" y="2244096"/>
            <a:chExt cx="256963" cy="81358"/>
          </a:xfrm>
        </p:grpSpPr>
        <p:sp>
          <p:nvSpPr>
            <p:cNvPr id="114" name="Freihandform 776">
              <a:extLst>
                <a:ext uri="{FF2B5EF4-FFF2-40B4-BE49-F238E27FC236}">
                  <a16:creationId xmlns:a16="http://schemas.microsoft.com/office/drawing/2014/main" id="{46D29EE9-2239-DE41-C0DE-F93040D5E0A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5FF7064-C5F8-E40B-4DBE-A47C82486F42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BB2A2FE-2836-B948-49C3-2DFF1CCE3080}"/>
              </a:ext>
            </a:extLst>
          </p:cNvPr>
          <p:cNvGrpSpPr/>
          <p:nvPr/>
        </p:nvGrpSpPr>
        <p:grpSpPr>
          <a:xfrm>
            <a:off x="3532840" y="2083851"/>
            <a:ext cx="258684" cy="67391"/>
            <a:chOff x="945724" y="2244096"/>
            <a:chExt cx="256963" cy="81358"/>
          </a:xfrm>
        </p:grpSpPr>
        <p:sp>
          <p:nvSpPr>
            <p:cNvPr id="117" name="Freihandform 776">
              <a:extLst>
                <a:ext uri="{FF2B5EF4-FFF2-40B4-BE49-F238E27FC236}">
                  <a16:creationId xmlns:a16="http://schemas.microsoft.com/office/drawing/2014/main" id="{0EC983C9-8D8F-D7C9-777B-43A7F7D3353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57CDBFA-E751-A96A-BABA-2940D64981D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A6574EC-1C85-0455-BF43-2569F6925893}"/>
              </a:ext>
            </a:extLst>
          </p:cNvPr>
          <p:cNvGrpSpPr/>
          <p:nvPr/>
        </p:nvGrpSpPr>
        <p:grpSpPr>
          <a:xfrm>
            <a:off x="3658772" y="2155317"/>
            <a:ext cx="258684" cy="67391"/>
            <a:chOff x="945724" y="2244096"/>
            <a:chExt cx="256963" cy="81358"/>
          </a:xfrm>
        </p:grpSpPr>
        <p:sp>
          <p:nvSpPr>
            <p:cNvPr id="120" name="Freihandform 776">
              <a:extLst>
                <a:ext uri="{FF2B5EF4-FFF2-40B4-BE49-F238E27FC236}">
                  <a16:creationId xmlns:a16="http://schemas.microsoft.com/office/drawing/2014/main" id="{BD442F4A-1618-92D9-FE16-53FF84A71579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928C78A-A9A5-6456-04AF-4CBE9B09BAE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0046318-6B71-F78C-9CAB-FAD9977DD28E}"/>
              </a:ext>
            </a:extLst>
          </p:cNvPr>
          <p:cNvGrpSpPr/>
          <p:nvPr/>
        </p:nvGrpSpPr>
        <p:grpSpPr>
          <a:xfrm>
            <a:off x="3788113" y="2245009"/>
            <a:ext cx="258684" cy="67391"/>
            <a:chOff x="945724" y="2244096"/>
            <a:chExt cx="256963" cy="81358"/>
          </a:xfrm>
        </p:grpSpPr>
        <p:sp>
          <p:nvSpPr>
            <p:cNvPr id="123" name="Freihandform 776">
              <a:extLst>
                <a:ext uri="{FF2B5EF4-FFF2-40B4-BE49-F238E27FC236}">
                  <a16:creationId xmlns:a16="http://schemas.microsoft.com/office/drawing/2014/main" id="{EF83E79A-617C-812D-28A5-93336CAFDD7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6F4129E-C8B8-14B2-2E4A-8E23792C9F0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77B0910-9C7E-90EA-C2F6-8ACFBD9F1B67}"/>
              </a:ext>
            </a:extLst>
          </p:cNvPr>
          <p:cNvGrpSpPr/>
          <p:nvPr/>
        </p:nvGrpSpPr>
        <p:grpSpPr>
          <a:xfrm>
            <a:off x="3829926" y="2074050"/>
            <a:ext cx="258684" cy="67391"/>
            <a:chOff x="945724" y="2244096"/>
            <a:chExt cx="256963" cy="81358"/>
          </a:xfrm>
        </p:grpSpPr>
        <p:sp>
          <p:nvSpPr>
            <p:cNvPr id="126" name="Freihandform 776">
              <a:extLst>
                <a:ext uri="{FF2B5EF4-FFF2-40B4-BE49-F238E27FC236}">
                  <a16:creationId xmlns:a16="http://schemas.microsoft.com/office/drawing/2014/main" id="{B5CB0B5D-807A-40CE-F4D5-CD263BDFF62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CCBF5EF6-CD96-14BD-31B9-AFDE6F4452D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4CEE6C0-8D91-D64F-9C62-21BF8E3406BA}"/>
              </a:ext>
            </a:extLst>
          </p:cNvPr>
          <p:cNvGrpSpPr/>
          <p:nvPr/>
        </p:nvGrpSpPr>
        <p:grpSpPr>
          <a:xfrm rot="6628019">
            <a:off x="3261285" y="1999781"/>
            <a:ext cx="212850" cy="81902"/>
            <a:chOff x="945724" y="2244096"/>
            <a:chExt cx="256963" cy="81358"/>
          </a:xfrm>
        </p:grpSpPr>
        <p:sp>
          <p:nvSpPr>
            <p:cNvPr id="129" name="Freihandform 776">
              <a:extLst>
                <a:ext uri="{FF2B5EF4-FFF2-40B4-BE49-F238E27FC236}">
                  <a16:creationId xmlns:a16="http://schemas.microsoft.com/office/drawing/2014/main" id="{70EA5493-5169-6F9A-730E-BC8C1FE458A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E53896FA-9F09-66C8-503E-3F93A4AFEB3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38D7E83-C1DE-8AED-71EF-F7EF937A1F29}"/>
              </a:ext>
            </a:extLst>
          </p:cNvPr>
          <p:cNvGrpSpPr/>
          <p:nvPr/>
        </p:nvGrpSpPr>
        <p:grpSpPr>
          <a:xfrm rot="18050091">
            <a:off x="2906394" y="2379454"/>
            <a:ext cx="212850" cy="81902"/>
            <a:chOff x="945724" y="2244096"/>
            <a:chExt cx="256963" cy="81358"/>
          </a:xfrm>
        </p:grpSpPr>
        <p:sp>
          <p:nvSpPr>
            <p:cNvPr id="132" name="Freihandform 776">
              <a:extLst>
                <a:ext uri="{FF2B5EF4-FFF2-40B4-BE49-F238E27FC236}">
                  <a16:creationId xmlns:a16="http://schemas.microsoft.com/office/drawing/2014/main" id="{A6C3D6A2-D65C-5C71-A004-59C2372D039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0D088DC-626D-0E0E-13E1-15D6EA8CDDB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9D0FEA0-964D-5CA2-1D7F-B13D946CC6F6}"/>
              </a:ext>
            </a:extLst>
          </p:cNvPr>
          <p:cNvGrpSpPr/>
          <p:nvPr/>
        </p:nvGrpSpPr>
        <p:grpSpPr>
          <a:xfrm rot="14452607">
            <a:off x="3273510" y="2371035"/>
            <a:ext cx="212850" cy="81902"/>
            <a:chOff x="945724" y="2244096"/>
            <a:chExt cx="256963" cy="81358"/>
          </a:xfrm>
        </p:grpSpPr>
        <p:sp>
          <p:nvSpPr>
            <p:cNvPr id="135" name="Freihandform 776">
              <a:extLst>
                <a:ext uri="{FF2B5EF4-FFF2-40B4-BE49-F238E27FC236}">
                  <a16:creationId xmlns:a16="http://schemas.microsoft.com/office/drawing/2014/main" id="{D8A63DCF-5E80-A1B4-B07F-351153DD940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ABE9251-9A88-6636-C151-A3406DF5D569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7" name="Ellipse 752">
            <a:extLst>
              <a:ext uri="{FF2B5EF4-FFF2-40B4-BE49-F238E27FC236}">
                <a16:creationId xmlns:a16="http://schemas.microsoft.com/office/drawing/2014/main" id="{06EC17C8-2A02-A8C3-F713-51171363643A}"/>
              </a:ext>
            </a:extLst>
          </p:cNvPr>
          <p:cNvSpPr>
            <a:spLocks/>
          </p:cNvSpPr>
          <p:nvPr/>
        </p:nvSpPr>
        <p:spPr bwMode="auto">
          <a:xfrm>
            <a:off x="1639030" y="2215421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38" name="Ellipse 752">
            <a:extLst>
              <a:ext uri="{FF2B5EF4-FFF2-40B4-BE49-F238E27FC236}">
                <a16:creationId xmlns:a16="http://schemas.microsoft.com/office/drawing/2014/main" id="{377DB69C-FB9C-7EE6-44FC-84753F65BBF8}"/>
              </a:ext>
            </a:extLst>
          </p:cNvPr>
          <p:cNvSpPr>
            <a:spLocks/>
          </p:cNvSpPr>
          <p:nvPr/>
        </p:nvSpPr>
        <p:spPr bwMode="auto">
          <a:xfrm>
            <a:off x="3249405" y="214917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39" name="Ellipse 752">
            <a:extLst>
              <a:ext uri="{FF2B5EF4-FFF2-40B4-BE49-F238E27FC236}">
                <a16:creationId xmlns:a16="http://schemas.microsoft.com/office/drawing/2014/main" id="{B87ADE1B-0A28-BEC3-9B41-D85C6BA0A149}"/>
              </a:ext>
            </a:extLst>
          </p:cNvPr>
          <p:cNvSpPr>
            <a:spLocks/>
          </p:cNvSpPr>
          <p:nvPr/>
        </p:nvSpPr>
        <p:spPr bwMode="auto">
          <a:xfrm>
            <a:off x="3040081" y="2227901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140" name="Picture 3">
            <a:extLst>
              <a:ext uri="{FF2B5EF4-FFF2-40B4-BE49-F238E27FC236}">
                <a16:creationId xmlns:a16="http://schemas.microsoft.com/office/drawing/2014/main" id="{900364AD-C2EA-55C7-F24A-14CF78E1C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75520" y="1778890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Textfeld 28">
            <a:extLst>
              <a:ext uri="{FF2B5EF4-FFF2-40B4-BE49-F238E27FC236}">
                <a16:creationId xmlns:a16="http://schemas.microsoft.com/office/drawing/2014/main" id="{1B6432A2-37A2-CC64-70F1-3A8B6F212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279" y="1423232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142" name="Rounded Rectangle 280">
            <a:extLst>
              <a:ext uri="{FF2B5EF4-FFF2-40B4-BE49-F238E27FC236}">
                <a16:creationId xmlns:a16="http://schemas.microsoft.com/office/drawing/2014/main" id="{2902E8C8-1248-E9F7-8E43-0486FA6C964C}"/>
              </a:ext>
            </a:extLst>
          </p:cNvPr>
          <p:cNvSpPr/>
          <p:nvPr/>
        </p:nvSpPr>
        <p:spPr>
          <a:xfrm>
            <a:off x="8563433" y="138356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143" name="Gerade Verbindung mit Pfeil 24">
            <a:extLst>
              <a:ext uri="{FF2B5EF4-FFF2-40B4-BE49-F238E27FC236}">
                <a16:creationId xmlns:a16="http://schemas.microsoft.com/office/drawing/2014/main" id="{3ED7830E-2423-3B45-6A81-52C0D5C6C478}"/>
              </a:ext>
            </a:extLst>
          </p:cNvPr>
          <p:cNvCxnSpPr/>
          <p:nvPr/>
        </p:nvCxnSpPr>
        <p:spPr>
          <a:xfrm>
            <a:off x="6177841" y="218535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44" name="Ellipse 752">
            <a:extLst>
              <a:ext uri="{FF2B5EF4-FFF2-40B4-BE49-F238E27FC236}">
                <a16:creationId xmlns:a16="http://schemas.microsoft.com/office/drawing/2014/main" id="{CC026F06-5CC0-9C3E-7218-427E05C85315}"/>
              </a:ext>
            </a:extLst>
          </p:cNvPr>
          <p:cNvSpPr>
            <a:spLocks/>
          </p:cNvSpPr>
          <p:nvPr/>
        </p:nvSpPr>
        <p:spPr bwMode="auto">
          <a:xfrm>
            <a:off x="6131508" y="2155646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145" name="Gerade Verbindung mit Pfeil 768">
            <a:extLst>
              <a:ext uri="{FF2B5EF4-FFF2-40B4-BE49-F238E27FC236}">
                <a16:creationId xmlns:a16="http://schemas.microsoft.com/office/drawing/2014/main" id="{163B5DC1-CB93-5E9C-5A21-D5335C4EF3F3}"/>
              </a:ext>
            </a:extLst>
          </p:cNvPr>
          <p:cNvCxnSpPr/>
          <p:nvPr/>
        </p:nvCxnSpPr>
        <p:spPr>
          <a:xfrm>
            <a:off x="5980954" y="226602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46" name="Textfeld 28">
            <a:extLst>
              <a:ext uri="{FF2B5EF4-FFF2-40B4-BE49-F238E27FC236}">
                <a16:creationId xmlns:a16="http://schemas.microsoft.com/office/drawing/2014/main" id="{A3511A5D-66B5-AB08-0976-68F6FC4A8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559" y="1432344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47" name="Rounded Rectangle 285">
            <a:extLst>
              <a:ext uri="{FF2B5EF4-FFF2-40B4-BE49-F238E27FC236}">
                <a16:creationId xmlns:a16="http://schemas.microsoft.com/office/drawing/2014/main" id="{182068E2-5823-E3DD-CD54-6680FAFEB318}"/>
              </a:ext>
            </a:extLst>
          </p:cNvPr>
          <p:cNvSpPr/>
          <p:nvPr/>
        </p:nvSpPr>
        <p:spPr>
          <a:xfrm>
            <a:off x="5718559" y="137108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2A5FF2E-21A6-A3E4-3B00-0B84F8A47EC8}"/>
              </a:ext>
            </a:extLst>
          </p:cNvPr>
          <p:cNvGrpSpPr/>
          <p:nvPr/>
        </p:nvGrpSpPr>
        <p:grpSpPr>
          <a:xfrm>
            <a:off x="6344922" y="2238625"/>
            <a:ext cx="258684" cy="67391"/>
            <a:chOff x="945724" y="2244096"/>
            <a:chExt cx="256963" cy="81358"/>
          </a:xfrm>
        </p:grpSpPr>
        <p:sp>
          <p:nvSpPr>
            <p:cNvPr id="149" name="Freihandform 776">
              <a:extLst>
                <a:ext uri="{FF2B5EF4-FFF2-40B4-BE49-F238E27FC236}">
                  <a16:creationId xmlns:a16="http://schemas.microsoft.com/office/drawing/2014/main" id="{4B09F798-980A-FD57-E659-163AB8DE050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65EF1D59-114B-1D8C-42DD-6C772A487E30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2A0F6E4-9EB6-D657-5BD5-DA7E078FFFE5}"/>
              </a:ext>
            </a:extLst>
          </p:cNvPr>
          <p:cNvGrpSpPr/>
          <p:nvPr/>
        </p:nvGrpSpPr>
        <p:grpSpPr>
          <a:xfrm>
            <a:off x="6405110" y="2090323"/>
            <a:ext cx="258684" cy="67391"/>
            <a:chOff x="945724" y="2244096"/>
            <a:chExt cx="256963" cy="81358"/>
          </a:xfrm>
        </p:grpSpPr>
        <p:sp>
          <p:nvSpPr>
            <p:cNvPr id="152" name="Freihandform 776">
              <a:extLst>
                <a:ext uri="{FF2B5EF4-FFF2-40B4-BE49-F238E27FC236}">
                  <a16:creationId xmlns:a16="http://schemas.microsoft.com/office/drawing/2014/main" id="{880C80A1-C100-4E94-87C4-BD109FA61160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2665CF36-AF2A-9F76-D671-D7482B256D3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50E02FA-E1AA-88D1-EF4F-95D024AA7427}"/>
              </a:ext>
            </a:extLst>
          </p:cNvPr>
          <p:cNvGrpSpPr/>
          <p:nvPr/>
        </p:nvGrpSpPr>
        <p:grpSpPr>
          <a:xfrm>
            <a:off x="6531043" y="2161790"/>
            <a:ext cx="258684" cy="67391"/>
            <a:chOff x="945724" y="2244096"/>
            <a:chExt cx="256963" cy="81358"/>
          </a:xfrm>
        </p:grpSpPr>
        <p:sp>
          <p:nvSpPr>
            <p:cNvPr id="155" name="Freihandform 776">
              <a:extLst>
                <a:ext uri="{FF2B5EF4-FFF2-40B4-BE49-F238E27FC236}">
                  <a16:creationId xmlns:a16="http://schemas.microsoft.com/office/drawing/2014/main" id="{AC47BA6B-E85F-2F5C-B1CD-9D6445BE8E6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33E8FAD6-0F48-5CD3-C2E6-51911073D3A4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6F72204-B2F6-C974-6864-89E38AD213E8}"/>
              </a:ext>
            </a:extLst>
          </p:cNvPr>
          <p:cNvGrpSpPr/>
          <p:nvPr/>
        </p:nvGrpSpPr>
        <p:grpSpPr>
          <a:xfrm>
            <a:off x="6660383" y="2251482"/>
            <a:ext cx="258684" cy="67391"/>
            <a:chOff x="945724" y="2244096"/>
            <a:chExt cx="256963" cy="81358"/>
          </a:xfrm>
        </p:grpSpPr>
        <p:sp>
          <p:nvSpPr>
            <p:cNvPr id="158" name="Freihandform 776">
              <a:extLst>
                <a:ext uri="{FF2B5EF4-FFF2-40B4-BE49-F238E27FC236}">
                  <a16:creationId xmlns:a16="http://schemas.microsoft.com/office/drawing/2014/main" id="{88A4B227-D058-5E02-3267-B3C4F2C84B7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EC41F870-21D1-B7A1-53C2-03AA5BEE374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48564C0-A103-4BDE-72AC-DB2A0FB6BE7A}"/>
              </a:ext>
            </a:extLst>
          </p:cNvPr>
          <p:cNvGrpSpPr/>
          <p:nvPr/>
        </p:nvGrpSpPr>
        <p:grpSpPr>
          <a:xfrm>
            <a:off x="6702196" y="2080523"/>
            <a:ext cx="258684" cy="67391"/>
            <a:chOff x="945724" y="2244096"/>
            <a:chExt cx="256963" cy="81358"/>
          </a:xfrm>
        </p:grpSpPr>
        <p:sp>
          <p:nvSpPr>
            <p:cNvPr id="161" name="Freihandform 776">
              <a:extLst>
                <a:ext uri="{FF2B5EF4-FFF2-40B4-BE49-F238E27FC236}">
                  <a16:creationId xmlns:a16="http://schemas.microsoft.com/office/drawing/2014/main" id="{B26E1267-59C9-2E38-B841-29D733ED6FB1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EA7C61-D5F0-337D-FEE8-4FAA958E839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F8BC675C-0D6C-AF48-E6D8-1E99DBA9ACDE}"/>
              </a:ext>
            </a:extLst>
          </p:cNvPr>
          <p:cNvGrpSpPr/>
          <p:nvPr/>
        </p:nvGrpSpPr>
        <p:grpSpPr>
          <a:xfrm rot="6628019">
            <a:off x="6133555" y="2006253"/>
            <a:ext cx="212850" cy="81902"/>
            <a:chOff x="945724" y="2244096"/>
            <a:chExt cx="256963" cy="81358"/>
          </a:xfrm>
        </p:grpSpPr>
        <p:sp>
          <p:nvSpPr>
            <p:cNvPr id="164" name="Freihandform 776">
              <a:extLst>
                <a:ext uri="{FF2B5EF4-FFF2-40B4-BE49-F238E27FC236}">
                  <a16:creationId xmlns:a16="http://schemas.microsoft.com/office/drawing/2014/main" id="{C91A86E7-E71F-B11A-A9D7-31EA5EA2544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31E02DD-12F5-9AB3-9390-ADB2874EABC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DEF1DD6-9443-48EC-2BA0-5AD62166BF41}"/>
              </a:ext>
            </a:extLst>
          </p:cNvPr>
          <p:cNvGrpSpPr/>
          <p:nvPr/>
        </p:nvGrpSpPr>
        <p:grpSpPr>
          <a:xfrm rot="18050091">
            <a:off x="5778665" y="2385926"/>
            <a:ext cx="212850" cy="81902"/>
            <a:chOff x="945724" y="2244096"/>
            <a:chExt cx="256963" cy="81358"/>
          </a:xfrm>
        </p:grpSpPr>
        <p:sp>
          <p:nvSpPr>
            <p:cNvPr id="167" name="Freihandform 776">
              <a:extLst>
                <a:ext uri="{FF2B5EF4-FFF2-40B4-BE49-F238E27FC236}">
                  <a16:creationId xmlns:a16="http://schemas.microsoft.com/office/drawing/2014/main" id="{96E68357-660C-AE71-176B-974051DD204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F58C0D8-8A77-54A9-2C4A-60270950999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748D053-2F51-87EE-43CD-8073A73BFCD9}"/>
              </a:ext>
            </a:extLst>
          </p:cNvPr>
          <p:cNvGrpSpPr/>
          <p:nvPr/>
        </p:nvGrpSpPr>
        <p:grpSpPr>
          <a:xfrm rot="14452607">
            <a:off x="6145780" y="2377509"/>
            <a:ext cx="212850" cy="81902"/>
            <a:chOff x="945724" y="2244096"/>
            <a:chExt cx="256963" cy="81358"/>
          </a:xfrm>
        </p:grpSpPr>
        <p:sp>
          <p:nvSpPr>
            <p:cNvPr id="170" name="Freihandform 776">
              <a:extLst>
                <a:ext uri="{FF2B5EF4-FFF2-40B4-BE49-F238E27FC236}">
                  <a16:creationId xmlns:a16="http://schemas.microsoft.com/office/drawing/2014/main" id="{3645F2B1-A407-CDAE-EE07-573351C1A26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F4B1F5C2-FA7F-249B-5023-DC777CBBA5B4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172" name="Gerade Verbindung mit Pfeil 24">
            <a:extLst>
              <a:ext uri="{FF2B5EF4-FFF2-40B4-BE49-F238E27FC236}">
                <a16:creationId xmlns:a16="http://schemas.microsoft.com/office/drawing/2014/main" id="{6D5E08A1-0E85-118C-2239-3CA658A090FF}"/>
              </a:ext>
            </a:extLst>
          </p:cNvPr>
          <p:cNvCxnSpPr/>
          <p:nvPr/>
        </p:nvCxnSpPr>
        <p:spPr>
          <a:xfrm>
            <a:off x="7588725" y="219783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73" name="Gerade Verbindung mit Pfeil 768">
            <a:extLst>
              <a:ext uri="{FF2B5EF4-FFF2-40B4-BE49-F238E27FC236}">
                <a16:creationId xmlns:a16="http://schemas.microsoft.com/office/drawing/2014/main" id="{CC7F1438-48DB-DD4C-F615-5F4900139F3E}"/>
              </a:ext>
            </a:extLst>
          </p:cNvPr>
          <p:cNvCxnSpPr/>
          <p:nvPr/>
        </p:nvCxnSpPr>
        <p:spPr>
          <a:xfrm>
            <a:off x="7391837" y="227850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74" name="Textfeld 28">
            <a:extLst>
              <a:ext uri="{FF2B5EF4-FFF2-40B4-BE49-F238E27FC236}">
                <a16:creationId xmlns:a16="http://schemas.microsoft.com/office/drawing/2014/main" id="{199B5C43-C6D7-A69F-F6F4-5B437E64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41" y="1444823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5" name="Rounded Rectangle 313">
            <a:extLst>
              <a:ext uri="{FF2B5EF4-FFF2-40B4-BE49-F238E27FC236}">
                <a16:creationId xmlns:a16="http://schemas.microsoft.com/office/drawing/2014/main" id="{C6946816-42A1-4963-1FA2-10A27CA560AD}"/>
              </a:ext>
            </a:extLst>
          </p:cNvPr>
          <p:cNvSpPr/>
          <p:nvPr/>
        </p:nvSpPr>
        <p:spPr>
          <a:xfrm>
            <a:off x="7129442" y="138356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5822B43-110C-BB08-871F-3477BD5273AA}"/>
              </a:ext>
            </a:extLst>
          </p:cNvPr>
          <p:cNvGrpSpPr/>
          <p:nvPr/>
        </p:nvGrpSpPr>
        <p:grpSpPr>
          <a:xfrm>
            <a:off x="7755806" y="2251104"/>
            <a:ext cx="258684" cy="67391"/>
            <a:chOff x="945724" y="2244096"/>
            <a:chExt cx="256963" cy="81358"/>
          </a:xfrm>
        </p:grpSpPr>
        <p:sp>
          <p:nvSpPr>
            <p:cNvPr id="177" name="Freihandform 776">
              <a:extLst>
                <a:ext uri="{FF2B5EF4-FFF2-40B4-BE49-F238E27FC236}">
                  <a16:creationId xmlns:a16="http://schemas.microsoft.com/office/drawing/2014/main" id="{9F632DCD-FB6C-3A6E-C055-AB99E81A75B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67C3AF5-960F-618F-4954-D9AB495D597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037AF42-6CB1-4A9D-24B6-C7AB4B56CC2D}"/>
              </a:ext>
            </a:extLst>
          </p:cNvPr>
          <p:cNvGrpSpPr/>
          <p:nvPr/>
        </p:nvGrpSpPr>
        <p:grpSpPr>
          <a:xfrm>
            <a:off x="7815994" y="2102803"/>
            <a:ext cx="258684" cy="67391"/>
            <a:chOff x="945724" y="2244096"/>
            <a:chExt cx="256963" cy="81358"/>
          </a:xfrm>
        </p:grpSpPr>
        <p:sp>
          <p:nvSpPr>
            <p:cNvPr id="180" name="Freihandform 776">
              <a:extLst>
                <a:ext uri="{FF2B5EF4-FFF2-40B4-BE49-F238E27FC236}">
                  <a16:creationId xmlns:a16="http://schemas.microsoft.com/office/drawing/2014/main" id="{F1979126-3E54-B651-2F24-E18525B8CDE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502D4E55-C233-3B89-C73E-BB0173FC52A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F7368CC-F691-23A0-0583-556422125396}"/>
              </a:ext>
            </a:extLst>
          </p:cNvPr>
          <p:cNvGrpSpPr/>
          <p:nvPr/>
        </p:nvGrpSpPr>
        <p:grpSpPr>
          <a:xfrm>
            <a:off x="7941926" y="2174269"/>
            <a:ext cx="258684" cy="67391"/>
            <a:chOff x="945724" y="2244096"/>
            <a:chExt cx="256963" cy="81358"/>
          </a:xfrm>
        </p:grpSpPr>
        <p:sp>
          <p:nvSpPr>
            <p:cNvPr id="183" name="Freihandform 776">
              <a:extLst>
                <a:ext uri="{FF2B5EF4-FFF2-40B4-BE49-F238E27FC236}">
                  <a16:creationId xmlns:a16="http://schemas.microsoft.com/office/drawing/2014/main" id="{473BAEF8-3182-DC06-DCB1-807EFA47096C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28FEA70B-7FD6-216D-ABAE-2CCC0D03C869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9A7B028-FCCC-C646-64B2-89782838F144}"/>
              </a:ext>
            </a:extLst>
          </p:cNvPr>
          <p:cNvGrpSpPr/>
          <p:nvPr/>
        </p:nvGrpSpPr>
        <p:grpSpPr>
          <a:xfrm>
            <a:off x="8071267" y="2263961"/>
            <a:ext cx="258684" cy="67391"/>
            <a:chOff x="945724" y="2244096"/>
            <a:chExt cx="256963" cy="81358"/>
          </a:xfrm>
        </p:grpSpPr>
        <p:sp>
          <p:nvSpPr>
            <p:cNvPr id="186" name="Freihandform 776">
              <a:extLst>
                <a:ext uri="{FF2B5EF4-FFF2-40B4-BE49-F238E27FC236}">
                  <a16:creationId xmlns:a16="http://schemas.microsoft.com/office/drawing/2014/main" id="{F310B006-A458-BD18-CEAE-979C486119AC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78183EC4-BC05-6AA8-B087-16050A793F8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76D5C0E-8981-911B-BDBB-A134FBF5DF72}"/>
              </a:ext>
            </a:extLst>
          </p:cNvPr>
          <p:cNvGrpSpPr/>
          <p:nvPr/>
        </p:nvGrpSpPr>
        <p:grpSpPr>
          <a:xfrm>
            <a:off x="8113080" y="2093002"/>
            <a:ext cx="258684" cy="67391"/>
            <a:chOff x="945724" y="2244096"/>
            <a:chExt cx="256963" cy="81358"/>
          </a:xfrm>
        </p:grpSpPr>
        <p:sp>
          <p:nvSpPr>
            <p:cNvPr id="189" name="Freihandform 776">
              <a:extLst>
                <a:ext uri="{FF2B5EF4-FFF2-40B4-BE49-F238E27FC236}">
                  <a16:creationId xmlns:a16="http://schemas.microsoft.com/office/drawing/2014/main" id="{DBF647DA-72A4-2E3F-F399-CBD29A36B18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49F72063-8619-FCE7-0D56-9234D4B4B31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8DFC0EC-9E3B-C550-8C65-A2F38E31C855}"/>
              </a:ext>
            </a:extLst>
          </p:cNvPr>
          <p:cNvGrpSpPr/>
          <p:nvPr/>
        </p:nvGrpSpPr>
        <p:grpSpPr>
          <a:xfrm rot="6628019">
            <a:off x="7544438" y="2018732"/>
            <a:ext cx="212850" cy="81902"/>
            <a:chOff x="945724" y="2244096"/>
            <a:chExt cx="256963" cy="81358"/>
          </a:xfrm>
        </p:grpSpPr>
        <p:sp>
          <p:nvSpPr>
            <p:cNvPr id="192" name="Freihandform 776">
              <a:extLst>
                <a:ext uri="{FF2B5EF4-FFF2-40B4-BE49-F238E27FC236}">
                  <a16:creationId xmlns:a16="http://schemas.microsoft.com/office/drawing/2014/main" id="{C747F777-1C59-B8E8-7820-6CBA324C5E7D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F50F8FE-9ECE-7921-82F9-0EAB54184768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92B9078-F8C3-E918-5BB0-4126620048CB}"/>
              </a:ext>
            </a:extLst>
          </p:cNvPr>
          <p:cNvGrpSpPr/>
          <p:nvPr/>
        </p:nvGrpSpPr>
        <p:grpSpPr>
          <a:xfrm rot="18050091">
            <a:off x="7189547" y="2398406"/>
            <a:ext cx="212850" cy="81902"/>
            <a:chOff x="945724" y="2244096"/>
            <a:chExt cx="256963" cy="81358"/>
          </a:xfrm>
        </p:grpSpPr>
        <p:sp>
          <p:nvSpPr>
            <p:cNvPr id="195" name="Freihandform 776">
              <a:extLst>
                <a:ext uri="{FF2B5EF4-FFF2-40B4-BE49-F238E27FC236}">
                  <a16:creationId xmlns:a16="http://schemas.microsoft.com/office/drawing/2014/main" id="{6D94E34C-FB6E-E092-77B0-2CEBDB62EA1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00756DD1-D364-2982-2B99-90C2DA4D6F4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EB35E8B-70D3-D0BD-F7CE-17FA27CFC990}"/>
              </a:ext>
            </a:extLst>
          </p:cNvPr>
          <p:cNvGrpSpPr/>
          <p:nvPr/>
        </p:nvGrpSpPr>
        <p:grpSpPr>
          <a:xfrm rot="14452607">
            <a:off x="7556665" y="2389987"/>
            <a:ext cx="212850" cy="81902"/>
            <a:chOff x="945724" y="2244096"/>
            <a:chExt cx="256963" cy="81358"/>
          </a:xfrm>
        </p:grpSpPr>
        <p:sp>
          <p:nvSpPr>
            <p:cNvPr id="198" name="Freihandform 776">
              <a:extLst>
                <a:ext uri="{FF2B5EF4-FFF2-40B4-BE49-F238E27FC236}">
                  <a16:creationId xmlns:a16="http://schemas.microsoft.com/office/drawing/2014/main" id="{EBBFE7F5-7543-6873-A9A1-9FABD7132E2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14B715B1-2929-AE82-E803-6475A218DBA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0" name="Ellipse 752">
            <a:extLst>
              <a:ext uri="{FF2B5EF4-FFF2-40B4-BE49-F238E27FC236}">
                <a16:creationId xmlns:a16="http://schemas.microsoft.com/office/drawing/2014/main" id="{D9CC583D-57F9-5D50-1396-8AD2F480754E}"/>
              </a:ext>
            </a:extLst>
          </p:cNvPr>
          <p:cNvSpPr>
            <a:spLocks/>
          </p:cNvSpPr>
          <p:nvPr/>
        </p:nvSpPr>
        <p:spPr bwMode="auto">
          <a:xfrm>
            <a:off x="5922183" y="223437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1" name="Ellipse 752">
            <a:extLst>
              <a:ext uri="{FF2B5EF4-FFF2-40B4-BE49-F238E27FC236}">
                <a16:creationId xmlns:a16="http://schemas.microsoft.com/office/drawing/2014/main" id="{6AAE80F1-AB57-3866-A4A9-653DE21165B4}"/>
              </a:ext>
            </a:extLst>
          </p:cNvPr>
          <p:cNvSpPr>
            <a:spLocks/>
          </p:cNvSpPr>
          <p:nvPr/>
        </p:nvSpPr>
        <p:spPr bwMode="auto">
          <a:xfrm>
            <a:off x="7532559" y="2168126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2" name="Ellipse 752">
            <a:extLst>
              <a:ext uri="{FF2B5EF4-FFF2-40B4-BE49-F238E27FC236}">
                <a16:creationId xmlns:a16="http://schemas.microsoft.com/office/drawing/2014/main" id="{812BD495-99F1-0937-2436-17EB457F5634}"/>
              </a:ext>
            </a:extLst>
          </p:cNvPr>
          <p:cNvSpPr>
            <a:spLocks/>
          </p:cNvSpPr>
          <p:nvPr/>
        </p:nvSpPr>
        <p:spPr bwMode="auto">
          <a:xfrm>
            <a:off x="7323234" y="224685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3" name="Textfeld 28">
            <a:extLst>
              <a:ext uri="{FF2B5EF4-FFF2-40B4-BE49-F238E27FC236}">
                <a16:creationId xmlns:a16="http://schemas.microsoft.com/office/drawing/2014/main" id="{D4C71609-7C51-F757-23D3-AC736FA93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210" y="1941474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4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2"/>
    </mc:Choice>
    <mc:Fallback xmlns="">
      <p:transition spd="slow" advTm="7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 animBg="1"/>
      <p:bldP spid="17" grpId="0" animBg="1"/>
      <p:bldP spid="44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1DD6C-ED45-2E05-7F2A-7EF3A1DD0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13F0A8B-6643-2EB1-B824-3A97CEBCDF4F}"/>
              </a:ext>
            </a:extLst>
          </p:cNvPr>
          <p:cNvSpPr/>
          <p:nvPr/>
        </p:nvSpPr>
        <p:spPr>
          <a:xfrm>
            <a:off x="1199456" y="834477"/>
            <a:ext cx="9433048" cy="2449195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  <a:sym typeface="Helvetica Light"/>
            </a:endParaRPr>
          </a:p>
        </p:txBody>
      </p:sp>
      <p:sp>
        <p:nvSpPr>
          <p:cNvPr id="55" name="Textfeld 28">
            <a:extLst>
              <a:ext uri="{FF2B5EF4-FFF2-40B4-BE49-F238E27FC236}">
                <a16:creationId xmlns:a16="http://schemas.microsoft.com/office/drawing/2014/main" id="{4245BDE8-4AE9-5101-14D2-F9C54E2A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135" y="3348071"/>
            <a:ext cx="3098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 fluctuating quantity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60C94C1-20C8-4B5B-146D-4E587C765C02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99159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C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hallenge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measurement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deadtime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feld 28">
            <a:extLst>
              <a:ext uri="{FF2B5EF4-FFF2-40B4-BE49-F238E27FC236}">
                <a16:creationId xmlns:a16="http://schemas.microsoft.com/office/drawing/2014/main" id="{24C41577-3C05-ABEF-E08E-2A50CF5F0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891" y="893362"/>
            <a:ext cx="4744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Ultracold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intermittently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available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BDF8147-7AB2-2F58-96CE-CFA1C53C61C4}"/>
              </a:ext>
            </a:extLst>
          </p:cNvPr>
          <p:cNvCxnSpPr/>
          <p:nvPr/>
        </p:nvCxnSpPr>
        <p:spPr>
          <a:xfrm flipV="1">
            <a:off x="1448518" y="2951687"/>
            <a:ext cx="8915481" cy="3728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28">
            <a:extLst>
              <a:ext uri="{FF2B5EF4-FFF2-40B4-BE49-F238E27FC236}">
                <a16:creationId xmlns:a16="http://schemas.microsoft.com/office/drawing/2014/main" id="{1B3664EF-48DB-DB18-9CAB-BB3BB5077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099" y="2919859"/>
            <a:ext cx="781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6" name="Textfeld 28">
            <a:extLst>
              <a:ext uri="{FF2B5EF4-FFF2-40B4-BE49-F238E27FC236}">
                <a16:creationId xmlns:a16="http://schemas.microsoft.com/office/drawing/2014/main" id="{F96971C2-BBBF-34E3-E75C-7CA4B272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90" y="5889487"/>
            <a:ext cx="2623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dead time</a:t>
            </a:r>
          </a:p>
        </p:txBody>
      </p:sp>
      <p:sp>
        <p:nvSpPr>
          <p:cNvPr id="7" name="Textfeld 28">
            <a:extLst>
              <a:ext uri="{FF2B5EF4-FFF2-40B4-BE49-F238E27FC236}">
                <a16:creationId xmlns:a16="http://schemas.microsoft.com/office/drawing/2014/main" id="{CCFA0E12-B252-9CEE-02C5-93DCD170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674" y="5468052"/>
            <a:ext cx="64312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measurement time</a:t>
            </a:r>
          </a:p>
        </p:txBody>
      </p:sp>
      <p:cxnSp>
        <p:nvCxnSpPr>
          <p:cNvPr id="8" name="Elbow Connector 293">
            <a:extLst>
              <a:ext uri="{FF2B5EF4-FFF2-40B4-BE49-F238E27FC236}">
                <a16:creationId xmlns:a16="http://schemas.microsoft.com/office/drawing/2014/main" id="{32A85528-4540-44CA-A258-758F3DF6D395}"/>
              </a:ext>
            </a:extLst>
          </p:cNvPr>
          <p:cNvCxnSpPr>
            <a:stCxn id="6" idx="1"/>
          </p:cNvCxnSpPr>
          <p:nvPr/>
        </p:nvCxnSpPr>
        <p:spPr bwMode="auto">
          <a:xfrm rot="10800000">
            <a:off x="2336816" y="5303558"/>
            <a:ext cx="80474" cy="770597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Elbow Connector 294">
            <a:extLst>
              <a:ext uri="{FF2B5EF4-FFF2-40B4-BE49-F238E27FC236}">
                <a16:creationId xmlns:a16="http://schemas.microsoft.com/office/drawing/2014/main" id="{A8DB1E56-6717-D7D8-91E2-29F9215B324F}"/>
              </a:ext>
            </a:extLst>
          </p:cNvPr>
          <p:cNvCxnSpPr>
            <a:stCxn id="7" idx="1"/>
          </p:cNvCxnSpPr>
          <p:nvPr/>
        </p:nvCxnSpPr>
        <p:spPr bwMode="auto">
          <a:xfrm rot="10800000">
            <a:off x="2770298" y="5303557"/>
            <a:ext cx="197377" cy="349163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28">
            <a:extLst>
              <a:ext uri="{FF2B5EF4-FFF2-40B4-BE49-F238E27FC236}">
                <a16:creationId xmlns:a16="http://schemas.microsoft.com/office/drawing/2014/main" id="{A56B2C1C-6859-F7A4-0622-795B1A903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991" y="3883426"/>
            <a:ext cx="878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</a:t>
            </a:r>
          </a:p>
        </p:txBody>
      </p:sp>
      <p:sp>
        <p:nvSpPr>
          <p:cNvPr id="12" name="Textfeld 28">
            <a:extLst>
              <a:ext uri="{FF2B5EF4-FFF2-40B4-BE49-F238E27FC236}">
                <a16:creationId xmlns:a16="http://schemas.microsoft.com/office/drawing/2014/main" id="{22C8A7A0-DCE2-9749-8EBB-2033E7D8A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224" y="3878607"/>
            <a:ext cx="179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True average</a:t>
            </a:r>
          </a:p>
        </p:txBody>
      </p:sp>
      <p:sp>
        <p:nvSpPr>
          <p:cNvPr id="13" name="Freeform 264">
            <a:extLst>
              <a:ext uri="{FF2B5EF4-FFF2-40B4-BE49-F238E27FC236}">
                <a16:creationId xmlns:a16="http://schemas.microsoft.com/office/drawing/2014/main" id="{2F78E65B-3A3B-7B5B-1289-FF09B5249D4C}"/>
              </a:ext>
            </a:extLst>
          </p:cNvPr>
          <p:cNvSpPr/>
          <p:nvPr/>
        </p:nvSpPr>
        <p:spPr bwMode="auto">
          <a:xfrm>
            <a:off x="1846315" y="3825944"/>
            <a:ext cx="2162709" cy="1118567"/>
          </a:xfrm>
          <a:custGeom>
            <a:avLst/>
            <a:gdLst>
              <a:gd name="connsiteX0" fmla="*/ 0 w 7851227"/>
              <a:gd name="connsiteY0" fmla="*/ 576516 h 1901034"/>
              <a:gd name="connsiteX1" fmla="*/ 173420 w 7851227"/>
              <a:gd name="connsiteY1" fmla="*/ 1002185 h 1901034"/>
              <a:gd name="connsiteX2" fmla="*/ 512379 w 7851227"/>
              <a:gd name="connsiteY2" fmla="*/ 1167723 h 1901034"/>
              <a:gd name="connsiteX3" fmla="*/ 670034 w 7851227"/>
              <a:gd name="connsiteY3" fmla="*/ 773585 h 1901034"/>
              <a:gd name="connsiteX4" fmla="*/ 882869 w 7851227"/>
              <a:gd name="connsiteY4" fmla="*/ 1246551 h 1901034"/>
              <a:gd name="connsiteX5" fmla="*/ 1166648 w 7851227"/>
              <a:gd name="connsiteY5" fmla="*/ 1498799 h 1901034"/>
              <a:gd name="connsiteX6" fmla="*/ 1387365 w 7851227"/>
              <a:gd name="connsiteY6" fmla="*/ 1073130 h 1901034"/>
              <a:gd name="connsiteX7" fmla="*/ 1568669 w 7851227"/>
              <a:gd name="connsiteY7" fmla="*/ 1301730 h 1901034"/>
              <a:gd name="connsiteX8" fmla="*/ 1836683 w 7851227"/>
              <a:gd name="connsiteY8" fmla="*/ 521337 h 1901034"/>
              <a:gd name="connsiteX9" fmla="*/ 2057400 w 7851227"/>
              <a:gd name="connsiteY9" fmla="*/ 608047 h 1901034"/>
              <a:gd name="connsiteX10" fmla="*/ 2364827 w 7851227"/>
              <a:gd name="connsiteY10" fmla="*/ 16841 h 1901034"/>
              <a:gd name="connsiteX11" fmla="*/ 2538248 w 7851227"/>
              <a:gd name="connsiteY11" fmla="*/ 623813 h 1901034"/>
              <a:gd name="connsiteX12" fmla="*/ 2837793 w 7851227"/>
              <a:gd name="connsiteY12" fmla="*/ 142965 h 1901034"/>
              <a:gd name="connsiteX13" fmla="*/ 2892972 w 7851227"/>
              <a:gd name="connsiteY13" fmla="*/ 781468 h 1901034"/>
              <a:gd name="connsiteX14" fmla="*/ 3452648 w 7851227"/>
              <a:gd name="connsiteY14" fmla="*/ 1075 h 1901034"/>
              <a:gd name="connsiteX15" fmla="*/ 3405351 w 7851227"/>
              <a:gd name="connsiteY15" fmla="*/ 986420 h 1901034"/>
              <a:gd name="connsiteX16" fmla="*/ 3657600 w 7851227"/>
              <a:gd name="connsiteY16" fmla="*/ 1049482 h 1901034"/>
              <a:gd name="connsiteX17" fmla="*/ 3728545 w 7851227"/>
              <a:gd name="connsiteY17" fmla="*/ 1900820 h 1901034"/>
              <a:gd name="connsiteX18" fmla="*/ 4201510 w 7851227"/>
              <a:gd name="connsiteY18" fmla="*/ 1136192 h 1901034"/>
              <a:gd name="connsiteX19" fmla="*/ 4264572 w 7851227"/>
              <a:gd name="connsiteY19" fmla="*/ 1553979 h 1901034"/>
              <a:gd name="connsiteX20" fmla="*/ 4611414 w 7851227"/>
              <a:gd name="connsiteY20" fmla="*/ 765703 h 1901034"/>
              <a:gd name="connsiteX21" fmla="*/ 4619296 w 7851227"/>
              <a:gd name="connsiteY21" fmla="*/ 1333261 h 1901034"/>
              <a:gd name="connsiteX22" fmla="*/ 4855779 w 7851227"/>
              <a:gd name="connsiteY22" fmla="*/ 568634 h 1901034"/>
              <a:gd name="connsiteX23" fmla="*/ 4910958 w 7851227"/>
              <a:gd name="connsiteY23" fmla="*/ 1151958 h 1901034"/>
              <a:gd name="connsiteX24" fmla="*/ 5439103 w 7851227"/>
              <a:gd name="connsiteY24" fmla="*/ 442510 h 1901034"/>
              <a:gd name="connsiteX25" fmla="*/ 5399689 w 7851227"/>
              <a:gd name="connsiteY25" fmla="*/ 1215020 h 1901034"/>
              <a:gd name="connsiteX26" fmla="*/ 5793827 w 7851227"/>
              <a:gd name="connsiteY26" fmla="*/ 789351 h 1901034"/>
              <a:gd name="connsiteX27" fmla="*/ 6006662 w 7851227"/>
              <a:gd name="connsiteY27" fmla="*/ 1522447 h 1901034"/>
              <a:gd name="connsiteX28" fmla="*/ 6511158 w 7851227"/>
              <a:gd name="connsiteY28" fmla="*/ 1262316 h 1901034"/>
              <a:gd name="connsiteX29" fmla="*/ 6668814 w 7851227"/>
              <a:gd name="connsiteY29" fmla="*/ 1837758 h 1901034"/>
              <a:gd name="connsiteX30" fmla="*/ 7244255 w 7851227"/>
              <a:gd name="connsiteY30" fmla="*/ 1136192 h 1901034"/>
              <a:gd name="connsiteX31" fmla="*/ 7283669 w 7851227"/>
              <a:gd name="connsiteY31" fmla="*/ 1404206 h 1901034"/>
              <a:gd name="connsiteX32" fmla="*/ 7654158 w 7851227"/>
              <a:gd name="connsiteY32" fmla="*/ 245441 h 1901034"/>
              <a:gd name="connsiteX33" fmla="*/ 7740869 w 7851227"/>
              <a:gd name="connsiteY33" fmla="*/ 797234 h 1901034"/>
              <a:gd name="connsiteX34" fmla="*/ 7851227 w 7851227"/>
              <a:gd name="connsiteY34" fmla="*/ 529220 h 1901034"/>
              <a:gd name="connsiteX0" fmla="*/ -1 w 7677806"/>
              <a:gd name="connsiteY0" fmla="*/ 1002185 h 1901034"/>
              <a:gd name="connsiteX1" fmla="*/ 338958 w 7677806"/>
              <a:gd name="connsiteY1" fmla="*/ 1167723 h 1901034"/>
              <a:gd name="connsiteX2" fmla="*/ 496613 w 7677806"/>
              <a:gd name="connsiteY2" fmla="*/ 773585 h 1901034"/>
              <a:gd name="connsiteX3" fmla="*/ 709448 w 7677806"/>
              <a:gd name="connsiteY3" fmla="*/ 1246551 h 1901034"/>
              <a:gd name="connsiteX4" fmla="*/ 993227 w 7677806"/>
              <a:gd name="connsiteY4" fmla="*/ 1498799 h 1901034"/>
              <a:gd name="connsiteX5" fmla="*/ 1213944 w 7677806"/>
              <a:gd name="connsiteY5" fmla="*/ 1073130 h 1901034"/>
              <a:gd name="connsiteX6" fmla="*/ 1395248 w 7677806"/>
              <a:gd name="connsiteY6" fmla="*/ 1301730 h 1901034"/>
              <a:gd name="connsiteX7" fmla="*/ 1663262 w 7677806"/>
              <a:gd name="connsiteY7" fmla="*/ 521337 h 1901034"/>
              <a:gd name="connsiteX8" fmla="*/ 1883979 w 7677806"/>
              <a:gd name="connsiteY8" fmla="*/ 608047 h 1901034"/>
              <a:gd name="connsiteX9" fmla="*/ 2191406 w 7677806"/>
              <a:gd name="connsiteY9" fmla="*/ 16841 h 1901034"/>
              <a:gd name="connsiteX10" fmla="*/ 2364827 w 7677806"/>
              <a:gd name="connsiteY10" fmla="*/ 623813 h 1901034"/>
              <a:gd name="connsiteX11" fmla="*/ 2664372 w 7677806"/>
              <a:gd name="connsiteY11" fmla="*/ 142965 h 1901034"/>
              <a:gd name="connsiteX12" fmla="*/ 2719551 w 7677806"/>
              <a:gd name="connsiteY12" fmla="*/ 781468 h 1901034"/>
              <a:gd name="connsiteX13" fmla="*/ 3279227 w 7677806"/>
              <a:gd name="connsiteY13" fmla="*/ 1075 h 1901034"/>
              <a:gd name="connsiteX14" fmla="*/ 3231930 w 7677806"/>
              <a:gd name="connsiteY14" fmla="*/ 986420 h 1901034"/>
              <a:gd name="connsiteX15" fmla="*/ 3484179 w 7677806"/>
              <a:gd name="connsiteY15" fmla="*/ 1049482 h 1901034"/>
              <a:gd name="connsiteX16" fmla="*/ 3555124 w 7677806"/>
              <a:gd name="connsiteY16" fmla="*/ 1900820 h 1901034"/>
              <a:gd name="connsiteX17" fmla="*/ 4028089 w 7677806"/>
              <a:gd name="connsiteY17" fmla="*/ 1136192 h 1901034"/>
              <a:gd name="connsiteX18" fmla="*/ 4091151 w 7677806"/>
              <a:gd name="connsiteY18" fmla="*/ 1553979 h 1901034"/>
              <a:gd name="connsiteX19" fmla="*/ 4437993 w 7677806"/>
              <a:gd name="connsiteY19" fmla="*/ 765703 h 1901034"/>
              <a:gd name="connsiteX20" fmla="*/ 4445875 w 7677806"/>
              <a:gd name="connsiteY20" fmla="*/ 1333261 h 1901034"/>
              <a:gd name="connsiteX21" fmla="*/ 4682358 w 7677806"/>
              <a:gd name="connsiteY21" fmla="*/ 568634 h 1901034"/>
              <a:gd name="connsiteX22" fmla="*/ 4737537 w 7677806"/>
              <a:gd name="connsiteY22" fmla="*/ 1151958 h 1901034"/>
              <a:gd name="connsiteX23" fmla="*/ 5265682 w 7677806"/>
              <a:gd name="connsiteY23" fmla="*/ 442510 h 1901034"/>
              <a:gd name="connsiteX24" fmla="*/ 5226268 w 7677806"/>
              <a:gd name="connsiteY24" fmla="*/ 1215020 h 1901034"/>
              <a:gd name="connsiteX25" fmla="*/ 5620406 w 7677806"/>
              <a:gd name="connsiteY25" fmla="*/ 789351 h 1901034"/>
              <a:gd name="connsiteX26" fmla="*/ 5833241 w 7677806"/>
              <a:gd name="connsiteY26" fmla="*/ 1522447 h 1901034"/>
              <a:gd name="connsiteX27" fmla="*/ 6337737 w 7677806"/>
              <a:gd name="connsiteY27" fmla="*/ 1262316 h 1901034"/>
              <a:gd name="connsiteX28" fmla="*/ 6495393 w 7677806"/>
              <a:gd name="connsiteY28" fmla="*/ 1837758 h 1901034"/>
              <a:gd name="connsiteX29" fmla="*/ 7070834 w 7677806"/>
              <a:gd name="connsiteY29" fmla="*/ 1136192 h 1901034"/>
              <a:gd name="connsiteX30" fmla="*/ 7110248 w 7677806"/>
              <a:gd name="connsiteY30" fmla="*/ 1404206 h 1901034"/>
              <a:gd name="connsiteX31" fmla="*/ 7480737 w 7677806"/>
              <a:gd name="connsiteY31" fmla="*/ 245441 h 1901034"/>
              <a:gd name="connsiteX32" fmla="*/ 7567448 w 7677806"/>
              <a:gd name="connsiteY32" fmla="*/ 797234 h 1901034"/>
              <a:gd name="connsiteX33" fmla="*/ 7677806 w 7677806"/>
              <a:gd name="connsiteY33" fmla="*/ 529220 h 1901034"/>
              <a:gd name="connsiteX0" fmla="*/ -1 w 7338847"/>
              <a:gd name="connsiteY0" fmla="*/ 1167723 h 1901034"/>
              <a:gd name="connsiteX1" fmla="*/ 157654 w 7338847"/>
              <a:gd name="connsiteY1" fmla="*/ 773585 h 1901034"/>
              <a:gd name="connsiteX2" fmla="*/ 370489 w 7338847"/>
              <a:gd name="connsiteY2" fmla="*/ 1246551 h 1901034"/>
              <a:gd name="connsiteX3" fmla="*/ 654268 w 7338847"/>
              <a:gd name="connsiteY3" fmla="*/ 1498799 h 1901034"/>
              <a:gd name="connsiteX4" fmla="*/ 874985 w 7338847"/>
              <a:gd name="connsiteY4" fmla="*/ 1073130 h 1901034"/>
              <a:gd name="connsiteX5" fmla="*/ 1056289 w 7338847"/>
              <a:gd name="connsiteY5" fmla="*/ 1301730 h 1901034"/>
              <a:gd name="connsiteX6" fmla="*/ 1324303 w 7338847"/>
              <a:gd name="connsiteY6" fmla="*/ 521337 h 1901034"/>
              <a:gd name="connsiteX7" fmla="*/ 1545020 w 7338847"/>
              <a:gd name="connsiteY7" fmla="*/ 608047 h 1901034"/>
              <a:gd name="connsiteX8" fmla="*/ 1852447 w 7338847"/>
              <a:gd name="connsiteY8" fmla="*/ 16841 h 1901034"/>
              <a:gd name="connsiteX9" fmla="*/ 2025868 w 7338847"/>
              <a:gd name="connsiteY9" fmla="*/ 623813 h 1901034"/>
              <a:gd name="connsiteX10" fmla="*/ 2325413 w 7338847"/>
              <a:gd name="connsiteY10" fmla="*/ 142965 h 1901034"/>
              <a:gd name="connsiteX11" fmla="*/ 2380592 w 7338847"/>
              <a:gd name="connsiteY11" fmla="*/ 781468 h 1901034"/>
              <a:gd name="connsiteX12" fmla="*/ 2940268 w 7338847"/>
              <a:gd name="connsiteY12" fmla="*/ 1075 h 1901034"/>
              <a:gd name="connsiteX13" fmla="*/ 2892971 w 7338847"/>
              <a:gd name="connsiteY13" fmla="*/ 986420 h 1901034"/>
              <a:gd name="connsiteX14" fmla="*/ 3145220 w 7338847"/>
              <a:gd name="connsiteY14" fmla="*/ 1049482 h 1901034"/>
              <a:gd name="connsiteX15" fmla="*/ 3216165 w 7338847"/>
              <a:gd name="connsiteY15" fmla="*/ 1900820 h 1901034"/>
              <a:gd name="connsiteX16" fmla="*/ 3689130 w 7338847"/>
              <a:gd name="connsiteY16" fmla="*/ 1136192 h 1901034"/>
              <a:gd name="connsiteX17" fmla="*/ 3752192 w 7338847"/>
              <a:gd name="connsiteY17" fmla="*/ 1553979 h 1901034"/>
              <a:gd name="connsiteX18" fmla="*/ 4099034 w 7338847"/>
              <a:gd name="connsiteY18" fmla="*/ 765703 h 1901034"/>
              <a:gd name="connsiteX19" fmla="*/ 4106916 w 7338847"/>
              <a:gd name="connsiteY19" fmla="*/ 1333261 h 1901034"/>
              <a:gd name="connsiteX20" fmla="*/ 4343399 w 7338847"/>
              <a:gd name="connsiteY20" fmla="*/ 568634 h 1901034"/>
              <a:gd name="connsiteX21" fmla="*/ 4398578 w 7338847"/>
              <a:gd name="connsiteY21" fmla="*/ 1151958 h 1901034"/>
              <a:gd name="connsiteX22" fmla="*/ 4926723 w 7338847"/>
              <a:gd name="connsiteY22" fmla="*/ 442510 h 1901034"/>
              <a:gd name="connsiteX23" fmla="*/ 4887309 w 7338847"/>
              <a:gd name="connsiteY23" fmla="*/ 1215020 h 1901034"/>
              <a:gd name="connsiteX24" fmla="*/ 5281447 w 7338847"/>
              <a:gd name="connsiteY24" fmla="*/ 789351 h 1901034"/>
              <a:gd name="connsiteX25" fmla="*/ 5494282 w 7338847"/>
              <a:gd name="connsiteY25" fmla="*/ 1522447 h 1901034"/>
              <a:gd name="connsiteX26" fmla="*/ 5998778 w 7338847"/>
              <a:gd name="connsiteY26" fmla="*/ 1262316 h 1901034"/>
              <a:gd name="connsiteX27" fmla="*/ 6156434 w 7338847"/>
              <a:gd name="connsiteY27" fmla="*/ 1837758 h 1901034"/>
              <a:gd name="connsiteX28" fmla="*/ 6731875 w 7338847"/>
              <a:gd name="connsiteY28" fmla="*/ 1136192 h 1901034"/>
              <a:gd name="connsiteX29" fmla="*/ 6771289 w 7338847"/>
              <a:gd name="connsiteY29" fmla="*/ 1404206 h 1901034"/>
              <a:gd name="connsiteX30" fmla="*/ 7141778 w 7338847"/>
              <a:gd name="connsiteY30" fmla="*/ 245441 h 1901034"/>
              <a:gd name="connsiteX31" fmla="*/ 7228489 w 7338847"/>
              <a:gd name="connsiteY31" fmla="*/ 797234 h 1901034"/>
              <a:gd name="connsiteX32" fmla="*/ 7338847 w 7338847"/>
              <a:gd name="connsiteY32" fmla="*/ 529220 h 1901034"/>
              <a:gd name="connsiteX0" fmla="*/ -2 w 7181191"/>
              <a:gd name="connsiteY0" fmla="*/ 773585 h 1901034"/>
              <a:gd name="connsiteX1" fmla="*/ 212833 w 7181191"/>
              <a:gd name="connsiteY1" fmla="*/ 1246551 h 1901034"/>
              <a:gd name="connsiteX2" fmla="*/ 496612 w 7181191"/>
              <a:gd name="connsiteY2" fmla="*/ 1498799 h 1901034"/>
              <a:gd name="connsiteX3" fmla="*/ 717329 w 7181191"/>
              <a:gd name="connsiteY3" fmla="*/ 1073130 h 1901034"/>
              <a:gd name="connsiteX4" fmla="*/ 898633 w 7181191"/>
              <a:gd name="connsiteY4" fmla="*/ 1301730 h 1901034"/>
              <a:gd name="connsiteX5" fmla="*/ 1166647 w 7181191"/>
              <a:gd name="connsiteY5" fmla="*/ 521337 h 1901034"/>
              <a:gd name="connsiteX6" fmla="*/ 1387364 w 7181191"/>
              <a:gd name="connsiteY6" fmla="*/ 608047 h 1901034"/>
              <a:gd name="connsiteX7" fmla="*/ 1694791 w 7181191"/>
              <a:gd name="connsiteY7" fmla="*/ 16841 h 1901034"/>
              <a:gd name="connsiteX8" fmla="*/ 1868212 w 7181191"/>
              <a:gd name="connsiteY8" fmla="*/ 623813 h 1901034"/>
              <a:gd name="connsiteX9" fmla="*/ 2167757 w 7181191"/>
              <a:gd name="connsiteY9" fmla="*/ 142965 h 1901034"/>
              <a:gd name="connsiteX10" fmla="*/ 2222936 w 7181191"/>
              <a:gd name="connsiteY10" fmla="*/ 781468 h 1901034"/>
              <a:gd name="connsiteX11" fmla="*/ 2782612 w 7181191"/>
              <a:gd name="connsiteY11" fmla="*/ 1075 h 1901034"/>
              <a:gd name="connsiteX12" fmla="*/ 2735315 w 7181191"/>
              <a:gd name="connsiteY12" fmla="*/ 986420 h 1901034"/>
              <a:gd name="connsiteX13" fmla="*/ 2987564 w 7181191"/>
              <a:gd name="connsiteY13" fmla="*/ 1049482 h 1901034"/>
              <a:gd name="connsiteX14" fmla="*/ 3058509 w 7181191"/>
              <a:gd name="connsiteY14" fmla="*/ 1900820 h 1901034"/>
              <a:gd name="connsiteX15" fmla="*/ 3531474 w 7181191"/>
              <a:gd name="connsiteY15" fmla="*/ 1136192 h 1901034"/>
              <a:gd name="connsiteX16" fmla="*/ 3594536 w 7181191"/>
              <a:gd name="connsiteY16" fmla="*/ 1553979 h 1901034"/>
              <a:gd name="connsiteX17" fmla="*/ 3941378 w 7181191"/>
              <a:gd name="connsiteY17" fmla="*/ 765703 h 1901034"/>
              <a:gd name="connsiteX18" fmla="*/ 3949260 w 7181191"/>
              <a:gd name="connsiteY18" fmla="*/ 1333261 h 1901034"/>
              <a:gd name="connsiteX19" fmla="*/ 4185743 w 7181191"/>
              <a:gd name="connsiteY19" fmla="*/ 568634 h 1901034"/>
              <a:gd name="connsiteX20" fmla="*/ 4240922 w 7181191"/>
              <a:gd name="connsiteY20" fmla="*/ 1151958 h 1901034"/>
              <a:gd name="connsiteX21" fmla="*/ 4769067 w 7181191"/>
              <a:gd name="connsiteY21" fmla="*/ 442510 h 1901034"/>
              <a:gd name="connsiteX22" fmla="*/ 4729653 w 7181191"/>
              <a:gd name="connsiteY22" fmla="*/ 1215020 h 1901034"/>
              <a:gd name="connsiteX23" fmla="*/ 5123791 w 7181191"/>
              <a:gd name="connsiteY23" fmla="*/ 789351 h 1901034"/>
              <a:gd name="connsiteX24" fmla="*/ 5336626 w 7181191"/>
              <a:gd name="connsiteY24" fmla="*/ 1522447 h 1901034"/>
              <a:gd name="connsiteX25" fmla="*/ 5841122 w 7181191"/>
              <a:gd name="connsiteY25" fmla="*/ 1262316 h 1901034"/>
              <a:gd name="connsiteX26" fmla="*/ 5998778 w 7181191"/>
              <a:gd name="connsiteY26" fmla="*/ 1837758 h 1901034"/>
              <a:gd name="connsiteX27" fmla="*/ 6574219 w 7181191"/>
              <a:gd name="connsiteY27" fmla="*/ 1136192 h 1901034"/>
              <a:gd name="connsiteX28" fmla="*/ 6613633 w 7181191"/>
              <a:gd name="connsiteY28" fmla="*/ 1404206 h 1901034"/>
              <a:gd name="connsiteX29" fmla="*/ 6984122 w 7181191"/>
              <a:gd name="connsiteY29" fmla="*/ 245441 h 1901034"/>
              <a:gd name="connsiteX30" fmla="*/ 7070833 w 7181191"/>
              <a:gd name="connsiteY30" fmla="*/ 797234 h 1901034"/>
              <a:gd name="connsiteX31" fmla="*/ 7181191 w 7181191"/>
              <a:gd name="connsiteY31" fmla="*/ 529220 h 190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181191" h="1901034">
                <a:moveTo>
                  <a:pt x="-2" y="773585"/>
                </a:moveTo>
                <a:cubicBezTo>
                  <a:pt x="61746" y="786723"/>
                  <a:pt x="130064" y="1125682"/>
                  <a:pt x="212833" y="1246551"/>
                </a:cubicBezTo>
                <a:cubicBezTo>
                  <a:pt x="295602" y="1367420"/>
                  <a:pt x="412529" y="1527703"/>
                  <a:pt x="496612" y="1498799"/>
                </a:cubicBezTo>
                <a:cubicBezTo>
                  <a:pt x="580695" y="1469896"/>
                  <a:pt x="650326" y="1105975"/>
                  <a:pt x="717329" y="1073130"/>
                </a:cubicBezTo>
                <a:cubicBezTo>
                  <a:pt x="784332" y="1040285"/>
                  <a:pt x="823747" y="1393695"/>
                  <a:pt x="898633" y="1301730"/>
                </a:cubicBezTo>
                <a:cubicBezTo>
                  <a:pt x="973519" y="1209765"/>
                  <a:pt x="1085192" y="636951"/>
                  <a:pt x="1166647" y="521337"/>
                </a:cubicBezTo>
                <a:cubicBezTo>
                  <a:pt x="1248102" y="405723"/>
                  <a:pt x="1299340" y="692130"/>
                  <a:pt x="1387364" y="608047"/>
                </a:cubicBezTo>
                <a:cubicBezTo>
                  <a:pt x="1475388" y="523964"/>
                  <a:pt x="1614650" y="14213"/>
                  <a:pt x="1694791" y="16841"/>
                </a:cubicBezTo>
                <a:cubicBezTo>
                  <a:pt x="1774932" y="19469"/>
                  <a:pt x="1789384" y="602792"/>
                  <a:pt x="1868212" y="623813"/>
                </a:cubicBezTo>
                <a:cubicBezTo>
                  <a:pt x="1947040" y="644834"/>
                  <a:pt x="2108636" y="116689"/>
                  <a:pt x="2167757" y="142965"/>
                </a:cubicBezTo>
                <a:cubicBezTo>
                  <a:pt x="2226878" y="169241"/>
                  <a:pt x="2120460" y="805116"/>
                  <a:pt x="2222936" y="781468"/>
                </a:cubicBezTo>
                <a:cubicBezTo>
                  <a:pt x="2325412" y="757820"/>
                  <a:pt x="2697216" y="-33084"/>
                  <a:pt x="2782612" y="1075"/>
                </a:cubicBezTo>
                <a:cubicBezTo>
                  <a:pt x="2868009" y="35234"/>
                  <a:pt x="2701156" y="811686"/>
                  <a:pt x="2735315" y="986420"/>
                </a:cubicBezTo>
                <a:cubicBezTo>
                  <a:pt x="2769474" y="1161154"/>
                  <a:pt x="2933698" y="897082"/>
                  <a:pt x="2987564" y="1049482"/>
                </a:cubicBezTo>
                <a:cubicBezTo>
                  <a:pt x="3041430" y="1201882"/>
                  <a:pt x="2967857" y="1886368"/>
                  <a:pt x="3058509" y="1900820"/>
                </a:cubicBezTo>
                <a:cubicBezTo>
                  <a:pt x="3149161" y="1915272"/>
                  <a:pt x="3442136" y="1193999"/>
                  <a:pt x="3531474" y="1136192"/>
                </a:cubicBezTo>
                <a:cubicBezTo>
                  <a:pt x="3620812" y="1078385"/>
                  <a:pt x="3526219" y="1615727"/>
                  <a:pt x="3594536" y="1553979"/>
                </a:cubicBezTo>
                <a:cubicBezTo>
                  <a:pt x="3662853" y="1492231"/>
                  <a:pt x="3882257" y="802489"/>
                  <a:pt x="3941378" y="765703"/>
                </a:cubicBezTo>
                <a:cubicBezTo>
                  <a:pt x="4000499" y="728917"/>
                  <a:pt x="3908533" y="1366106"/>
                  <a:pt x="3949260" y="1333261"/>
                </a:cubicBezTo>
                <a:cubicBezTo>
                  <a:pt x="3989987" y="1300416"/>
                  <a:pt x="4137133" y="598851"/>
                  <a:pt x="4185743" y="568634"/>
                </a:cubicBezTo>
                <a:cubicBezTo>
                  <a:pt x="4234353" y="538417"/>
                  <a:pt x="4143701" y="1172979"/>
                  <a:pt x="4240922" y="1151958"/>
                </a:cubicBezTo>
                <a:cubicBezTo>
                  <a:pt x="4338143" y="1130937"/>
                  <a:pt x="4687612" y="432000"/>
                  <a:pt x="4769067" y="442510"/>
                </a:cubicBezTo>
                <a:cubicBezTo>
                  <a:pt x="4850522" y="453020"/>
                  <a:pt x="4670532" y="1157213"/>
                  <a:pt x="4729653" y="1215020"/>
                </a:cubicBezTo>
                <a:cubicBezTo>
                  <a:pt x="4788774" y="1272827"/>
                  <a:pt x="5022629" y="738113"/>
                  <a:pt x="5123791" y="789351"/>
                </a:cubicBezTo>
                <a:cubicBezTo>
                  <a:pt x="5224953" y="840589"/>
                  <a:pt x="5217071" y="1443620"/>
                  <a:pt x="5336626" y="1522447"/>
                </a:cubicBezTo>
                <a:cubicBezTo>
                  <a:pt x="5456181" y="1601275"/>
                  <a:pt x="5730763" y="1209764"/>
                  <a:pt x="5841122" y="1262316"/>
                </a:cubicBezTo>
                <a:cubicBezTo>
                  <a:pt x="5951481" y="1314868"/>
                  <a:pt x="5876595" y="1858779"/>
                  <a:pt x="5998778" y="1837758"/>
                </a:cubicBezTo>
                <a:cubicBezTo>
                  <a:pt x="6120961" y="1816737"/>
                  <a:pt x="6471743" y="1208451"/>
                  <a:pt x="6574219" y="1136192"/>
                </a:cubicBezTo>
                <a:cubicBezTo>
                  <a:pt x="6676695" y="1063933"/>
                  <a:pt x="6545316" y="1552665"/>
                  <a:pt x="6613633" y="1404206"/>
                </a:cubicBezTo>
                <a:cubicBezTo>
                  <a:pt x="6681950" y="1255748"/>
                  <a:pt x="6907922" y="346603"/>
                  <a:pt x="6984122" y="245441"/>
                </a:cubicBezTo>
                <a:cubicBezTo>
                  <a:pt x="7060322" y="144279"/>
                  <a:pt x="7037988" y="749938"/>
                  <a:pt x="7070833" y="797234"/>
                </a:cubicBezTo>
                <a:cubicBezTo>
                  <a:pt x="7103678" y="844531"/>
                  <a:pt x="7142434" y="686875"/>
                  <a:pt x="7181191" y="52922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567EA-9727-819B-DDC2-FB8627C3EF8D}"/>
              </a:ext>
            </a:extLst>
          </p:cNvPr>
          <p:cNvCxnSpPr/>
          <p:nvPr/>
        </p:nvCxnSpPr>
        <p:spPr bwMode="auto">
          <a:xfrm>
            <a:off x="2598878" y="5122499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FF8350-D6BB-F08F-0BE1-8CDD1BBBA39F}"/>
              </a:ext>
            </a:extLst>
          </p:cNvPr>
          <p:cNvCxnSpPr/>
          <p:nvPr/>
        </p:nvCxnSpPr>
        <p:spPr bwMode="auto">
          <a:xfrm>
            <a:off x="3475370" y="5122499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Freeform 271">
            <a:extLst>
              <a:ext uri="{FF2B5EF4-FFF2-40B4-BE49-F238E27FC236}">
                <a16:creationId xmlns:a16="http://schemas.microsoft.com/office/drawing/2014/main" id="{20FF3214-28FD-C65D-406F-4260B0C634DD}"/>
              </a:ext>
            </a:extLst>
          </p:cNvPr>
          <p:cNvSpPr/>
          <p:nvPr/>
        </p:nvSpPr>
        <p:spPr bwMode="auto">
          <a:xfrm>
            <a:off x="3999859" y="3646906"/>
            <a:ext cx="3367546" cy="1244965"/>
          </a:xfrm>
          <a:custGeom>
            <a:avLst/>
            <a:gdLst>
              <a:gd name="connsiteX0" fmla="*/ 0 w 4091152"/>
              <a:gd name="connsiteY0" fmla="*/ 394755 h 900586"/>
              <a:gd name="connsiteX1" fmla="*/ 110358 w 4091152"/>
              <a:gd name="connsiteY1" fmla="*/ 244983 h 900586"/>
              <a:gd name="connsiteX2" fmla="*/ 173421 w 4091152"/>
              <a:gd name="connsiteY2" fmla="*/ 442052 h 900586"/>
              <a:gd name="connsiteX3" fmla="*/ 386255 w 4091152"/>
              <a:gd name="connsiteY3" fmla="*/ 386873 h 900586"/>
              <a:gd name="connsiteX4" fmla="*/ 425669 w 4091152"/>
              <a:gd name="connsiteY4" fmla="*/ 528762 h 900586"/>
              <a:gd name="connsiteX5" fmla="*/ 551793 w 4091152"/>
              <a:gd name="connsiteY5" fmla="*/ 631238 h 900586"/>
              <a:gd name="connsiteX6" fmla="*/ 583324 w 4091152"/>
              <a:gd name="connsiteY6" fmla="*/ 851955 h 900586"/>
              <a:gd name="connsiteX7" fmla="*/ 717331 w 4091152"/>
              <a:gd name="connsiteY7" fmla="*/ 670652 h 900586"/>
              <a:gd name="connsiteX8" fmla="*/ 748862 w 4091152"/>
              <a:gd name="connsiteY8" fmla="*/ 844073 h 900586"/>
              <a:gd name="connsiteX9" fmla="*/ 859221 w 4091152"/>
              <a:gd name="connsiteY9" fmla="*/ 607590 h 900586"/>
              <a:gd name="connsiteX10" fmla="*/ 914400 w 4091152"/>
              <a:gd name="connsiteY10" fmla="*/ 875604 h 900586"/>
              <a:gd name="connsiteX11" fmla="*/ 1048407 w 4091152"/>
              <a:gd name="connsiteY11" fmla="*/ 536645 h 900586"/>
              <a:gd name="connsiteX12" fmla="*/ 1064172 w 4091152"/>
              <a:gd name="connsiteY12" fmla="*/ 686417 h 900586"/>
              <a:gd name="connsiteX13" fmla="*/ 1206062 w 4091152"/>
              <a:gd name="connsiteY13" fmla="*/ 591824 h 900586"/>
              <a:gd name="connsiteX14" fmla="*/ 1261241 w 4091152"/>
              <a:gd name="connsiteY14" fmla="*/ 820424 h 900586"/>
              <a:gd name="connsiteX15" fmla="*/ 1395248 w 4091152"/>
              <a:gd name="connsiteY15" fmla="*/ 615473 h 900586"/>
              <a:gd name="connsiteX16" fmla="*/ 1489841 w 4091152"/>
              <a:gd name="connsiteY16" fmla="*/ 828307 h 900586"/>
              <a:gd name="connsiteX17" fmla="*/ 1647496 w 4091152"/>
              <a:gd name="connsiteY17" fmla="*/ 710066 h 900586"/>
              <a:gd name="connsiteX18" fmla="*/ 1718441 w 4091152"/>
              <a:gd name="connsiteY18" fmla="*/ 844073 h 900586"/>
              <a:gd name="connsiteX19" fmla="*/ 1891862 w 4091152"/>
              <a:gd name="connsiteY19" fmla="*/ 639121 h 900586"/>
              <a:gd name="connsiteX20" fmla="*/ 1947041 w 4091152"/>
              <a:gd name="connsiteY20" fmla="*/ 804659 h 900586"/>
              <a:gd name="connsiteX21" fmla="*/ 2057400 w 4091152"/>
              <a:gd name="connsiteY21" fmla="*/ 552410 h 900586"/>
              <a:gd name="connsiteX22" fmla="*/ 2120462 w 4091152"/>
              <a:gd name="connsiteY22" fmla="*/ 347459 h 900586"/>
              <a:gd name="connsiteX23" fmla="*/ 2191407 w 4091152"/>
              <a:gd name="connsiteY23" fmla="*/ 568176 h 900586"/>
              <a:gd name="connsiteX24" fmla="*/ 2317531 w 4091152"/>
              <a:gd name="connsiteY24" fmla="*/ 300162 h 900586"/>
              <a:gd name="connsiteX25" fmla="*/ 2356945 w 4091152"/>
              <a:gd name="connsiteY25" fmla="*/ 520879 h 900586"/>
              <a:gd name="connsiteX26" fmla="*/ 2435772 w 4091152"/>
              <a:gd name="connsiteY26" fmla="*/ 315928 h 900586"/>
              <a:gd name="connsiteX27" fmla="*/ 2530365 w 4091152"/>
              <a:gd name="connsiteY27" fmla="*/ 725831 h 900586"/>
              <a:gd name="connsiteX28" fmla="*/ 2609193 w 4091152"/>
              <a:gd name="connsiteY28" fmla="*/ 583941 h 900586"/>
              <a:gd name="connsiteX29" fmla="*/ 2695903 w 4091152"/>
              <a:gd name="connsiteY29" fmla="*/ 899252 h 900586"/>
              <a:gd name="connsiteX30" fmla="*/ 3019096 w 4091152"/>
              <a:gd name="connsiteY30" fmla="*/ 702183 h 900586"/>
              <a:gd name="connsiteX31" fmla="*/ 3058510 w 4091152"/>
              <a:gd name="connsiteY31" fmla="*/ 828307 h 900586"/>
              <a:gd name="connsiteX32" fmla="*/ 3192517 w 4091152"/>
              <a:gd name="connsiteY32" fmla="*/ 315928 h 900586"/>
              <a:gd name="connsiteX33" fmla="*/ 3239814 w 4091152"/>
              <a:gd name="connsiteY33" fmla="*/ 497231 h 900586"/>
              <a:gd name="connsiteX34" fmla="*/ 3405352 w 4091152"/>
              <a:gd name="connsiteY34" fmla="*/ 8500 h 900586"/>
              <a:gd name="connsiteX35" fmla="*/ 3468414 w 4091152"/>
              <a:gd name="connsiteY35" fmla="*/ 197686 h 900586"/>
              <a:gd name="connsiteX36" fmla="*/ 3570889 w 4091152"/>
              <a:gd name="connsiteY36" fmla="*/ 339576 h 900586"/>
              <a:gd name="connsiteX37" fmla="*/ 3633952 w 4091152"/>
              <a:gd name="connsiteY37" fmla="*/ 623355 h 900586"/>
              <a:gd name="connsiteX38" fmla="*/ 3815255 w 4091152"/>
              <a:gd name="connsiteY38" fmla="*/ 568176 h 900586"/>
              <a:gd name="connsiteX39" fmla="*/ 3878317 w 4091152"/>
              <a:gd name="connsiteY39" fmla="*/ 773128 h 900586"/>
              <a:gd name="connsiteX40" fmla="*/ 4004441 w 4091152"/>
              <a:gd name="connsiteY40" fmla="*/ 607590 h 900586"/>
              <a:gd name="connsiteX41" fmla="*/ 4051738 w 4091152"/>
              <a:gd name="connsiteY41" fmla="*/ 725831 h 900586"/>
              <a:gd name="connsiteX42" fmla="*/ 4091152 w 4091152"/>
              <a:gd name="connsiteY42" fmla="*/ 654886 h 90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91152" h="900586">
                <a:moveTo>
                  <a:pt x="0" y="394755"/>
                </a:moveTo>
                <a:cubicBezTo>
                  <a:pt x="40727" y="315927"/>
                  <a:pt x="81455" y="237100"/>
                  <a:pt x="110358" y="244983"/>
                </a:cubicBezTo>
                <a:cubicBezTo>
                  <a:pt x="139261" y="252866"/>
                  <a:pt x="127438" y="418404"/>
                  <a:pt x="173421" y="442052"/>
                </a:cubicBezTo>
                <a:cubicBezTo>
                  <a:pt x="219404" y="465700"/>
                  <a:pt x="344214" y="372421"/>
                  <a:pt x="386255" y="386873"/>
                </a:cubicBezTo>
                <a:cubicBezTo>
                  <a:pt x="428296" y="401325"/>
                  <a:pt x="398079" y="488035"/>
                  <a:pt x="425669" y="528762"/>
                </a:cubicBezTo>
                <a:cubicBezTo>
                  <a:pt x="453259" y="569489"/>
                  <a:pt x="525517" y="577373"/>
                  <a:pt x="551793" y="631238"/>
                </a:cubicBezTo>
                <a:cubicBezTo>
                  <a:pt x="578069" y="685104"/>
                  <a:pt x="555734" y="845386"/>
                  <a:pt x="583324" y="851955"/>
                </a:cubicBezTo>
                <a:cubicBezTo>
                  <a:pt x="610914" y="858524"/>
                  <a:pt x="689741" y="671966"/>
                  <a:pt x="717331" y="670652"/>
                </a:cubicBezTo>
                <a:cubicBezTo>
                  <a:pt x="744921" y="669338"/>
                  <a:pt x="725214" y="854583"/>
                  <a:pt x="748862" y="844073"/>
                </a:cubicBezTo>
                <a:cubicBezTo>
                  <a:pt x="772510" y="833563"/>
                  <a:pt x="831631" y="602335"/>
                  <a:pt x="859221" y="607590"/>
                </a:cubicBezTo>
                <a:cubicBezTo>
                  <a:pt x="886811" y="612845"/>
                  <a:pt x="882869" y="887428"/>
                  <a:pt x="914400" y="875604"/>
                </a:cubicBezTo>
                <a:cubicBezTo>
                  <a:pt x="945931" y="863780"/>
                  <a:pt x="1023445" y="568176"/>
                  <a:pt x="1048407" y="536645"/>
                </a:cubicBezTo>
                <a:cubicBezTo>
                  <a:pt x="1073369" y="505114"/>
                  <a:pt x="1037896" y="677221"/>
                  <a:pt x="1064172" y="686417"/>
                </a:cubicBezTo>
                <a:cubicBezTo>
                  <a:pt x="1090448" y="695613"/>
                  <a:pt x="1173217" y="569490"/>
                  <a:pt x="1206062" y="591824"/>
                </a:cubicBezTo>
                <a:cubicBezTo>
                  <a:pt x="1238907" y="614158"/>
                  <a:pt x="1229710" y="816483"/>
                  <a:pt x="1261241" y="820424"/>
                </a:cubicBezTo>
                <a:cubicBezTo>
                  <a:pt x="1292772" y="824365"/>
                  <a:pt x="1357148" y="614159"/>
                  <a:pt x="1395248" y="615473"/>
                </a:cubicBezTo>
                <a:cubicBezTo>
                  <a:pt x="1433348" y="616787"/>
                  <a:pt x="1447800" y="812542"/>
                  <a:pt x="1489841" y="828307"/>
                </a:cubicBezTo>
                <a:cubicBezTo>
                  <a:pt x="1531882" y="844072"/>
                  <a:pt x="1609396" y="707438"/>
                  <a:pt x="1647496" y="710066"/>
                </a:cubicBezTo>
                <a:cubicBezTo>
                  <a:pt x="1685596" y="712694"/>
                  <a:pt x="1677713" y="855897"/>
                  <a:pt x="1718441" y="844073"/>
                </a:cubicBezTo>
                <a:cubicBezTo>
                  <a:pt x="1759169" y="832249"/>
                  <a:pt x="1853762" y="645690"/>
                  <a:pt x="1891862" y="639121"/>
                </a:cubicBezTo>
                <a:cubicBezTo>
                  <a:pt x="1929962" y="632552"/>
                  <a:pt x="1919451" y="819111"/>
                  <a:pt x="1947041" y="804659"/>
                </a:cubicBezTo>
                <a:cubicBezTo>
                  <a:pt x="1974631" y="790207"/>
                  <a:pt x="2028497" y="628610"/>
                  <a:pt x="2057400" y="552410"/>
                </a:cubicBezTo>
                <a:cubicBezTo>
                  <a:pt x="2086303" y="476210"/>
                  <a:pt x="2098128" y="344831"/>
                  <a:pt x="2120462" y="347459"/>
                </a:cubicBezTo>
                <a:cubicBezTo>
                  <a:pt x="2142796" y="350087"/>
                  <a:pt x="2158562" y="576059"/>
                  <a:pt x="2191407" y="568176"/>
                </a:cubicBezTo>
                <a:cubicBezTo>
                  <a:pt x="2224252" y="560293"/>
                  <a:pt x="2289941" y="308045"/>
                  <a:pt x="2317531" y="300162"/>
                </a:cubicBezTo>
                <a:cubicBezTo>
                  <a:pt x="2345121" y="292279"/>
                  <a:pt x="2337238" y="518251"/>
                  <a:pt x="2356945" y="520879"/>
                </a:cubicBezTo>
                <a:cubicBezTo>
                  <a:pt x="2376652" y="523507"/>
                  <a:pt x="2406869" y="281769"/>
                  <a:pt x="2435772" y="315928"/>
                </a:cubicBezTo>
                <a:cubicBezTo>
                  <a:pt x="2464675" y="350087"/>
                  <a:pt x="2501462" y="681162"/>
                  <a:pt x="2530365" y="725831"/>
                </a:cubicBezTo>
                <a:cubicBezTo>
                  <a:pt x="2559268" y="770500"/>
                  <a:pt x="2581603" y="555038"/>
                  <a:pt x="2609193" y="583941"/>
                </a:cubicBezTo>
                <a:cubicBezTo>
                  <a:pt x="2636783" y="612845"/>
                  <a:pt x="2627586" y="879545"/>
                  <a:pt x="2695903" y="899252"/>
                </a:cubicBezTo>
                <a:cubicBezTo>
                  <a:pt x="2764220" y="918959"/>
                  <a:pt x="2958662" y="714007"/>
                  <a:pt x="3019096" y="702183"/>
                </a:cubicBezTo>
                <a:cubicBezTo>
                  <a:pt x="3079531" y="690359"/>
                  <a:pt x="3029607" y="892683"/>
                  <a:pt x="3058510" y="828307"/>
                </a:cubicBezTo>
                <a:cubicBezTo>
                  <a:pt x="3087413" y="763931"/>
                  <a:pt x="3162300" y="371107"/>
                  <a:pt x="3192517" y="315928"/>
                </a:cubicBezTo>
                <a:cubicBezTo>
                  <a:pt x="3222734" y="260749"/>
                  <a:pt x="3204342" y="548469"/>
                  <a:pt x="3239814" y="497231"/>
                </a:cubicBezTo>
                <a:cubicBezTo>
                  <a:pt x="3275286" y="445993"/>
                  <a:pt x="3367252" y="58424"/>
                  <a:pt x="3405352" y="8500"/>
                </a:cubicBezTo>
                <a:cubicBezTo>
                  <a:pt x="3443452" y="-41424"/>
                  <a:pt x="3440824" y="142507"/>
                  <a:pt x="3468414" y="197686"/>
                </a:cubicBezTo>
                <a:cubicBezTo>
                  <a:pt x="3496004" y="252865"/>
                  <a:pt x="3543299" y="268631"/>
                  <a:pt x="3570889" y="339576"/>
                </a:cubicBezTo>
                <a:cubicBezTo>
                  <a:pt x="3598479" y="410521"/>
                  <a:pt x="3593224" y="585255"/>
                  <a:pt x="3633952" y="623355"/>
                </a:cubicBezTo>
                <a:cubicBezTo>
                  <a:pt x="3674680" y="661455"/>
                  <a:pt x="3774528" y="543214"/>
                  <a:pt x="3815255" y="568176"/>
                </a:cubicBezTo>
                <a:cubicBezTo>
                  <a:pt x="3855983" y="593138"/>
                  <a:pt x="3846786" y="766559"/>
                  <a:pt x="3878317" y="773128"/>
                </a:cubicBezTo>
                <a:cubicBezTo>
                  <a:pt x="3909848" y="779697"/>
                  <a:pt x="3975538" y="615473"/>
                  <a:pt x="4004441" y="607590"/>
                </a:cubicBezTo>
                <a:cubicBezTo>
                  <a:pt x="4033344" y="599707"/>
                  <a:pt x="4037286" y="717948"/>
                  <a:pt x="4051738" y="725831"/>
                </a:cubicBezTo>
                <a:cubicBezTo>
                  <a:pt x="4066190" y="733714"/>
                  <a:pt x="4078671" y="694300"/>
                  <a:pt x="4091152" y="65488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3F3236-6759-9941-E343-D1DFC445478E}"/>
              </a:ext>
            </a:extLst>
          </p:cNvPr>
          <p:cNvCxnSpPr/>
          <p:nvPr/>
        </p:nvCxnSpPr>
        <p:spPr bwMode="auto">
          <a:xfrm>
            <a:off x="2598877" y="454858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0D4329-84E8-D020-87E6-0D2239C9BABC}"/>
              </a:ext>
            </a:extLst>
          </p:cNvPr>
          <p:cNvCxnSpPr/>
          <p:nvPr/>
        </p:nvCxnSpPr>
        <p:spPr bwMode="auto">
          <a:xfrm>
            <a:off x="3475369" y="4679351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40BC18-059E-AE2E-53C5-87E529D6AF30}"/>
              </a:ext>
            </a:extLst>
          </p:cNvPr>
          <p:cNvCxnSpPr/>
          <p:nvPr/>
        </p:nvCxnSpPr>
        <p:spPr bwMode="auto">
          <a:xfrm>
            <a:off x="2981700" y="511886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2F02F4-49A5-44DB-7509-56ED1005FDCF}"/>
              </a:ext>
            </a:extLst>
          </p:cNvPr>
          <p:cNvCxnSpPr/>
          <p:nvPr/>
        </p:nvCxnSpPr>
        <p:spPr bwMode="auto">
          <a:xfrm>
            <a:off x="2105208" y="511886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FC6D69-3B7C-C613-EBBF-8D6ABF102F84}"/>
              </a:ext>
            </a:extLst>
          </p:cNvPr>
          <p:cNvGrpSpPr/>
          <p:nvPr/>
        </p:nvGrpSpPr>
        <p:grpSpPr>
          <a:xfrm>
            <a:off x="3851702" y="4228939"/>
            <a:ext cx="3512458" cy="893561"/>
            <a:chOff x="2475185" y="4140447"/>
            <a:chExt cx="3512458" cy="89356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30C9DB-BFF7-E7A6-C185-87C3BA0035D1}"/>
                </a:ext>
              </a:extLst>
            </p:cNvPr>
            <p:cNvCxnSpPr/>
            <p:nvPr/>
          </p:nvCxnSpPr>
          <p:spPr bwMode="auto">
            <a:xfrm>
              <a:off x="2975344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F9DB3B-01D1-EF38-FEC0-D19E59D03C44}"/>
                </a:ext>
              </a:extLst>
            </p:cNvPr>
            <p:cNvCxnSpPr/>
            <p:nvPr/>
          </p:nvCxnSpPr>
          <p:spPr bwMode="auto">
            <a:xfrm>
              <a:off x="3851836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EC06E1-2AE7-BDFA-ED78-C70BFCFB580D}"/>
                </a:ext>
              </a:extLst>
            </p:cNvPr>
            <p:cNvCxnSpPr/>
            <p:nvPr/>
          </p:nvCxnSpPr>
          <p:spPr bwMode="auto">
            <a:xfrm>
              <a:off x="4728327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F2A7E6-25AB-DB16-1900-19AF82A93F18}"/>
                </a:ext>
              </a:extLst>
            </p:cNvPr>
            <p:cNvCxnSpPr/>
            <p:nvPr/>
          </p:nvCxnSpPr>
          <p:spPr bwMode="auto">
            <a:xfrm>
              <a:off x="5604820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BE37A6-88AC-8772-9607-415CEC97BA12}"/>
                </a:ext>
              </a:extLst>
            </p:cNvPr>
            <p:cNvCxnSpPr/>
            <p:nvPr/>
          </p:nvCxnSpPr>
          <p:spPr bwMode="auto">
            <a:xfrm>
              <a:off x="2975343" y="457996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3778CD-8D92-159B-3492-5204206A0416}"/>
                </a:ext>
              </a:extLst>
            </p:cNvPr>
            <p:cNvCxnSpPr/>
            <p:nvPr/>
          </p:nvCxnSpPr>
          <p:spPr bwMode="auto">
            <a:xfrm>
              <a:off x="3851835" y="457996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2C22415-E2F2-596C-FB32-FD1B5F3E3539}"/>
                </a:ext>
              </a:extLst>
            </p:cNvPr>
            <p:cNvCxnSpPr/>
            <p:nvPr/>
          </p:nvCxnSpPr>
          <p:spPr bwMode="auto">
            <a:xfrm>
              <a:off x="4728326" y="4634450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42DDA66-5825-E5A3-789C-C8CB063980ED}"/>
                </a:ext>
              </a:extLst>
            </p:cNvPr>
            <p:cNvCxnSpPr/>
            <p:nvPr/>
          </p:nvCxnSpPr>
          <p:spPr bwMode="auto">
            <a:xfrm>
              <a:off x="5604819" y="446009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51F713F-17D8-FBA6-D7B6-BE4D542C63F2}"/>
                </a:ext>
              </a:extLst>
            </p:cNvPr>
            <p:cNvCxnSpPr/>
            <p:nvPr/>
          </p:nvCxnSpPr>
          <p:spPr bwMode="auto">
            <a:xfrm>
              <a:off x="5111150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CF60DDA-05FD-0070-8BCC-BE4AE1749ADA}"/>
                </a:ext>
              </a:extLst>
            </p:cNvPr>
            <p:cNvCxnSpPr/>
            <p:nvPr/>
          </p:nvCxnSpPr>
          <p:spPr bwMode="auto">
            <a:xfrm>
              <a:off x="4234658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160807-6F1A-09CD-2AFA-B9EC17CB4D1C}"/>
                </a:ext>
              </a:extLst>
            </p:cNvPr>
            <p:cNvCxnSpPr/>
            <p:nvPr/>
          </p:nvCxnSpPr>
          <p:spPr bwMode="auto">
            <a:xfrm>
              <a:off x="3358166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503CF3-A44F-5CBB-D272-B6B8D87FED09}"/>
                </a:ext>
              </a:extLst>
            </p:cNvPr>
            <p:cNvCxnSpPr/>
            <p:nvPr/>
          </p:nvCxnSpPr>
          <p:spPr bwMode="auto">
            <a:xfrm>
              <a:off x="2481675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BB687B3-D31F-3B6F-8DE2-3132D659A332}"/>
                </a:ext>
              </a:extLst>
            </p:cNvPr>
            <p:cNvCxnSpPr/>
            <p:nvPr/>
          </p:nvCxnSpPr>
          <p:spPr bwMode="auto">
            <a:xfrm>
              <a:off x="5104660" y="414044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CA337B-21FC-5203-F547-87FFCF289891}"/>
                </a:ext>
              </a:extLst>
            </p:cNvPr>
            <p:cNvCxnSpPr/>
            <p:nvPr/>
          </p:nvCxnSpPr>
          <p:spPr bwMode="auto">
            <a:xfrm>
              <a:off x="4228168" y="4216728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488E622-30CC-1A8D-9E95-0D813F477B7C}"/>
                </a:ext>
              </a:extLst>
            </p:cNvPr>
            <p:cNvCxnSpPr/>
            <p:nvPr/>
          </p:nvCxnSpPr>
          <p:spPr bwMode="auto">
            <a:xfrm>
              <a:off x="3351677" y="4543644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5389F1E-B598-5DAF-D1EC-D72E344044CB}"/>
                </a:ext>
              </a:extLst>
            </p:cNvPr>
            <p:cNvCxnSpPr/>
            <p:nvPr/>
          </p:nvCxnSpPr>
          <p:spPr bwMode="auto">
            <a:xfrm>
              <a:off x="2475185" y="414044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4C0FCE-247E-E79E-1243-3D6B5AC71E39}"/>
              </a:ext>
            </a:extLst>
          </p:cNvPr>
          <p:cNvCxnSpPr/>
          <p:nvPr/>
        </p:nvCxnSpPr>
        <p:spPr bwMode="auto">
          <a:xfrm>
            <a:off x="2975210" y="4370601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0FB75B-A237-ED6F-F0BD-EB69BCCF319A}"/>
              </a:ext>
            </a:extLst>
          </p:cNvPr>
          <p:cNvCxnSpPr/>
          <p:nvPr/>
        </p:nvCxnSpPr>
        <p:spPr bwMode="auto">
          <a:xfrm>
            <a:off x="2098718" y="403278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6F9374-CC15-DF24-D13F-307094DF3A3C}"/>
              </a:ext>
            </a:extLst>
          </p:cNvPr>
          <p:cNvCxnSpPr/>
          <p:nvPr/>
        </p:nvCxnSpPr>
        <p:spPr bwMode="auto">
          <a:xfrm>
            <a:off x="7832051" y="454858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7E8A50C-C90C-4991-D7C4-B3979A607B70}"/>
              </a:ext>
            </a:extLst>
          </p:cNvPr>
          <p:cNvCxnSpPr/>
          <p:nvPr/>
        </p:nvCxnSpPr>
        <p:spPr bwMode="auto">
          <a:xfrm>
            <a:off x="8587619" y="4300042"/>
            <a:ext cx="382823" cy="0"/>
          </a:xfrm>
          <a:prstGeom prst="line">
            <a:avLst/>
          </a:prstGeom>
          <a:noFill/>
          <a:ln w="349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0DB9FAB-543E-84F5-499F-C72E12576DFF}"/>
              </a:ext>
            </a:extLst>
          </p:cNvPr>
          <p:cNvCxnSpPr/>
          <p:nvPr/>
        </p:nvCxnSpPr>
        <p:spPr bwMode="auto">
          <a:xfrm flipH="1">
            <a:off x="8400905" y="4278007"/>
            <a:ext cx="3057" cy="30561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4" name="Textfeld 28">
            <a:extLst>
              <a:ext uri="{FF2B5EF4-FFF2-40B4-BE49-F238E27FC236}">
                <a16:creationId xmlns:a16="http://schemas.microsoft.com/office/drawing/2014/main" id="{8CBEF0F3-02FC-E19E-675C-08783D603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046" y="4696593"/>
            <a:ext cx="12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Error!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EEF0C48-6B0D-2965-442E-8E53EDE74DBD}"/>
              </a:ext>
            </a:extLst>
          </p:cNvPr>
          <p:cNvCxnSpPr/>
          <p:nvPr/>
        </p:nvCxnSpPr>
        <p:spPr>
          <a:xfrm flipH="1" flipV="1">
            <a:off x="8497571" y="4494689"/>
            <a:ext cx="281459" cy="300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28">
            <a:extLst>
              <a:ext uri="{FF2B5EF4-FFF2-40B4-BE49-F238E27FC236}">
                <a16:creationId xmlns:a16="http://schemas.microsoft.com/office/drawing/2014/main" id="{E0F41082-4762-2BDA-6695-DE0D19E6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162" y="6409739"/>
            <a:ext cx="10920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Solution for inertial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combine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classical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high-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bandwidth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atomic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high-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accuracy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C20C0EFD-A5F8-0291-DD13-7C425252F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92365" y="1759938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feld 28">
            <a:extLst>
              <a:ext uri="{FF2B5EF4-FFF2-40B4-BE49-F238E27FC236}">
                <a16:creationId xmlns:a16="http://schemas.microsoft.com/office/drawing/2014/main" id="{16735431-0777-2169-8F06-DB72438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126" y="1404280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63" name="Rounded Rectangle 216">
            <a:extLst>
              <a:ext uri="{FF2B5EF4-FFF2-40B4-BE49-F238E27FC236}">
                <a16:creationId xmlns:a16="http://schemas.microsoft.com/office/drawing/2014/main" id="{147E98E2-EFF8-11A2-068C-9FD3384FC640}"/>
              </a:ext>
            </a:extLst>
          </p:cNvPr>
          <p:cNvSpPr/>
          <p:nvPr/>
        </p:nvSpPr>
        <p:spPr>
          <a:xfrm>
            <a:off x="4280279" y="136461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64" name="Gerade Verbindung mit Pfeil 24">
            <a:extLst>
              <a:ext uri="{FF2B5EF4-FFF2-40B4-BE49-F238E27FC236}">
                <a16:creationId xmlns:a16="http://schemas.microsoft.com/office/drawing/2014/main" id="{0526C505-6781-7345-2B70-CD6DE8280C36}"/>
              </a:ext>
            </a:extLst>
          </p:cNvPr>
          <p:cNvCxnSpPr/>
          <p:nvPr/>
        </p:nvCxnSpPr>
        <p:spPr>
          <a:xfrm>
            <a:off x="1894687" y="2166401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5" name="Ellipse 752">
            <a:extLst>
              <a:ext uri="{FF2B5EF4-FFF2-40B4-BE49-F238E27FC236}">
                <a16:creationId xmlns:a16="http://schemas.microsoft.com/office/drawing/2014/main" id="{9959BAF4-FE0B-1343-86C9-64A342899B44}"/>
              </a:ext>
            </a:extLst>
          </p:cNvPr>
          <p:cNvSpPr>
            <a:spLocks/>
          </p:cNvSpPr>
          <p:nvPr/>
        </p:nvSpPr>
        <p:spPr bwMode="auto">
          <a:xfrm>
            <a:off x="1848354" y="213669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66" name="Gerade Verbindung mit Pfeil 768">
            <a:extLst>
              <a:ext uri="{FF2B5EF4-FFF2-40B4-BE49-F238E27FC236}">
                <a16:creationId xmlns:a16="http://schemas.microsoft.com/office/drawing/2014/main" id="{1C12914B-AAEB-E256-F5E2-2C14CF23E26F}"/>
              </a:ext>
            </a:extLst>
          </p:cNvPr>
          <p:cNvCxnSpPr/>
          <p:nvPr/>
        </p:nvCxnSpPr>
        <p:spPr>
          <a:xfrm>
            <a:off x="1697799" y="224707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7" name="Textfeld 28">
            <a:extLst>
              <a:ext uri="{FF2B5EF4-FFF2-40B4-BE49-F238E27FC236}">
                <a16:creationId xmlns:a16="http://schemas.microsoft.com/office/drawing/2014/main" id="{FB0D565C-3ADA-1EC2-FEDF-E9F67331E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407" y="1413392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68" name="Rounded Rectangle 221">
            <a:extLst>
              <a:ext uri="{FF2B5EF4-FFF2-40B4-BE49-F238E27FC236}">
                <a16:creationId xmlns:a16="http://schemas.microsoft.com/office/drawing/2014/main" id="{F0BA995D-9641-5178-9715-C608E6156EF2}"/>
              </a:ext>
            </a:extLst>
          </p:cNvPr>
          <p:cNvSpPr/>
          <p:nvPr/>
        </p:nvSpPr>
        <p:spPr>
          <a:xfrm>
            <a:off x="1435406" y="135213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02E3C37-66AA-533E-FF3D-51EF04F9F9DE}"/>
              </a:ext>
            </a:extLst>
          </p:cNvPr>
          <p:cNvGrpSpPr/>
          <p:nvPr/>
        </p:nvGrpSpPr>
        <p:grpSpPr>
          <a:xfrm>
            <a:off x="2061768" y="2219673"/>
            <a:ext cx="258684" cy="67391"/>
            <a:chOff x="945724" y="2244096"/>
            <a:chExt cx="256963" cy="81358"/>
          </a:xfrm>
        </p:grpSpPr>
        <p:sp>
          <p:nvSpPr>
            <p:cNvPr id="70" name="Freihandform 776">
              <a:extLst>
                <a:ext uri="{FF2B5EF4-FFF2-40B4-BE49-F238E27FC236}">
                  <a16:creationId xmlns:a16="http://schemas.microsoft.com/office/drawing/2014/main" id="{39D051FF-7C06-BA71-FB40-6FD63A358D1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156ABD8-B763-0A4E-E9AF-AA5E60969AD4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C7A1F23-7693-A36D-41BA-259975A49551}"/>
              </a:ext>
            </a:extLst>
          </p:cNvPr>
          <p:cNvGrpSpPr/>
          <p:nvPr/>
        </p:nvGrpSpPr>
        <p:grpSpPr>
          <a:xfrm>
            <a:off x="2121956" y="2071371"/>
            <a:ext cx="258684" cy="67391"/>
            <a:chOff x="945724" y="2244096"/>
            <a:chExt cx="256963" cy="81358"/>
          </a:xfrm>
        </p:grpSpPr>
        <p:sp>
          <p:nvSpPr>
            <p:cNvPr id="86" name="Freihandform 776">
              <a:extLst>
                <a:ext uri="{FF2B5EF4-FFF2-40B4-BE49-F238E27FC236}">
                  <a16:creationId xmlns:a16="http://schemas.microsoft.com/office/drawing/2014/main" id="{5AFC8545-3D99-16EB-1666-865BD9AACBF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7CED6C4-8C66-E22A-3E91-CF64DD13D22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BCD044B-282F-755D-56C9-4AD4D95EF8A0}"/>
              </a:ext>
            </a:extLst>
          </p:cNvPr>
          <p:cNvGrpSpPr/>
          <p:nvPr/>
        </p:nvGrpSpPr>
        <p:grpSpPr>
          <a:xfrm>
            <a:off x="2247888" y="2142838"/>
            <a:ext cx="258684" cy="67391"/>
            <a:chOff x="945724" y="2244096"/>
            <a:chExt cx="256963" cy="81358"/>
          </a:xfrm>
        </p:grpSpPr>
        <p:sp>
          <p:nvSpPr>
            <p:cNvPr id="90" name="Freihandform 776">
              <a:extLst>
                <a:ext uri="{FF2B5EF4-FFF2-40B4-BE49-F238E27FC236}">
                  <a16:creationId xmlns:a16="http://schemas.microsoft.com/office/drawing/2014/main" id="{90C76DD8-8144-F327-707B-B1F0EC69402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A802D99-9179-45E3-11B2-75861E1BBAE4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71CC52E-EBC6-6605-FE45-5AC9AEEE520E}"/>
              </a:ext>
            </a:extLst>
          </p:cNvPr>
          <p:cNvGrpSpPr/>
          <p:nvPr/>
        </p:nvGrpSpPr>
        <p:grpSpPr>
          <a:xfrm>
            <a:off x="2377229" y="2232530"/>
            <a:ext cx="258684" cy="67391"/>
            <a:chOff x="945724" y="2244096"/>
            <a:chExt cx="256963" cy="81358"/>
          </a:xfrm>
        </p:grpSpPr>
        <p:sp>
          <p:nvSpPr>
            <p:cNvPr id="95" name="Freihandform 776">
              <a:extLst>
                <a:ext uri="{FF2B5EF4-FFF2-40B4-BE49-F238E27FC236}">
                  <a16:creationId xmlns:a16="http://schemas.microsoft.com/office/drawing/2014/main" id="{B9402066-7722-0CD6-755F-88B1F19913E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B283C68-D7A9-F5F6-EF8B-30657336161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BA3EC34-644C-91D4-93A4-A4248243F6E4}"/>
              </a:ext>
            </a:extLst>
          </p:cNvPr>
          <p:cNvGrpSpPr/>
          <p:nvPr/>
        </p:nvGrpSpPr>
        <p:grpSpPr>
          <a:xfrm>
            <a:off x="2419041" y="2061571"/>
            <a:ext cx="258684" cy="67391"/>
            <a:chOff x="945724" y="2244096"/>
            <a:chExt cx="256963" cy="81358"/>
          </a:xfrm>
        </p:grpSpPr>
        <p:sp>
          <p:nvSpPr>
            <p:cNvPr id="98" name="Freihandform 776">
              <a:extLst>
                <a:ext uri="{FF2B5EF4-FFF2-40B4-BE49-F238E27FC236}">
                  <a16:creationId xmlns:a16="http://schemas.microsoft.com/office/drawing/2014/main" id="{9EB35B26-A15B-34AD-685D-C21C0E22142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081F050-8677-6687-460D-B27ACA685FE2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9B0BCE7-D868-9BE3-A92D-F81FE38C3297}"/>
              </a:ext>
            </a:extLst>
          </p:cNvPr>
          <p:cNvGrpSpPr/>
          <p:nvPr/>
        </p:nvGrpSpPr>
        <p:grpSpPr>
          <a:xfrm rot="6628019">
            <a:off x="1850401" y="1987302"/>
            <a:ext cx="212850" cy="81902"/>
            <a:chOff x="945724" y="2244096"/>
            <a:chExt cx="256963" cy="81358"/>
          </a:xfrm>
        </p:grpSpPr>
        <p:sp>
          <p:nvSpPr>
            <p:cNvPr id="101" name="Freihandform 776">
              <a:extLst>
                <a:ext uri="{FF2B5EF4-FFF2-40B4-BE49-F238E27FC236}">
                  <a16:creationId xmlns:a16="http://schemas.microsoft.com/office/drawing/2014/main" id="{7FB2659F-A95D-0E97-BE6E-93D0584C79C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41FF3FE6-CE9F-89E5-3EF0-726C7E4A437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9AD3152-3F84-45E2-D495-5AB39CC9EB49}"/>
              </a:ext>
            </a:extLst>
          </p:cNvPr>
          <p:cNvGrpSpPr/>
          <p:nvPr/>
        </p:nvGrpSpPr>
        <p:grpSpPr>
          <a:xfrm rot="18050091">
            <a:off x="1495511" y="2366974"/>
            <a:ext cx="212850" cy="81902"/>
            <a:chOff x="945724" y="2244096"/>
            <a:chExt cx="256963" cy="81358"/>
          </a:xfrm>
        </p:grpSpPr>
        <p:sp>
          <p:nvSpPr>
            <p:cNvPr id="104" name="Freihandform 776">
              <a:extLst>
                <a:ext uri="{FF2B5EF4-FFF2-40B4-BE49-F238E27FC236}">
                  <a16:creationId xmlns:a16="http://schemas.microsoft.com/office/drawing/2014/main" id="{D1AE8EB2-3779-EB74-1391-22EA5002C200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195667C-D076-D0C5-4311-48E0C8EDD8A0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A4DFE4-22E7-4145-2627-19B652107D2C}"/>
              </a:ext>
            </a:extLst>
          </p:cNvPr>
          <p:cNvGrpSpPr/>
          <p:nvPr/>
        </p:nvGrpSpPr>
        <p:grpSpPr>
          <a:xfrm rot="14452607">
            <a:off x="1862626" y="2358557"/>
            <a:ext cx="212850" cy="81902"/>
            <a:chOff x="945724" y="2244096"/>
            <a:chExt cx="256963" cy="81358"/>
          </a:xfrm>
        </p:grpSpPr>
        <p:sp>
          <p:nvSpPr>
            <p:cNvPr id="107" name="Freihandform 776">
              <a:extLst>
                <a:ext uri="{FF2B5EF4-FFF2-40B4-BE49-F238E27FC236}">
                  <a16:creationId xmlns:a16="http://schemas.microsoft.com/office/drawing/2014/main" id="{B5B40FCA-3824-C335-ACE8-DFC24544FDF1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87E3546-9D31-754C-4E05-A5F59340427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109" name="Gerade Verbindung mit Pfeil 24">
            <a:extLst>
              <a:ext uri="{FF2B5EF4-FFF2-40B4-BE49-F238E27FC236}">
                <a16:creationId xmlns:a16="http://schemas.microsoft.com/office/drawing/2014/main" id="{41ECBA4E-90F9-A76A-9656-D53BD3DE551A}"/>
              </a:ext>
            </a:extLst>
          </p:cNvPr>
          <p:cNvCxnSpPr/>
          <p:nvPr/>
        </p:nvCxnSpPr>
        <p:spPr>
          <a:xfrm>
            <a:off x="3305570" y="217888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10" name="Gerade Verbindung mit Pfeil 768">
            <a:extLst>
              <a:ext uri="{FF2B5EF4-FFF2-40B4-BE49-F238E27FC236}">
                <a16:creationId xmlns:a16="http://schemas.microsoft.com/office/drawing/2014/main" id="{3DDE3C7B-C4A2-685E-B0AE-619A34A81518}"/>
              </a:ext>
            </a:extLst>
          </p:cNvPr>
          <p:cNvCxnSpPr/>
          <p:nvPr/>
        </p:nvCxnSpPr>
        <p:spPr>
          <a:xfrm>
            <a:off x="3108683" y="225955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11" name="Textfeld 28">
            <a:extLst>
              <a:ext uri="{FF2B5EF4-FFF2-40B4-BE49-F238E27FC236}">
                <a16:creationId xmlns:a16="http://schemas.microsoft.com/office/drawing/2014/main" id="{D082AA29-C293-3E24-8DE2-F83AEED1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288" y="1425871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12" name="Rounded Rectangle 249">
            <a:extLst>
              <a:ext uri="{FF2B5EF4-FFF2-40B4-BE49-F238E27FC236}">
                <a16:creationId xmlns:a16="http://schemas.microsoft.com/office/drawing/2014/main" id="{CB1ADA0F-F6CF-3B6A-3CCE-9D8B0FA7F630}"/>
              </a:ext>
            </a:extLst>
          </p:cNvPr>
          <p:cNvSpPr/>
          <p:nvPr/>
        </p:nvSpPr>
        <p:spPr>
          <a:xfrm>
            <a:off x="2846289" y="136461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A5A262-4D20-EA07-3D59-94CE7634A802}"/>
              </a:ext>
            </a:extLst>
          </p:cNvPr>
          <p:cNvGrpSpPr/>
          <p:nvPr/>
        </p:nvGrpSpPr>
        <p:grpSpPr>
          <a:xfrm>
            <a:off x="3472651" y="2232152"/>
            <a:ext cx="258684" cy="67391"/>
            <a:chOff x="945724" y="2244096"/>
            <a:chExt cx="256963" cy="81358"/>
          </a:xfrm>
        </p:grpSpPr>
        <p:sp>
          <p:nvSpPr>
            <p:cNvPr id="114" name="Freihandform 776">
              <a:extLst>
                <a:ext uri="{FF2B5EF4-FFF2-40B4-BE49-F238E27FC236}">
                  <a16:creationId xmlns:a16="http://schemas.microsoft.com/office/drawing/2014/main" id="{26C2ECA7-D2A6-C361-BE78-E973055EE18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A4A6C17-D53C-B6ED-DFF3-EAF6AC648C0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69B0389-342F-A9C3-8E73-6315AAF82C6A}"/>
              </a:ext>
            </a:extLst>
          </p:cNvPr>
          <p:cNvGrpSpPr/>
          <p:nvPr/>
        </p:nvGrpSpPr>
        <p:grpSpPr>
          <a:xfrm>
            <a:off x="3532840" y="2083851"/>
            <a:ext cx="258684" cy="67391"/>
            <a:chOff x="945724" y="2244096"/>
            <a:chExt cx="256963" cy="81358"/>
          </a:xfrm>
        </p:grpSpPr>
        <p:sp>
          <p:nvSpPr>
            <p:cNvPr id="117" name="Freihandform 776">
              <a:extLst>
                <a:ext uri="{FF2B5EF4-FFF2-40B4-BE49-F238E27FC236}">
                  <a16:creationId xmlns:a16="http://schemas.microsoft.com/office/drawing/2014/main" id="{F0C836AD-EB4E-8B09-04DA-936585601DC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209B925E-490E-904C-BBD8-ECCCF9F4AD7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BD87C34-C124-711F-70FE-2F621275C364}"/>
              </a:ext>
            </a:extLst>
          </p:cNvPr>
          <p:cNvGrpSpPr/>
          <p:nvPr/>
        </p:nvGrpSpPr>
        <p:grpSpPr>
          <a:xfrm>
            <a:off x="3658772" y="2155317"/>
            <a:ext cx="258684" cy="67391"/>
            <a:chOff x="945724" y="2244096"/>
            <a:chExt cx="256963" cy="81358"/>
          </a:xfrm>
        </p:grpSpPr>
        <p:sp>
          <p:nvSpPr>
            <p:cNvPr id="120" name="Freihandform 776">
              <a:extLst>
                <a:ext uri="{FF2B5EF4-FFF2-40B4-BE49-F238E27FC236}">
                  <a16:creationId xmlns:a16="http://schemas.microsoft.com/office/drawing/2014/main" id="{B65DBBD2-7DE4-E5A1-DA80-60880141F5B2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F12F200-34FE-113F-C017-B5A734AB564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2A1424-F068-D4B8-7ABC-AA8034756B67}"/>
              </a:ext>
            </a:extLst>
          </p:cNvPr>
          <p:cNvGrpSpPr/>
          <p:nvPr/>
        </p:nvGrpSpPr>
        <p:grpSpPr>
          <a:xfrm>
            <a:off x="3788113" y="2245009"/>
            <a:ext cx="258684" cy="67391"/>
            <a:chOff x="945724" y="2244096"/>
            <a:chExt cx="256963" cy="81358"/>
          </a:xfrm>
        </p:grpSpPr>
        <p:sp>
          <p:nvSpPr>
            <p:cNvPr id="123" name="Freihandform 776">
              <a:extLst>
                <a:ext uri="{FF2B5EF4-FFF2-40B4-BE49-F238E27FC236}">
                  <a16:creationId xmlns:a16="http://schemas.microsoft.com/office/drawing/2014/main" id="{A5AAF08D-3447-EECB-CE5C-092CC87AE82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56E9F90-CD94-9344-4E98-A0306D180B8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274F1E0-32EC-3698-FC3E-875873070E83}"/>
              </a:ext>
            </a:extLst>
          </p:cNvPr>
          <p:cNvGrpSpPr/>
          <p:nvPr/>
        </p:nvGrpSpPr>
        <p:grpSpPr>
          <a:xfrm>
            <a:off x="3829926" y="2074050"/>
            <a:ext cx="258684" cy="67391"/>
            <a:chOff x="945724" y="2244096"/>
            <a:chExt cx="256963" cy="81358"/>
          </a:xfrm>
        </p:grpSpPr>
        <p:sp>
          <p:nvSpPr>
            <p:cNvPr id="126" name="Freihandform 776">
              <a:extLst>
                <a:ext uri="{FF2B5EF4-FFF2-40B4-BE49-F238E27FC236}">
                  <a16:creationId xmlns:a16="http://schemas.microsoft.com/office/drawing/2014/main" id="{51C800BF-B53D-F7A0-683F-4DD61B94BF9D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0B028D06-9D04-AA7F-336F-BC98CC5F15C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B8B41B9-2E17-78FC-F6B4-7ED54665463A}"/>
              </a:ext>
            </a:extLst>
          </p:cNvPr>
          <p:cNvGrpSpPr/>
          <p:nvPr/>
        </p:nvGrpSpPr>
        <p:grpSpPr>
          <a:xfrm rot="6628019">
            <a:off x="3261285" y="1999781"/>
            <a:ext cx="212850" cy="81902"/>
            <a:chOff x="945724" y="2244096"/>
            <a:chExt cx="256963" cy="81358"/>
          </a:xfrm>
        </p:grpSpPr>
        <p:sp>
          <p:nvSpPr>
            <p:cNvPr id="129" name="Freihandform 776">
              <a:extLst>
                <a:ext uri="{FF2B5EF4-FFF2-40B4-BE49-F238E27FC236}">
                  <a16:creationId xmlns:a16="http://schemas.microsoft.com/office/drawing/2014/main" id="{C7055FFA-905B-72BE-6B69-5E4774E613E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F2AD256E-83CA-7C60-F5A6-19FCBA66A82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B7EA7A4-102C-476A-5D99-950E217BDEF9}"/>
              </a:ext>
            </a:extLst>
          </p:cNvPr>
          <p:cNvGrpSpPr/>
          <p:nvPr/>
        </p:nvGrpSpPr>
        <p:grpSpPr>
          <a:xfrm rot="18050091">
            <a:off x="2906394" y="2379454"/>
            <a:ext cx="212850" cy="81902"/>
            <a:chOff x="945724" y="2244096"/>
            <a:chExt cx="256963" cy="81358"/>
          </a:xfrm>
        </p:grpSpPr>
        <p:sp>
          <p:nvSpPr>
            <p:cNvPr id="132" name="Freihandform 776">
              <a:extLst>
                <a:ext uri="{FF2B5EF4-FFF2-40B4-BE49-F238E27FC236}">
                  <a16:creationId xmlns:a16="http://schemas.microsoft.com/office/drawing/2014/main" id="{14422558-9372-B487-4077-1E11B94591C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C105C666-2DA6-DBD3-F054-4F9C33DA1AD8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A5121EF-9D5E-DF69-57D3-17229740DA59}"/>
              </a:ext>
            </a:extLst>
          </p:cNvPr>
          <p:cNvGrpSpPr/>
          <p:nvPr/>
        </p:nvGrpSpPr>
        <p:grpSpPr>
          <a:xfrm rot="14452607">
            <a:off x="3273510" y="2371035"/>
            <a:ext cx="212850" cy="81902"/>
            <a:chOff x="945724" y="2244096"/>
            <a:chExt cx="256963" cy="81358"/>
          </a:xfrm>
        </p:grpSpPr>
        <p:sp>
          <p:nvSpPr>
            <p:cNvPr id="135" name="Freihandform 776">
              <a:extLst>
                <a:ext uri="{FF2B5EF4-FFF2-40B4-BE49-F238E27FC236}">
                  <a16:creationId xmlns:a16="http://schemas.microsoft.com/office/drawing/2014/main" id="{BA5E22E3-CA90-09CC-BEA6-5F6400C72EF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3D231ED9-603F-641A-F208-A70CCAEB35F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7" name="Ellipse 752">
            <a:extLst>
              <a:ext uri="{FF2B5EF4-FFF2-40B4-BE49-F238E27FC236}">
                <a16:creationId xmlns:a16="http://schemas.microsoft.com/office/drawing/2014/main" id="{AFE5ABD8-17B8-EB2B-4052-251A3FA0AE48}"/>
              </a:ext>
            </a:extLst>
          </p:cNvPr>
          <p:cNvSpPr>
            <a:spLocks/>
          </p:cNvSpPr>
          <p:nvPr/>
        </p:nvSpPr>
        <p:spPr bwMode="auto">
          <a:xfrm>
            <a:off x="1639030" y="2215421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38" name="Ellipse 752">
            <a:extLst>
              <a:ext uri="{FF2B5EF4-FFF2-40B4-BE49-F238E27FC236}">
                <a16:creationId xmlns:a16="http://schemas.microsoft.com/office/drawing/2014/main" id="{97AEE4D1-6025-A5B0-4308-0FBD40AF9C49}"/>
              </a:ext>
            </a:extLst>
          </p:cNvPr>
          <p:cNvSpPr>
            <a:spLocks/>
          </p:cNvSpPr>
          <p:nvPr/>
        </p:nvSpPr>
        <p:spPr bwMode="auto">
          <a:xfrm>
            <a:off x="3249405" y="214917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39" name="Ellipse 752">
            <a:extLst>
              <a:ext uri="{FF2B5EF4-FFF2-40B4-BE49-F238E27FC236}">
                <a16:creationId xmlns:a16="http://schemas.microsoft.com/office/drawing/2014/main" id="{802ED244-D514-ED5E-A246-47A1C77469AD}"/>
              </a:ext>
            </a:extLst>
          </p:cNvPr>
          <p:cNvSpPr>
            <a:spLocks/>
          </p:cNvSpPr>
          <p:nvPr/>
        </p:nvSpPr>
        <p:spPr bwMode="auto">
          <a:xfrm>
            <a:off x="3040081" y="2227901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140" name="Picture 3">
            <a:extLst>
              <a:ext uri="{FF2B5EF4-FFF2-40B4-BE49-F238E27FC236}">
                <a16:creationId xmlns:a16="http://schemas.microsoft.com/office/drawing/2014/main" id="{E327696D-150C-04BC-C805-06F6314A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75520" y="1778890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Textfeld 28">
            <a:extLst>
              <a:ext uri="{FF2B5EF4-FFF2-40B4-BE49-F238E27FC236}">
                <a16:creationId xmlns:a16="http://schemas.microsoft.com/office/drawing/2014/main" id="{EF3A7A99-A271-EEA0-A9B3-9A0442E69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279" y="1423232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142" name="Rounded Rectangle 280">
            <a:extLst>
              <a:ext uri="{FF2B5EF4-FFF2-40B4-BE49-F238E27FC236}">
                <a16:creationId xmlns:a16="http://schemas.microsoft.com/office/drawing/2014/main" id="{07BB895A-6886-F5DE-1916-8A0512CA1F2A}"/>
              </a:ext>
            </a:extLst>
          </p:cNvPr>
          <p:cNvSpPr/>
          <p:nvPr/>
        </p:nvSpPr>
        <p:spPr>
          <a:xfrm>
            <a:off x="8563433" y="138356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143" name="Gerade Verbindung mit Pfeil 24">
            <a:extLst>
              <a:ext uri="{FF2B5EF4-FFF2-40B4-BE49-F238E27FC236}">
                <a16:creationId xmlns:a16="http://schemas.microsoft.com/office/drawing/2014/main" id="{11EED482-CC52-7CC4-768F-BB0ABC53959B}"/>
              </a:ext>
            </a:extLst>
          </p:cNvPr>
          <p:cNvCxnSpPr/>
          <p:nvPr/>
        </p:nvCxnSpPr>
        <p:spPr>
          <a:xfrm>
            <a:off x="6177841" y="218535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44" name="Ellipse 752">
            <a:extLst>
              <a:ext uri="{FF2B5EF4-FFF2-40B4-BE49-F238E27FC236}">
                <a16:creationId xmlns:a16="http://schemas.microsoft.com/office/drawing/2014/main" id="{A8F57C09-1EB7-5722-C499-EDD9314A9B46}"/>
              </a:ext>
            </a:extLst>
          </p:cNvPr>
          <p:cNvSpPr>
            <a:spLocks/>
          </p:cNvSpPr>
          <p:nvPr/>
        </p:nvSpPr>
        <p:spPr bwMode="auto">
          <a:xfrm>
            <a:off x="6131508" y="2155646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145" name="Gerade Verbindung mit Pfeil 768">
            <a:extLst>
              <a:ext uri="{FF2B5EF4-FFF2-40B4-BE49-F238E27FC236}">
                <a16:creationId xmlns:a16="http://schemas.microsoft.com/office/drawing/2014/main" id="{A8234CAA-294B-E7A6-CE41-18E95F856A1D}"/>
              </a:ext>
            </a:extLst>
          </p:cNvPr>
          <p:cNvCxnSpPr/>
          <p:nvPr/>
        </p:nvCxnSpPr>
        <p:spPr>
          <a:xfrm>
            <a:off x="5980954" y="226602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46" name="Textfeld 28">
            <a:extLst>
              <a:ext uri="{FF2B5EF4-FFF2-40B4-BE49-F238E27FC236}">
                <a16:creationId xmlns:a16="http://schemas.microsoft.com/office/drawing/2014/main" id="{D68A9DDD-5DD6-4F8E-D1ED-02C1D5569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559" y="1432344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47" name="Rounded Rectangle 285">
            <a:extLst>
              <a:ext uri="{FF2B5EF4-FFF2-40B4-BE49-F238E27FC236}">
                <a16:creationId xmlns:a16="http://schemas.microsoft.com/office/drawing/2014/main" id="{A5F2A691-6415-7E5F-997A-EC549926808B}"/>
              </a:ext>
            </a:extLst>
          </p:cNvPr>
          <p:cNvSpPr/>
          <p:nvPr/>
        </p:nvSpPr>
        <p:spPr>
          <a:xfrm>
            <a:off x="5718559" y="137108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E4E6A20-C250-5F2D-94A1-07C8AAE66FE3}"/>
              </a:ext>
            </a:extLst>
          </p:cNvPr>
          <p:cNvGrpSpPr/>
          <p:nvPr/>
        </p:nvGrpSpPr>
        <p:grpSpPr>
          <a:xfrm>
            <a:off x="6344922" y="2238625"/>
            <a:ext cx="258684" cy="67391"/>
            <a:chOff x="945724" y="2244096"/>
            <a:chExt cx="256963" cy="81358"/>
          </a:xfrm>
        </p:grpSpPr>
        <p:sp>
          <p:nvSpPr>
            <p:cNvPr id="149" name="Freihandform 776">
              <a:extLst>
                <a:ext uri="{FF2B5EF4-FFF2-40B4-BE49-F238E27FC236}">
                  <a16:creationId xmlns:a16="http://schemas.microsoft.com/office/drawing/2014/main" id="{6592FC0B-963B-48DC-F4F5-7B5E896AEF5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2836D319-2FC2-7159-194B-BAF0C4E23E1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12D597A-C5FF-E4AF-6A56-5CD53E90A5C6}"/>
              </a:ext>
            </a:extLst>
          </p:cNvPr>
          <p:cNvGrpSpPr/>
          <p:nvPr/>
        </p:nvGrpSpPr>
        <p:grpSpPr>
          <a:xfrm>
            <a:off x="6405110" y="2090323"/>
            <a:ext cx="258684" cy="67391"/>
            <a:chOff x="945724" y="2244096"/>
            <a:chExt cx="256963" cy="81358"/>
          </a:xfrm>
        </p:grpSpPr>
        <p:sp>
          <p:nvSpPr>
            <p:cNvPr id="152" name="Freihandform 776">
              <a:extLst>
                <a:ext uri="{FF2B5EF4-FFF2-40B4-BE49-F238E27FC236}">
                  <a16:creationId xmlns:a16="http://schemas.microsoft.com/office/drawing/2014/main" id="{22E92CD3-4BE3-957F-38FD-87308B8D28C1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9B677740-E303-6400-9943-7858F3C616B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2AFED4-72C7-AA72-49B5-2EABB9298989}"/>
              </a:ext>
            </a:extLst>
          </p:cNvPr>
          <p:cNvGrpSpPr/>
          <p:nvPr/>
        </p:nvGrpSpPr>
        <p:grpSpPr>
          <a:xfrm>
            <a:off x="6531043" y="2161790"/>
            <a:ext cx="258684" cy="67391"/>
            <a:chOff x="945724" y="2244096"/>
            <a:chExt cx="256963" cy="81358"/>
          </a:xfrm>
        </p:grpSpPr>
        <p:sp>
          <p:nvSpPr>
            <p:cNvPr id="155" name="Freihandform 776">
              <a:extLst>
                <a:ext uri="{FF2B5EF4-FFF2-40B4-BE49-F238E27FC236}">
                  <a16:creationId xmlns:a16="http://schemas.microsoft.com/office/drawing/2014/main" id="{7EEC809A-D4B0-3523-F1D4-CF7B7587B92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3B2F38F5-C73E-2159-1A0C-7436491701B9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8CFB0EA-32AC-DDC2-9B9A-E33B7ECBE298}"/>
              </a:ext>
            </a:extLst>
          </p:cNvPr>
          <p:cNvGrpSpPr/>
          <p:nvPr/>
        </p:nvGrpSpPr>
        <p:grpSpPr>
          <a:xfrm>
            <a:off x="6660383" y="2251482"/>
            <a:ext cx="258684" cy="67391"/>
            <a:chOff x="945724" y="2244096"/>
            <a:chExt cx="256963" cy="81358"/>
          </a:xfrm>
        </p:grpSpPr>
        <p:sp>
          <p:nvSpPr>
            <p:cNvPr id="158" name="Freihandform 776">
              <a:extLst>
                <a:ext uri="{FF2B5EF4-FFF2-40B4-BE49-F238E27FC236}">
                  <a16:creationId xmlns:a16="http://schemas.microsoft.com/office/drawing/2014/main" id="{BDA2DC61-E0E1-8DAA-C7FD-0982949D653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A37CAF36-DA12-34F0-26FB-A7A82F5B7AB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2709A80-B180-3FB4-3E60-6BD7F08EE0F8}"/>
              </a:ext>
            </a:extLst>
          </p:cNvPr>
          <p:cNvGrpSpPr/>
          <p:nvPr/>
        </p:nvGrpSpPr>
        <p:grpSpPr>
          <a:xfrm>
            <a:off x="6702196" y="2080523"/>
            <a:ext cx="258684" cy="67391"/>
            <a:chOff x="945724" y="2244096"/>
            <a:chExt cx="256963" cy="81358"/>
          </a:xfrm>
        </p:grpSpPr>
        <p:sp>
          <p:nvSpPr>
            <p:cNvPr id="161" name="Freihandform 776">
              <a:extLst>
                <a:ext uri="{FF2B5EF4-FFF2-40B4-BE49-F238E27FC236}">
                  <a16:creationId xmlns:a16="http://schemas.microsoft.com/office/drawing/2014/main" id="{B5192DB7-CE97-9208-922B-A6A8845B35F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610D779E-B60F-6A30-FE49-9DBDCA8C659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1DA63EA-9740-80FC-D8BA-D101FF7569CC}"/>
              </a:ext>
            </a:extLst>
          </p:cNvPr>
          <p:cNvGrpSpPr/>
          <p:nvPr/>
        </p:nvGrpSpPr>
        <p:grpSpPr>
          <a:xfrm rot="6628019">
            <a:off x="6133555" y="2006253"/>
            <a:ext cx="212850" cy="81902"/>
            <a:chOff x="945724" y="2244096"/>
            <a:chExt cx="256963" cy="81358"/>
          </a:xfrm>
        </p:grpSpPr>
        <p:sp>
          <p:nvSpPr>
            <p:cNvPr id="164" name="Freihandform 776">
              <a:extLst>
                <a:ext uri="{FF2B5EF4-FFF2-40B4-BE49-F238E27FC236}">
                  <a16:creationId xmlns:a16="http://schemas.microsoft.com/office/drawing/2014/main" id="{D0746867-1BC9-E166-0BFA-4E91CD8DC18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A060618B-B9B5-3A4C-655E-50DD8A9DE77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AD81C12-AD0B-1630-B634-727CB3F3EEED}"/>
              </a:ext>
            </a:extLst>
          </p:cNvPr>
          <p:cNvGrpSpPr/>
          <p:nvPr/>
        </p:nvGrpSpPr>
        <p:grpSpPr>
          <a:xfrm rot="18050091">
            <a:off x="5778665" y="2385926"/>
            <a:ext cx="212850" cy="81902"/>
            <a:chOff x="945724" y="2244096"/>
            <a:chExt cx="256963" cy="81358"/>
          </a:xfrm>
        </p:grpSpPr>
        <p:sp>
          <p:nvSpPr>
            <p:cNvPr id="167" name="Freihandform 776">
              <a:extLst>
                <a:ext uri="{FF2B5EF4-FFF2-40B4-BE49-F238E27FC236}">
                  <a16:creationId xmlns:a16="http://schemas.microsoft.com/office/drawing/2014/main" id="{2A1AAAB0-1A5C-EBBD-1311-50A51170B45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DDB3253F-1754-2F2B-D1DD-BE806501C972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53DC4EA-0E27-A3AE-C114-09D034C56EF3}"/>
              </a:ext>
            </a:extLst>
          </p:cNvPr>
          <p:cNvGrpSpPr/>
          <p:nvPr/>
        </p:nvGrpSpPr>
        <p:grpSpPr>
          <a:xfrm rot="14452607">
            <a:off x="6145780" y="2377509"/>
            <a:ext cx="212850" cy="81902"/>
            <a:chOff x="945724" y="2244096"/>
            <a:chExt cx="256963" cy="81358"/>
          </a:xfrm>
        </p:grpSpPr>
        <p:sp>
          <p:nvSpPr>
            <p:cNvPr id="170" name="Freihandform 776">
              <a:extLst>
                <a:ext uri="{FF2B5EF4-FFF2-40B4-BE49-F238E27FC236}">
                  <a16:creationId xmlns:a16="http://schemas.microsoft.com/office/drawing/2014/main" id="{1E2220A2-D753-CFBB-5DEC-7698FF4173AD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0D6DE054-821F-2B99-48B3-2BE489C9EB2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172" name="Gerade Verbindung mit Pfeil 24">
            <a:extLst>
              <a:ext uri="{FF2B5EF4-FFF2-40B4-BE49-F238E27FC236}">
                <a16:creationId xmlns:a16="http://schemas.microsoft.com/office/drawing/2014/main" id="{62F23A76-F946-1023-275D-0F3CF752677D}"/>
              </a:ext>
            </a:extLst>
          </p:cNvPr>
          <p:cNvCxnSpPr/>
          <p:nvPr/>
        </p:nvCxnSpPr>
        <p:spPr>
          <a:xfrm>
            <a:off x="7588725" y="219783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73" name="Gerade Verbindung mit Pfeil 768">
            <a:extLst>
              <a:ext uri="{FF2B5EF4-FFF2-40B4-BE49-F238E27FC236}">
                <a16:creationId xmlns:a16="http://schemas.microsoft.com/office/drawing/2014/main" id="{655635CE-0502-7814-6ECA-D275F1318F42}"/>
              </a:ext>
            </a:extLst>
          </p:cNvPr>
          <p:cNvCxnSpPr/>
          <p:nvPr/>
        </p:nvCxnSpPr>
        <p:spPr>
          <a:xfrm>
            <a:off x="7391837" y="227850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74" name="Textfeld 28">
            <a:extLst>
              <a:ext uri="{FF2B5EF4-FFF2-40B4-BE49-F238E27FC236}">
                <a16:creationId xmlns:a16="http://schemas.microsoft.com/office/drawing/2014/main" id="{634B86F0-CD85-954A-CE3F-7E62EE0FE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41" y="1444823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5" name="Rounded Rectangle 313">
            <a:extLst>
              <a:ext uri="{FF2B5EF4-FFF2-40B4-BE49-F238E27FC236}">
                <a16:creationId xmlns:a16="http://schemas.microsoft.com/office/drawing/2014/main" id="{0351878E-0F3A-4807-1D08-6F9928FCC873}"/>
              </a:ext>
            </a:extLst>
          </p:cNvPr>
          <p:cNvSpPr/>
          <p:nvPr/>
        </p:nvSpPr>
        <p:spPr>
          <a:xfrm>
            <a:off x="7129442" y="138356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493B701-2CC2-7793-E469-B88ED8429317}"/>
              </a:ext>
            </a:extLst>
          </p:cNvPr>
          <p:cNvGrpSpPr/>
          <p:nvPr/>
        </p:nvGrpSpPr>
        <p:grpSpPr>
          <a:xfrm>
            <a:off x="7755806" y="2251104"/>
            <a:ext cx="258684" cy="67391"/>
            <a:chOff x="945724" y="2244096"/>
            <a:chExt cx="256963" cy="81358"/>
          </a:xfrm>
        </p:grpSpPr>
        <p:sp>
          <p:nvSpPr>
            <p:cNvPr id="177" name="Freihandform 776">
              <a:extLst>
                <a:ext uri="{FF2B5EF4-FFF2-40B4-BE49-F238E27FC236}">
                  <a16:creationId xmlns:a16="http://schemas.microsoft.com/office/drawing/2014/main" id="{59D9E5E2-DC83-D595-A0A2-55C5A154BAE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12F5A4B9-DB56-712B-25A1-71CBDB26C80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D6FE641-871B-F608-12C7-D9A6A2188A7E}"/>
              </a:ext>
            </a:extLst>
          </p:cNvPr>
          <p:cNvGrpSpPr/>
          <p:nvPr/>
        </p:nvGrpSpPr>
        <p:grpSpPr>
          <a:xfrm>
            <a:off x="7815994" y="2102803"/>
            <a:ext cx="258684" cy="67391"/>
            <a:chOff x="945724" y="2244096"/>
            <a:chExt cx="256963" cy="81358"/>
          </a:xfrm>
        </p:grpSpPr>
        <p:sp>
          <p:nvSpPr>
            <p:cNvPr id="180" name="Freihandform 776">
              <a:extLst>
                <a:ext uri="{FF2B5EF4-FFF2-40B4-BE49-F238E27FC236}">
                  <a16:creationId xmlns:a16="http://schemas.microsoft.com/office/drawing/2014/main" id="{58CBCEA5-3D0B-A663-FA34-5AA2EDAC4C1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1BABBDEF-3E50-2CC0-61C5-0C241ADFFF4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E2F965F-4942-C8DF-1C37-3586735E8430}"/>
              </a:ext>
            </a:extLst>
          </p:cNvPr>
          <p:cNvGrpSpPr/>
          <p:nvPr/>
        </p:nvGrpSpPr>
        <p:grpSpPr>
          <a:xfrm>
            <a:off x="7941926" y="2174269"/>
            <a:ext cx="258684" cy="67391"/>
            <a:chOff x="945724" y="2244096"/>
            <a:chExt cx="256963" cy="81358"/>
          </a:xfrm>
        </p:grpSpPr>
        <p:sp>
          <p:nvSpPr>
            <p:cNvPr id="183" name="Freihandform 776">
              <a:extLst>
                <a:ext uri="{FF2B5EF4-FFF2-40B4-BE49-F238E27FC236}">
                  <a16:creationId xmlns:a16="http://schemas.microsoft.com/office/drawing/2014/main" id="{154D45B1-0D37-AE6C-6490-012FDC37F45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22808F46-5ECD-7506-C46C-7D34AF7A5B7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B83A249-EF7A-C239-4244-C2CF09C184EC}"/>
              </a:ext>
            </a:extLst>
          </p:cNvPr>
          <p:cNvGrpSpPr/>
          <p:nvPr/>
        </p:nvGrpSpPr>
        <p:grpSpPr>
          <a:xfrm>
            <a:off x="8071267" y="2263961"/>
            <a:ext cx="258684" cy="67391"/>
            <a:chOff x="945724" y="2244096"/>
            <a:chExt cx="256963" cy="81358"/>
          </a:xfrm>
        </p:grpSpPr>
        <p:sp>
          <p:nvSpPr>
            <p:cNvPr id="186" name="Freihandform 776">
              <a:extLst>
                <a:ext uri="{FF2B5EF4-FFF2-40B4-BE49-F238E27FC236}">
                  <a16:creationId xmlns:a16="http://schemas.microsoft.com/office/drawing/2014/main" id="{0CC84574-960C-5DFE-3358-A9729FCAD9D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D34A306A-3696-8836-B942-C168EB1C913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2EF5EDF-0B32-0F8E-B0D6-C001904FF4CE}"/>
              </a:ext>
            </a:extLst>
          </p:cNvPr>
          <p:cNvGrpSpPr/>
          <p:nvPr/>
        </p:nvGrpSpPr>
        <p:grpSpPr>
          <a:xfrm>
            <a:off x="8113080" y="2093002"/>
            <a:ext cx="258684" cy="67391"/>
            <a:chOff x="945724" y="2244096"/>
            <a:chExt cx="256963" cy="81358"/>
          </a:xfrm>
        </p:grpSpPr>
        <p:sp>
          <p:nvSpPr>
            <p:cNvPr id="189" name="Freihandform 776">
              <a:extLst>
                <a:ext uri="{FF2B5EF4-FFF2-40B4-BE49-F238E27FC236}">
                  <a16:creationId xmlns:a16="http://schemas.microsoft.com/office/drawing/2014/main" id="{AD9530CE-3342-4918-42F4-13F430105A1D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449BD17-DCA5-145B-CA15-117C981DDA38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BA76BB0-D1FA-CDD7-C37C-3189DF1B528A}"/>
              </a:ext>
            </a:extLst>
          </p:cNvPr>
          <p:cNvGrpSpPr/>
          <p:nvPr/>
        </p:nvGrpSpPr>
        <p:grpSpPr>
          <a:xfrm rot="6628019">
            <a:off x="7544438" y="2018732"/>
            <a:ext cx="212850" cy="81902"/>
            <a:chOff x="945724" y="2244096"/>
            <a:chExt cx="256963" cy="81358"/>
          </a:xfrm>
        </p:grpSpPr>
        <p:sp>
          <p:nvSpPr>
            <p:cNvPr id="192" name="Freihandform 776">
              <a:extLst>
                <a:ext uri="{FF2B5EF4-FFF2-40B4-BE49-F238E27FC236}">
                  <a16:creationId xmlns:a16="http://schemas.microsoft.com/office/drawing/2014/main" id="{5867ED64-9257-8552-13A3-C2663B6078C2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FBDB89A0-88AE-84FF-2141-D1DB6178E42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D5FF233-4220-B141-D563-16F2C725D22E}"/>
              </a:ext>
            </a:extLst>
          </p:cNvPr>
          <p:cNvGrpSpPr/>
          <p:nvPr/>
        </p:nvGrpSpPr>
        <p:grpSpPr>
          <a:xfrm rot="18050091">
            <a:off x="7189547" y="2398406"/>
            <a:ext cx="212850" cy="81902"/>
            <a:chOff x="945724" y="2244096"/>
            <a:chExt cx="256963" cy="81358"/>
          </a:xfrm>
        </p:grpSpPr>
        <p:sp>
          <p:nvSpPr>
            <p:cNvPr id="195" name="Freihandform 776">
              <a:extLst>
                <a:ext uri="{FF2B5EF4-FFF2-40B4-BE49-F238E27FC236}">
                  <a16:creationId xmlns:a16="http://schemas.microsoft.com/office/drawing/2014/main" id="{205E115C-4A25-C0A2-108A-81C436DA33E2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F12755B2-33FD-52D3-A2BD-F5DF45782C9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E6EA0C4A-C990-56C7-A8FE-7479F3FDD709}"/>
              </a:ext>
            </a:extLst>
          </p:cNvPr>
          <p:cNvGrpSpPr/>
          <p:nvPr/>
        </p:nvGrpSpPr>
        <p:grpSpPr>
          <a:xfrm rot="14452607">
            <a:off x="7556665" y="2389987"/>
            <a:ext cx="212850" cy="81902"/>
            <a:chOff x="945724" y="2244096"/>
            <a:chExt cx="256963" cy="81358"/>
          </a:xfrm>
        </p:grpSpPr>
        <p:sp>
          <p:nvSpPr>
            <p:cNvPr id="198" name="Freihandform 776">
              <a:extLst>
                <a:ext uri="{FF2B5EF4-FFF2-40B4-BE49-F238E27FC236}">
                  <a16:creationId xmlns:a16="http://schemas.microsoft.com/office/drawing/2014/main" id="{36E0AC68-4D99-9A48-F53B-5A964C776760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912D5028-DA45-ACA4-C910-F7FCFEEAE34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0" name="Ellipse 752">
            <a:extLst>
              <a:ext uri="{FF2B5EF4-FFF2-40B4-BE49-F238E27FC236}">
                <a16:creationId xmlns:a16="http://schemas.microsoft.com/office/drawing/2014/main" id="{2F5880A6-0DEB-7996-D4E6-C395957936A6}"/>
              </a:ext>
            </a:extLst>
          </p:cNvPr>
          <p:cNvSpPr>
            <a:spLocks/>
          </p:cNvSpPr>
          <p:nvPr/>
        </p:nvSpPr>
        <p:spPr bwMode="auto">
          <a:xfrm>
            <a:off x="5922183" y="223437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1" name="Ellipse 752">
            <a:extLst>
              <a:ext uri="{FF2B5EF4-FFF2-40B4-BE49-F238E27FC236}">
                <a16:creationId xmlns:a16="http://schemas.microsoft.com/office/drawing/2014/main" id="{6C7CEC28-27AC-5A5C-D0BB-579981262FA8}"/>
              </a:ext>
            </a:extLst>
          </p:cNvPr>
          <p:cNvSpPr>
            <a:spLocks/>
          </p:cNvSpPr>
          <p:nvPr/>
        </p:nvSpPr>
        <p:spPr bwMode="auto">
          <a:xfrm>
            <a:off x="7532559" y="2168126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2" name="Ellipse 752">
            <a:extLst>
              <a:ext uri="{FF2B5EF4-FFF2-40B4-BE49-F238E27FC236}">
                <a16:creationId xmlns:a16="http://schemas.microsoft.com/office/drawing/2014/main" id="{E9B5AF30-5509-F884-FA2E-745370F60841}"/>
              </a:ext>
            </a:extLst>
          </p:cNvPr>
          <p:cNvSpPr>
            <a:spLocks/>
          </p:cNvSpPr>
          <p:nvPr/>
        </p:nvSpPr>
        <p:spPr bwMode="auto">
          <a:xfrm>
            <a:off x="7323234" y="224685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3" name="Textfeld 28">
            <a:extLst>
              <a:ext uri="{FF2B5EF4-FFF2-40B4-BE49-F238E27FC236}">
                <a16:creationId xmlns:a16="http://schemas.microsoft.com/office/drawing/2014/main" id="{75EAA565-4047-4837-CFD0-315F9571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210" y="1941474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…</a:t>
            </a:r>
          </a:p>
        </p:txBody>
      </p:sp>
      <p:sp>
        <p:nvSpPr>
          <p:cNvPr id="46" name="Abgerundetes Rechteck 40">
            <a:extLst>
              <a:ext uri="{FF2B5EF4-FFF2-40B4-BE49-F238E27FC236}">
                <a16:creationId xmlns:a16="http://schemas.microsoft.com/office/drawing/2014/main" id="{A8E0B65D-5AB5-C8C0-1C70-039001088232}"/>
              </a:ext>
            </a:extLst>
          </p:cNvPr>
          <p:cNvSpPr/>
          <p:nvPr/>
        </p:nvSpPr>
        <p:spPr>
          <a:xfrm>
            <a:off x="7976059" y="4453078"/>
            <a:ext cx="3514278" cy="1279742"/>
          </a:xfrm>
          <a:prstGeom prst="roundRect">
            <a:avLst>
              <a:gd name="adj" fmla="val 21046"/>
            </a:avLst>
          </a:prstGeom>
          <a:solidFill>
            <a:srgbClr val="FEE75C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BB8F80-E7E7-9857-2F4E-81D027228C2C}"/>
              </a:ext>
            </a:extLst>
          </p:cNvPr>
          <p:cNvGrpSpPr/>
          <p:nvPr/>
        </p:nvGrpSpPr>
        <p:grpSpPr>
          <a:xfrm>
            <a:off x="7980214" y="1372254"/>
            <a:ext cx="3514278" cy="2806977"/>
            <a:chOff x="7453004" y="4114574"/>
            <a:chExt cx="3220957" cy="2507202"/>
          </a:xfrm>
        </p:grpSpPr>
        <p:sp>
          <p:nvSpPr>
            <p:cNvPr id="48" name="Abgerundetes Rechteck 40">
              <a:extLst>
                <a:ext uri="{FF2B5EF4-FFF2-40B4-BE49-F238E27FC236}">
                  <a16:creationId xmlns:a16="http://schemas.microsoft.com/office/drawing/2014/main" id="{761B602B-CCBC-0AF1-D663-59546E1F4281}"/>
                </a:ext>
              </a:extLst>
            </p:cNvPr>
            <p:cNvSpPr/>
            <p:nvPr/>
          </p:nvSpPr>
          <p:spPr>
            <a:xfrm>
              <a:off x="7453004" y="4114574"/>
              <a:ext cx="3220957" cy="2507202"/>
            </a:xfrm>
            <a:prstGeom prst="roundRect">
              <a:avLst>
                <a:gd name="adj" fmla="val 10626"/>
              </a:avLst>
            </a:prstGeom>
            <a:solidFill>
              <a:srgbClr val="FEE75C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Textfeld 41">
              <a:extLst>
                <a:ext uri="{FF2B5EF4-FFF2-40B4-BE49-F238E27FC236}">
                  <a16:creationId xmlns:a16="http://schemas.microsoft.com/office/drawing/2014/main" id="{4640EA4F-BF93-3FD3-2EE5-99A7D4D2AF41}"/>
                </a:ext>
              </a:extLst>
            </p:cNvPr>
            <p:cNvSpPr txBox="1"/>
            <p:nvPr/>
          </p:nvSpPr>
          <p:spPr>
            <a:xfrm>
              <a:off x="7642387" y="4719002"/>
              <a:ext cx="2834573" cy="632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Continuous ultracold atom source</a:t>
              </a: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feld 42">
              <a:extLst>
                <a:ext uri="{FF2B5EF4-FFF2-40B4-BE49-F238E27FC236}">
                  <a16:creationId xmlns:a16="http://schemas.microsoft.com/office/drawing/2014/main" id="{AA9F296A-3796-7B36-6D47-D82544675769}"/>
                </a:ext>
              </a:extLst>
            </p:cNvPr>
            <p:cNvSpPr txBox="1"/>
            <p:nvPr/>
          </p:nvSpPr>
          <p:spPr>
            <a:xfrm>
              <a:off x="7625412" y="5502245"/>
              <a:ext cx="2310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</a:t>
              </a:r>
              <a:r>
                <a:rPr kumimoji="0" lang="de-DE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atom</a:t>
              </a: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flux</a:t>
              </a: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feld 44">
              <a:extLst>
                <a:ext uri="{FF2B5EF4-FFF2-40B4-BE49-F238E27FC236}">
                  <a16:creationId xmlns:a16="http://schemas.microsoft.com/office/drawing/2014/main" id="{8DC12537-A02D-65D2-3694-0C8AD4FDF771}"/>
                </a:ext>
              </a:extLst>
            </p:cNvPr>
            <p:cNvSpPr txBox="1"/>
            <p:nvPr/>
          </p:nvSpPr>
          <p:spPr>
            <a:xfrm>
              <a:off x="8280518" y="4303974"/>
              <a:ext cx="155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Challenges</a:t>
              </a:r>
            </a:p>
          </p:txBody>
        </p:sp>
      </p:grpSp>
      <p:sp>
        <p:nvSpPr>
          <p:cNvPr id="52" name="Textfeld 42">
            <a:extLst>
              <a:ext uri="{FF2B5EF4-FFF2-40B4-BE49-F238E27FC236}">
                <a16:creationId xmlns:a16="http://schemas.microsoft.com/office/drawing/2014/main" id="{96DDD24C-E40C-2C91-E979-FF45F74D593E}"/>
              </a:ext>
            </a:extLst>
          </p:cNvPr>
          <p:cNvSpPr txBox="1"/>
          <p:nvPr/>
        </p:nvSpPr>
        <p:spPr>
          <a:xfrm>
            <a:off x="8168323" y="3532226"/>
            <a:ext cx="2520404" cy="40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feld 42">
            <a:extLst>
              <a:ext uri="{FF2B5EF4-FFF2-40B4-BE49-F238E27FC236}">
                <a16:creationId xmlns:a16="http://schemas.microsoft.com/office/drawing/2014/main" id="{93526168-CAFA-EE88-20F4-2C73B502B5EF}"/>
              </a:ext>
            </a:extLst>
          </p:cNvPr>
          <p:cNvSpPr txBox="1"/>
          <p:nvPr/>
        </p:nvSpPr>
        <p:spPr>
          <a:xfrm>
            <a:off x="8358260" y="5105842"/>
            <a:ext cx="286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</a:t>
            </a:r>
          </a:p>
        </p:txBody>
      </p:sp>
      <p:sp>
        <p:nvSpPr>
          <p:cNvPr id="54" name="Textfeld 44">
            <a:extLst>
              <a:ext uri="{FF2B5EF4-FFF2-40B4-BE49-F238E27FC236}">
                <a16:creationId xmlns:a16="http://schemas.microsoft.com/office/drawing/2014/main" id="{F33750A2-8F78-0D21-7055-12CB99C6CE08}"/>
              </a:ext>
            </a:extLst>
          </p:cNvPr>
          <p:cNvSpPr txBox="1"/>
          <p:nvPr/>
        </p:nvSpPr>
        <p:spPr>
          <a:xfrm>
            <a:off x="8358260" y="4611995"/>
            <a:ext cx="281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ultimate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20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2"/>
    </mc:Choice>
    <mc:Fallback xmlns="">
      <p:transition spd="slow" advTm="7693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>
                <a:solidFill>
                  <a:prstClr val="black"/>
                </a:solidFill>
              </a:rPr>
              <a:t>Outline</a:t>
            </a:r>
          </a:p>
        </p:txBody>
      </p:sp>
      <p:sp>
        <p:nvSpPr>
          <p:cNvPr id="202" name="Abgerundetes Rechteck 17">
            <a:extLst>
              <a:ext uri="{FF2B5EF4-FFF2-40B4-BE49-F238E27FC236}">
                <a16:creationId xmlns:a16="http://schemas.microsoft.com/office/drawing/2014/main" id="{B22C4166-F0FE-4CBC-9C87-17E626A552A1}"/>
              </a:ext>
            </a:extLst>
          </p:cNvPr>
          <p:cNvSpPr/>
          <p:nvPr/>
        </p:nvSpPr>
        <p:spPr>
          <a:xfrm>
            <a:off x="1547158" y="902825"/>
            <a:ext cx="4357845" cy="2564624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C122F436-FE20-40CE-9BD4-497933FE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 r="69459" b="67732"/>
          <a:stretch/>
        </p:blipFill>
        <p:spPr>
          <a:xfrm>
            <a:off x="1856721" y="1533417"/>
            <a:ext cx="3724813" cy="1515709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A576528-4945-408A-919A-41FAC7F51F36}"/>
              </a:ext>
            </a:extLst>
          </p:cNvPr>
          <p:cNvGrpSpPr>
            <a:grpSpLocks noChangeAspect="1"/>
          </p:cNvGrpSpPr>
          <p:nvPr/>
        </p:nvGrpSpPr>
        <p:grpSpPr>
          <a:xfrm>
            <a:off x="4694630" y="2702770"/>
            <a:ext cx="873331" cy="381503"/>
            <a:chOff x="6014506" y="6100337"/>
            <a:chExt cx="321354" cy="14037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C30E0C-6F19-439E-AD7C-8FE4E925253B}"/>
                </a:ext>
              </a:extLst>
            </p:cNvPr>
            <p:cNvCxnSpPr/>
            <p:nvPr/>
          </p:nvCxnSpPr>
          <p:spPr bwMode="auto">
            <a:xfrm>
              <a:off x="6112880" y="6100337"/>
              <a:ext cx="100584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Textfeld 186">
              <a:extLst>
                <a:ext uri="{FF2B5EF4-FFF2-40B4-BE49-F238E27FC236}">
                  <a16:creationId xmlns:a16="http://schemas.microsoft.com/office/drawing/2014/main" id="{FB614E36-7B65-4715-8010-F313D2555311}"/>
                </a:ext>
              </a:extLst>
            </p:cNvPr>
            <p:cNvSpPr txBox="1"/>
            <p:nvPr/>
          </p:nvSpPr>
          <p:spPr>
            <a:xfrm>
              <a:off x="6014506" y="6110874"/>
              <a:ext cx="321354" cy="129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600" dirty="0">
                  <a:solidFill>
                    <a:schemeClr val="bg1"/>
                  </a:solidFill>
                  <a:latin typeface="Calibri"/>
                </a:rPr>
                <a:t>100µm</a:t>
              </a:r>
            </a:p>
          </p:txBody>
        </p:sp>
      </p:grpSp>
      <p:sp>
        <p:nvSpPr>
          <p:cNvPr id="207" name="Abgerundetes Rechteck 17">
            <a:extLst>
              <a:ext uri="{FF2B5EF4-FFF2-40B4-BE49-F238E27FC236}">
                <a16:creationId xmlns:a16="http://schemas.microsoft.com/office/drawing/2014/main" id="{199842C0-9493-43C4-B674-55C6D61ECF0A}"/>
              </a:ext>
            </a:extLst>
          </p:cNvPr>
          <p:cNvSpPr/>
          <p:nvPr/>
        </p:nvSpPr>
        <p:spPr>
          <a:xfrm>
            <a:off x="6302263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208" name="Titel 1">
            <a:extLst>
              <a:ext uri="{FF2B5EF4-FFF2-40B4-BE49-F238E27FC236}">
                <a16:creationId xmlns:a16="http://schemas.microsoft.com/office/drawing/2014/main" id="{989865FE-52DC-476A-8FBE-AB620340B18F}"/>
              </a:ext>
            </a:extLst>
          </p:cNvPr>
          <p:cNvSpPr txBox="1">
            <a:spLocks/>
          </p:cNvSpPr>
          <p:nvPr/>
        </p:nvSpPr>
        <p:spPr>
          <a:xfrm>
            <a:off x="6302263" y="3831931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</a:rPr>
              <a:t>Continuous-wave</a:t>
            </a:r>
            <a:r>
              <a:rPr lang="de-AT" sz="2400" dirty="0">
                <a:solidFill>
                  <a:srgbClr val="000000"/>
                </a:solidFill>
              </a:rPr>
              <a:t> atom </a:t>
            </a:r>
            <a:r>
              <a:rPr lang="de-AT" sz="2400" dirty="0" err="1">
                <a:solidFill>
                  <a:srgbClr val="000000"/>
                </a:solidFill>
              </a:rPr>
              <a:t>laser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09" name="Abgerundetes Rechteck 17">
            <a:extLst>
              <a:ext uri="{FF2B5EF4-FFF2-40B4-BE49-F238E27FC236}">
                <a16:creationId xmlns:a16="http://schemas.microsoft.com/office/drawing/2014/main" id="{C2A9D530-A815-4113-9C16-9F977B617457}"/>
              </a:ext>
            </a:extLst>
          </p:cNvPr>
          <p:cNvSpPr/>
          <p:nvPr/>
        </p:nvSpPr>
        <p:spPr>
          <a:xfrm>
            <a:off x="1530381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210" name="Titel 1">
            <a:extLst>
              <a:ext uri="{FF2B5EF4-FFF2-40B4-BE49-F238E27FC236}">
                <a16:creationId xmlns:a16="http://schemas.microsoft.com/office/drawing/2014/main" id="{D29DE16A-2650-4CE3-A5E7-CEE3526D3303}"/>
              </a:ext>
            </a:extLst>
          </p:cNvPr>
          <p:cNvSpPr txBox="1">
            <a:spLocks/>
          </p:cNvSpPr>
          <p:nvPr/>
        </p:nvSpPr>
        <p:spPr>
          <a:xfrm>
            <a:off x="1530381" y="3832622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</a:rPr>
              <a:t>Continuous</a:t>
            </a:r>
            <a:r>
              <a:rPr lang="de-AT" sz="2400" dirty="0">
                <a:solidFill>
                  <a:srgbClr val="000000"/>
                </a:solidFill>
              </a:rPr>
              <a:t> </a:t>
            </a:r>
            <a:r>
              <a:rPr lang="de-AT" sz="2400" dirty="0" err="1">
                <a:solidFill>
                  <a:srgbClr val="000000"/>
                </a:solidFill>
              </a:rPr>
              <a:t>clocks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11" name="Titel 1">
            <a:extLst>
              <a:ext uri="{FF2B5EF4-FFF2-40B4-BE49-F238E27FC236}">
                <a16:creationId xmlns:a16="http://schemas.microsoft.com/office/drawing/2014/main" id="{963BD723-403A-4E60-8404-9B38E3A0443F}"/>
              </a:ext>
            </a:extLst>
          </p:cNvPr>
          <p:cNvSpPr txBox="1">
            <a:spLocks/>
          </p:cNvSpPr>
          <p:nvPr/>
        </p:nvSpPr>
        <p:spPr>
          <a:xfrm>
            <a:off x="1515117" y="990511"/>
            <a:ext cx="4357845" cy="707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>
                <a:solidFill>
                  <a:srgbClr val="000000"/>
                </a:solidFill>
              </a:rPr>
              <a:t>µK </a:t>
            </a:r>
            <a:r>
              <a:rPr lang="de-AT" sz="2400" dirty="0" err="1">
                <a:solidFill>
                  <a:srgbClr val="000000"/>
                </a:solidFill>
              </a:rPr>
              <a:t>Sr</a:t>
            </a:r>
            <a:r>
              <a:rPr lang="de-AT" sz="2400" dirty="0">
                <a:solidFill>
                  <a:srgbClr val="000000"/>
                </a:solidFill>
              </a:rPr>
              <a:t> beam in </a:t>
            </a:r>
            <a:r>
              <a:rPr lang="de-AT" sz="2400" dirty="0" err="1">
                <a:solidFill>
                  <a:srgbClr val="000000"/>
                </a:solidFill>
              </a:rPr>
              <a:t>the</a:t>
            </a:r>
            <a:r>
              <a:rPr lang="de-AT" sz="2400" dirty="0">
                <a:solidFill>
                  <a:srgbClr val="000000"/>
                </a:solidFill>
              </a:rPr>
              <a:t> </a:t>
            </a:r>
            <a:r>
              <a:rPr lang="de-AT" sz="2400" dirty="0" err="1">
                <a:solidFill>
                  <a:srgbClr val="000000"/>
                </a:solidFill>
              </a:rPr>
              <a:t>dark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12" name="Abgerundetes Rechteck 17">
            <a:extLst>
              <a:ext uri="{FF2B5EF4-FFF2-40B4-BE49-F238E27FC236}">
                <a16:creationId xmlns:a16="http://schemas.microsoft.com/office/drawing/2014/main" id="{59387073-EB87-47E6-82AC-3023D69CA1D0}"/>
              </a:ext>
            </a:extLst>
          </p:cNvPr>
          <p:cNvSpPr/>
          <p:nvPr/>
        </p:nvSpPr>
        <p:spPr>
          <a:xfrm>
            <a:off x="6302263" y="902826"/>
            <a:ext cx="4374621" cy="2574498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213" name="Titel 1">
            <a:extLst>
              <a:ext uri="{FF2B5EF4-FFF2-40B4-BE49-F238E27FC236}">
                <a16:creationId xmlns:a16="http://schemas.microsoft.com/office/drawing/2014/main" id="{1CA63350-C220-48B7-96BC-CCBC4FFEF872}"/>
              </a:ext>
            </a:extLst>
          </p:cNvPr>
          <p:cNvSpPr txBox="1">
            <a:spLocks/>
          </p:cNvSpPr>
          <p:nvPr/>
        </p:nvSpPr>
        <p:spPr>
          <a:xfrm>
            <a:off x="6302263" y="965550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</a:rPr>
              <a:t>Continuous</a:t>
            </a:r>
            <a:r>
              <a:rPr lang="de-AT" sz="2400" dirty="0">
                <a:solidFill>
                  <a:srgbClr val="000000"/>
                </a:solidFill>
              </a:rPr>
              <a:t> BEC</a:t>
            </a:r>
          </a:p>
        </p:txBody>
      </p:sp>
      <p:sp>
        <p:nvSpPr>
          <p:cNvPr id="214" name="Right Arrow 35">
            <a:extLst>
              <a:ext uri="{FF2B5EF4-FFF2-40B4-BE49-F238E27FC236}">
                <a16:creationId xmlns:a16="http://schemas.microsoft.com/office/drawing/2014/main" id="{AB165DCE-9963-4216-AFA2-0EE185934F2F}"/>
              </a:ext>
            </a:extLst>
          </p:cNvPr>
          <p:cNvSpPr/>
          <p:nvPr/>
        </p:nvSpPr>
        <p:spPr>
          <a:xfrm>
            <a:off x="5726572" y="2130646"/>
            <a:ext cx="748795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215" name="Right Arrow 37">
            <a:extLst>
              <a:ext uri="{FF2B5EF4-FFF2-40B4-BE49-F238E27FC236}">
                <a16:creationId xmlns:a16="http://schemas.microsoft.com/office/drawing/2014/main" id="{F2166697-5B1C-44F1-B22A-CBCA234BA27B}"/>
              </a:ext>
            </a:extLst>
          </p:cNvPr>
          <p:cNvSpPr/>
          <p:nvPr/>
        </p:nvSpPr>
        <p:spPr>
          <a:xfrm rot="5400000">
            <a:off x="8116656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216" name="Right Arrow 39">
            <a:extLst>
              <a:ext uri="{FF2B5EF4-FFF2-40B4-BE49-F238E27FC236}">
                <a16:creationId xmlns:a16="http://schemas.microsoft.com/office/drawing/2014/main" id="{F079054D-13D7-4A98-824F-6C5E8DC76652}"/>
              </a:ext>
            </a:extLst>
          </p:cNvPr>
          <p:cNvSpPr/>
          <p:nvPr/>
        </p:nvSpPr>
        <p:spPr>
          <a:xfrm rot="5400000">
            <a:off x="3232683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439A3F0D-E491-4B36-B4BD-5A4AC552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14376" b="10594"/>
          <a:stretch/>
        </p:blipFill>
        <p:spPr>
          <a:xfrm>
            <a:off x="6644614" y="1533417"/>
            <a:ext cx="3689921" cy="1489761"/>
          </a:xfrm>
          <a:prstGeom prst="rect">
            <a:avLst/>
          </a:prstGeom>
        </p:spPr>
      </p:pic>
      <p:sp>
        <p:nvSpPr>
          <p:cNvPr id="218" name="Textfeld 28">
            <a:extLst>
              <a:ext uri="{FF2B5EF4-FFF2-40B4-BE49-F238E27FC236}">
                <a16:creationId xmlns:a16="http://schemas.microsoft.com/office/drawing/2014/main" id="{10B3112B-0FA8-4878-B53C-817C0240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117" y="6220008"/>
            <a:ext cx="4389885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1800" dirty="0" err="1">
                <a:solidFill>
                  <a:srgbClr val="000000"/>
                </a:solidFill>
              </a:rPr>
              <a:t>frequency</a:t>
            </a:r>
            <a:r>
              <a:rPr lang="de-DE" sz="1800" dirty="0">
                <a:solidFill>
                  <a:srgbClr val="000000"/>
                </a:solidFill>
              </a:rPr>
              <a:t> &amp; time</a:t>
            </a:r>
          </a:p>
        </p:txBody>
      </p:sp>
      <p:sp>
        <p:nvSpPr>
          <p:cNvPr id="219" name="Textfeld 28">
            <a:extLst>
              <a:ext uri="{FF2B5EF4-FFF2-40B4-BE49-F238E27FC236}">
                <a16:creationId xmlns:a16="http://schemas.microsoft.com/office/drawing/2014/main" id="{4CC0729C-BE92-4633-92CF-59F8BC56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262" y="6220008"/>
            <a:ext cx="4374622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1800" dirty="0" err="1">
                <a:solidFill>
                  <a:srgbClr val="000000"/>
                </a:solidFill>
              </a:rPr>
              <a:t>acceleration</a:t>
            </a:r>
            <a:r>
              <a:rPr lang="de-DE" sz="1800" dirty="0">
                <a:solidFill>
                  <a:srgbClr val="000000"/>
                </a:solidFill>
              </a:rPr>
              <a:t> &amp; </a:t>
            </a:r>
            <a:r>
              <a:rPr lang="de-DE" sz="1800" dirty="0" err="1">
                <a:solidFill>
                  <a:srgbClr val="000000"/>
                </a:solidFill>
              </a:rPr>
              <a:t>rotation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313C19-4DF4-49D6-9E6E-763744136106}"/>
              </a:ext>
            </a:extLst>
          </p:cNvPr>
          <p:cNvSpPr/>
          <p:nvPr/>
        </p:nvSpPr>
        <p:spPr bwMode="auto">
          <a:xfrm>
            <a:off x="6644615" y="4353129"/>
            <a:ext cx="3689921" cy="1851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780179A-E728-4E5A-8196-A37C0D26EE0E}"/>
              </a:ext>
            </a:extLst>
          </p:cNvPr>
          <p:cNvGrpSpPr/>
          <p:nvPr/>
        </p:nvGrpSpPr>
        <p:grpSpPr>
          <a:xfrm>
            <a:off x="8710222" y="5404223"/>
            <a:ext cx="110682" cy="703196"/>
            <a:chOff x="2337487" y="4276181"/>
            <a:chExt cx="194356" cy="1959321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03585572-CC3A-4B8C-B4B0-397CBC4EBC98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431" name="Freeform 7 4">
                <a:extLst>
                  <a:ext uri="{FF2B5EF4-FFF2-40B4-BE49-F238E27FC236}">
                    <a16:creationId xmlns:a16="http://schemas.microsoft.com/office/drawing/2014/main" id="{1BDCFE73-CBDB-46A1-942E-3909E184E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Freeform 8 4">
                <a:extLst>
                  <a:ext uri="{FF2B5EF4-FFF2-40B4-BE49-F238E27FC236}">
                    <a16:creationId xmlns:a16="http://schemas.microsoft.com/office/drawing/2014/main" id="{188C6DFA-7485-435F-835C-F826BFCB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9 4">
                <a:extLst>
                  <a:ext uri="{FF2B5EF4-FFF2-40B4-BE49-F238E27FC236}">
                    <a16:creationId xmlns:a16="http://schemas.microsoft.com/office/drawing/2014/main" id="{E2689A99-68A4-4FE6-9B7A-94960DE0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0 4">
                <a:extLst>
                  <a:ext uri="{FF2B5EF4-FFF2-40B4-BE49-F238E27FC236}">
                    <a16:creationId xmlns:a16="http://schemas.microsoft.com/office/drawing/2014/main" id="{48E001E8-8249-4412-936D-6DDC4E4A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0" name="Isosceles Triangle 429">
              <a:extLst>
                <a:ext uri="{FF2B5EF4-FFF2-40B4-BE49-F238E27FC236}">
                  <a16:creationId xmlns:a16="http://schemas.microsoft.com/office/drawing/2014/main" id="{913328C3-FFEA-4D70-AB3A-33AEBFB02A0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7" y="5917885"/>
              <a:ext cx="194352" cy="317617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5E24891-8268-4C6D-A500-97D7BC7F4061}"/>
              </a:ext>
            </a:extLst>
          </p:cNvPr>
          <p:cNvGrpSpPr/>
          <p:nvPr/>
        </p:nvGrpSpPr>
        <p:grpSpPr>
          <a:xfrm>
            <a:off x="7637739" y="4508845"/>
            <a:ext cx="2264534" cy="1013265"/>
            <a:chOff x="7651543" y="2234282"/>
            <a:chExt cx="3934953" cy="1760694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F66AF9F-4F08-4F83-9884-F3501873FE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B735180-7DED-4B95-9854-3F1677784ED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760694"/>
              <a:chOff x="7651543" y="2234282"/>
              <a:chExt cx="3934953" cy="1760694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51D9740-8A96-46EA-B01A-1F3077724F4D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F301B4E5-5B42-4427-9AAD-18EFD6A4B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2F23897-59C1-4321-AAE1-FAAD66CBE7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4FA2165-C818-43F2-9896-CFCBF16F5B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E7891B6-5A55-46F5-9590-F3B2EF57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C917D87D-E2EE-480C-9D8B-7C74B977AF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2ED01D2-8C40-40D2-8AA3-B22ADCC962DA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CC7D1B8-6195-4653-B12C-BA823BD4248D}"/>
                  </a:ext>
                </a:extLst>
              </p:cNvPr>
              <p:cNvSpPr/>
              <p:nvPr/>
            </p:nvSpPr>
            <p:spPr>
              <a:xfrm>
                <a:off x="9331963" y="3384365"/>
                <a:ext cx="634285" cy="61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800" dirty="0">
                  <a:solidFill>
                    <a:schemeClr val="bg1"/>
                  </a:solidFill>
                  <a:latin typeface="Calibri" pitchFamily="34" charset="0"/>
                </a:endParaRP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800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15" name="Ellipse 602">
            <a:extLst>
              <a:ext uri="{FF2B5EF4-FFF2-40B4-BE49-F238E27FC236}">
                <a16:creationId xmlns:a16="http://schemas.microsoft.com/office/drawing/2014/main" id="{DCB83ECD-3666-44CA-8040-7141963B19B5}"/>
              </a:ext>
            </a:extLst>
          </p:cNvPr>
          <p:cNvSpPr/>
          <p:nvPr/>
        </p:nvSpPr>
        <p:spPr bwMode="auto">
          <a:xfrm rot="1315744">
            <a:off x="8569627" y="501878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6" name="Ellipse 608">
            <a:extLst>
              <a:ext uri="{FF2B5EF4-FFF2-40B4-BE49-F238E27FC236}">
                <a16:creationId xmlns:a16="http://schemas.microsoft.com/office/drawing/2014/main" id="{912E2E86-1D9A-4A23-BB07-73D9E4A3FD4A}"/>
              </a:ext>
            </a:extLst>
          </p:cNvPr>
          <p:cNvSpPr/>
          <p:nvPr/>
        </p:nvSpPr>
        <p:spPr bwMode="auto">
          <a:xfrm rot="1315744">
            <a:off x="8339248" y="519381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7" name="Freihandform 619">
            <a:extLst>
              <a:ext uri="{FF2B5EF4-FFF2-40B4-BE49-F238E27FC236}">
                <a16:creationId xmlns:a16="http://schemas.microsoft.com/office/drawing/2014/main" id="{15C8885D-361A-47E7-8A72-4E7B36DAA6CA}"/>
              </a:ext>
            </a:extLst>
          </p:cNvPr>
          <p:cNvSpPr/>
          <p:nvPr/>
        </p:nvSpPr>
        <p:spPr bwMode="auto">
          <a:xfrm rot="1315744">
            <a:off x="8437684" y="5134174"/>
            <a:ext cx="226738" cy="126568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8" name="Freihandform 620">
            <a:extLst>
              <a:ext uri="{FF2B5EF4-FFF2-40B4-BE49-F238E27FC236}">
                <a16:creationId xmlns:a16="http://schemas.microsoft.com/office/drawing/2014/main" id="{BBD0B867-E527-4366-B1DC-C3771E70884D}"/>
              </a:ext>
            </a:extLst>
          </p:cNvPr>
          <p:cNvSpPr/>
          <p:nvPr/>
        </p:nvSpPr>
        <p:spPr bwMode="auto">
          <a:xfrm rot="1315744" flipH="1">
            <a:off x="8302343" y="4960715"/>
            <a:ext cx="262942" cy="112938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9" name="Ellipse 602">
            <a:extLst>
              <a:ext uri="{FF2B5EF4-FFF2-40B4-BE49-F238E27FC236}">
                <a16:creationId xmlns:a16="http://schemas.microsoft.com/office/drawing/2014/main" id="{AFE90CA5-47A3-4629-B669-834C8F6C5F83}"/>
              </a:ext>
            </a:extLst>
          </p:cNvPr>
          <p:cNvSpPr/>
          <p:nvPr/>
        </p:nvSpPr>
        <p:spPr bwMode="auto">
          <a:xfrm rot="1315744">
            <a:off x="8657333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0" name="Ellipse 602">
            <a:extLst>
              <a:ext uri="{FF2B5EF4-FFF2-40B4-BE49-F238E27FC236}">
                <a16:creationId xmlns:a16="http://schemas.microsoft.com/office/drawing/2014/main" id="{ACC48369-A230-4BBC-811B-F8907085A8B9}"/>
              </a:ext>
            </a:extLst>
          </p:cNvPr>
          <p:cNvSpPr/>
          <p:nvPr/>
        </p:nvSpPr>
        <p:spPr bwMode="auto">
          <a:xfrm rot="1315744">
            <a:off x="8183651" y="4559545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1" name="Ellipse 602">
            <a:extLst>
              <a:ext uri="{FF2B5EF4-FFF2-40B4-BE49-F238E27FC236}">
                <a16:creationId xmlns:a16="http://schemas.microsoft.com/office/drawing/2014/main" id="{A7D142F3-160B-4293-B733-3B2283FC6587}"/>
              </a:ext>
            </a:extLst>
          </p:cNvPr>
          <p:cNvSpPr/>
          <p:nvPr/>
        </p:nvSpPr>
        <p:spPr bwMode="auto">
          <a:xfrm rot="1315744">
            <a:off x="8059582" y="486171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2" name="Ellipse 602">
            <a:extLst>
              <a:ext uri="{FF2B5EF4-FFF2-40B4-BE49-F238E27FC236}">
                <a16:creationId xmlns:a16="http://schemas.microsoft.com/office/drawing/2014/main" id="{A71E7D7A-2AB4-48A3-8873-F8CCA70423CE}"/>
              </a:ext>
            </a:extLst>
          </p:cNvPr>
          <p:cNvSpPr/>
          <p:nvPr/>
        </p:nvSpPr>
        <p:spPr bwMode="auto">
          <a:xfrm rot="1315744">
            <a:off x="9172925" y="503517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3" name="Ellipse 602">
            <a:extLst>
              <a:ext uri="{FF2B5EF4-FFF2-40B4-BE49-F238E27FC236}">
                <a16:creationId xmlns:a16="http://schemas.microsoft.com/office/drawing/2014/main" id="{D096C834-7771-47FE-8888-A3AD2474D0E5}"/>
              </a:ext>
            </a:extLst>
          </p:cNvPr>
          <p:cNvSpPr/>
          <p:nvPr/>
        </p:nvSpPr>
        <p:spPr bwMode="auto">
          <a:xfrm rot="1315744">
            <a:off x="9040594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4" name="Ellipse 602">
            <a:extLst>
              <a:ext uri="{FF2B5EF4-FFF2-40B4-BE49-F238E27FC236}">
                <a16:creationId xmlns:a16="http://schemas.microsoft.com/office/drawing/2014/main" id="{E1B97184-E99D-4788-BAB2-7BA263333114}"/>
              </a:ext>
            </a:extLst>
          </p:cNvPr>
          <p:cNvSpPr/>
          <p:nvPr/>
        </p:nvSpPr>
        <p:spPr bwMode="auto">
          <a:xfrm rot="1315744">
            <a:off x="9068282" y="5195216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225" name="Ellipse 602">
            <a:extLst>
              <a:ext uri="{FF2B5EF4-FFF2-40B4-BE49-F238E27FC236}">
                <a16:creationId xmlns:a16="http://schemas.microsoft.com/office/drawing/2014/main" id="{6AC06DD6-60BD-4436-B764-BD78B1423F06}"/>
              </a:ext>
            </a:extLst>
          </p:cNvPr>
          <p:cNvSpPr>
            <a:spLocks noChangeAspect="1"/>
          </p:cNvSpPr>
          <p:nvPr/>
        </p:nvSpPr>
        <p:spPr bwMode="auto">
          <a:xfrm rot="1315744">
            <a:off x="6820733" y="4562371"/>
            <a:ext cx="90000" cy="90000"/>
          </a:xfrm>
          <a:prstGeom prst="ellipse">
            <a:avLst/>
          </a:prstGeom>
          <a:solidFill>
            <a:srgbClr val="0B87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226" name="Ellipse 602">
            <a:extLst>
              <a:ext uri="{FF2B5EF4-FFF2-40B4-BE49-F238E27FC236}">
                <a16:creationId xmlns:a16="http://schemas.microsoft.com/office/drawing/2014/main" id="{4547943C-7D89-4C52-ABEA-DE75838E8D33}"/>
              </a:ext>
            </a:extLst>
          </p:cNvPr>
          <p:cNvSpPr/>
          <p:nvPr/>
        </p:nvSpPr>
        <p:spPr bwMode="auto">
          <a:xfrm rot="1315744">
            <a:off x="7079888" y="465007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227" name="Ellipse 602">
            <a:extLst>
              <a:ext uri="{FF2B5EF4-FFF2-40B4-BE49-F238E27FC236}">
                <a16:creationId xmlns:a16="http://schemas.microsoft.com/office/drawing/2014/main" id="{7E6E69EE-655A-4B1D-93E3-9B40CA08B1B5}"/>
              </a:ext>
            </a:extLst>
          </p:cNvPr>
          <p:cNvSpPr/>
          <p:nvPr/>
        </p:nvSpPr>
        <p:spPr bwMode="auto">
          <a:xfrm rot="1315744">
            <a:off x="7287807" y="454603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1" name="Ellipse 602">
            <a:extLst>
              <a:ext uri="{FF2B5EF4-FFF2-40B4-BE49-F238E27FC236}">
                <a16:creationId xmlns:a16="http://schemas.microsoft.com/office/drawing/2014/main" id="{47F26B45-91FE-4A11-B56D-9A193E350729}"/>
              </a:ext>
            </a:extLst>
          </p:cNvPr>
          <p:cNvSpPr/>
          <p:nvPr/>
        </p:nvSpPr>
        <p:spPr bwMode="auto">
          <a:xfrm rot="1315744">
            <a:off x="7255298" y="482548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3" name="Ellipse 602">
            <a:extLst>
              <a:ext uri="{FF2B5EF4-FFF2-40B4-BE49-F238E27FC236}">
                <a16:creationId xmlns:a16="http://schemas.microsoft.com/office/drawing/2014/main" id="{0064D862-E602-44B1-B05A-E30E7CABA8D6}"/>
              </a:ext>
            </a:extLst>
          </p:cNvPr>
          <p:cNvSpPr/>
          <p:nvPr/>
        </p:nvSpPr>
        <p:spPr bwMode="auto">
          <a:xfrm rot="1315744">
            <a:off x="7352166" y="471863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5" name="Ellipse 602">
            <a:extLst>
              <a:ext uri="{FF2B5EF4-FFF2-40B4-BE49-F238E27FC236}">
                <a16:creationId xmlns:a16="http://schemas.microsoft.com/office/drawing/2014/main" id="{39884844-970B-4681-B73A-9A59C2BFB733}"/>
              </a:ext>
            </a:extLst>
          </p:cNvPr>
          <p:cNvSpPr/>
          <p:nvPr/>
        </p:nvSpPr>
        <p:spPr bwMode="auto">
          <a:xfrm rot="1315744">
            <a:off x="6899241" y="4770851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6" name="Ellipse 602">
            <a:extLst>
              <a:ext uri="{FF2B5EF4-FFF2-40B4-BE49-F238E27FC236}">
                <a16:creationId xmlns:a16="http://schemas.microsoft.com/office/drawing/2014/main" id="{9759E506-4112-41D0-897D-342C71F56EDA}"/>
              </a:ext>
            </a:extLst>
          </p:cNvPr>
          <p:cNvSpPr/>
          <p:nvPr/>
        </p:nvSpPr>
        <p:spPr bwMode="auto">
          <a:xfrm rot="1315744">
            <a:off x="7070215" y="481623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7" name="Arrow: Right 406">
            <a:extLst>
              <a:ext uri="{FF2B5EF4-FFF2-40B4-BE49-F238E27FC236}">
                <a16:creationId xmlns:a16="http://schemas.microsoft.com/office/drawing/2014/main" id="{43CA4F6D-5868-4647-A01E-09F188584C53}"/>
              </a:ext>
            </a:extLst>
          </p:cNvPr>
          <p:cNvSpPr/>
          <p:nvPr/>
        </p:nvSpPr>
        <p:spPr bwMode="auto">
          <a:xfrm>
            <a:off x="7540131" y="4619355"/>
            <a:ext cx="559598" cy="29198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35" name="Picture 434">
            <a:extLst>
              <a:ext uri="{FF2B5EF4-FFF2-40B4-BE49-F238E27FC236}">
                <a16:creationId xmlns:a16="http://schemas.microsoft.com/office/drawing/2014/main" id="{7168FFC6-D7FD-4F71-BFA0-F794DAF3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8" r="6124" b="4554"/>
          <a:stretch/>
        </p:blipFill>
        <p:spPr>
          <a:xfrm>
            <a:off x="1851439" y="4353130"/>
            <a:ext cx="3699786" cy="18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8"/>
    </mc:Choice>
    <mc:Fallback xmlns="">
      <p:transition spd="slow" advTm="6760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>
                <a:solidFill>
                  <a:prstClr val="black"/>
                </a:solidFill>
              </a:rPr>
              <a:t>Optical and </a:t>
            </a:r>
            <a:r>
              <a:rPr lang="de-DE" sz="4000" dirty="0" err="1">
                <a:solidFill>
                  <a:prstClr val="black"/>
                </a:solidFill>
              </a:rPr>
              <a:t>atom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4000" dirty="0" err="1">
                <a:solidFill>
                  <a:prstClr val="black"/>
                </a:solidFill>
              </a:rPr>
              <a:t>laser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4000" dirty="0" err="1">
                <a:solidFill>
                  <a:prstClr val="black"/>
                </a:solidFill>
              </a:rPr>
              <a:t>beams</a:t>
            </a:r>
            <a:endParaRPr lang="de-DE" sz="4000" dirty="0">
              <a:solidFill>
                <a:prstClr val="black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B6A7C6-9C99-478A-B9A2-B09481A8AB31}"/>
              </a:ext>
            </a:extLst>
          </p:cNvPr>
          <p:cNvGrpSpPr>
            <a:grpSpLocks noChangeAspect="1"/>
          </p:cNvGrpSpPr>
          <p:nvPr/>
        </p:nvGrpSpPr>
        <p:grpSpPr>
          <a:xfrm>
            <a:off x="892558" y="945574"/>
            <a:ext cx="6564884" cy="5387698"/>
            <a:chOff x="2619785" y="904233"/>
            <a:chExt cx="7114151" cy="5838473"/>
          </a:xfrm>
        </p:grpSpPr>
        <p:sp>
          <p:nvSpPr>
            <p:cNvPr id="60" name="Rounded Rectangle 63">
              <a:extLst>
                <a:ext uri="{FF2B5EF4-FFF2-40B4-BE49-F238E27FC236}">
                  <a16:creationId xmlns:a16="http://schemas.microsoft.com/office/drawing/2014/main" id="{8E85995D-E5ED-449A-9303-91FB3F906B29}"/>
                </a:ext>
              </a:extLst>
            </p:cNvPr>
            <p:cNvSpPr/>
            <p:nvPr/>
          </p:nvSpPr>
          <p:spPr>
            <a:xfrm>
              <a:off x="2634703" y="908074"/>
              <a:ext cx="7099232" cy="2215270"/>
            </a:xfrm>
            <a:prstGeom prst="roundRect">
              <a:avLst>
                <a:gd name="adj" fmla="val 13143"/>
              </a:avLst>
            </a:prstGeom>
            <a:solidFill>
              <a:srgbClr val="FEE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D00421B-C95D-43DC-8A1A-64B19972C30B}"/>
                </a:ext>
              </a:extLst>
            </p:cNvPr>
            <p:cNvSpPr/>
            <p:nvPr/>
          </p:nvSpPr>
          <p:spPr>
            <a:xfrm>
              <a:off x="3042355" y="1476138"/>
              <a:ext cx="6296023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>
                <a:solidFill>
                  <a:srgbClr val="FFFFFF"/>
                </a:solidFill>
              </a:endParaRPr>
            </a:p>
          </p:txBody>
        </p:sp>
        <p:sp>
          <p:nvSpPr>
            <p:cNvPr id="62" name="Textfeld 28">
              <a:extLst>
                <a:ext uri="{FF2B5EF4-FFF2-40B4-BE49-F238E27FC236}">
                  <a16:creationId xmlns:a16="http://schemas.microsoft.com/office/drawing/2014/main" id="{6EE55E73-7B85-4053-9979-E364A3FB5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697" y="904233"/>
              <a:ext cx="7099236" cy="50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AT" sz="2400" dirty="0">
                  <a:solidFill>
                    <a:srgbClr val="000000"/>
                  </a:solidFill>
                  <a:latin typeface="+mn-lt"/>
                </a:rPr>
                <a:t>Laser beam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4C2EC5-8BD0-47A8-9C97-90A8CE141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021" y="1602335"/>
              <a:ext cx="6024588" cy="112907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B2D51E3-93C0-4F60-9B87-26E056D9E8CC}"/>
                </a:ext>
              </a:extLst>
            </p:cNvPr>
            <p:cNvGrpSpPr/>
            <p:nvPr/>
          </p:nvGrpSpPr>
          <p:grpSpPr>
            <a:xfrm>
              <a:off x="4198432" y="2212338"/>
              <a:ext cx="912332" cy="216000"/>
              <a:chOff x="2674432" y="2212338"/>
              <a:chExt cx="912332" cy="216000"/>
            </a:xfrm>
          </p:grpSpPr>
          <p:cxnSp>
            <p:nvCxnSpPr>
              <p:cNvPr id="96" name="Gerade Verbindung mit Pfeil 24">
                <a:extLst>
                  <a:ext uri="{FF2B5EF4-FFF2-40B4-BE49-F238E27FC236}">
                    <a16:creationId xmlns:a16="http://schemas.microsoft.com/office/drawing/2014/main" id="{2D22E873-BF61-4A53-BAB4-92432C253F04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Ellipse 752">
                <a:extLst>
                  <a:ext uri="{FF2B5EF4-FFF2-40B4-BE49-F238E27FC236}">
                    <a16:creationId xmlns:a16="http://schemas.microsoft.com/office/drawing/2014/main" id="{D6A8E7C7-873D-434B-8F8D-36AF96D04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65" name="Rounded Rectangle 74">
              <a:extLst>
                <a:ext uri="{FF2B5EF4-FFF2-40B4-BE49-F238E27FC236}">
                  <a16:creationId xmlns:a16="http://schemas.microsoft.com/office/drawing/2014/main" id="{A8D48625-2316-47FC-AE27-4F0236536730}"/>
                </a:ext>
              </a:extLst>
            </p:cNvPr>
            <p:cNvSpPr/>
            <p:nvPr/>
          </p:nvSpPr>
          <p:spPr>
            <a:xfrm>
              <a:off x="2634696" y="3745449"/>
              <a:ext cx="3037978" cy="2997257"/>
            </a:xfrm>
            <a:prstGeom prst="roundRect">
              <a:avLst>
                <a:gd name="adj" fmla="val 13143"/>
              </a:avLst>
            </a:prstGeom>
            <a:solidFill>
              <a:srgbClr val="FEE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66" name="Textfeld 28">
              <a:extLst>
                <a:ext uri="{FF2B5EF4-FFF2-40B4-BE49-F238E27FC236}">
                  <a16:creationId xmlns:a16="http://schemas.microsoft.com/office/drawing/2014/main" id="{872D64C7-72EF-4178-97B0-244ED1007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785" y="3829684"/>
              <a:ext cx="3046334" cy="4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800" dirty="0">
                  <a:solidFill>
                    <a:srgbClr val="000000"/>
                  </a:solidFill>
                  <a:latin typeface="+mn-lt"/>
                </a:rPr>
                <a:t>Optical </a:t>
              </a:r>
              <a:r>
                <a:rPr lang="de-DE" sz="1800" dirty="0" err="1">
                  <a:solidFill>
                    <a:srgbClr val="000000"/>
                  </a:solidFill>
                  <a:latin typeface="+mn-lt"/>
                </a:rPr>
                <a:t>laser</a:t>
              </a:r>
              <a:endParaRPr lang="de-DE" sz="18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67" name="Textfeld 28">
              <a:extLst>
                <a:ext uri="{FF2B5EF4-FFF2-40B4-BE49-F238E27FC236}">
                  <a16:creationId xmlns:a16="http://schemas.microsoft.com/office/drawing/2014/main" id="{B68E5C8E-BF83-4117-B18D-7B9F38BFA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696" y="3158213"/>
              <a:ext cx="3037978" cy="50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2400" dirty="0">
                  <a:solidFill>
                    <a:srgbClr val="0070C0"/>
                  </a:solidFill>
                  <a:latin typeface="+mn-lt"/>
                </a:rPr>
                <a:t>Light</a:t>
              </a:r>
            </a:p>
          </p:txBody>
        </p:sp>
        <p:sp>
          <p:nvSpPr>
            <p:cNvPr id="68" name="Textfeld 28">
              <a:extLst>
                <a:ext uri="{FF2B5EF4-FFF2-40B4-BE49-F238E27FC236}">
                  <a16:creationId xmlns:a16="http://schemas.microsoft.com/office/drawing/2014/main" id="{4FDB325F-7135-4C63-896A-94CAC10E4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5958" y="3162427"/>
              <a:ext cx="3037978" cy="50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2400" dirty="0">
                  <a:solidFill>
                    <a:srgbClr val="0070C0"/>
                  </a:solidFill>
                  <a:latin typeface="+mn-lt"/>
                </a:rPr>
                <a:t>Matter</a:t>
              </a:r>
            </a:p>
          </p:txBody>
        </p:sp>
        <p:sp>
          <p:nvSpPr>
            <p:cNvPr id="69" name="Rounded Rectangle 78">
              <a:extLst>
                <a:ext uri="{FF2B5EF4-FFF2-40B4-BE49-F238E27FC236}">
                  <a16:creationId xmlns:a16="http://schemas.microsoft.com/office/drawing/2014/main" id="{C99072AD-63C5-427A-8D5C-6C0552EAE8BA}"/>
                </a:ext>
              </a:extLst>
            </p:cNvPr>
            <p:cNvSpPr/>
            <p:nvPr/>
          </p:nvSpPr>
          <p:spPr>
            <a:xfrm>
              <a:off x="6695958" y="3745449"/>
              <a:ext cx="3037978" cy="2997257"/>
            </a:xfrm>
            <a:prstGeom prst="roundRect">
              <a:avLst>
                <a:gd name="adj" fmla="val 13143"/>
              </a:avLst>
            </a:prstGeom>
            <a:solidFill>
              <a:srgbClr val="FEE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70" name="Textfeld 28">
              <a:extLst>
                <a:ext uri="{FF2B5EF4-FFF2-40B4-BE49-F238E27FC236}">
                  <a16:creationId xmlns:a16="http://schemas.microsoft.com/office/drawing/2014/main" id="{8F05CB9C-8099-4EE9-B10D-C330C077D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1047" y="3829684"/>
              <a:ext cx="3046334" cy="4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800" dirty="0">
                  <a:solidFill>
                    <a:srgbClr val="000000"/>
                  </a:solidFill>
                  <a:latin typeface="+mn-lt"/>
                </a:rPr>
                <a:t>Atom </a:t>
              </a:r>
              <a:r>
                <a:rPr lang="de-DE" sz="1800" dirty="0" err="1">
                  <a:solidFill>
                    <a:srgbClr val="000000"/>
                  </a:solidFill>
                  <a:latin typeface="+mn-lt"/>
                </a:rPr>
                <a:t>laser</a:t>
              </a:r>
              <a:endParaRPr lang="de-DE" sz="18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DEA252-CDEC-4ABF-97BC-B03791824C84}"/>
                </a:ext>
              </a:extLst>
            </p:cNvPr>
            <p:cNvSpPr/>
            <p:nvPr/>
          </p:nvSpPr>
          <p:spPr>
            <a:xfrm>
              <a:off x="2938762" y="4334484"/>
              <a:ext cx="2429846" cy="1920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>
                <a:solidFill>
                  <a:srgbClr val="FFFFFF"/>
                </a:solidFill>
              </a:endParaRPr>
            </a:p>
          </p:txBody>
        </p:sp>
        <p:pic>
          <p:nvPicPr>
            <p:cNvPr id="72" name="Picture 2" descr="http://www.thephysicsmill.com/blog/wp-content/uploads/curry_verdi18.jpg">
              <a:extLst>
                <a:ext uri="{FF2B5EF4-FFF2-40B4-BE49-F238E27FC236}">
                  <a16:creationId xmlns:a16="http://schemas.microsoft.com/office/drawing/2014/main" id="{648F01B6-2DBF-4F7B-B0F8-E49DAD95C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030" y="4419715"/>
              <a:ext cx="2237313" cy="1754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9FB4218-8C1B-451D-82F9-861CF1E97CC1}"/>
                </a:ext>
              </a:extLst>
            </p:cNvPr>
            <p:cNvSpPr/>
            <p:nvPr/>
          </p:nvSpPr>
          <p:spPr>
            <a:xfrm>
              <a:off x="7000024" y="4331361"/>
              <a:ext cx="2429846" cy="1920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>
                <a:solidFill>
                  <a:srgbClr val="FFFFFF"/>
                </a:solidFill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76E8700-867C-4113-A9B9-2490B5E033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94469" y="4425789"/>
              <a:ext cx="2240956" cy="1748479"/>
              <a:chOff x="5491638" y="4600688"/>
              <a:chExt cx="1880772" cy="1467449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6797E29-222D-4E12-B461-407716671F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82" t="10975" r="219" b="30380"/>
              <a:stretch/>
            </p:blipFill>
            <p:spPr>
              <a:xfrm>
                <a:off x="5491638" y="4600688"/>
                <a:ext cx="1868309" cy="1467449"/>
              </a:xfrm>
              <a:prstGeom prst="rect">
                <a:avLst/>
              </a:prstGeom>
            </p:spPr>
          </p:pic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D6D42ACD-01FE-43E1-8456-7C1630390FC5}"/>
                  </a:ext>
                </a:extLst>
              </p:cNvPr>
              <p:cNvGrpSpPr/>
              <p:nvPr/>
            </p:nvGrpSpPr>
            <p:grpSpPr>
              <a:xfrm>
                <a:off x="6551395" y="5121959"/>
                <a:ext cx="821015" cy="164744"/>
                <a:chOff x="5707423" y="1698559"/>
                <a:chExt cx="2403513" cy="989621"/>
              </a:xfrm>
            </p:grpSpPr>
            <p:sp>
              <p:nvSpPr>
                <p:cNvPr id="91" name="Freeform 11">
                  <a:extLst>
                    <a:ext uri="{FF2B5EF4-FFF2-40B4-BE49-F238E27FC236}">
                      <a16:creationId xmlns:a16="http://schemas.microsoft.com/office/drawing/2014/main" id="{DF9EC36E-AF1A-4F8F-9DC5-E777BB8BF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4597" y="1698559"/>
                  <a:ext cx="426339" cy="989621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2" y="30"/>
                    </a:cxn>
                    <a:cxn ang="0">
                      <a:pos x="3" y="22"/>
                    </a:cxn>
                    <a:cxn ang="0">
                      <a:pos x="5" y="16"/>
                    </a:cxn>
                    <a:cxn ang="0">
                      <a:pos x="7" y="6"/>
                    </a:cxn>
                    <a:cxn ang="0">
                      <a:pos x="8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8"/>
                    </a:cxn>
                    <a:cxn ang="0">
                      <a:pos x="14" y="14"/>
                    </a:cxn>
                    <a:cxn ang="0">
                      <a:pos x="16" y="20"/>
                    </a:cxn>
                    <a:cxn ang="0">
                      <a:pos x="18" y="33"/>
                    </a:cxn>
                    <a:cxn ang="0">
                      <a:pos x="21" y="51"/>
                    </a:cxn>
                    <a:cxn ang="0">
                      <a:pos x="24" y="92"/>
                    </a:cxn>
                    <a:cxn ang="0">
                      <a:pos x="32" y="211"/>
                    </a:cxn>
                    <a:cxn ang="0">
                      <a:pos x="38" y="351"/>
                    </a:cxn>
                    <a:cxn ang="0">
                      <a:pos x="54" y="704"/>
                    </a:cxn>
                    <a:cxn ang="0">
                      <a:pos x="62" y="892"/>
                    </a:cxn>
                    <a:cxn ang="0">
                      <a:pos x="70" y="1040"/>
                    </a:cxn>
                    <a:cxn ang="0">
                      <a:pos x="75" y="1104"/>
                    </a:cxn>
                    <a:cxn ang="0">
                      <a:pos x="77" y="1133"/>
                    </a:cxn>
                    <a:cxn ang="0">
                      <a:pos x="80" y="1157"/>
                    </a:cxn>
                    <a:cxn ang="0">
                      <a:pos x="81" y="1174"/>
                    </a:cxn>
                    <a:cxn ang="0">
                      <a:pos x="83" y="1180"/>
                    </a:cxn>
                    <a:cxn ang="0">
                      <a:pos x="85" y="1188"/>
                    </a:cxn>
                    <a:cxn ang="0">
                      <a:pos x="86" y="1196"/>
                    </a:cxn>
                    <a:cxn ang="0">
                      <a:pos x="88" y="1200"/>
                    </a:cxn>
                    <a:cxn ang="0">
                      <a:pos x="91" y="1200"/>
                    </a:cxn>
                    <a:cxn ang="0">
                      <a:pos x="91" y="1198"/>
                    </a:cxn>
                    <a:cxn ang="0">
                      <a:pos x="92" y="1194"/>
                    </a:cxn>
                    <a:cxn ang="0">
                      <a:pos x="94" y="1186"/>
                    </a:cxn>
                    <a:cxn ang="0">
                      <a:pos x="97" y="1172"/>
                    </a:cxn>
                    <a:cxn ang="0">
                      <a:pos x="99" y="1157"/>
                    </a:cxn>
                    <a:cxn ang="0">
                      <a:pos x="100" y="1139"/>
                    </a:cxn>
                    <a:cxn ang="0">
                      <a:pos x="105" y="1089"/>
                    </a:cxn>
                    <a:cxn ang="0">
                      <a:pos x="135" y="443"/>
                    </a:cxn>
                    <a:cxn ang="0">
                      <a:pos x="143" y="264"/>
                    </a:cxn>
                    <a:cxn ang="0">
                      <a:pos x="148" y="178"/>
                    </a:cxn>
                    <a:cxn ang="0">
                      <a:pos x="153" y="111"/>
                    </a:cxn>
                    <a:cxn ang="0">
                      <a:pos x="156" y="61"/>
                    </a:cxn>
                    <a:cxn ang="0">
                      <a:pos x="159" y="41"/>
                    </a:cxn>
                    <a:cxn ang="0">
                      <a:pos x="161" y="24"/>
                    </a:cxn>
                    <a:cxn ang="0">
                      <a:pos x="163" y="12"/>
                    </a:cxn>
                    <a:cxn ang="0">
                      <a:pos x="166" y="4"/>
                    </a:cxn>
                    <a:cxn ang="0">
                      <a:pos x="167" y="0"/>
                    </a:cxn>
                    <a:cxn ang="0">
                      <a:pos x="169" y="0"/>
                    </a:cxn>
                    <a:cxn ang="0">
                      <a:pos x="170" y="4"/>
                    </a:cxn>
                    <a:cxn ang="0">
                      <a:pos x="172" y="6"/>
                    </a:cxn>
                    <a:cxn ang="0">
                      <a:pos x="174" y="12"/>
                    </a:cxn>
                    <a:cxn ang="0">
                      <a:pos x="175" y="22"/>
                    </a:cxn>
                    <a:cxn ang="0">
                      <a:pos x="177" y="37"/>
                    </a:cxn>
                  </a:cxnLst>
                  <a:rect l="0" t="0" r="r" b="b"/>
                  <a:pathLst>
                    <a:path w="177" h="1200">
                      <a:moveTo>
                        <a:pt x="0" y="45"/>
                      </a:moveTo>
                      <a:lnTo>
                        <a:pt x="2" y="30"/>
                      </a:lnTo>
                      <a:lnTo>
                        <a:pt x="3" y="22"/>
                      </a:lnTo>
                      <a:lnTo>
                        <a:pt x="5" y="16"/>
                      </a:lnTo>
                      <a:lnTo>
                        <a:pt x="7" y="6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4" y="8"/>
                      </a:lnTo>
                      <a:lnTo>
                        <a:pt x="14" y="14"/>
                      </a:lnTo>
                      <a:lnTo>
                        <a:pt x="16" y="20"/>
                      </a:lnTo>
                      <a:lnTo>
                        <a:pt x="18" y="33"/>
                      </a:lnTo>
                      <a:lnTo>
                        <a:pt x="21" y="51"/>
                      </a:lnTo>
                      <a:lnTo>
                        <a:pt x="24" y="92"/>
                      </a:lnTo>
                      <a:lnTo>
                        <a:pt x="32" y="211"/>
                      </a:lnTo>
                      <a:lnTo>
                        <a:pt x="38" y="351"/>
                      </a:lnTo>
                      <a:lnTo>
                        <a:pt x="54" y="704"/>
                      </a:lnTo>
                      <a:lnTo>
                        <a:pt x="62" y="892"/>
                      </a:lnTo>
                      <a:lnTo>
                        <a:pt x="70" y="1040"/>
                      </a:lnTo>
                      <a:lnTo>
                        <a:pt x="75" y="1104"/>
                      </a:lnTo>
                      <a:lnTo>
                        <a:pt x="77" y="1133"/>
                      </a:lnTo>
                      <a:lnTo>
                        <a:pt x="80" y="1157"/>
                      </a:lnTo>
                      <a:lnTo>
                        <a:pt x="81" y="1174"/>
                      </a:lnTo>
                      <a:lnTo>
                        <a:pt x="83" y="1180"/>
                      </a:lnTo>
                      <a:lnTo>
                        <a:pt x="85" y="1188"/>
                      </a:lnTo>
                      <a:lnTo>
                        <a:pt x="86" y="1196"/>
                      </a:lnTo>
                      <a:lnTo>
                        <a:pt x="88" y="1200"/>
                      </a:lnTo>
                      <a:lnTo>
                        <a:pt x="91" y="1200"/>
                      </a:lnTo>
                      <a:lnTo>
                        <a:pt x="91" y="1198"/>
                      </a:lnTo>
                      <a:lnTo>
                        <a:pt x="92" y="1194"/>
                      </a:lnTo>
                      <a:lnTo>
                        <a:pt x="94" y="1186"/>
                      </a:lnTo>
                      <a:lnTo>
                        <a:pt x="97" y="1172"/>
                      </a:lnTo>
                      <a:lnTo>
                        <a:pt x="99" y="1157"/>
                      </a:lnTo>
                      <a:lnTo>
                        <a:pt x="100" y="1139"/>
                      </a:lnTo>
                      <a:lnTo>
                        <a:pt x="105" y="1089"/>
                      </a:lnTo>
                      <a:lnTo>
                        <a:pt x="135" y="443"/>
                      </a:lnTo>
                      <a:lnTo>
                        <a:pt x="143" y="264"/>
                      </a:lnTo>
                      <a:lnTo>
                        <a:pt x="148" y="178"/>
                      </a:lnTo>
                      <a:lnTo>
                        <a:pt x="153" y="111"/>
                      </a:lnTo>
                      <a:lnTo>
                        <a:pt x="156" y="61"/>
                      </a:lnTo>
                      <a:lnTo>
                        <a:pt x="159" y="41"/>
                      </a:lnTo>
                      <a:lnTo>
                        <a:pt x="161" y="24"/>
                      </a:lnTo>
                      <a:lnTo>
                        <a:pt x="163" y="12"/>
                      </a:lnTo>
                      <a:lnTo>
                        <a:pt x="166" y="4"/>
                      </a:lnTo>
                      <a:lnTo>
                        <a:pt x="167" y="0"/>
                      </a:lnTo>
                      <a:lnTo>
                        <a:pt x="169" y="0"/>
                      </a:lnTo>
                      <a:lnTo>
                        <a:pt x="170" y="4"/>
                      </a:lnTo>
                      <a:lnTo>
                        <a:pt x="172" y="6"/>
                      </a:lnTo>
                      <a:lnTo>
                        <a:pt x="174" y="12"/>
                      </a:lnTo>
                      <a:lnTo>
                        <a:pt x="175" y="22"/>
                      </a:lnTo>
                      <a:lnTo>
                        <a:pt x="177" y="37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2" name="Freeform 7">
                  <a:extLst>
                    <a:ext uri="{FF2B5EF4-FFF2-40B4-BE49-F238E27FC236}">
                      <a16:creationId xmlns:a16="http://schemas.microsoft.com/office/drawing/2014/main" id="{89B7532B-4E7E-4697-9822-FBAFA960D2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7423" y="1698559"/>
                  <a:ext cx="486557" cy="989621"/>
                </a:xfrm>
                <a:custGeom>
                  <a:avLst/>
                  <a:gdLst/>
                  <a:ahLst/>
                  <a:cxnLst>
                    <a:cxn ang="0">
                      <a:pos x="0" y="599"/>
                    </a:cxn>
                    <a:cxn ang="0">
                      <a:pos x="8" y="420"/>
                    </a:cxn>
                    <a:cxn ang="0">
                      <a:pos x="14" y="266"/>
                    </a:cxn>
                    <a:cxn ang="0">
                      <a:pos x="22" y="127"/>
                    </a:cxn>
                    <a:cxn ang="0">
                      <a:pos x="27" y="70"/>
                    </a:cxn>
                    <a:cxn ang="0">
                      <a:pos x="30" y="31"/>
                    </a:cxn>
                    <a:cxn ang="0">
                      <a:pos x="33" y="18"/>
                    </a:cxn>
                    <a:cxn ang="0">
                      <a:pos x="35" y="8"/>
                    </a:cxn>
                    <a:cxn ang="0">
                      <a:pos x="36" y="2"/>
                    </a:cxn>
                    <a:cxn ang="0">
                      <a:pos x="38" y="0"/>
                    </a:cxn>
                    <a:cxn ang="0">
                      <a:pos x="41" y="2"/>
                    </a:cxn>
                    <a:cxn ang="0">
                      <a:pos x="43" y="4"/>
                    </a:cxn>
                    <a:cxn ang="0">
                      <a:pos x="43" y="8"/>
                    </a:cxn>
                    <a:cxn ang="0">
                      <a:pos x="46" y="20"/>
                    </a:cxn>
                    <a:cxn ang="0">
                      <a:pos x="48" y="35"/>
                    </a:cxn>
                    <a:cxn ang="0">
                      <a:pos x="51" y="74"/>
                    </a:cxn>
                    <a:cxn ang="0">
                      <a:pos x="56" y="121"/>
                    </a:cxn>
                    <a:cxn ang="0">
                      <a:pos x="63" y="266"/>
                    </a:cxn>
                    <a:cxn ang="0">
                      <a:pos x="81" y="660"/>
                    </a:cxn>
                    <a:cxn ang="0">
                      <a:pos x="89" y="855"/>
                    </a:cxn>
                    <a:cxn ang="0">
                      <a:pos x="97" y="1011"/>
                    </a:cxn>
                    <a:cxn ang="0">
                      <a:pos x="102" y="1079"/>
                    </a:cxn>
                    <a:cxn ang="0">
                      <a:pos x="106" y="1137"/>
                    </a:cxn>
                    <a:cxn ang="0">
                      <a:pos x="110" y="1161"/>
                    </a:cxn>
                    <a:cxn ang="0">
                      <a:pos x="111" y="1178"/>
                    </a:cxn>
                    <a:cxn ang="0">
                      <a:pos x="113" y="1186"/>
                    </a:cxn>
                    <a:cxn ang="0">
                      <a:pos x="114" y="1192"/>
                    </a:cxn>
                    <a:cxn ang="0">
                      <a:pos x="114" y="1196"/>
                    </a:cxn>
                    <a:cxn ang="0">
                      <a:pos x="116" y="1198"/>
                    </a:cxn>
                    <a:cxn ang="0">
                      <a:pos x="119" y="1200"/>
                    </a:cxn>
                    <a:cxn ang="0">
                      <a:pos x="119" y="1198"/>
                    </a:cxn>
                    <a:cxn ang="0">
                      <a:pos x="121" y="1196"/>
                    </a:cxn>
                    <a:cxn ang="0">
                      <a:pos x="122" y="1190"/>
                    </a:cxn>
                    <a:cxn ang="0">
                      <a:pos x="124" y="1180"/>
                    </a:cxn>
                    <a:cxn ang="0">
                      <a:pos x="127" y="1163"/>
                    </a:cxn>
                    <a:cxn ang="0">
                      <a:pos x="129" y="1145"/>
                    </a:cxn>
                    <a:cxn ang="0">
                      <a:pos x="134" y="1089"/>
                    </a:cxn>
                    <a:cxn ang="0">
                      <a:pos x="149" y="777"/>
                    </a:cxn>
                    <a:cxn ang="0">
                      <a:pos x="169" y="367"/>
                    </a:cxn>
                    <a:cxn ang="0">
                      <a:pos x="176" y="195"/>
                    </a:cxn>
                    <a:cxn ang="0">
                      <a:pos x="181" y="127"/>
                    </a:cxn>
                    <a:cxn ang="0">
                      <a:pos x="184" y="76"/>
                    </a:cxn>
                    <a:cxn ang="0">
                      <a:pos x="188" y="41"/>
                    </a:cxn>
                    <a:cxn ang="0">
                      <a:pos x="189" y="28"/>
                    </a:cxn>
                    <a:cxn ang="0">
                      <a:pos x="192" y="14"/>
                    </a:cxn>
                    <a:cxn ang="0">
                      <a:pos x="194" y="6"/>
                    </a:cxn>
                    <a:cxn ang="0">
                      <a:pos x="196" y="0"/>
                    </a:cxn>
                    <a:cxn ang="0">
                      <a:pos x="197" y="0"/>
                    </a:cxn>
                    <a:cxn ang="0">
                      <a:pos x="199" y="2"/>
                    </a:cxn>
                    <a:cxn ang="0">
                      <a:pos x="202" y="8"/>
                    </a:cxn>
                  </a:cxnLst>
                  <a:rect l="0" t="0" r="r" b="b"/>
                  <a:pathLst>
                    <a:path w="202" h="1200">
                      <a:moveTo>
                        <a:pt x="0" y="599"/>
                      </a:moveTo>
                      <a:lnTo>
                        <a:pt x="8" y="420"/>
                      </a:lnTo>
                      <a:lnTo>
                        <a:pt x="14" y="266"/>
                      </a:lnTo>
                      <a:lnTo>
                        <a:pt x="22" y="127"/>
                      </a:lnTo>
                      <a:lnTo>
                        <a:pt x="27" y="70"/>
                      </a:lnTo>
                      <a:lnTo>
                        <a:pt x="30" y="31"/>
                      </a:lnTo>
                      <a:lnTo>
                        <a:pt x="33" y="18"/>
                      </a:lnTo>
                      <a:lnTo>
                        <a:pt x="35" y="8"/>
                      </a:lnTo>
                      <a:lnTo>
                        <a:pt x="36" y="2"/>
                      </a:lnTo>
                      <a:lnTo>
                        <a:pt x="38" y="0"/>
                      </a:lnTo>
                      <a:lnTo>
                        <a:pt x="41" y="2"/>
                      </a:lnTo>
                      <a:lnTo>
                        <a:pt x="43" y="4"/>
                      </a:lnTo>
                      <a:lnTo>
                        <a:pt x="43" y="8"/>
                      </a:lnTo>
                      <a:lnTo>
                        <a:pt x="46" y="20"/>
                      </a:lnTo>
                      <a:lnTo>
                        <a:pt x="48" y="35"/>
                      </a:lnTo>
                      <a:lnTo>
                        <a:pt x="51" y="74"/>
                      </a:lnTo>
                      <a:lnTo>
                        <a:pt x="56" y="121"/>
                      </a:lnTo>
                      <a:lnTo>
                        <a:pt x="63" y="266"/>
                      </a:lnTo>
                      <a:lnTo>
                        <a:pt x="81" y="660"/>
                      </a:lnTo>
                      <a:lnTo>
                        <a:pt x="89" y="855"/>
                      </a:lnTo>
                      <a:lnTo>
                        <a:pt x="97" y="1011"/>
                      </a:lnTo>
                      <a:lnTo>
                        <a:pt x="102" y="1079"/>
                      </a:lnTo>
                      <a:lnTo>
                        <a:pt x="106" y="1137"/>
                      </a:lnTo>
                      <a:lnTo>
                        <a:pt x="110" y="1161"/>
                      </a:lnTo>
                      <a:lnTo>
                        <a:pt x="111" y="1178"/>
                      </a:lnTo>
                      <a:lnTo>
                        <a:pt x="113" y="1186"/>
                      </a:lnTo>
                      <a:lnTo>
                        <a:pt x="114" y="1192"/>
                      </a:lnTo>
                      <a:lnTo>
                        <a:pt x="114" y="1196"/>
                      </a:lnTo>
                      <a:lnTo>
                        <a:pt x="116" y="1198"/>
                      </a:lnTo>
                      <a:lnTo>
                        <a:pt x="119" y="1200"/>
                      </a:lnTo>
                      <a:lnTo>
                        <a:pt x="119" y="1198"/>
                      </a:lnTo>
                      <a:lnTo>
                        <a:pt x="121" y="1196"/>
                      </a:lnTo>
                      <a:lnTo>
                        <a:pt x="122" y="1190"/>
                      </a:lnTo>
                      <a:lnTo>
                        <a:pt x="124" y="1180"/>
                      </a:lnTo>
                      <a:lnTo>
                        <a:pt x="127" y="1163"/>
                      </a:lnTo>
                      <a:lnTo>
                        <a:pt x="129" y="1145"/>
                      </a:lnTo>
                      <a:lnTo>
                        <a:pt x="134" y="1089"/>
                      </a:lnTo>
                      <a:lnTo>
                        <a:pt x="149" y="777"/>
                      </a:lnTo>
                      <a:lnTo>
                        <a:pt x="169" y="367"/>
                      </a:lnTo>
                      <a:lnTo>
                        <a:pt x="176" y="195"/>
                      </a:lnTo>
                      <a:lnTo>
                        <a:pt x="181" y="127"/>
                      </a:lnTo>
                      <a:lnTo>
                        <a:pt x="184" y="76"/>
                      </a:lnTo>
                      <a:lnTo>
                        <a:pt x="188" y="41"/>
                      </a:lnTo>
                      <a:lnTo>
                        <a:pt x="189" y="28"/>
                      </a:lnTo>
                      <a:lnTo>
                        <a:pt x="192" y="14"/>
                      </a:lnTo>
                      <a:lnTo>
                        <a:pt x="194" y="6"/>
                      </a:lnTo>
                      <a:lnTo>
                        <a:pt x="196" y="0"/>
                      </a:lnTo>
                      <a:lnTo>
                        <a:pt x="197" y="0"/>
                      </a:lnTo>
                      <a:lnTo>
                        <a:pt x="199" y="2"/>
                      </a:lnTo>
                      <a:lnTo>
                        <a:pt x="202" y="8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3" name="Freeform 8">
                  <a:extLst>
                    <a:ext uri="{FF2B5EF4-FFF2-40B4-BE49-F238E27FC236}">
                      <a16:creationId xmlns:a16="http://schemas.microsoft.com/office/drawing/2014/main" id="{786C5826-3484-4D2C-BC5F-2FF84A9C1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308" y="1698559"/>
                  <a:ext cx="529913" cy="98962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" y="18"/>
                    </a:cxn>
                    <a:cxn ang="0">
                      <a:pos x="3" y="31"/>
                    </a:cxn>
                    <a:cxn ang="0">
                      <a:pos x="6" y="49"/>
                    </a:cxn>
                    <a:cxn ang="0">
                      <a:pos x="10" y="90"/>
                    </a:cxn>
                    <a:cxn ang="0">
                      <a:pos x="13" y="143"/>
                    </a:cxn>
                    <a:cxn ang="0">
                      <a:pos x="22" y="305"/>
                    </a:cxn>
                    <a:cxn ang="0">
                      <a:pos x="30" y="486"/>
                    </a:cxn>
                    <a:cxn ang="0">
                      <a:pos x="45" y="833"/>
                    </a:cxn>
                    <a:cxn ang="0">
                      <a:pos x="52" y="997"/>
                    </a:cxn>
                    <a:cxn ang="0">
                      <a:pos x="57" y="1063"/>
                    </a:cxn>
                    <a:cxn ang="0">
                      <a:pos x="60" y="1114"/>
                    </a:cxn>
                    <a:cxn ang="0">
                      <a:pos x="65" y="1157"/>
                    </a:cxn>
                    <a:cxn ang="0">
                      <a:pos x="67" y="1174"/>
                    </a:cxn>
                    <a:cxn ang="0">
                      <a:pos x="68" y="1180"/>
                    </a:cxn>
                    <a:cxn ang="0">
                      <a:pos x="70" y="1188"/>
                    </a:cxn>
                    <a:cxn ang="0">
                      <a:pos x="72" y="1194"/>
                    </a:cxn>
                    <a:cxn ang="0">
                      <a:pos x="73" y="1198"/>
                    </a:cxn>
                    <a:cxn ang="0">
                      <a:pos x="75" y="1200"/>
                    </a:cxn>
                    <a:cxn ang="0">
                      <a:pos x="78" y="1196"/>
                    </a:cxn>
                    <a:cxn ang="0">
                      <a:pos x="80" y="1190"/>
                    </a:cxn>
                    <a:cxn ang="0">
                      <a:pos x="81" y="1182"/>
                    </a:cxn>
                    <a:cxn ang="0">
                      <a:pos x="83" y="1169"/>
                    </a:cxn>
                    <a:cxn ang="0">
                      <a:pos x="84" y="1153"/>
                    </a:cxn>
                    <a:cxn ang="0">
                      <a:pos x="89" y="1108"/>
                    </a:cxn>
                    <a:cxn ang="0">
                      <a:pos x="92" y="1055"/>
                    </a:cxn>
                    <a:cxn ang="0">
                      <a:pos x="100" y="901"/>
                    </a:cxn>
                    <a:cxn ang="0">
                      <a:pos x="110" y="697"/>
                    </a:cxn>
                    <a:cxn ang="0">
                      <a:pos x="119" y="494"/>
                    </a:cxn>
                    <a:cxn ang="0">
                      <a:pos x="127" y="312"/>
                    </a:cxn>
                    <a:cxn ang="0">
                      <a:pos x="135" y="158"/>
                    </a:cxn>
                    <a:cxn ang="0">
                      <a:pos x="138" y="106"/>
                    </a:cxn>
                    <a:cxn ang="0">
                      <a:pos x="143" y="59"/>
                    </a:cxn>
                    <a:cxn ang="0">
                      <a:pos x="145" y="37"/>
                    </a:cxn>
                    <a:cxn ang="0">
                      <a:pos x="146" y="22"/>
                    </a:cxn>
                    <a:cxn ang="0">
                      <a:pos x="148" y="12"/>
                    </a:cxn>
                    <a:cxn ang="0">
                      <a:pos x="151" y="4"/>
                    </a:cxn>
                    <a:cxn ang="0">
                      <a:pos x="153" y="0"/>
                    </a:cxn>
                    <a:cxn ang="0">
                      <a:pos x="154" y="0"/>
                    </a:cxn>
                    <a:cxn ang="0">
                      <a:pos x="156" y="2"/>
                    </a:cxn>
                    <a:cxn ang="0">
                      <a:pos x="158" y="6"/>
                    </a:cxn>
                    <a:cxn ang="0">
                      <a:pos x="159" y="12"/>
                    </a:cxn>
                    <a:cxn ang="0">
                      <a:pos x="159" y="18"/>
                    </a:cxn>
                    <a:cxn ang="0">
                      <a:pos x="162" y="31"/>
                    </a:cxn>
                    <a:cxn ang="0">
                      <a:pos x="164" y="49"/>
                    </a:cxn>
                    <a:cxn ang="0">
                      <a:pos x="169" y="100"/>
                    </a:cxn>
                    <a:cxn ang="0">
                      <a:pos x="177" y="230"/>
                    </a:cxn>
                    <a:cxn ang="0">
                      <a:pos x="194" y="636"/>
                    </a:cxn>
                    <a:cxn ang="0">
                      <a:pos x="210" y="974"/>
                    </a:cxn>
                    <a:cxn ang="0">
                      <a:pos x="218" y="1098"/>
                    </a:cxn>
                    <a:cxn ang="0">
                      <a:pos x="220" y="1126"/>
                    </a:cxn>
                  </a:cxnLst>
                  <a:rect l="0" t="0" r="r" b="b"/>
                  <a:pathLst>
                    <a:path w="220" h="1200">
                      <a:moveTo>
                        <a:pt x="0" y="8"/>
                      </a:moveTo>
                      <a:lnTo>
                        <a:pt x="2" y="18"/>
                      </a:lnTo>
                      <a:lnTo>
                        <a:pt x="3" y="31"/>
                      </a:lnTo>
                      <a:lnTo>
                        <a:pt x="6" y="49"/>
                      </a:lnTo>
                      <a:lnTo>
                        <a:pt x="10" y="90"/>
                      </a:lnTo>
                      <a:lnTo>
                        <a:pt x="13" y="143"/>
                      </a:lnTo>
                      <a:lnTo>
                        <a:pt x="22" y="305"/>
                      </a:lnTo>
                      <a:lnTo>
                        <a:pt x="30" y="486"/>
                      </a:lnTo>
                      <a:lnTo>
                        <a:pt x="45" y="833"/>
                      </a:lnTo>
                      <a:lnTo>
                        <a:pt x="52" y="997"/>
                      </a:lnTo>
                      <a:lnTo>
                        <a:pt x="57" y="1063"/>
                      </a:lnTo>
                      <a:lnTo>
                        <a:pt x="60" y="1114"/>
                      </a:lnTo>
                      <a:lnTo>
                        <a:pt x="65" y="1157"/>
                      </a:lnTo>
                      <a:lnTo>
                        <a:pt x="67" y="1174"/>
                      </a:lnTo>
                      <a:lnTo>
                        <a:pt x="68" y="1180"/>
                      </a:lnTo>
                      <a:lnTo>
                        <a:pt x="70" y="1188"/>
                      </a:lnTo>
                      <a:lnTo>
                        <a:pt x="72" y="1194"/>
                      </a:lnTo>
                      <a:lnTo>
                        <a:pt x="73" y="1198"/>
                      </a:lnTo>
                      <a:lnTo>
                        <a:pt x="75" y="1200"/>
                      </a:lnTo>
                      <a:lnTo>
                        <a:pt x="78" y="1196"/>
                      </a:lnTo>
                      <a:lnTo>
                        <a:pt x="80" y="1190"/>
                      </a:lnTo>
                      <a:lnTo>
                        <a:pt x="81" y="1182"/>
                      </a:lnTo>
                      <a:lnTo>
                        <a:pt x="83" y="1169"/>
                      </a:lnTo>
                      <a:lnTo>
                        <a:pt x="84" y="1153"/>
                      </a:lnTo>
                      <a:lnTo>
                        <a:pt x="89" y="1108"/>
                      </a:lnTo>
                      <a:lnTo>
                        <a:pt x="92" y="1055"/>
                      </a:lnTo>
                      <a:lnTo>
                        <a:pt x="100" y="901"/>
                      </a:lnTo>
                      <a:lnTo>
                        <a:pt x="110" y="697"/>
                      </a:lnTo>
                      <a:lnTo>
                        <a:pt x="119" y="494"/>
                      </a:lnTo>
                      <a:lnTo>
                        <a:pt x="127" y="312"/>
                      </a:lnTo>
                      <a:lnTo>
                        <a:pt x="135" y="158"/>
                      </a:lnTo>
                      <a:lnTo>
                        <a:pt x="138" y="106"/>
                      </a:lnTo>
                      <a:lnTo>
                        <a:pt x="143" y="59"/>
                      </a:lnTo>
                      <a:lnTo>
                        <a:pt x="145" y="37"/>
                      </a:lnTo>
                      <a:lnTo>
                        <a:pt x="146" y="22"/>
                      </a:lnTo>
                      <a:lnTo>
                        <a:pt x="148" y="12"/>
                      </a:lnTo>
                      <a:lnTo>
                        <a:pt x="151" y="4"/>
                      </a:lnTo>
                      <a:lnTo>
                        <a:pt x="153" y="0"/>
                      </a:lnTo>
                      <a:lnTo>
                        <a:pt x="154" y="0"/>
                      </a:lnTo>
                      <a:lnTo>
                        <a:pt x="156" y="2"/>
                      </a:lnTo>
                      <a:lnTo>
                        <a:pt x="158" y="6"/>
                      </a:lnTo>
                      <a:lnTo>
                        <a:pt x="159" y="12"/>
                      </a:lnTo>
                      <a:lnTo>
                        <a:pt x="159" y="18"/>
                      </a:lnTo>
                      <a:lnTo>
                        <a:pt x="162" y="31"/>
                      </a:lnTo>
                      <a:lnTo>
                        <a:pt x="164" y="49"/>
                      </a:lnTo>
                      <a:lnTo>
                        <a:pt x="169" y="100"/>
                      </a:lnTo>
                      <a:lnTo>
                        <a:pt x="177" y="230"/>
                      </a:lnTo>
                      <a:lnTo>
                        <a:pt x="194" y="636"/>
                      </a:lnTo>
                      <a:lnTo>
                        <a:pt x="210" y="974"/>
                      </a:lnTo>
                      <a:lnTo>
                        <a:pt x="218" y="1098"/>
                      </a:lnTo>
                      <a:lnTo>
                        <a:pt x="220" y="1126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9D250393-9E45-42B3-A3E5-288455DF2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8084" y="1698559"/>
                  <a:ext cx="423930" cy="989621"/>
                </a:xfrm>
                <a:custGeom>
                  <a:avLst/>
                  <a:gdLst/>
                  <a:ahLst/>
                  <a:cxnLst>
                    <a:cxn ang="0">
                      <a:pos x="0" y="1126"/>
                    </a:cxn>
                    <a:cxn ang="0">
                      <a:pos x="3" y="1149"/>
                    </a:cxn>
                    <a:cxn ang="0">
                      <a:pos x="4" y="1169"/>
                    </a:cxn>
                    <a:cxn ang="0">
                      <a:pos x="6" y="1182"/>
                    </a:cxn>
                    <a:cxn ang="0">
                      <a:pos x="8" y="1188"/>
                    </a:cxn>
                    <a:cxn ang="0">
                      <a:pos x="9" y="1192"/>
                    </a:cxn>
                    <a:cxn ang="0">
                      <a:pos x="11" y="1196"/>
                    </a:cxn>
                    <a:cxn ang="0">
                      <a:pos x="11" y="1198"/>
                    </a:cxn>
                    <a:cxn ang="0">
                      <a:pos x="12" y="1200"/>
                    </a:cxn>
                    <a:cxn ang="0">
                      <a:pos x="14" y="1200"/>
                    </a:cxn>
                    <a:cxn ang="0">
                      <a:pos x="16" y="1198"/>
                    </a:cxn>
                    <a:cxn ang="0">
                      <a:pos x="16" y="1194"/>
                    </a:cxn>
                    <a:cxn ang="0">
                      <a:pos x="19" y="1186"/>
                    </a:cxn>
                    <a:cxn ang="0">
                      <a:pos x="20" y="1174"/>
                    </a:cxn>
                    <a:cxn ang="0">
                      <a:pos x="22" y="1157"/>
                    </a:cxn>
                    <a:cxn ang="0">
                      <a:pos x="25" y="1135"/>
                    </a:cxn>
                    <a:cxn ang="0">
                      <a:pos x="33" y="1024"/>
                    </a:cxn>
                    <a:cxn ang="0">
                      <a:pos x="41" y="858"/>
                    </a:cxn>
                    <a:cxn ang="0">
                      <a:pos x="59" y="464"/>
                    </a:cxn>
                    <a:cxn ang="0">
                      <a:pos x="66" y="271"/>
                    </a:cxn>
                    <a:cxn ang="0">
                      <a:pos x="73" y="180"/>
                    </a:cxn>
                    <a:cxn ang="0">
                      <a:pos x="76" y="109"/>
                    </a:cxn>
                    <a:cxn ang="0">
                      <a:pos x="81" y="61"/>
                    </a:cxn>
                    <a:cxn ang="0">
                      <a:pos x="82" y="41"/>
                    </a:cxn>
                    <a:cxn ang="0">
                      <a:pos x="86" y="24"/>
                    </a:cxn>
                    <a:cxn ang="0">
                      <a:pos x="87" y="12"/>
                    </a:cxn>
                    <a:cxn ang="0">
                      <a:pos x="89" y="6"/>
                    </a:cxn>
                    <a:cxn ang="0">
                      <a:pos x="90" y="2"/>
                    </a:cxn>
                    <a:cxn ang="0">
                      <a:pos x="92" y="0"/>
                    </a:cxn>
                    <a:cxn ang="0">
                      <a:pos x="94" y="0"/>
                    </a:cxn>
                    <a:cxn ang="0">
                      <a:pos x="94" y="2"/>
                    </a:cxn>
                    <a:cxn ang="0">
                      <a:pos x="97" y="8"/>
                    </a:cxn>
                    <a:cxn ang="0">
                      <a:pos x="98" y="16"/>
                    </a:cxn>
                    <a:cxn ang="0">
                      <a:pos x="100" y="30"/>
                    </a:cxn>
                    <a:cxn ang="0">
                      <a:pos x="103" y="49"/>
                    </a:cxn>
                    <a:cxn ang="0">
                      <a:pos x="106" y="88"/>
                    </a:cxn>
                    <a:cxn ang="0">
                      <a:pos x="109" y="147"/>
                    </a:cxn>
                    <a:cxn ang="0">
                      <a:pos x="129" y="515"/>
                    </a:cxn>
                    <a:cxn ang="0">
                      <a:pos x="137" y="724"/>
                    </a:cxn>
                    <a:cxn ang="0">
                      <a:pos x="144" y="905"/>
                    </a:cxn>
                    <a:cxn ang="0">
                      <a:pos x="154" y="1052"/>
                    </a:cxn>
                    <a:cxn ang="0">
                      <a:pos x="157" y="1102"/>
                    </a:cxn>
                    <a:cxn ang="0">
                      <a:pos x="160" y="1145"/>
                    </a:cxn>
                    <a:cxn ang="0">
                      <a:pos x="162" y="1165"/>
                    </a:cxn>
                    <a:cxn ang="0">
                      <a:pos x="165" y="1178"/>
                    </a:cxn>
                    <a:cxn ang="0">
                      <a:pos x="167" y="1190"/>
                    </a:cxn>
                    <a:cxn ang="0">
                      <a:pos x="168" y="1196"/>
                    </a:cxn>
                    <a:cxn ang="0">
                      <a:pos x="172" y="1200"/>
                    </a:cxn>
                    <a:cxn ang="0">
                      <a:pos x="173" y="1198"/>
                    </a:cxn>
                    <a:cxn ang="0">
                      <a:pos x="175" y="1194"/>
                    </a:cxn>
                    <a:cxn ang="0">
                      <a:pos x="176" y="1188"/>
                    </a:cxn>
                  </a:cxnLst>
                  <a:rect l="0" t="0" r="r" b="b"/>
                  <a:pathLst>
                    <a:path w="176" h="1200">
                      <a:moveTo>
                        <a:pt x="0" y="1126"/>
                      </a:moveTo>
                      <a:lnTo>
                        <a:pt x="3" y="1149"/>
                      </a:lnTo>
                      <a:lnTo>
                        <a:pt x="4" y="1169"/>
                      </a:lnTo>
                      <a:lnTo>
                        <a:pt x="6" y="1182"/>
                      </a:lnTo>
                      <a:lnTo>
                        <a:pt x="8" y="1188"/>
                      </a:lnTo>
                      <a:lnTo>
                        <a:pt x="9" y="1192"/>
                      </a:lnTo>
                      <a:lnTo>
                        <a:pt x="11" y="1196"/>
                      </a:lnTo>
                      <a:lnTo>
                        <a:pt x="11" y="1198"/>
                      </a:lnTo>
                      <a:lnTo>
                        <a:pt x="12" y="1200"/>
                      </a:lnTo>
                      <a:lnTo>
                        <a:pt x="14" y="1200"/>
                      </a:lnTo>
                      <a:lnTo>
                        <a:pt x="16" y="1198"/>
                      </a:lnTo>
                      <a:lnTo>
                        <a:pt x="16" y="1194"/>
                      </a:lnTo>
                      <a:lnTo>
                        <a:pt x="19" y="1186"/>
                      </a:lnTo>
                      <a:lnTo>
                        <a:pt x="20" y="1174"/>
                      </a:lnTo>
                      <a:lnTo>
                        <a:pt x="22" y="1157"/>
                      </a:lnTo>
                      <a:lnTo>
                        <a:pt x="25" y="1135"/>
                      </a:lnTo>
                      <a:lnTo>
                        <a:pt x="33" y="1024"/>
                      </a:lnTo>
                      <a:lnTo>
                        <a:pt x="41" y="858"/>
                      </a:lnTo>
                      <a:lnTo>
                        <a:pt x="59" y="464"/>
                      </a:lnTo>
                      <a:lnTo>
                        <a:pt x="66" y="271"/>
                      </a:lnTo>
                      <a:lnTo>
                        <a:pt x="73" y="180"/>
                      </a:lnTo>
                      <a:lnTo>
                        <a:pt x="76" y="109"/>
                      </a:lnTo>
                      <a:lnTo>
                        <a:pt x="81" y="61"/>
                      </a:lnTo>
                      <a:lnTo>
                        <a:pt x="82" y="41"/>
                      </a:lnTo>
                      <a:lnTo>
                        <a:pt x="86" y="24"/>
                      </a:lnTo>
                      <a:lnTo>
                        <a:pt x="87" y="12"/>
                      </a:lnTo>
                      <a:lnTo>
                        <a:pt x="89" y="6"/>
                      </a:lnTo>
                      <a:lnTo>
                        <a:pt x="90" y="2"/>
                      </a:lnTo>
                      <a:lnTo>
                        <a:pt x="92" y="0"/>
                      </a:lnTo>
                      <a:lnTo>
                        <a:pt x="94" y="0"/>
                      </a:lnTo>
                      <a:lnTo>
                        <a:pt x="94" y="2"/>
                      </a:lnTo>
                      <a:lnTo>
                        <a:pt x="97" y="8"/>
                      </a:lnTo>
                      <a:lnTo>
                        <a:pt x="98" y="16"/>
                      </a:lnTo>
                      <a:lnTo>
                        <a:pt x="100" y="30"/>
                      </a:lnTo>
                      <a:lnTo>
                        <a:pt x="103" y="49"/>
                      </a:lnTo>
                      <a:lnTo>
                        <a:pt x="106" y="88"/>
                      </a:lnTo>
                      <a:lnTo>
                        <a:pt x="109" y="147"/>
                      </a:lnTo>
                      <a:lnTo>
                        <a:pt x="129" y="515"/>
                      </a:lnTo>
                      <a:lnTo>
                        <a:pt x="137" y="724"/>
                      </a:lnTo>
                      <a:lnTo>
                        <a:pt x="144" y="905"/>
                      </a:lnTo>
                      <a:lnTo>
                        <a:pt x="154" y="1052"/>
                      </a:lnTo>
                      <a:lnTo>
                        <a:pt x="157" y="1102"/>
                      </a:lnTo>
                      <a:lnTo>
                        <a:pt x="160" y="1145"/>
                      </a:lnTo>
                      <a:lnTo>
                        <a:pt x="162" y="1165"/>
                      </a:lnTo>
                      <a:lnTo>
                        <a:pt x="165" y="1178"/>
                      </a:lnTo>
                      <a:lnTo>
                        <a:pt x="167" y="1190"/>
                      </a:lnTo>
                      <a:lnTo>
                        <a:pt x="168" y="1196"/>
                      </a:lnTo>
                      <a:lnTo>
                        <a:pt x="172" y="1200"/>
                      </a:lnTo>
                      <a:lnTo>
                        <a:pt x="173" y="1198"/>
                      </a:lnTo>
                      <a:lnTo>
                        <a:pt x="175" y="1194"/>
                      </a:lnTo>
                      <a:lnTo>
                        <a:pt x="176" y="1188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E8FD4C0D-5FA8-4322-B2CA-30D2F9AB6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4374" y="1698559"/>
                  <a:ext cx="537139" cy="989621"/>
                </a:xfrm>
                <a:custGeom>
                  <a:avLst/>
                  <a:gdLst/>
                  <a:ahLst/>
                  <a:cxnLst>
                    <a:cxn ang="0">
                      <a:pos x="0" y="1188"/>
                    </a:cxn>
                    <a:cxn ang="0">
                      <a:pos x="2" y="1182"/>
                    </a:cxn>
                    <a:cxn ang="0">
                      <a:pos x="3" y="1171"/>
                    </a:cxn>
                    <a:cxn ang="0">
                      <a:pos x="5" y="1153"/>
                    </a:cxn>
                    <a:cxn ang="0">
                      <a:pos x="10" y="1106"/>
                    </a:cxn>
                    <a:cxn ang="0">
                      <a:pos x="18" y="989"/>
                    </a:cxn>
                    <a:cxn ang="0">
                      <a:pos x="34" y="611"/>
                    </a:cxn>
                    <a:cxn ang="0">
                      <a:pos x="42" y="429"/>
                    </a:cxn>
                    <a:cxn ang="0">
                      <a:pos x="51" y="252"/>
                    </a:cxn>
                    <a:cxn ang="0">
                      <a:pos x="54" y="182"/>
                    </a:cxn>
                    <a:cxn ang="0">
                      <a:pos x="59" y="117"/>
                    </a:cxn>
                    <a:cxn ang="0">
                      <a:pos x="62" y="72"/>
                    </a:cxn>
                    <a:cxn ang="0">
                      <a:pos x="66" y="35"/>
                    </a:cxn>
                    <a:cxn ang="0">
                      <a:pos x="67" y="26"/>
                    </a:cxn>
                    <a:cxn ang="0">
                      <a:pos x="69" y="18"/>
                    </a:cxn>
                    <a:cxn ang="0">
                      <a:pos x="70" y="8"/>
                    </a:cxn>
                    <a:cxn ang="0">
                      <a:pos x="72" y="2"/>
                    </a:cxn>
                    <a:cxn ang="0">
                      <a:pos x="74" y="0"/>
                    </a:cxn>
                    <a:cxn ang="0">
                      <a:pos x="75" y="0"/>
                    </a:cxn>
                    <a:cxn ang="0">
                      <a:pos x="77" y="2"/>
                    </a:cxn>
                    <a:cxn ang="0">
                      <a:pos x="78" y="8"/>
                    </a:cxn>
                    <a:cxn ang="0">
                      <a:pos x="81" y="18"/>
                    </a:cxn>
                    <a:cxn ang="0">
                      <a:pos x="83" y="31"/>
                    </a:cxn>
                    <a:cxn ang="0">
                      <a:pos x="86" y="67"/>
                    </a:cxn>
                    <a:cxn ang="0">
                      <a:pos x="89" y="111"/>
                    </a:cxn>
                    <a:cxn ang="0">
                      <a:pos x="97" y="244"/>
                    </a:cxn>
                    <a:cxn ang="0">
                      <a:pos x="117" y="646"/>
                    </a:cxn>
                    <a:cxn ang="0">
                      <a:pos x="124" y="847"/>
                    </a:cxn>
                    <a:cxn ang="0">
                      <a:pos x="132" y="1005"/>
                    </a:cxn>
                    <a:cxn ang="0">
                      <a:pos x="140" y="1114"/>
                    </a:cxn>
                    <a:cxn ang="0">
                      <a:pos x="144" y="1153"/>
                    </a:cxn>
                    <a:cxn ang="0">
                      <a:pos x="145" y="1171"/>
                    </a:cxn>
                    <a:cxn ang="0">
                      <a:pos x="148" y="1182"/>
                    </a:cxn>
                    <a:cxn ang="0">
                      <a:pos x="150" y="1192"/>
                    </a:cxn>
                    <a:cxn ang="0">
                      <a:pos x="152" y="1198"/>
                    </a:cxn>
                    <a:cxn ang="0">
                      <a:pos x="153" y="1200"/>
                    </a:cxn>
                    <a:cxn ang="0">
                      <a:pos x="156" y="1198"/>
                    </a:cxn>
                    <a:cxn ang="0">
                      <a:pos x="158" y="1192"/>
                    </a:cxn>
                    <a:cxn ang="0">
                      <a:pos x="159" y="1188"/>
                    </a:cxn>
                    <a:cxn ang="0">
                      <a:pos x="159" y="1182"/>
                    </a:cxn>
                    <a:cxn ang="0">
                      <a:pos x="163" y="1169"/>
                    </a:cxn>
                    <a:cxn ang="0">
                      <a:pos x="164" y="1151"/>
                    </a:cxn>
                    <a:cxn ang="0">
                      <a:pos x="169" y="1102"/>
                    </a:cxn>
                    <a:cxn ang="0">
                      <a:pos x="172" y="1042"/>
                    </a:cxn>
                    <a:cxn ang="0">
                      <a:pos x="180" y="894"/>
                    </a:cxn>
                    <a:cxn ang="0">
                      <a:pos x="198" y="486"/>
                    </a:cxn>
                    <a:cxn ang="0">
                      <a:pos x="206" y="303"/>
                    </a:cxn>
                    <a:cxn ang="0">
                      <a:pos x="214" y="160"/>
                    </a:cxn>
                    <a:cxn ang="0">
                      <a:pos x="218" y="98"/>
                    </a:cxn>
                    <a:cxn ang="0">
                      <a:pos x="220" y="70"/>
                    </a:cxn>
                    <a:cxn ang="0">
                      <a:pos x="223" y="45"/>
                    </a:cxn>
                  </a:cxnLst>
                  <a:rect l="0" t="0" r="r" b="b"/>
                  <a:pathLst>
                    <a:path w="223" h="1200">
                      <a:moveTo>
                        <a:pt x="0" y="1188"/>
                      </a:moveTo>
                      <a:lnTo>
                        <a:pt x="2" y="1182"/>
                      </a:lnTo>
                      <a:lnTo>
                        <a:pt x="3" y="1171"/>
                      </a:lnTo>
                      <a:lnTo>
                        <a:pt x="5" y="1153"/>
                      </a:lnTo>
                      <a:lnTo>
                        <a:pt x="10" y="1106"/>
                      </a:lnTo>
                      <a:lnTo>
                        <a:pt x="18" y="989"/>
                      </a:lnTo>
                      <a:lnTo>
                        <a:pt x="34" y="611"/>
                      </a:lnTo>
                      <a:lnTo>
                        <a:pt x="42" y="429"/>
                      </a:lnTo>
                      <a:lnTo>
                        <a:pt x="51" y="252"/>
                      </a:lnTo>
                      <a:lnTo>
                        <a:pt x="54" y="182"/>
                      </a:lnTo>
                      <a:lnTo>
                        <a:pt x="59" y="117"/>
                      </a:lnTo>
                      <a:lnTo>
                        <a:pt x="62" y="72"/>
                      </a:lnTo>
                      <a:lnTo>
                        <a:pt x="66" y="35"/>
                      </a:lnTo>
                      <a:lnTo>
                        <a:pt x="67" y="26"/>
                      </a:lnTo>
                      <a:lnTo>
                        <a:pt x="69" y="18"/>
                      </a:lnTo>
                      <a:lnTo>
                        <a:pt x="70" y="8"/>
                      </a:lnTo>
                      <a:lnTo>
                        <a:pt x="72" y="2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2"/>
                      </a:lnTo>
                      <a:lnTo>
                        <a:pt x="78" y="8"/>
                      </a:lnTo>
                      <a:lnTo>
                        <a:pt x="81" y="18"/>
                      </a:lnTo>
                      <a:lnTo>
                        <a:pt x="83" y="31"/>
                      </a:lnTo>
                      <a:lnTo>
                        <a:pt x="86" y="67"/>
                      </a:lnTo>
                      <a:lnTo>
                        <a:pt x="89" y="111"/>
                      </a:lnTo>
                      <a:lnTo>
                        <a:pt x="97" y="244"/>
                      </a:lnTo>
                      <a:lnTo>
                        <a:pt x="117" y="646"/>
                      </a:lnTo>
                      <a:lnTo>
                        <a:pt x="124" y="847"/>
                      </a:lnTo>
                      <a:lnTo>
                        <a:pt x="132" y="1005"/>
                      </a:lnTo>
                      <a:lnTo>
                        <a:pt x="140" y="1114"/>
                      </a:lnTo>
                      <a:lnTo>
                        <a:pt x="144" y="1153"/>
                      </a:lnTo>
                      <a:lnTo>
                        <a:pt x="145" y="1171"/>
                      </a:lnTo>
                      <a:lnTo>
                        <a:pt x="148" y="1182"/>
                      </a:lnTo>
                      <a:lnTo>
                        <a:pt x="150" y="1192"/>
                      </a:lnTo>
                      <a:lnTo>
                        <a:pt x="152" y="1198"/>
                      </a:lnTo>
                      <a:lnTo>
                        <a:pt x="153" y="1200"/>
                      </a:lnTo>
                      <a:lnTo>
                        <a:pt x="156" y="1198"/>
                      </a:lnTo>
                      <a:lnTo>
                        <a:pt x="158" y="1192"/>
                      </a:lnTo>
                      <a:lnTo>
                        <a:pt x="159" y="1188"/>
                      </a:lnTo>
                      <a:lnTo>
                        <a:pt x="159" y="1182"/>
                      </a:lnTo>
                      <a:lnTo>
                        <a:pt x="163" y="1169"/>
                      </a:lnTo>
                      <a:lnTo>
                        <a:pt x="164" y="1151"/>
                      </a:lnTo>
                      <a:lnTo>
                        <a:pt x="169" y="1102"/>
                      </a:lnTo>
                      <a:lnTo>
                        <a:pt x="172" y="1042"/>
                      </a:lnTo>
                      <a:lnTo>
                        <a:pt x="180" y="894"/>
                      </a:lnTo>
                      <a:lnTo>
                        <a:pt x="198" y="486"/>
                      </a:lnTo>
                      <a:lnTo>
                        <a:pt x="206" y="303"/>
                      </a:lnTo>
                      <a:lnTo>
                        <a:pt x="214" y="160"/>
                      </a:lnTo>
                      <a:lnTo>
                        <a:pt x="218" y="98"/>
                      </a:lnTo>
                      <a:lnTo>
                        <a:pt x="220" y="70"/>
                      </a:lnTo>
                      <a:lnTo>
                        <a:pt x="223" y="45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61EB5D2-73CA-49EF-8FCD-797FA71B807B}"/>
                </a:ext>
              </a:extLst>
            </p:cNvPr>
            <p:cNvGrpSpPr/>
            <p:nvPr/>
          </p:nvGrpSpPr>
          <p:grpSpPr>
            <a:xfrm>
              <a:off x="5220899" y="1988840"/>
              <a:ext cx="912332" cy="216000"/>
              <a:chOff x="2674432" y="2212338"/>
              <a:chExt cx="912332" cy="216000"/>
            </a:xfrm>
          </p:grpSpPr>
          <p:cxnSp>
            <p:nvCxnSpPr>
              <p:cNvPr id="87" name="Gerade Verbindung mit Pfeil 24">
                <a:extLst>
                  <a:ext uri="{FF2B5EF4-FFF2-40B4-BE49-F238E27FC236}">
                    <a16:creationId xmlns:a16="http://schemas.microsoft.com/office/drawing/2014/main" id="{CDAE7449-74C7-46E1-BF5A-4CCC66E83A97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Ellipse 752">
                <a:extLst>
                  <a:ext uri="{FF2B5EF4-FFF2-40B4-BE49-F238E27FC236}">
                    <a16:creationId xmlns:a16="http://schemas.microsoft.com/office/drawing/2014/main" id="{46385E00-A3E7-4FE5-AE2D-3C62056D1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29A3A6A-C47C-4C82-9DBB-3D8226887606}"/>
                </a:ext>
              </a:extLst>
            </p:cNvPr>
            <p:cNvGrpSpPr/>
            <p:nvPr/>
          </p:nvGrpSpPr>
          <p:grpSpPr>
            <a:xfrm>
              <a:off x="6192998" y="2174614"/>
              <a:ext cx="912332" cy="216000"/>
              <a:chOff x="2674432" y="2212338"/>
              <a:chExt cx="912332" cy="216000"/>
            </a:xfrm>
          </p:grpSpPr>
          <p:cxnSp>
            <p:nvCxnSpPr>
              <p:cNvPr id="85" name="Gerade Verbindung mit Pfeil 24">
                <a:extLst>
                  <a:ext uri="{FF2B5EF4-FFF2-40B4-BE49-F238E27FC236}">
                    <a16:creationId xmlns:a16="http://schemas.microsoft.com/office/drawing/2014/main" id="{7D577660-9984-4327-88F2-70B157F87CB5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Ellipse 752">
                <a:extLst>
                  <a:ext uri="{FF2B5EF4-FFF2-40B4-BE49-F238E27FC236}">
                    <a16:creationId xmlns:a16="http://schemas.microsoft.com/office/drawing/2014/main" id="{9A27FF78-263F-413F-BE21-5393F1769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DA3601C-0DD9-4690-B562-D533E6ABFCD6}"/>
                </a:ext>
              </a:extLst>
            </p:cNvPr>
            <p:cNvGrpSpPr/>
            <p:nvPr/>
          </p:nvGrpSpPr>
          <p:grpSpPr>
            <a:xfrm>
              <a:off x="7176120" y="2330033"/>
              <a:ext cx="912332" cy="216000"/>
              <a:chOff x="2674432" y="2212338"/>
              <a:chExt cx="912332" cy="216000"/>
            </a:xfrm>
          </p:grpSpPr>
          <p:cxnSp>
            <p:nvCxnSpPr>
              <p:cNvPr id="83" name="Gerade Verbindung mit Pfeil 24">
                <a:extLst>
                  <a:ext uri="{FF2B5EF4-FFF2-40B4-BE49-F238E27FC236}">
                    <a16:creationId xmlns:a16="http://schemas.microsoft.com/office/drawing/2014/main" id="{174C66CB-909B-438E-A9A3-3F58BAA12954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752">
                <a:extLst>
                  <a:ext uri="{FF2B5EF4-FFF2-40B4-BE49-F238E27FC236}">
                    <a16:creationId xmlns:a16="http://schemas.microsoft.com/office/drawing/2014/main" id="{BFA9AA00-43C5-47FF-B0E6-58FA617EC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7784149-A7F4-4ECA-806E-78CF26A2D4DD}"/>
                </a:ext>
              </a:extLst>
            </p:cNvPr>
            <p:cNvGrpSpPr/>
            <p:nvPr/>
          </p:nvGrpSpPr>
          <p:grpSpPr>
            <a:xfrm>
              <a:off x="7946534" y="1986195"/>
              <a:ext cx="912332" cy="216000"/>
              <a:chOff x="2674432" y="2212338"/>
              <a:chExt cx="912332" cy="216000"/>
            </a:xfrm>
          </p:grpSpPr>
          <p:cxnSp>
            <p:nvCxnSpPr>
              <p:cNvPr id="81" name="Gerade Verbindung mit Pfeil 24">
                <a:extLst>
                  <a:ext uri="{FF2B5EF4-FFF2-40B4-BE49-F238E27FC236}">
                    <a16:creationId xmlns:a16="http://schemas.microsoft.com/office/drawing/2014/main" id="{260F3393-56B4-435A-A231-A88EA03C4D9E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Ellipse 752">
                <a:extLst>
                  <a:ext uri="{FF2B5EF4-FFF2-40B4-BE49-F238E27FC236}">
                    <a16:creationId xmlns:a16="http://schemas.microsoft.com/office/drawing/2014/main" id="{398B4629-6E48-4176-AA15-C76591283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79" name="Textfeld 28">
              <a:extLst>
                <a:ext uri="{FF2B5EF4-FFF2-40B4-BE49-F238E27FC236}">
                  <a16:creationId xmlns:a16="http://schemas.microsoft.com/office/drawing/2014/main" id="{92D0C352-C493-4067-B1D4-91EBA98D8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1252" y="6307734"/>
              <a:ext cx="3046334" cy="36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600" dirty="0">
                  <a:solidFill>
                    <a:srgbClr val="000000"/>
                  </a:solidFill>
                  <a:latin typeface="+mn-lt"/>
                </a:rPr>
                <a:t>Laser </a:t>
              </a:r>
              <a:r>
                <a:rPr lang="de-DE" sz="1600" dirty="0" err="1">
                  <a:solidFill>
                    <a:srgbClr val="000000"/>
                  </a:solidFill>
                  <a:latin typeface="+mn-lt"/>
                </a:rPr>
                <a:t>interferometer</a:t>
              </a:r>
              <a:endParaRPr lang="de-DE" sz="16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0" name="Textfeld 28">
              <a:extLst>
                <a:ext uri="{FF2B5EF4-FFF2-40B4-BE49-F238E27FC236}">
                  <a16:creationId xmlns:a16="http://schemas.microsoft.com/office/drawing/2014/main" id="{0EF22C12-2986-4740-96CA-55437FDD0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5958" y="6307734"/>
              <a:ext cx="3031423" cy="36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600" dirty="0">
                  <a:solidFill>
                    <a:srgbClr val="000000"/>
                  </a:solidFill>
                  <a:latin typeface="+mn-lt"/>
                </a:rPr>
                <a:t>Atom </a:t>
              </a:r>
              <a:r>
                <a:rPr lang="de-DE" sz="1600" dirty="0" err="1">
                  <a:solidFill>
                    <a:srgbClr val="000000"/>
                  </a:solidFill>
                  <a:latin typeface="+mn-lt"/>
                </a:rPr>
                <a:t>interferometer</a:t>
              </a:r>
              <a:endParaRPr lang="de-DE" sz="16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98" name="Textfeld 28">
            <a:extLst>
              <a:ext uri="{FF2B5EF4-FFF2-40B4-BE49-F238E27FC236}">
                <a16:creationId xmlns:a16="http://schemas.microsoft.com/office/drawing/2014/main" id="{86985C5B-151D-49C8-9A9A-3F9CD664D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604" y="945574"/>
            <a:ext cx="4008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de-DE" sz="2400" dirty="0">
                <a:solidFill>
                  <a:srgbClr val="0070C0"/>
                </a:solidFill>
                <a:latin typeface="+mn-lt"/>
              </a:rPr>
              <a:t>Advantages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of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laser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beams</a:t>
            </a:r>
            <a:endParaRPr lang="de-DE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9" name="Textfeld 28">
            <a:extLst>
              <a:ext uri="{FF2B5EF4-FFF2-40B4-BE49-F238E27FC236}">
                <a16:creationId xmlns:a16="http://schemas.microsoft.com/office/drawing/2014/main" id="{8AC16481-5677-445D-A8E2-E08F3F9A9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335" y="1412756"/>
            <a:ext cx="380713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de-DE" sz="2000" dirty="0" err="1">
                <a:latin typeface="+mn-lt"/>
              </a:rPr>
              <a:t>Better</a:t>
            </a:r>
            <a:r>
              <a:rPr lang="de-DE" sz="1800" dirty="0">
                <a:latin typeface="+mn-lt"/>
              </a:rPr>
              <a:t> </a:t>
            </a:r>
          </a:p>
          <a:p>
            <a:pPr marL="457200" indent="-457200" algn="l"/>
            <a:endParaRPr lang="en-GB" sz="2000" dirty="0">
              <a:latin typeface="+mn-lt"/>
            </a:endParaRPr>
          </a:p>
          <a:p>
            <a:pPr algn="l">
              <a:buNone/>
            </a:pPr>
            <a:endParaRPr lang="en-GB" sz="2000" dirty="0">
              <a:latin typeface="+mn-lt"/>
            </a:endParaRPr>
          </a:p>
          <a:p>
            <a:pPr algn="l">
              <a:buNone/>
            </a:pPr>
            <a:endParaRPr lang="en-GB" sz="2000" dirty="0">
              <a:latin typeface="+mn-lt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B2B8F1-9ABF-4D23-9DA1-89804604FB21}"/>
              </a:ext>
            </a:extLst>
          </p:cNvPr>
          <p:cNvSpPr/>
          <p:nvPr/>
        </p:nvSpPr>
        <p:spPr>
          <a:xfrm>
            <a:off x="-46941" y="6483652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latin typeface="+mn-lt"/>
                <a:cs typeface="Calibri" panose="020F0502020204030204" pitchFamily="34" charset="0"/>
              </a:rPr>
              <a:t>N.P. Robins et al., </a:t>
            </a:r>
            <a:r>
              <a:rPr lang="en-NL" i="1" dirty="0">
                <a:latin typeface="+mn-lt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lang="en-NL" dirty="0">
                <a:latin typeface="+mn-lt"/>
                <a:cs typeface="Calibri" panose="020F0502020204030204" pitchFamily="34" charset="0"/>
              </a:rPr>
              <a:t>, Phys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Rep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101" name="Textfeld 28">
            <a:extLst>
              <a:ext uri="{FF2B5EF4-FFF2-40B4-BE49-F238E27FC236}">
                <a16:creationId xmlns:a16="http://schemas.microsoft.com/office/drawing/2014/main" id="{651F55B7-CACC-4247-8277-E852F1E63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607" y="1732440"/>
            <a:ext cx="380713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l"/>
            <a:r>
              <a:rPr lang="en-GB" sz="2000" dirty="0">
                <a:latin typeface="+mn-lt"/>
              </a:rPr>
              <a:t>brightness </a:t>
            </a:r>
          </a:p>
          <a:p>
            <a:pPr marL="457200" indent="-457200" algn="l"/>
            <a:r>
              <a:rPr lang="en-GB" sz="2000" dirty="0">
                <a:latin typeface="+mn-lt"/>
              </a:rPr>
              <a:t>divergence</a:t>
            </a:r>
          </a:p>
          <a:p>
            <a:pPr marL="457200" indent="-457200" algn="l"/>
            <a:r>
              <a:rPr lang="en-GB" sz="2000" dirty="0">
                <a:latin typeface="+mn-lt"/>
              </a:rPr>
              <a:t>spatial mode structure</a:t>
            </a:r>
          </a:p>
          <a:p>
            <a:pPr marL="457200" indent="-457200" algn="l"/>
            <a:r>
              <a:rPr lang="en-GB" sz="2000" dirty="0">
                <a:latin typeface="+mn-lt"/>
              </a:rPr>
              <a:t>coherence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5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3"/>
    </mc:Choice>
    <mc:Fallback xmlns="">
      <p:transition spd="slow" advTm="3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9001943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Bose-Einstein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condensation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FB028B-0558-49D0-8026-BD3767A6E14E}"/>
              </a:ext>
            </a:extLst>
          </p:cNvPr>
          <p:cNvSpPr/>
          <p:nvPr/>
        </p:nvSpPr>
        <p:spPr>
          <a:xfrm>
            <a:off x="7572551" y="4046447"/>
            <a:ext cx="2133255" cy="85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Outcoupler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transfer to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untrapped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state)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D8BFC31-D119-44D6-9329-2CDAD3A5194C}"/>
              </a:ext>
            </a:extLst>
          </p:cNvPr>
          <p:cNvSpPr/>
          <p:nvPr/>
        </p:nvSpPr>
        <p:spPr>
          <a:xfrm>
            <a:off x="3721253" y="4046447"/>
            <a:ext cx="213325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Outcoupler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117A82C-9AEB-41B3-9E45-D187CC73B955}"/>
              </a:ext>
            </a:extLst>
          </p:cNvPr>
          <p:cNvGrpSpPr/>
          <p:nvPr/>
        </p:nvGrpSpPr>
        <p:grpSpPr>
          <a:xfrm>
            <a:off x="9515144" y="3948387"/>
            <a:ext cx="228411" cy="1959321"/>
            <a:chOff x="2337488" y="4276181"/>
            <a:chExt cx="228411" cy="195932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A893597-A3CA-440F-8ABA-7EFB900E8315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81" name="Freeform 7 4">
                <a:extLst>
                  <a:ext uri="{FF2B5EF4-FFF2-40B4-BE49-F238E27FC236}">
                    <a16:creationId xmlns:a16="http://schemas.microsoft.com/office/drawing/2014/main" id="{D09F8513-9751-42D4-BE3B-723BDEC64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8 4">
                <a:extLst>
                  <a:ext uri="{FF2B5EF4-FFF2-40B4-BE49-F238E27FC236}">
                    <a16:creationId xmlns:a16="http://schemas.microsoft.com/office/drawing/2014/main" id="{2B898EFD-724E-44DA-A187-E2C96088F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9 4">
                <a:extLst>
                  <a:ext uri="{FF2B5EF4-FFF2-40B4-BE49-F238E27FC236}">
                    <a16:creationId xmlns:a16="http://schemas.microsoft.com/office/drawing/2014/main" id="{14F1C8E2-E549-4856-BBB2-3CBACA6D1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0 4">
                <a:extLst>
                  <a:ext uri="{FF2B5EF4-FFF2-40B4-BE49-F238E27FC236}">
                    <a16:creationId xmlns:a16="http://schemas.microsoft.com/office/drawing/2014/main" id="{1EF48232-BB1B-4617-B280-DE07E6F95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023EEE1-C6BC-464B-AF07-CED144A4DB1A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15172E11-D7FB-4A7B-A64A-AC496A7DC611}"/>
              </a:ext>
            </a:extLst>
          </p:cNvPr>
          <p:cNvSpPr/>
          <p:nvPr/>
        </p:nvSpPr>
        <p:spPr bwMode="auto">
          <a:xfrm flipH="1">
            <a:off x="7411680" y="3859433"/>
            <a:ext cx="3246314" cy="222484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ED8B43-F3E5-43C2-A5E1-389AAB0C1F0D}"/>
              </a:ext>
            </a:extLst>
          </p:cNvPr>
          <p:cNvSpPr/>
          <p:nvPr/>
        </p:nvSpPr>
        <p:spPr>
          <a:xfrm>
            <a:off x="-46941" y="6483652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N.P. Robins et al., </a:t>
            </a: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Phys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87" name="Freeform 11 3">
            <a:extLst>
              <a:ext uri="{FF2B5EF4-FFF2-40B4-BE49-F238E27FC236}">
                <a16:creationId xmlns:a16="http://schemas.microsoft.com/office/drawing/2014/main" id="{6EDFEC05-7103-4322-BFA8-A78801B27A39}"/>
              </a:ext>
            </a:extLst>
          </p:cNvPr>
          <p:cNvSpPr>
            <a:spLocks/>
          </p:cNvSpPr>
          <p:nvPr/>
        </p:nvSpPr>
        <p:spPr bwMode="auto">
          <a:xfrm rot="5400000">
            <a:off x="2813430" y="3615824"/>
            <a:ext cx="360810" cy="83751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6A71B6F-F317-485D-A53A-63E5A44B6995}"/>
              </a:ext>
            </a:extLst>
          </p:cNvPr>
          <p:cNvSpPr/>
          <p:nvPr/>
        </p:nvSpPr>
        <p:spPr bwMode="auto">
          <a:xfrm rot="5400000">
            <a:off x="2864981" y="3687008"/>
            <a:ext cx="244615" cy="11352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E67DB40-0129-4199-B078-765F59013DE9}"/>
              </a:ext>
            </a:extLst>
          </p:cNvPr>
          <p:cNvGrpSpPr/>
          <p:nvPr/>
        </p:nvGrpSpPr>
        <p:grpSpPr>
          <a:xfrm rot="5400000">
            <a:off x="2660657" y="1430255"/>
            <a:ext cx="642310" cy="1460105"/>
            <a:chOff x="1233578" y="1958196"/>
            <a:chExt cx="758963" cy="1725283"/>
          </a:xfrm>
        </p:grpSpPr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98ED5BC0-47C7-4348-A054-D7416A2CFE13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F67ED2D-0119-49DB-AAC1-1EA411A8A6FF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54EF16B-437B-40C5-8160-2F63E106EA46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FDDE5C8-AB91-46F1-93A2-71F8905449FC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Freeform 7 3">
            <a:extLst>
              <a:ext uri="{FF2B5EF4-FFF2-40B4-BE49-F238E27FC236}">
                <a16:creationId xmlns:a16="http://schemas.microsoft.com/office/drawing/2014/main" id="{185D2A1E-3A56-4F2B-8C92-F80FE0BF631D}"/>
              </a:ext>
            </a:extLst>
          </p:cNvPr>
          <p:cNvSpPr>
            <a:spLocks/>
          </p:cNvSpPr>
          <p:nvPr/>
        </p:nvSpPr>
        <p:spPr bwMode="auto">
          <a:xfrm rot="5400000">
            <a:off x="2787949" y="1960584"/>
            <a:ext cx="411773" cy="83751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 8 3">
            <a:extLst>
              <a:ext uri="{FF2B5EF4-FFF2-40B4-BE49-F238E27FC236}">
                <a16:creationId xmlns:a16="http://schemas.microsoft.com/office/drawing/2014/main" id="{18B50C25-0E0B-4F17-8E33-2FDDA1A12A99}"/>
              </a:ext>
            </a:extLst>
          </p:cNvPr>
          <p:cNvSpPr>
            <a:spLocks/>
          </p:cNvSpPr>
          <p:nvPr/>
        </p:nvSpPr>
        <p:spPr bwMode="auto">
          <a:xfrm rot="5400000">
            <a:off x="2769602" y="2392673"/>
            <a:ext cx="448465" cy="83751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Freeform 9 3">
            <a:extLst>
              <a:ext uri="{FF2B5EF4-FFF2-40B4-BE49-F238E27FC236}">
                <a16:creationId xmlns:a16="http://schemas.microsoft.com/office/drawing/2014/main" id="{280DC7FA-AC9D-4BB9-8F1C-50204A190D5F}"/>
              </a:ext>
            </a:extLst>
          </p:cNvPr>
          <p:cNvSpPr>
            <a:spLocks/>
          </p:cNvSpPr>
          <p:nvPr/>
        </p:nvSpPr>
        <p:spPr bwMode="auto">
          <a:xfrm rot="5400000">
            <a:off x="2814449" y="2797867"/>
            <a:ext cx="358772" cy="83751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 10 3">
            <a:extLst>
              <a:ext uri="{FF2B5EF4-FFF2-40B4-BE49-F238E27FC236}">
                <a16:creationId xmlns:a16="http://schemas.microsoft.com/office/drawing/2014/main" id="{F196432E-9413-4155-8D4B-FA2EA1D28A1E}"/>
              </a:ext>
            </a:extLst>
          </p:cNvPr>
          <p:cNvSpPr>
            <a:spLocks/>
          </p:cNvSpPr>
          <p:nvPr/>
        </p:nvSpPr>
        <p:spPr bwMode="auto">
          <a:xfrm rot="5400000">
            <a:off x="2766545" y="3206541"/>
            <a:ext cx="454580" cy="83751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41DAF65-BEE6-4DAD-8DE4-6421EE3C889C}"/>
              </a:ext>
            </a:extLst>
          </p:cNvPr>
          <p:cNvSpPr/>
          <p:nvPr/>
        </p:nvSpPr>
        <p:spPr>
          <a:xfrm>
            <a:off x="2251759" y="1284861"/>
            <a:ext cx="1559012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cavity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1ED637C-B84B-4EC5-863D-0E2B345A05F0}"/>
              </a:ext>
            </a:extLst>
          </p:cNvPr>
          <p:cNvGrpSpPr/>
          <p:nvPr/>
        </p:nvGrpSpPr>
        <p:grpSpPr>
          <a:xfrm>
            <a:off x="2896176" y="4442568"/>
            <a:ext cx="228411" cy="1959321"/>
            <a:chOff x="2337488" y="4276181"/>
            <a:chExt cx="228411" cy="1959321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59E50E5-775B-425D-851A-1FBF252100BC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167" name="Freeform 7 4">
                <a:extLst>
                  <a:ext uri="{FF2B5EF4-FFF2-40B4-BE49-F238E27FC236}">
                    <a16:creationId xmlns:a16="http://schemas.microsoft.com/office/drawing/2014/main" id="{9E8CC142-57C0-4349-9C87-96140E69D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8 4">
                <a:extLst>
                  <a:ext uri="{FF2B5EF4-FFF2-40B4-BE49-F238E27FC236}">
                    <a16:creationId xmlns:a16="http://schemas.microsoft.com/office/drawing/2014/main" id="{C6896EF7-43B2-4009-86BC-1C9405F8D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9 4">
                <a:extLst>
                  <a:ext uri="{FF2B5EF4-FFF2-40B4-BE49-F238E27FC236}">
                    <a16:creationId xmlns:a16="http://schemas.microsoft.com/office/drawing/2014/main" id="{D6289E7B-5297-4016-893C-FD74B0FE4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10 4">
                <a:extLst>
                  <a:ext uri="{FF2B5EF4-FFF2-40B4-BE49-F238E27FC236}">
                    <a16:creationId xmlns:a16="http://schemas.microsoft.com/office/drawing/2014/main" id="{F5FCADCF-FC21-446D-AA21-F150F64B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6" name="Isosceles Triangle 165">
              <a:extLst>
                <a:ext uri="{FF2B5EF4-FFF2-40B4-BE49-F238E27FC236}">
                  <a16:creationId xmlns:a16="http://schemas.microsoft.com/office/drawing/2014/main" id="{012ACECA-8A02-44FA-8ECC-42C55DD2DE0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E71E25B-466A-4E6C-8C97-7AF1E2D4C2AB}"/>
              </a:ext>
            </a:extLst>
          </p:cNvPr>
          <p:cNvSpPr/>
          <p:nvPr/>
        </p:nvSpPr>
        <p:spPr>
          <a:xfrm>
            <a:off x="8615284" y="1276730"/>
            <a:ext cx="1989797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 cavity (trap)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906B54B-3AB5-4770-A399-EC355B906054}"/>
              </a:ext>
            </a:extLst>
          </p:cNvPr>
          <p:cNvCxnSpPr>
            <a:cxnSpLocks/>
          </p:cNvCxnSpPr>
          <p:nvPr/>
        </p:nvCxnSpPr>
        <p:spPr bwMode="auto">
          <a:xfrm flipH="1">
            <a:off x="9054322" y="3950403"/>
            <a:ext cx="1135379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628C5376-D919-4EFD-818B-963A274896C8}"/>
              </a:ext>
            </a:extLst>
          </p:cNvPr>
          <p:cNvSpPr/>
          <p:nvPr/>
        </p:nvSpPr>
        <p:spPr bwMode="auto">
          <a:xfrm>
            <a:off x="7651543" y="2392538"/>
            <a:ext cx="3934953" cy="1695543"/>
          </a:xfrm>
          <a:custGeom>
            <a:avLst/>
            <a:gdLst>
              <a:gd name="connsiteX0" fmla="*/ 0 w 3934953"/>
              <a:gd name="connsiteY0" fmla="*/ 0 h 1695543"/>
              <a:gd name="connsiteX1" fmla="*/ 650047 w 3934953"/>
              <a:gd name="connsiteY1" fmla="*/ 944735 h 1695543"/>
              <a:gd name="connsiteX2" fmla="*/ 1339097 w 3934953"/>
              <a:gd name="connsiteY2" fmla="*/ 1525444 h 1695543"/>
              <a:gd name="connsiteX3" fmla="*/ 1707458 w 3934953"/>
              <a:gd name="connsiteY3" fmla="*/ 1659788 h 1695543"/>
              <a:gd name="connsiteX4" fmla="*/ 1915473 w 3934953"/>
              <a:gd name="connsiteY4" fmla="*/ 1694457 h 1695543"/>
              <a:gd name="connsiteX5" fmla="*/ 2201494 w 3934953"/>
              <a:gd name="connsiteY5" fmla="*/ 1672788 h 1695543"/>
              <a:gd name="connsiteX6" fmla="*/ 2561187 w 3934953"/>
              <a:gd name="connsiteY6" fmla="*/ 1542779 h 1695543"/>
              <a:gd name="connsiteX7" fmla="*/ 3198233 w 3934953"/>
              <a:gd name="connsiteY7" fmla="*/ 1027075 h 1695543"/>
              <a:gd name="connsiteX8" fmla="*/ 3934953 w 3934953"/>
              <a:gd name="connsiteY8" fmla="*/ 0 h 169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4953" h="1695543">
                <a:moveTo>
                  <a:pt x="0" y="0"/>
                </a:moveTo>
                <a:cubicBezTo>
                  <a:pt x="213432" y="345247"/>
                  <a:pt x="426864" y="690495"/>
                  <a:pt x="650047" y="944735"/>
                </a:cubicBezTo>
                <a:cubicBezTo>
                  <a:pt x="873230" y="1198975"/>
                  <a:pt x="1162862" y="1406269"/>
                  <a:pt x="1339097" y="1525444"/>
                </a:cubicBezTo>
                <a:cubicBezTo>
                  <a:pt x="1515332" y="1644620"/>
                  <a:pt x="1611395" y="1631619"/>
                  <a:pt x="1707458" y="1659788"/>
                </a:cubicBezTo>
                <a:cubicBezTo>
                  <a:pt x="1803521" y="1687957"/>
                  <a:pt x="1833134" y="1692290"/>
                  <a:pt x="1915473" y="1694457"/>
                </a:cubicBezTo>
                <a:cubicBezTo>
                  <a:pt x="1997812" y="1696624"/>
                  <a:pt x="2093875" y="1698068"/>
                  <a:pt x="2201494" y="1672788"/>
                </a:cubicBezTo>
                <a:cubicBezTo>
                  <a:pt x="2309113" y="1647508"/>
                  <a:pt x="2395064" y="1650398"/>
                  <a:pt x="2561187" y="1542779"/>
                </a:cubicBezTo>
                <a:cubicBezTo>
                  <a:pt x="2727310" y="1435160"/>
                  <a:pt x="2969272" y="1284205"/>
                  <a:pt x="3198233" y="1027075"/>
                </a:cubicBezTo>
                <a:cubicBezTo>
                  <a:pt x="3427194" y="769945"/>
                  <a:pt x="3681073" y="384972"/>
                  <a:pt x="3934953" y="0"/>
                </a:cubicBez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F0FD002D-D757-454A-A390-E23BD3AEDEB8}"/>
              </a:ext>
            </a:extLst>
          </p:cNvPr>
          <p:cNvCxnSpPr>
            <a:cxnSpLocks/>
          </p:cNvCxnSpPr>
          <p:nvPr/>
        </p:nvCxnSpPr>
        <p:spPr bwMode="auto">
          <a:xfrm flipH="1">
            <a:off x="8658081" y="3676290"/>
            <a:ext cx="1922781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68FA2A7-2528-4689-BDBB-1087D9C87CB3}"/>
              </a:ext>
            </a:extLst>
          </p:cNvPr>
          <p:cNvCxnSpPr>
            <a:cxnSpLocks/>
          </p:cNvCxnSpPr>
          <p:nvPr/>
        </p:nvCxnSpPr>
        <p:spPr bwMode="auto">
          <a:xfrm flipH="1">
            <a:off x="8373601" y="3402177"/>
            <a:ext cx="2480509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1DF664AE-9A9A-4301-8095-53CE306F9B3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42461" y="3128064"/>
            <a:ext cx="2948940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E5F47DCB-06F5-4A6B-9CC0-76A83241E193}"/>
              </a:ext>
            </a:extLst>
          </p:cNvPr>
          <p:cNvCxnSpPr>
            <a:cxnSpLocks/>
          </p:cNvCxnSpPr>
          <p:nvPr/>
        </p:nvCxnSpPr>
        <p:spPr bwMode="auto">
          <a:xfrm flipH="1">
            <a:off x="7946881" y="2853951"/>
            <a:ext cx="3335021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1B18FD6C-D423-4A93-B54B-5312D38A0B26}"/>
              </a:ext>
            </a:extLst>
          </p:cNvPr>
          <p:cNvCxnSpPr>
            <a:cxnSpLocks/>
          </p:cNvCxnSpPr>
          <p:nvPr/>
        </p:nvCxnSpPr>
        <p:spPr bwMode="auto">
          <a:xfrm flipH="1">
            <a:off x="7769081" y="2579838"/>
            <a:ext cx="3700781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AA2A1C49-59DA-4D1A-B0F4-E9ABAB9E8A66}"/>
              </a:ext>
            </a:extLst>
          </p:cNvPr>
          <p:cNvSpPr/>
          <p:nvPr/>
        </p:nvSpPr>
        <p:spPr bwMode="auto">
          <a:xfrm>
            <a:off x="8599668" y="3195910"/>
            <a:ext cx="2059365" cy="754610"/>
          </a:xfrm>
          <a:custGeom>
            <a:avLst/>
            <a:gdLst>
              <a:gd name="connsiteX0" fmla="*/ 0 w 2059365"/>
              <a:gd name="connsiteY0" fmla="*/ 754610 h 754610"/>
              <a:gd name="connsiteX1" fmla="*/ 275106 w 2059365"/>
              <a:gd name="connsiteY1" fmla="*/ 749370 h 754610"/>
              <a:gd name="connsiteX2" fmla="*/ 466370 w 2059365"/>
              <a:gd name="connsiteY2" fmla="*/ 710069 h 754610"/>
              <a:gd name="connsiteX3" fmla="*/ 581653 w 2059365"/>
              <a:gd name="connsiteY3" fmla="*/ 600027 h 754610"/>
              <a:gd name="connsiteX4" fmla="*/ 696936 w 2059365"/>
              <a:gd name="connsiteY4" fmla="*/ 463784 h 754610"/>
              <a:gd name="connsiteX5" fmla="*/ 814838 w 2059365"/>
              <a:gd name="connsiteY5" fmla="*/ 233219 h 754610"/>
              <a:gd name="connsiteX6" fmla="*/ 917020 w 2059365"/>
              <a:gd name="connsiteY6" fmla="*/ 73395 h 754610"/>
              <a:gd name="connsiteX7" fmla="*/ 1024443 w 2059365"/>
              <a:gd name="connsiteY7" fmla="*/ 34 h 754610"/>
              <a:gd name="connsiteX8" fmla="*/ 1144965 w 2059365"/>
              <a:gd name="connsiteY8" fmla="*/ 81255 h 754610"/>
              <a:gd name="connsiteX9" fmla="*/ 1255008 w 2059365"/>
              <a:gd name="connsiteY9" fmla="*/ 264659 h 754610"/>
              <a:gd name="connsiteX10" fmla="*/ 1396491 w 2059365"/>
              <a:gd name="connsiteY10" fmla="*/ 510945 h 754610"/>
              <a:gd name="connsiteX11" fmla="*/ 1501293 w 2059365"/>
              <a:gd name="connsiteY11" fmla="*/ 634088 h 754610"/>
              <a:gd name="connsiteX12" fmla="*/ 1606095 w 2059365"/>
              <a:gd name="connsiteY12" fmla="*/ 710069 h 754610"/>
              <a:gd name="connsiteX13" fmla="*/ 1818320 w 2059365"/>
              <a:gd name="connsiteY13" fmla="*/ 749370 h 754610"/>
              <a:gd name="connsiteX14" fmla="*/ 2059365 w 2059365"/>
              <a:gd name="connsiteY14" fmla="*/ 749370 h 75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9365" h="754610">
                <a:moveTo>
                  <a:pt x="0" y="754610"/>
                </a:moveTo>
                <a:lnTo>
                  <a:pt x="275106" y="749370"/>
                </a:lnTo>
                <a:cubicBezTo>
                  <a:pt x="352834" y="741947"/>
                  <a:pt x="415279" y="734959"/>
                  <a:pt x="466370" y="710069"/>
                </a:cubicBezTo>
                <a:cubicBezTo>
                  <a:pt x="517461" y="685179"/>
                  <a:pt x="543225" y="641074"/>
                  <a:pt x="581653" y="600027"/>
                </a:cubicBezTo>
                <a:cubicBezTo>
                  <a:pt x="620081" y="558980"/>
                  <a:pt x="658072" y="524919"/>
                  <a:pt x="696936" y="463784"/>
                </a:cubicBezTo>
                <a:cubicBezTo>
                  <a:pt x="735800" y="402649"/>
                  <a:pt x="778157" y="298284"/>
                  <a:pt x="814838" y="233219"/>
                </a:cubicBezTo>
                <a:cubicBezTo>
                  <a:pt x="851519" y="168154"/>
                  <a:pt x="882086" y="112259"/>
                  <a:pt x="917020" y="73395"/>
                </a:cubicBezTo>
                <a:cubicBezTo>
                  <a:pt x="951954" y="34531"/>
                  <a:pt x="986452" y="-1276"/>
                  <a:pt x="1024443" y="34"/>
                </a:cubicBezTo>
                <a:cubicBezTo>
                  <a:pt x="1062434" y="1344"/>
                  <a:pt x="1106538" y="37151"/>
                  <a:pt x="1144965" y="81255"/>
                </a:cubicBezTo>
                <a:cubicBezTo>
                  <a:pt x="1183392" y="125359"/>
                  <a:pt x="1213087" y="193044"/>
                  <a:pt x="1255008" y="264659"/>
                </a:cubicBezTo>
                <a:cubicBezTo>
                  <a:pt x="1296929" y="336274"/>
                  <a:pt x="1355444" y="449373"/>
                  <a:pt x="1396491" y="510945"/>
                </a:cubicBezTo>
                <a:cubicBezTo>
                  <a:pt x="1437539" y="572516"/>
                  <a:pt x="1466359" y="600901"/>
                  <a:pt x="1501293" y="634088"/>
                </a:cubicBezTo>
                <a:cubicBezTo>
                  <a:pt x="1536227" y="667275"/>
                  <a:pt x="1553257" y="690855"/>
                  <a:pt x="1606095" y="710069"/>
                </a:cubicBezTo>
                <a:cubicBezTo>
                  <a:pt x="1658933" y="729283"/>
                  <a:pt x="1742775" y="742820"/>
                  <a:pt x="1818320" y="749370"/>
                </a:cubicBezTo>
                <a:cubicBezTo>
                  <a:pt x="1893865" y="755920"/>
                  <a:pt x="1976615" y="752645"/>
                  <a:pt x="2059365" y="749370"/>
                </a:cubicBezTo>
              </a:path>
            </a:pathLst>
          </a:cu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D39E87A-0A3A-409F-BAC5-59D48D08863A}"/>
              </a:ext>
            </a:extLst>
          </p:cNvPr>
          <p:cNvSpPr/>
          <p:nvPr/>
        </p:nvSpPr>
        <p:spPr>
          <a:xfrm>
            <a:off x="9331963" y="3542622"/>
            <a:ext cx="634286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94159E0-F5CA-4654-A2CA-487DA381D4BC}"/>
              </a:ext>
            </a:extLst>
          </p:cNvPr>
          <p:cNvSpPr/>
          <p:nvPr/>
        </p:nvSpPr>
        <p:spPr bwMode="auto">
          <a:xfrm>
            <a:off x="2461923" y="2452601"/>
            <a:ext cx="1070314" cy="1396056"/>
          </a:xfrm>
          <a:prstGeom prst="rect">
            <a:avLst/>
          </a:prstGeom>
          <a:solidFill>
            <a:srgbClr val="FF0000">
              <a:alpha val="20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7886AE7D-7462-4AB1-9632-7A569D84A9FA}"/>
              </a:ext>
            </a:extLst>
          </p:cNvPr>
          <p:cNvSpPr/>
          <p:nvPr/>
        </p:nvSpPr>
        <p:spPr>
          <a:xfrm>
            <a:off x="3583157" y="3192815"/>
            <a:ext cx="213325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stimulated emission)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D3405A7-9ED6-4BE5-8A33-A268B41ABD29}"/>
              </a:ext>
            </a:extLst>
          </p:cNvPr>
          <p:cNvSpPr/>
          <p:nvPr/>
        </p:nvSpPr>
        <p:spPr>
          <a:xfrm>
            <a:off x="5886967" y="3192815"/>
            <a:ext cx="2659804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Bose-enhanced scattering)</a:t>
            </a:r>
          </a:p>
        </p:txBody>
      </p:sp>
      <p:sp>
        <p:nvSpPr>
          <p:cNvPr id="186" name="Arrow: Right 185">
            <a:extLst>
              <a:ext uri="{FF2B5EF4-FFF2-40B4-BE49-F238E27FC236}">
                <a16:creationId xmlns:a16="http://schemas.microsoft.com/office/drawing/2014/main" id="{648081EC-189F-469E-8C68-8C47AA7BA832}"/>
              </a:ext>
            </a:extLst>
          </p:cNvPr>
          <p:cNvSpPr/>
          <p:nvPr/>
        </p:nvSpPr>
        <p:spPr bwMode="auto">
          <a:xfrm>
            <a:off x="443762" y="2411489"/>
            <a:ext cx="1788786" cy="1441099"/>
          </a:xfrm>
          <a:prstGeom prst="rightArrow">
            <a:avLst/>
          </a:prstGeom>
          <a:solidFill>
            <a:srgbClr val="66FF66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0298D694-C2A1-43F5-9224-7308048C3EFB}"/>
              </a:ext>
            </a:extLst>
          </p:cNvPr>
          <p:cNvSpPr/>
          <p:nvPr/>
        </p:nvSpPr>
        <p:spPr>
          <a:xfrm>
            <a:off x="617467" y="2948114"/>
            <a:ext cx="184879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Ellipse 602">
            <a:extLst>
              <a:ext uri="{FF2B5EF4-FFF2-40B4-BE49-F238E27FC236}">
                <a16:creationId xmlns:a16="http://schemas.microsoft.com/office/drawing/2014/main" id="{16F0F2D4-74C2-4C61-8008-DD469BFDAE39}"/>
              </a:ext>
            </a:extLst>
          </p:cNvPr>
          <p:cNvSpPr/>
          <p:nvPr/>
        </p:nvSpPr>
        <p:spPr bwMode="auto">
          <a:xfrm rot="1315744">
            <a:off x="9278348" y="331328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Ellipse 608">
            <a:extLst>
              <a:ext uri="{FF2B5EF4-FFF2-40B4-BE49-F238E27FC236}">
                <a16:creationId xmlns:a16="http://schemas.microsoft.com/office/drawing/2014/main" id="{9A1F8AF4-CC93-4DA4-AD26-F70A36FB4F37}"/>
              </a:ext>
            </a:extLst>
          </p:cNvPr>
          <p:cNvSpPr/>
          <p:nvPr/>
        </p:nvSpPr>
        <p:spPr bwMode="auto">
          <a:xfrm rot="1315744">
            <a:off x="8878030" y="361742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ihandform 619">
            <a:extLst>
              <a:ext uri="{FF2B5EF4-FFF2-40B4-BE49-F238E27FC236}">
                <a16:creationId xmlns:a16="http://schemas.microsoft.com/office/drawing/2014/main" id="{CEEE751D-C13C-4F74-B85A-6822C3CFF1D1}"/>
              </a:ext>
            </a:extLst>
          </p:cNvPr>
          <p:cNvSpPr/>
          <p:nvPr/>
        </p:nvSpPr>
        <p:spPr bwMode="auto">
          <a:xfrm rot="1315744">
            <a:off x="9041562" y="3479137"/>
            <a:ext cx="393990" cy="219929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reihandform 620">
            <a:extLst>
              <a:ext uri="{FF2B5EF4-FFF2-40B4-BE49-F238E27FC236}">
                <a16:creationId xmlns:a16="http://schemas.microsoft.com/office/drawing/2014/main" id="{1730B1CD-AE94-4383-ABF8-99CB241A3BF7}"/>
              </a:ext>
            </a:extLst>
          </p:cNvPr>
          <p:cNvSpPr/>
          <p:nvPr/>
        </p:nvSpPr>
        <p:spPr bwMode="auto">
          <a:xfrm rot="1315744" flipH="1">
            <a:off x="8806387" y="3177727"/>
            <a:ext cx="456900" cy="196246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Ellipse 602">
            <a:extLst>
              <a:ext uri="{FF2B5EF4-FFF2-40B4-BE49-F238E27FC236}">
                <a16:creationId xmlns:a16="http://schemas.microsoft.com/office/drawing/2014/main" id="{41954DD2-73BA-44F0-8910-C8448D098937}"/>
              </a:ext>
            </a:extLst>
          </p:cNvPr>
          <p:cNvSpPr/>
          <p:nvPr/>
        </p:nvSpPr>
        <p:spPr bwMode="auto">
          <a:xfrm rot="1315744">
            <a:off x="9430748" y="2803216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Ellipse 602">
            <a:extLst>
              <a:ext uri="{FF2B5EF4-FFF2-40B4-BE49-F238E27FC236}">
                <a16:creationId xmlns:a16="http://schemas.microsoft.com/office/drawing/2014/main" id="{90F4F776-8786-49D4-8A99-7F526B4BC559}"/>
              </a:ext>
            </a:extLst>
          </p:cNvPr>
          <p:cNvSpPr/>
          <p:nvPr/>
        </p:nvSpPr>
        <p:spPr bwMode="auto">
          <a:xfrm rot="1315744">
            <a:off x="8607658" y="2515284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Ellipse 602">
            <a:extLst>
              <a:ext uri="{FF2B5EF4-FFF2-40B4-BE49-F238E27FC236}">
                <a16:creationId xmlns:a16="http://schemas.microsoft.com/office/drawing/2014/main" id="{1F9D3D11-9E26-47C5-877C-8E2F26A72A36}"/>
              </a:ext>
            </a:extLst>
          </p:cNvPr>
          <p:cNvSpPr/>
          <p:nvPr/>
        </p:nvSpPr>
        <p:spPr bwMode="auto">
          <a:xfrm rot="1315744">
            <a:off x="8392070" y="304035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Ellipse 602">
            <a:extLst>
              <a:ext uri="{FF2B5EF4-FFF2-40B4-BE49-F238E27FC236}">
                <a16:creationId xmlns:a16="http://schemas.microsoft.com/office/drawing/2014/main" id="{9F8853E6-11AD-476D-A9AB-B02E974D367E}"/>
              </a:ext>
            </a:extLst>
          </p:cNvPr>
          <p:cNvSpPr/>
          <p:nvPr/>
        </p:nvSpPr>
        <p:spPr bwMode="auto">
          <a:xfrm rot="1315744">
            <a:off x="10326663" y="333513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Ellipse 602">
            <a:extLst>
              <a:ext uri="{FF2B5EF4-FFF2-40B4-BE49-F238E27FC236}">
                <a16:creationId xmlns:a16="http://schemas.microsoft.com/office/drawing/2014/main" id="{B7882BB3-1EC2-42A0-9DAD-FEB0107452BF}"/>
              </a:ext>
            </a:extLst>
          </p:cNvPr>
          <p:cNvSpPr/>
          <p:nvPr/>
        </p:nvSpPr>
        <p:spPr bwMode="auto">
          <a:xfrm rot="1315744">
            <a:off x="10096719" y="2803217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Ellipse 602">
            <a:extLst>
              <a:ext uri="{FF2B5EF4-FFF2-40B4-BE49-F238E27FC236}">
                <a16:creationId xmlns:a16="http://schemas.microsoft.com/office/drawing/2014/main" id="{D93B95E1-6E33-4672-A180-13AC607417B8}"/>
              </a:ext>
            </a:extLst>
          </p:cNvPr>
          <p:cNvSpPr/>
          <p:nvPr/>
        </p:nvSpPr>
        <p:spPr bwMode="auto">
          <a:xfrm rot="1315744">
            <a:off x="10144831" y="359999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Ellipse 602">
            <a:extLst>
              <a:ext uri="{FF2B5EF4-FFF2-40B4-BE49-F238E27FC236}">
                <a16:creationId xmlns:a16="http://schemas.microsoft.com/office/drawing/2014/main" id="{733B9146-4F91-4D27-97BB-5ED05B9B6E2F}"/>
              </a:ext>
            </a:extLst>
          </p:cNvPr>
          <p:cNvSpPr/>
          <p:nvPr/>
        </p:nvSpPr>
        <p:spPr bwMode="auto">
          <a:xfrm rot="1315744">
            <a:off x="6147259" y="2269149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Ellipse 602">
            <a:extLst>
              <a:ext uri="{FF2B5EF4-FFF2-40B4-BE49-F238E27FC236}">
                <a16:creationId xmlns:a16="http://schemas.microsoft.com/office/drawing/2014/main" id="{9749C0A2-7B15-4799-90DF-8466B384E9DB}"/>
              </a:ext>
            </a:extLst>
          </p:cNvPr>
          <p:cNvSpPr/>
          <p:nvPr/>
        </p:nvSpPr>
        <p:spPr bwMode="auto">
          <a:xfrm rot="1315744">
            <a:off x="6299659" y="2421549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Ellipse 602">
            <a:extLst>
              <a:ext uri="{FF2B5EF4-FFF2-40B4-BE49-F238E27FC236}">
                <a16:creationId xmlns:a16="http://schemas.microsoft.com/office/drawing/2014/main" id="{8D01A909-3159-42D3-9F94-4ADBE63AD1F7}"/>
              </a:ext>
            </a:extLst>
          </p:cNvPr>
          <p:cNvSpPr/>
          <p:nvPr/>
        </p:nvSpPr>
        <p:spPr bwMode="auto">
          <a:xfrm rot="1315744">
            <a:off x="6660948" y="2240758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Ellipse 602">
            <a:extLst>
              <a:ext uri="{FF2B5EF4-FFF2-40B4-BE49-F238E27FC236}">
                <a16:creationId xmlns:a16="http://schemas.microsoft.com/office/drawing/2014/main" id="{52E6DF44-B892-4D89-9360-D62C96CF28B9}"/>
              </a:ext>
            </a:extLst>
          </p:cNvPr>
          <p:cNvSpPr/>
          <p:nvPr/>
        </p:nvSpPr>
        <p:spPr bwMode="auto">
          <a:xfrm rot="1315744">
            <a:off x="6604459" y="2726349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Ellipse 602">
            <a:extLst>
              <a:ext uri="{FF2B5EF4-FFF2-40B4-BE49-F238E27FC236}">
                <a16:creationId xmlns:a16="http://schemas.microsoft.com/office/drawing/2014/main" id="{A1C41B31-E266-41F4-AD0D-DB3C78B1FB34}"/>
              </a:ext>
            </a:extLst>
          </p:cNvPr>
          <p:cNvSpPr/>
          <p:nvPr/>
        </p:nvSpPr>
        <p:spPr bwMode="auto">
          <a:xfrm rot="1315744">
            <a:off x="6772781" y="2540684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Ellipse 602">
            <a:extLst>
              <a:ext uri="{FF2B5EF4-FFF2-40B4-BE49-F238E27FC236}">
                <a16:creationId xmlns:a16="http://schemas.microsoft.com/office/drawing/2014/main" id="{C1EBF76D-482E-4F9F-A0F5-ACF31A6954C1}"/>
              </a:ext>
            </a:extLst>
          </p:cNvPr>
          <p:cNvSpPr/>
          <p:nvPr/>
        </p:nvSpPr>
        <p:spPr bwMode="auto">
          <a:xfrm rot="1315744">
            <a:off x="5985759" y="263141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Ellipse 602">
            <a:extLst>
              <a:ext uri="{FF2B5EF4-FFF2-40B4-BE49-F238E27FC236}">
                <a16:creationId xmlns:a16="http://schemas.microsoft.com/office/drawing/2014/main" id="{BD10930F-C23C-401E-9694-FC6D74DF76AA}"/>
              </a:ext>
            </a:extLst>
          </p:cNvPr>
          <p:cNvSpPr/>
          <p:nvPr/>
        </p:nvSpPr>
        <p:spPr bwMode="auto">
          <a:xfrm rot="1315744">
            <a:off x="6282851" y="271028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Ellipse 602">
            <a:extLst>
              <a:ext uri="{FF2B5EF4-FFF2-40B4-BE49-F238E27FC236}">
                <a16:creationId xmlns:a16="http://schemas.microsoft.com/office/drawing/2014/main" id="{7D3D042C-7ECC-420F-B0C3-2FE96A45E751}"/>
              </a:ext>
            </a:extLst>
          </p:cNvPr>
          <p:cNvSpPr/>
          <p:nvPr/>
        </p:nvSpPr>
        <p:spPr bwMode="auto">
          <a:xfrm rot="1315744">
            <a:off x="5686587" y="237860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Arrow: Right 207">
            <a:extLst>
              <a:ext uri="{FF2B5EF4-FFF2-40B4-BE49-F238E27FC236}">
                <a16:creationId xmlns:a16="http://schemas.microsoft.com/office/drawing/2014/main" id="{ABAB69E1-9DB5-454F-A40D-3F809F2D0F6A}"/>
              </a:ext>
            </a:extLst>
          </p:cNvPr>
          <p:cNvSpPr/>
          <p:nvPr/>
        </p:nvSpPr>
        <p:spPr bwMode="auto">
          <a:xfrm>
            <a:off x="7091881" y="2333519"/>
            <a:ext cx="972382" cy="50735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82BE28E-F9B8-4856-B475-11C70FCC09BC}"/>
              </a:ext>
            </a:extLst>
          </p:cNvPr>
          <p:cNvSpPr/>
          <p:nvPr/>
        </p:nvSpPr>
        <p:spPr>
          <a:xfrm>
            <a:off x="5729277" y="1531934"/>
            <a:ext cx="184879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Pumping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replenish atoms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A8B76D5-F20B-424D-B88E-9047DDDFD8C3}"/>
              </a:ext>
            </a:extLst>
          </p:cNvPr>
          <p:cNvSpPr/>
          <p:nvPr/>
        </p:nvSpPr>
        <p:spPr bwMode="auto">
          <a:xfrm>
            <a:off x="1040002" y="4112409"/>
            <a:ext cx="4262486" cy="240291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8BC7AA-FEBE-46C7-A042-B8E048265918}"/>
              </a:ext>
            </a:extLst>
          </p:cNvPr>
          <p:cNvGrpSpPr/>
          <p:nvPr/>
        </p:nvGrpSpPr>
        <p:grpSpPr>
          <a:xfrm rot="16200000">
            <a:off x="2675315" y="3391361"/>
            <a:ext cx="642310" cy="1460105"/>
            <a:chOff x="1233578" y="1958196"/>
            <a:chExt cx="758963" cy="1725283"/>
          </a:xfrm>
        </p:grpSpPr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A33B2FF-3EF0-45E8-BF58-EC135B0AD92D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809D189-1DAE-4D32-AA5B-22E8329F4750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8181DDF-B4FA-42A5-84E3-0E80409433C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0A9E5E6-0D6D-42E4-AB58-BAA93ED93F56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4F57CA-310E-9E39-9069-ADAB562A80DB}"/>
              </a:ext>
            </a:extLst>
          </p:cNvPr>
          <p:cNvSpPr/>
          <p:nvPr/>
        </p:nvSpPr>
        <p:spPr>
          <a:xfrm>
            <a:off x="2106867" y="829967"/>
            <a:ext cx="1848795" cy="88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laser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5C2B83-B8E5-8D1C-92FF-32DFA63F03EF}"/>
              </a:ext>
            </a:extLst>
          </p:cNvPr>
          <p:cNvSpPr/>
          <p:nvPr/>
        </p:nvSpPr>
        <p:spPr>
          <a:xfrm>
            <a:off x="8761246" y="783444"/>
            <a:ext cx="1848795" cy="88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 laser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08F5A5E-1CC5-2641-EB7D-29886D271534}"/>
              </a:ext>
            </a:extLst>
          </p:cNvPr>
          <p:cNvSpPr/>
          <p:nvPr/>
        </p:nvSpPr>
        <p:spPr bwMode="auto">
          <a:xfrm rot="10800000">
            <a:off x="10867294" y="2313936"/>
            <a:ext cx="972382" cy="507358"/>
          </a:xfrm>
          <a:prstGeom prst="rightArrow">
            <a:avLst/>
          </a:prstGeom>
          <a:solidFill>
            <a:srgbClr val="FF858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F9C96C-B740-A375-5514-B4720E263DEC}"/>
              </a:ext>
            </a:extLst>
          </p:cNvPr>
          <p:cNvSpPr/>
          <p:nvPr/>
        </p:nvSpPr>
        <p:spPr>
          <a:xfrm>
            <a:off x="10508687" y="1940166"/>
            <a:ext cx="1848795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8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7"/>
    </mc:Choice>
    <mc:Fallback xmlns="">
      <p:transition spd="slow" advTm="8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  <p:bldP spid="87" grpId="0" animBg="1"/>
      <p:bldP spid="99" grpId="0" animBg="1"/>
      <p:bldP spid="100" grpId="0" animBg="1"/>
      <p:bldP spid="101" grpId="0" animBg="1"/>
      <p:bldP spid="162" grpId="0" animBg="1"/>
      <p:bldP spid="171" grpId="0"/>
      <p:bldP spid="175" grpId="0" animBg="1"/>
      <p:bldP spid="181" grpId="0" animBg="1"/>
      <p:bldP spid="182" grpId="0"/>
      <p:bldP spid="185" grpId="0"/>
      <p:bldP spid="186" grpId="0" animBg="1"/>
      <p:bldP spid="187" grpId="0"/>
      <p:bldP spid="196" grpId="0" animBg="1"/>
      <p:bldP spid="197" grpId="0" animBg="1"/>
      <p:bldP spid="198" grpId="0" animBg="1"/>
      <p:bldP spid="19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/>
      <p:bldP spid="210" grpId="0" animBg="1"/>
      <p:bldP spid="3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State-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-art: </a:t>
            </a:r>
            <a:r>
              <a:rPr kumimoji="0" lang="de-DE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pulsed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atom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D94D6BE-050C-4FB4-AB94-E813E3B7771B}"/>
              </a:ext>
            </a:extLst>
          </p:cNvPr>
          <p:cNvSpPr txBox="1"/>
          <p:nvPr/>
        </p:nvSpPr>
        <p:spPr>
          <a:xfrm>
            <a:off x="5840747" y="4353564"/>
            <a:ext cx="3395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Only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pulsed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operation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12" name="Picture 2" descr="C:\Users\TOSHJIBA\Desktop\flat,800x800,075,f.jpg">
            <a:extLst>
              <a:ext uri="{FF2B5EF4-FFF2-40B4-BE49-F238E27FC236}">
                <a16:creationId xmlns:a16="http://schemas.microsoft.com/office/drawing/2014/main" id="{5A6FE6C0-1E2B-4B04-99D6-F890A3A7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314" y="4323912"/>
            <a:ext cx="642942" cy="567396"/>
          </a:xfrm>
          <a:prstGeom prst="rect">
            <a:avLst/>
          </a:prstGeom>
          <a:noFill/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CB4AA87-1B45-4CF4-B340-3A22DF05FF87}"/>
              </a:ext>
            </a:extLst>
          </p:cNvPr>
          <p:cNvGrpSpPr/>
          <p:nvPr/>
        </p:nvGrpSpPr>
        <p:grpSpPr>
          <a:xfrm>
            <a:off x="1114551" y="3342144"/>
            <a:ext cx="2737155" cy="2514005"/>
            <a:chOff x="1566169" y="3308560"/>
            <a:chExt cx="2425385" cy="3425688"/>
          </a:xfrm>
        </p:grpSpPr>
        <p:pic>
          <p:nvPicPr>
            <p:cNvPr id="214" name="Content Placeholder 18">
              <a:extLst>
                <a:ext uri="{FF2B5EF4-FFF2-40B4-BE49-F238E27FC236}">
                  <a16:creationId xmlns:a16="http://schemas.microsoft.com/office/drawing/2014/main" id="{0DB8A704-6EFC-48C4-8F9C-38232989FF91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73" b="1186"/>
            <a:stretch/>
          </p:blipFill>
          <p:spPr>
            <a:xfrm>
              <a:off x="1566169" y="3308560"/>
              <a:ext cx="794945" cy="2748743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4C3842D2-5E01-488F-B554-436E1976F6FD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1186"/>
            <a:stretch/>
          </p:blipFill>
          <p:spPr>
            <a:xfrm>
              <a:off x="2378282" y="3308560"/>
              <a:ext cx="794945" cy="2748743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B0EA0046-E60C-436E-B547-5178B40C9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8038" y="3308560"/>
              <a:ext cx="793516" cy="2748744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ED0BD94-5632-43C9-90BF-070B9D2E78E1}"/>
                </a:ext>
              </a:extLst>
            </p:cNvPr>
            <p:cNvSpPr txBox="1"/>
            <p:nvPr/>
          </p:nvSpPr>
          <p:spPr>
            <a:xfrm>
              <a:off x="1754667" y="6021287"/>
              <a:ext cx="487487" cy="7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1997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6D1FE3E-145B-45EF-88F6-1C388A43963C}"/>
                </a:ext>
              </a:extLst>
            </p:cNvPr>
            <p:cNvSpPr txBox="1"/>
            <p:nvPr/>
          </p:nvSpPr>
          <p:spPr>
            <a:xfrm>
              <a:off x="2619415" y="6021287"/>
              <a:ext cx="487487" cy="7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LMU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1999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87EB2C3-6CDC-4DE4-9725-62A278FF55B0}"/>
                </a:ext>
              </a:extLst>
            </p:cNvPr>
            <p:cNvSpPr txBox="1"/>
            <p:nvPr/>
          </p:nvSpPr>
          <p:spPr>
            <a:xfrm>
              <a:off x="3304652" y="6021287"/>
              <a:ext cx="487487" cy="7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1999</a:t>
              </a:r>
            </a:p>
          </p:txBody>
        </p:sp>
      </p:grpSp>
      <p:cxnSp>
        <p:nvCxnSpPr>
          <p:cNvPr id="128" name="Gerade Verbindung mit Pfeil 24">
            <a:extLst>
              <a:ext uri="{FF2B5EF4-FFF2-40B4-BE49-F238E27FC236}">
                <a16:creationId xmlns:a16="http://schemas.microsoft.com/office/drawing/2014/main" id="{46E00401-CB55-4B72-BE14-D6D4C29552FA}"/>
              </a:ext>
            </a:extLst>
          </p:cNvPr>
          <p:cNvCxnSpPr/>
          <p:nvPr/>
        </p:nvCxnSpPr>
        <p:spPr>
          <a:xfrm>
            <a:off x="1137922" y="1930033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752">
            <a:extLst>
              <a:ext uri="{FF2B5EF4-FFF2-40B4-BE49-F238E27FC236}">
                <a16:creationId xmlns:a16="http://schemas.microsoft.com/office/drawing/2014/main" id="{BD458CA0-EE46-42EE-9256-84B18A05C12A}"/>
              </a:ext>
            </a:extLst>
          </p:cNvPr>
          <p:cNvSpPr>
            <a:spLocks/>
          </p:cNvSpPr>
          <p:nvPr/>
        </p:nvSpPr>
        <p:spPr bwMode="auto">
          <a:xfrm>
            <a:off x="1087667" y="1897811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0" name="Gerade Verbindung mit Pfeil 768">
            <a:extLst>
              <a:ext uri="{FF2B5EF4-FFF2-40B4-BE49-F238E27FC236}">
                <a16:creationId xmlns:a16="http://schemas.microsoft.com/office/drawing/2014/main" id="{7CE657A2-373A-4C4C-B87C-1AA4C654EF00}"/>
              </a:ext>
            </a:extLst>
          </p:cNvPr>
          <p:cNvCxnSpPr/>
          <p:nvPr/>
        </p:nvCxnSpPr>
        <p:spPr>
          <a:xfrm>
            <a:off x="924373" y="2017530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769">
            <a:extLst>
              <a:ext uri="{FF2B5EF4-FFF2-40B4-BE49-F238E27FC236}">
                <a16:creationId xmlns:a16="http://schemas.microsoft.com/office/drawing/2014/main" id="{6DE1E581-D3E6-453D-98E2-3FE769ED9B1E}"/>
              </a:ext>
            </a:extLst>
          </p:cNvPr>
          <p:cNvSpPr>
            <a:spLocks/>
          </p:cNvSpPr>
          <p:nvPr/>
        </p:nvSpPr>
        <p:spPr bwMode="auto">
          <a:xfrm>
            <a:off x="874117" y="1985307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feld 28">
            <a:extLst>
              <a:ext uri="{FF2B5EF4-FFF2-40B4-BE49-F238E27FC236}">
                <a16:creationId xmlns:a16="http://schemas.microsoft.com/office/drawing/2014/main" id="{903B22C6-4337-4E82-9FA6-672CFD705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73" y="1056620"/>
            <a:ext cx="14152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  <a:endParaRPr kumimoji="0" lang="de-A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ounded Rectangle 230">
            <a:extLst>
              <a:ext uri="{FF2B5EF4-FFF2-40B4-BE49-F238E27FC236}">
                <a16:creationId xmlns:a16="http://schemas.microsoft.com/office/drawing/2014/main" id="{B73C176B-B5CD-4380-A1FE-2137BB376347}"/>
              </a:ext>
            </a:extLst>
          </p:cNvPr>
          <p:cNvSpPr/>
          <p:nvPr/>
        </p:nvSpPr>
        <p:spPr>
          <a:xfrm>
            <a:off x="639773" y="1046855"/>
            <a:ext cx="1415242" cy="1544296"/>
          </a:xfrm>
          <a:prstGeom prst="roundRect">
            <a:avLst>
              <a:gd name="adj" fmla="val 136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24399B8-18FB-485F-A3EF-30135702A74A}"/>
              </a:ext>
            </a:extLst>
          </p:cNvPr>
          <p:cNvGrpSpPr/>
          <p:nvPr/>
        </p:nvGrpSpPr>
        <p:grpSpPr>
          <a:xfrm>
            <a:off x="1319141" y="1987812"/>
            <a:ext cx="280575" cy="73094"/>
            <a:chOff x="945724" y="2244096"/>
            <a:chExt cx="256963" cy="81358"/>
          </a:xfrm>
        </p:grpSpPr>
        <p:sp>
          <p:nvSpPr>
            <p:cNvPr id="135" name="Freihandform 776">
              <a:extLst>
                <a:ext uri="{FF2B5EF4-FFF2-40B4-BE49-F238E27FC236}">
                  <a16:creationId xmlns:a16="http://schemas.microsoft.com/office/drawing/2014/main" id="{4F6637CB-F5EB-4448-A7BB-63334244459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8A6F6C1-68AE-4D34-95BB-75E84503C287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5499984-23EA-42A5-9A23-2301451C6DC5}"/>
              </a:ext>
            </a:extLst>
          </p:cNvPr>
          <p:cNvGrpSpPr/>
          <p:nvPr/>
        </p:nvGrpSpPr>
        <p:grpSpPr>
          <a:xfrm>
            <a:off x="1384423" y="1826961"/>
            <a:ext cx="280575" cy="73094"/>
            <a:chOff x="945724" y="2244096"/>
            <a:chExt cx="256963" cy="81358"/>
          </a:xfrm>
        </p:grpSpPr>
        <p:sp>
          <p:nvSpPr>
            <p:cNvPr id="138" name="Freihandform 776">
              <a:extLst>
                <a:ext uri="{FF2B5EF4-FFF2-40B4-BE49-F238E27FC236}">
                  <a16:creationId xmlns:a16="http://schemas.microsoft.com/office/drawing/2014/main" id="{F609D4B4-8B34-42EC-8814-82B33BA9ED6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21E1862-39B3-45BF-ABB5-BDA38EF6F0A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A0C90B4-C290-4921-969D-FC4819FD174D}"/>
              </a:ext>
            </a:extLst>
          </p:cNvPr>
          <p:cNvGrpSpPr/>
          <p:nvPr/>
        </p:nvGrpSpPr>
        <p:grpSpPr>
          <a:xfrm>
            <a:off x="1521012" y="1904476"/>
            <a:ext cx="280575" cy="73094"/>
            <a:chOff x="945724" y="2244096"/>
            <a:chExt cx="256963" cy="81358"/>
          </a:xfrm>
        </p:grpSpPr>
        <p:sp>
          <p:nvSpPr>
            <p:cNvPr id="141" name="Freihandform 776">
              <a:extLst>
                <a:ext uri="{FF2B5EF4-FFF2-40B4-BE49-F238E27FC236}">
                  <a16:creationId xmlns:a16="http://schemas.microsoft.com/office/drawing/2014/main" id="{386D1387-2D4C-4A46-B467-E1291C26C222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22C4EA8A-0311-4AC1-A96C-29872B575B3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82E9980-DAAC-443F-9D58-2BD1E3228CD5}"/>
              </a:ext>
            </a:extLst>
          </p:cNvPr>
          <p:cNvGrpSpPr/>
          <p:nvPr/>
        </p:nvGrpSpPr>
        <p:grpSpPr>
          <a:xfrm>
            <a:off x="1661298" y="2001758"/>
            <a:ext cx="280575" cy="73094"/>
            <a:chOff x="945724" y="2244096"/>
            <a:chExt cx="256963" cy="81358"/>
          </a:xfrm>
        </p:grpSpPr>
        <p:sp>
          <p:nvSpPr>
            <p:cNvPr id="144" name="Freihandform 776">
              <a:extLst>
                <a:ext uri="{FF2B5EF4-FFF2-40B4-BE49-F238E27FC236}">
                  <a16:creationId xmlns:a16="http://schemas.microsoft.com/office/drawing/2014/main" id="{94FF1A8B-5116-4203-AC93-6D0BEFBB351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D6757E20-5C3B-4982-92B3-5B8B2235739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6FD318-85A2-4141-95A0-CE2913AF928C}"/>
              </a:ext>
            </a:extLst>
          </p:cNvPr>
          <p:cNvGrpSpPr/>
          <p:nvPr/>
        </p:nvGrpSpPr>
        <p:grpSpPr>
          <a:xfrm>
            <a:off x="6929736" y="791962"/>
            <a:ext cx="1496923" cy="1799189"/>
            <a:chOff x="6929736" y="791962"/>
            <a:chExt cx="1496923" cy="1799189"/>
          </a:xfrm>
        </p:grpSpPr>
        <p:pic>
          <p:nvPicPr>
            <p:cNvPr id="102" name="Picture 101" descr="C:\Documents and Settings\x22486\Local Settings\Temporary Internet Files\Content.IE5\PQZXX8RX\MPj04331610000[1].jpg">
              <a:extLst>
                <a:ext uri="{FF2B5EF4-FFF2-40B4-BE49-F238E27FC236}">
                  <a16:creationId xmlns:a16="http://schemas.microsoft.com/office/drawing/2014/main" id="{29CE4545-0DE5-4BC0-849E-858F06A2D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5965" t="5965" r="4557" b="4557"/>
            <a:stretch>
              <a:fillRect/>
            </a:stretch>
          </p:blipFill>
          <p:spPr bwMode="auto">
            <a:xfrm>
              <a:off x="6992542" y="1102074"/>
              <a:ext cx="279739" cy="279739"/>
            </a:xfrm>
            <a:prstGeom prst="rect">
              <a:avLst/>
            </a:prstGeom>
            <a:noFill/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2D2E20C-097E-4C99-BD8C-641DFB2EBBC0}"/>
                </a:ext>
              </a:extLst>
            </p:cNvPr>
            <p:cNvGrpSpPr/>
            <p:nvPr/>
          </p:nvGrpSpPr>
          <p:grpSpPr>
            <a:xfrm rot="5400000">
              <a:off x="6988005" y="1037583"/>
              <a:ext cx="1216281" cy="725039"/>
              <a:chOff x="8892480" y="2796879"/>
              <a:chExt cx="719126" cy="411600"/>
            </a:xfrm>
          </p:grpSpPr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F477DBC9-D6E8-4887-AA21-CC78BD4CA654}"/>
                  </a:ext>
                </a:extLst>
              </p:cNvPr>
              <p:cNvSpPr/>
              <p:nvPr/>
            </p:nvSpPr>
            <p:spPr bwMode="auto">
              <a:xfrm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Arc 110">
                <a:extLst>
                  <a:ext uri="{FF2B5EF4-FFF2-40B4-BE49-F238E27FC236}">
                    <a16:creationId xmlns:a16="http://schemas.microsoft.com/office/drawing/2014/main" id="{40445D0E-31F3-41EB-82EA-130C8704B169}"/>
                  </a:ext>
                </a:extLst>
              </p:cNvPr>
              <p:cNvSpPr/>
              <p:nvPr/>
            </p:nvSpPr>
            <p:spPr bwMode="auto">
              <a:xfrm flipV="1"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200C3C4-993F-4504-8F20-83583CA06703}"/>
                </a:ext>
              </a:extLst>
            </p:cNvPr>
            <p:cNvSpPr/>
            <p:nvPr/>
          </p:nvSpPr>
          <p:spPr>
            <a:xfrm>
              <a:off x="6974983" y="1423707"/>
              <a:ext cx="1257992" cy="353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ounded Rectangle 213">
              <a:extLst>
                <a:ext uri="{FF2B5EF4-FFF2-40B4-BE49-F238E27FC236}">
                  <a16:creationId xmlns:a16="http://schemas.microsoft.com/office/drawing/2014/main" id="{205F4FA1-2807-4E76-8CAC-652379A3A105}"/>
                </a:ext>
              </a:extLst>
            </p:cNvPr>
            <p:cNvSpPr/>
            <p:nvPr/>
          </p:nvSpPr>
          <p:spPr>
            <a:xfrm>
              <a:off x="6929736" y="1046855"/>
              <a:ext cx="1341496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feld 28">
              <a:extLst>
                <a:ext uri="{FF2B5EF4-FFF2-40B4-BE49-F238E27FC236}">
                  <a16:creationId xmlns:a16="http://schemas.microsoft.com/office/drawing/2014/main" id="{F96CC440-037A-4E80-8C2A-8D3D18A00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5163" y="1056885"/>
              <a:ext cx="13414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A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Depletion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683C422-9600-44AE-9B29-816C8A21902E}"/>
                </a:ext>
              </a:extLst>
            </p:cNvPr>
            <p:cNvSpPr/>
            <p:nvPr/>
          </p:nvSpPr>
          <p:spPr>
            <a:xfrm>
              <a:off x="6968993" y="1614479"/>
              <a:ext cx="1257991" cy="161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43D0022-96E5-4126-BED7-BD503B61B452}"/>
              </a:ext>
            </a:extLst>
          </p:cNvPr>
          <p:cNvCxnSpPr/>
          <p:nvPr/>
        </p:nvCxnSpPr>
        <p:spPr>
          <a:xfrm>
            <a:off x="674478" y="2897261"/>
            <a:ext cx="7899625" cy="4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feld 28">
            <a:extLst>
              <a:ext uri="{FF2B5EF4-FFF2-40B4-BE49-F238E27FC236}">
                <a16:creationId xmlns:a16="http://schemas.microsoft.com/office/drawing/2014/main" id="{8A445045-FFC2-4719-B464-EA7881889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704" y="2843724"/>
            <a:ext cx="134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Line Callout 1 (Accent Bar) 269">
            <a:extLst>
              <a:ext uri="{FF2B5EF4-FFF2-40B4-BE49-F238E27FC236}">
                <a16:creationId xmlns:a16="http://schemas.microsoft.com/office/drawing/2014/main" id="{088B1916-B4B5-4FDB-8DA9-8A0F3EACB282}"/>
              </a:ext>
            </a:extLst>
          </p:cNvPr>
          <p:cNvSpPr/>
          <p:nvPr/>
        </p:nvSpPr>
        <p:spPr>
          <a:xfrm rot="5400000">
            <a:off x="1152133" y="2452982"/>
            <a:ext cx="947669" cy="1852603"/>
          </a:xfrm>
          <a:prstGeom prst="accentCallout1">
            <a:avLst>
              <a:gd name="adj1" fmla="val 38248"/>
              <a:gd name="adj2" fmla="val -7363"/>
              <a:gd name="adj3" fmla="val 66185"/>
              <a:gd name="adj4" fmla="val -29288"/>
            </a:avLst>
          </a:prstGeom>
          <a:noFill/>
          <a:ln w="571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48BB77-40D7-4C6D-82E0-547E11F51FEB}"/>
              </a:ext>
            </a:extLst>
          </p:cNvPr>
          <p:cNvGrpSpPr/>
          <p:nvPr/>
        </p:nvGrpSpPr>
        <p:grpSpPr>
          <a:xfrm>
            <a:off x="3657920" y="799592"/>
            <a:ext cx="2228640" cy="3053528"/>
            <a:chOff x="3657920" y="799592"/>
            <a:chExt cx="2228640" cy="30535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2FA129-30C9-481D-8A7A-0277C25C8713}"/>
                </a:ext>
              </a:extLst>
            </p:cNvPr>
            <p:cNvGrpSpPr/>
            <p:nvPr/>
          </p:nvGrpSpPr>
          <p:grpSpPr>
            <a:xfrm>
              <a:off x="3657920" y="799592"/>
              <a:ext cx="2228640" cy="3053528"/>
              <a:chOff x="3657920" y="799592"/>
              <a:chExt cx="2228640" cy="3053528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F6F9797-8DE7-40BB-ACA1-2CAC50FFC8CB}"/>
                  </a:ext>
                </a:extLst>
              </p:cNvPr>
              <p:cNvGrpSpPr/>
              <p:nvPr/>
            </p:nvGrpSpPr>
            <p:grpSpPr>
              <a:xfrm rot="5400000">
                <a:off x="3903446" y="1045213"/>
                <a:ext cx="1216281" cy="725039"/>
                <a:chOff x="8892480" y="2796879"/>
                <a:chExt cx="719126" cy="411600"/>
              </a:xfrm>
            </p:grpSpPr>
            <p:sp>
              <p:nvSpPr>
                <p:cNvPr id="104" name="Arc 103">
                  <a:extLst>
                    <a:ext uri="{FF2B5EF4-FFF2-40B4-BE49-F238E27FC236}">
                      <a16:creationId xmlns:a16="http://schemas.microsoft.com/office/drawing/2014/main" id="{AE1D9790-B954-4EE3-8DED-6014B8C824CE}"/>
                    </a:ext>
                  </a:extLst>
                </p:cNvPr>
                <p:cNvSpPr/>
                <p:nvPr/>
              </p:nvSpPr>
              <p:spPr bwMode="auto">
                <a:xfrm flipV="1"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Arc 104">
                  <a:extLst>
                    <a:ext uri="{FF2B5EF4-FFF2-40B4-BE49-F238E27FC236}">
                      <a16:creationId xmlns:a16="http://schemas.microsoft.com/office/drawing/2014/main" id="{61E60B87-85A8-47D2-B38E-399384B9EA8B}"/>
                    </a:ext>
                  </a:extLst>
                </p:cNvPr>
                <p:cNvSpPr/>
                <p:nvPr/>
              </p:nvSpPr>
              <p:spPr bwMode="auto">
                <a:xfrm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Rounded Rectangle 208">
                <a:extLst>
                  <a:ext uri="{FF2B5EF4-FFF2-40B4-BE49-F238E27FC236}">
                    <a16:creationId xmlns:a16="http://schemas.microsoft.com/office/drawing/2014/main" id="{C63D4739-AF5C-410D-ADF5-2B2587F6DF49}"/>
                  </a:ext>
                </a:extLst>
              </p:cNvPr>
              <p:cNvSpPr/>
              <p:nvPr/>
            </p:nvSpPr>
            <p:spPr>
              <a:xfrm>
                <a:off x="3768842" y="1046855"/>
                <a:ext cx="1493866" cy="1544296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2B22D0E-47E1-4F3C-A08E-6E0783296809}"/>
                  </a:ext>
                </a:extLst>
              </p:cNvPr>
              <p:cNvSpPr/>
              <p:nvPr/>
            </p:nvSpPr>
            <p:spPr>
              <a:xfrm>
                <a:off x="3851323" y="1327052"/>
                <a:ext cx="1257991" cy="463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Textfeld 28">
                <a:extLst>
                  <a:ext uri="{FF2B5EF4-FFF2-40B4-BE49-F238E27FC236}">
                    <a16:creationId xmlns:a16="http://schemas.microsoft.com/office/drawing/2014/main" id="{AA2D12EE-52F7-4EE1-8174-E9842D6B8D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920" y="1056620"/>
                <a:ext cx="172270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A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Bose Einstein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AT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condensation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Line Callout 1 (Accent Bar) 271">
                <a:extLst>
                  <a:ext uri="{FF2B5EF4-FFF2-40B4-BE49-F238E27FC236}">
                    <a16:creationId xmlns:a16="http://schemas.microsoft.com/office/drawing/2014/main" id="{3F60A344-A51A-4DDE-996D-F7146BD21FDA}"/>
                  </a:ext>
                </a:extLst>
              </p:cNvPr>
              <p:cNvSpPr/>
              <p:nvPr/>
            </p:nvSpPr>
            <p:spPr>
              <a:xfrm rot="5400000">
                <a:off x="4885606" y="2852166"/>
                <a:ext cx="947669" cy="1054239"/>
              </a:xfrm>
              <a:prstGeom prst="accentCallout1">
                <a:avLst>
                  <a:gd name="adj1" fmla="val 77077"/>
                  <a:gd name="adj2" fmla="val -7362"/>
                  <a:gd name="adj3" fmla="val 130125"/>
                  <a:gd name="adj4" fmla="val -30613"/>
                </a:avLst>
              </a:prstGeom>
              <a:noFill/>
              <a:ln w="57150" cap="rnd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" name="Freihandform 575">
              <a:extLst>
                <a:ext uri="{FF2B5EF4-FFF2-40B4-BE49-F238E27FC236}">
                  <a16:creationId xmlns:a16="http://schemas.microsoft.com/office/drawing/2014/main" id="{8D64D609-0B57-475D-AC59-89C5F7DAE4E3}"/>
                </a:ext>
              </a:extLst>
            </p:cNvPr>
            <p:cNvSpPr/>
            <p:nvPr/>
          </p:nvSpPr>
          <p:spPr bwMode="auto">
            <a:xfrm>
              <a:off x="4256580" y="1824706"/>
              <a:ext cx="511537" cy="194381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67471D8-3F48-44E4-A284-F9D3BBA26E09}"/>
              </a:ext>
            </a:extLst>
          </p:cNvPr>
          <p:cNvGrpSpPr/>
          <p:nvPr/>
        </p:nvGrpSpPr>
        <p:grpSpPr>
          <a:xfrm>
            <a:off x="1706649" y="1816332"/>
            <a:ext cx="280575" cy="73094"/>
            <a:chOff x="945724" y="2244096"/>
            <a:chExt cx="256963" cy="81358"/>
          </a:xfrm>
        </p:grpSpPr>
        <p:sp>
          <p:nvSpPr>
            <p:cNvPr id="147" name="Freihandform 776">
              <a:extLst>
                <a:ext uri="{FF2B5EF4-FFF2-40B4-BE49-F238E27FC236}">
                  <a16:creationId xmlns:a16="http://schemas.microsoft.com/office/drawing/2014/main" id="{A7DB5D7F-C736-4262-A5B1-8B3D190D71A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7E69336-68C9-4FE0-AE0D-8D28D07C9F7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AA9442-35D6-4151-A4F6-B811715A771C}"/>
              </a:ext>
            </a:extLst>
          </p:cNvPr>
          <p:cNvGrpSpPr/>
          <p:nvPr/>
        </p:nvGrpSpPr>
        <p:grpSpPr>
          <a:xfrm>
            <a:off x="2204307" y="897299"/>
            <a:ext cx="2628013" cy="2954783"/>
            <a:chOff x="2204307" y="897299"/>
            <a:chExt cx="2628013" cy="2954783"/>
          </a:xfrm>
        </p:grpSpPr>
        <p:sp>
          <p:nvSpPr>
            <p:cNvPr id="112" name="Textfeld 28">
              <a:extLst>
                <a:ext uri="{FF2B5EF4-FFF2-40B4-BE49-F238E27FC236}">
                  <a16:creationId xmlns:a16="http://schemas.microsoft.com/office/drawing/2014/main" id="{BD6F21A5-D0B3-4BC6-B770-F3F555505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2263" y="1056620"/>
              <a:ext cx="14152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A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Evaporative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A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cooling</a:t>
              </a:r>
              <a:endPara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ounded Rectangle 187">
              <a:extLst>
                <a:ext uri="{FF2B5EF4-FFF2-40B4-BE49-F238E27FC236}">
                  <a16:creationId xmlns:a16="http://schemas.microsoft.com/office/drawing/2014/main" id="{E307E018-EFAD-4328-867F-CC7E0669E6FE}"/>
                </a:ext>
              </a:extLst>
            </p:cNvPr>
            <p:cNvSpPr/>
            <p:nvPr/>
          </p:nvSpPr>
          <p:spPr>
            <a:xfrm>
              <a:off x="2204307" y="1046855"/>
              <a:ext cx="1415242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Line Callout 1 (Accent Bar) 270">
              <a:extLst>
                <a:ext uri="{FF2B5EF4-FFF2-40B4-BE49-F238E27FC236}">
                  <a16:creationId xmlns:a16="http://schemas.microsoft.com/office/drawing/2014/main" id="{B1A45E8D-8EB9-4222-840B-0067349F15D0}"/>
                </a:ext>
              </a:extLst>
            </p:cNvPr>
            <p:cNvSpPr/>
            <p:nvPr/>
          </p:nvSpPr>
          <p:spPr>
            <a:xfrm rot="5400000">
              <a:off x="3211138" y="2230900"/>
              <a:ext cx="947669" cy="2294695"/>
            </a:xfrm>
            <a:prstGeom prst="accentCallout1">
              <a:avLst>
                <a:gd name="adj1" fmla="val 77077"/>
                <a:gd name="adj2" fmla="val -7362"/>
                <a:gd name="adj3" fmla="val 83790"/>
                <a:gd name="adj4" fmla="val -29750"/>
              </a:avLst>
            </a:prstGeom>
            <a:noFill/>
            <a:ln w="5715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Ellipse 598">
              <a:extLst>
                <a:ext uri="{FF2B5EF4-FFF2-40B4-BE49-F238E27FC236}">
                  <a16:creationId xmlns:a16="http://schemas.microsoft.com/office/drawing/2014/main" id="{0E5BC6F4-D093-4886-9F62-233B105BD9DD}"/>
                </a:ext>
              </a:extLst>
            </p:cNvPr>
            <p:cNvSpPr/>
            <p:nvPr/>
          </p:nvSpPr>
          <p:spPr bwMode="auto">
            <a:xfrm>
              <a:off x="3215434" y="175798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Ellipse 599">
              <a:extLst>
                <a:ext uri="{FF2B5EF4-FFF2-40B4-BE49-F238E27FC236}">
                  <a16:creationId xmlns:a16="http://schemas.microsoft.com/office/drawing/2014/main" id="{A275DB61-86A3-4828-AD85-5FB31AE9D65A}"/>
                </a:ext>
              </a:extLst>
            </p:cNvPr>
            <p:cNvSpPr/>
            <p:nvPr/>
          </p:nvSpPr>
          <p:spPr bwMode="auto">
            <a:xfrm>
              <a:off x="2950445" y="241717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Ellipse 600">
              <a:extLst>
                <a:ext uri="{FF2B5EF4-FFF2-40B4-BE49-F238E27FC236}">
                  <a16:creationId xmlns:a16="http://schemas.microsoft.com/office/drawing/2014/main" id="{264B11AA-41F8-462D-BB65-7F71C402FFAB}"/>
                </a:ext>
              </a:extLst>
            </p:cNvPr>
            <p:cNvSpPr/>
            <p:nvPr/>
          </p:nvSpPr>
          <p:spPr bwMode="auto">
            <a:xfrm>
              <a:off x="3061000" y="234424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Ellipse 601">
              <a:extLst>
                <a:ext uri="{FF2B5EF4-FFF2-40B4-BE49-F238E27FC236}">
                  <a16:creationId xmlns:a16="http://schemas.microsoft.com/office/drawing/2014/main" id="{FE21D933-FAF5-446E-BFEF-89D3CD52D7CB}"/>
                </a:ext>
              </a:extLst>
            </p:cNvPr>
            <p:cNvSpPr/>
            <p:nvPr/>
          </p:nvSpPr>
          <p:spPr bwMode="auto">
            <a:xfrm>
              <a:off x="2844027" y="238235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Ellipse 602">
              <a:extLst>
                <a:ext uri="{FF2B5EF4-FFF2-40B4-BE49-F238E27FC236}">
                  <a16:creationId xmlns:a16="http://schemas.microsoft.com/office/drawing/2014/main" id="{368CE851-D2B9-4996-B3BE-49406F027F42}"/>
                </a:ext>
              </a:extLst>
            </p:cNvPr>
            <p:cNvSpPr/>
            <p:nvPr/>
          </p:nvSpPr>
          <p:spPr bwMode="auto">
            <a:xfrm>
              <a:off x="2727926" y="170723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Ellipse 603">
              <a:extLst>
                <a:ext uri="{FF2B5EF4-FFF2-40B4-BE49-F238E27FC236}">
                  <a16:creationId xmlns:a16="http://schemas.microsoft.com/office/drawing/2014/main" id="{50B4CC45-C418-4077-A7CA-0C588C873DAB}"/>
                </a:ext>
              </a:extLst>
            </p:cNvPr>
            <p:cNvSpPr/>
            <p:nvPr/>
          </p:nvSpPr>
          <p:spPr bwMode="auto">
            <a:xfrm>
              <a:off x="3171045" y="218695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Ellipse 604">
              <a:extLst>
                <a:ext uri="{FF2B5EF4-FFF2-40B4-BE49-F238E27FC236}">
                  <a16:creationId xmlns:a16="http://schemas.microsoft.com/office/drawing/2014/main" id="{DDEB5221-1704-4A84-A2C8-CCE17863D4A2}"/>
                </a:ext>
              </a:extLst>
            </p:cNvPr>
            <p:cNvSpPr/>
            <p:nvPr/>
          </p:nvSpPr>
          <p:spPr bwMode="auto">
            <a:xfrm>
              <a:off x="2816649" y="2252034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Ellipse 605">
              <a:extLst>
                <a:ext uri="{FF2B5EF4-FFF2-40B4-BE49-F238E27FC236}">
                  <a16:creationId xmlns:a16="http://schemas.microsoft.com/office/drawing/2014/main" id="{0E60FB3D-A892-4FD5-9199-DD4C4A86F8C6}"/>
                </a:ext>
              </a:extLst>
            </p:cNvPr>
            <p:cNvSpPr/>
            <p:nvPr/>
          </p:nvSpPr>
          <p:spPr bwMode="auto">
            <a:xfrm>
              <a:off x="2958723" y="221142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Ellipse 606">
              <a:extLst>
                <a:ext uri="{FF2B5EF4-FFF2-40B4-BE49-F238E27FC236}">
                  <a16:creationId xmlns:a16="http://schemas.microsoft.com/office/drawing/2014/main" id="{B4FA89E9-20ED-4C04-BDF6-24A7A97C2F0C}"/>
                </a:ext>
              </a:extLst>
            </p:cNvPr>
            <p:cNvSpPr/>
            <p:nvPr/>
          </p:nvSpPr>
          <p:spPr bwMode="auto">
            <a:xfrm>
              <a:off x="2700935" y="222114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Ellipse 607">
              <a:extLst>
                <a:ext uri="{FF2B5EF4-FFF2-40B4-BE49-F238E27FC236}">
                  <a16:creationId xmlns:a16="http://schemas.microsoft.com/office/drawing/2014/main" id="{5B11C125-36E8-45DE-B644-D895A29C5E26}"/>
                </a:ext>
              </a:extLst>
            </p:cNvPr>
            <p:cNvSpPr/>
            <p:nvPr/>
          </p:nvSpPr>
          <p:spPr bwMode="auto">
            <a:xfrm>
              <a:off x="3025876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Ellipse 608">
              <a:extLst>
                <a:ext uri="{FF2B5EF4-FFF2-40B4-BE49-F238E27FC236}">
                  <a16:creationId xmlns:a16="http://schemas.microsoft.com/office/drawing/2014/main" id="{B4505D7C-17D9-4551-A983-161F30F897F8}"/>
                </a:ext>
              </a:extLst>
            </p:cNvPr>
            <p:cNvSpPr/>
            <p:nvPr/>
          </p:nvSpPr>
          <p:spPr bwMode="auto">
            <a:xfrm>
              <a:off x="2571891" y="199248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Ellipse 609">
              <a:extLst>
                <a:ext uri="{FF2B5EF4-FFF2-40B4-BE49-F238E27FC236}">
                  <a16:creationId xmlns:a16="http://schemas.microsoft.com/office/drawing/2014/main" id="{E7AA02D3-056D-4AA3-8AC9-4BA651FB5BA1}"/>
                </a:ext>
              </a:extLst>
            </p:cNvPr>
            <p:cNvSpPr/>
            <p:nvPr/>
          </p:nvSpPr>
          <p:spPr bwMode="auto">
            <a:xfrm>
              <a:off x="3286855" y="191435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Ellipse 610">
              <a:extLst>
                <a:ext uri="{FF2B5EF4-FFF2-40B4-BE49-F238E27FC236}">
                  <a16:creationId xmlns:a16="http://schemas.microsoft.com/office/drawing/2014/main" id="{8A78535A-1CD7-4454-9AFB-7B9166FE1CC2}"/>
                </a:ext>
              </a:extLst>
            </p:cNvPr>
            <p:cNvSpPr/>
            <p:nvPr/>
          </p:nvSpPr>
          <p:spPr bwMode="auto">
            <a:xfrm>
              <a:off x="2994833" y="185367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Ellipse 611">
              <a:extLst>
                <a:ext uri="{FF2B5EF4-FFF2-40B4-BE49-F238E27FC236}">
                  <a16:creationId xmlns:a16="http://schemas.microsoft.com/office/drawing/2014/main" id="{DFCCD87B-BA29-44BA-8DC6-BA3C10C68152}"/>
                </a:ext>
              </a:extLst>
            </p:cNvPr>
            <p:cNvSpPr/>
            <p:nvPr/>
          </p:nvSpPr>
          <p:spPr bwMode="auto">
            <a:xfrm>
              <a:off x="2700935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ihandform 619">
              <a:extLst>
                <a:ext uri="{FF2B5EF4-FFF2-40B4-BE49-F238E27FC236}">
                  <a16:creationId xmlns:a16="http://schemas.microsoft.com/office/drawing/2014/main" id="{5AAB0E77-9F8E-49D7-A6ED-93971979A42D}"/>
                </a:ext>
              </a:extLst>
            </p:cNvPr>
            <p:cNvSpPr/>
            <p:nvPr/>
          </p:nvSpPr>
          <p:spPr bwMode="auto">
            <a:xfrm>
              <a:off x="2640118" y="1839206"/>
              <a:ext cx="247977" cy="138424"/>
            </a:xfrm>
            <a:custGeom>
              <a:avLst/>
              <a:gdLst>
                <a:gd name="connsiteX0" fmla="*/ 0 w 683664"/>
                <a:gd name="connsiteY0" fmla="*/ 239294 h 239294"/>
                <a:gd name="connsiteX1" fmla="*/ 290557 w 683664"/>
                <a:gd name="connsiteY1" fmla="*/ 12 h 239294"/>
                <a:gd name="connsiteX2" fmla="*/ 683664 w 683664"/>
                <a:gd name="connsiteY2" fmla="*/ 230748 h 23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664" h="239294">
                  <a:moveTo>
                    <a:pt x="0" y="239294"/>
                  </a:moveTo>
                  <a:cubicBezTo>
                    <a:pt x="88306" y="120365"/>
                    <a:pt x="176613" y="1436"/>
                    <a:pt x="290557" y="12"/>
                  </a:cubicBezTo>
                  <a:cubicBezTo>
                    <a:pt x="404501" y="-1412"/>
                    <a:pt x="544082" y="114668"/>
                    <a:pt x="683664" y="230748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ihandform 620">
              <a:extLst>
                <a:ext uri="{FF2B5EF4-FFF2-40B4-BE49-F238E27FC236}">
                  <a16:creationId xmlns:a16="http://schemas.microsoft.com/office/drawing/2014/main" id="{3D8B642E-02F6-4AE6-8DB9-045C4D569898}"/>
                </a:ext>
              </a:extLst>
            </p:cNvPr>
            <p:cNvSpPr/>
            <p:nvPr/>
          </p:nvSpPr>
          <p:spPr bwMode="auto">
            <a:xfrm flipH="1">
              <a:off x="2359934" y="1517922"/>
              <a:ext cx="355384" cy="317244"/>
            </a:xfrm>
            <a:custGeom>
              <a:avLst/>
              <a:gdLst>
                <a:gd name="connsiteX0" fmla="*/ 0 w 1093862"/>
                <a:gd name="connsiteY0" fmla="*/ 572568 h 799624"/>
                <a:gd name="connsiteX1" fmla="*/ 213645 w 1093862"/>
                <a:gd name="connsiteY1" fmla="*/ 769122 h 799624"/>
                <a:gd name="connsiteX2" fmla="*/ 1093862 w 1093862"/>
                <a:gd name="connsiteY2" fmla="*/ 0 h 799624"/>
                <a:gd name="connsiteX0" fmla="*/ 0 w 1093862"/>
                <a:gd name="connsiteY0" fmla="*/ 572568 h 723441"/>
                <a:gd name="connsiteX1" fmla="*/ 341832 w 1093862"/>
                <a:gd name="connsiteY1" fmla="*/ 675118 h 723441"/>
                <a:gd name="connsiteX2" fmla="*/ 1093862 w 1093862"/>
                <a:gd name="connsiteY2" fmla="*/ 0 h 723441"/>
                <a:gd name="connsiteX0" fmla="*/ 0 w 1170774"/>
                <a:gd name="connsiteY0" fmla="*/ 615297 h 740605"/>
                <a:gd name="connsiteX1" fmla="*/ 418744 w 1170774"/>
                <a:gd name="connsiteY1" fmla="*/ 675118 h 740605"/>
                <a:gd name="connsiteX2" fmla="*/ 1170774 w 1170774"/>
                <a:gd name="connsiteY2" fmla="*/ 0 h 740605"/>
                <a:gd name="connsiteX0" fmla="*/ 0 w 1170774"/>
                <a:gd name="connsiteY0" fmla="*/ 615297 h 738000"/>
                <a:gd name="connsiteX1" fmla="*/ 418744 w 1170774"/>
                <a:gd name="connsiteY1" fmla="*/ 675118 h 738000"/>
                <a:gd name="connsiteX2" fmla="*/ 1170774 w 1170774"/>
                <a:gd name="connsiteY2" fmla="*/ 0 h 738000"/>
                <a:gd name="connsiteX0" fmla="*/ 0 w 1170774"/>
                <a:gd name="connsiteY0" fmla="*/ 615297 h 730738"/>
                <a:gd name="connsiteX1" fmla="*/ 418744 w 1170774"/>
                <a:gd name="connsiteY1" fmla="*/ 675118 h 730738"/>
                <a:gd name="connsiteX2" fmla="*/ 1170774 w 1170774"/>
                <a:gd name="connsiteY2" fmla="*/ 0 h 730738"/>
                <a:gd name="connsiteX0" fmla="*/ 0 w 1136591"/>
                <a:gd name="connsiteY0" fmla="*/ 598206 h 724392"/>
                <a:gd name="connsiteX1" fmla="*/ 384561 w 1136591"/>
                <a:gd name="connsiteY1" fmla="*/ 675118 h 724392"/>
                <a:gd name="connsiteX2" fmla="*/ 1136591 w 1136591"/>
                <a:gd name="connsiteY2" fmla="*/ 0 h 7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724392">
                  <a:moveTo>
                    <a:pt x="0" y="598206"/>
                  </a:moveTo>
                  <a:cubicBezTo>
                    <a:pt x="143854" y="710014"/>
                    <a:pt x="195129" y="774819"/>
                    <a:pt x="384561" y="675118"/>
                  </a:cubicBezTo>
                  <a:cubicBezTo>
                    <a:pt x="573993" y="575417"/>
                    <a:pt x="787637" y="336847"/>
                    <a:pt x="1136591" y="0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Arc 235">
              <a:extLst>
                <a:ext uri="{FF2B5EF4-FFF2-40B4-BE49-F238E27FC236}">
                  <a16:creationId xmlns:a16="http://schemas.microsoft.com/office/drawing/2014/main" id="{E9334E21-4CF2-41EB-BC80-3809C050C016}"/>
                </a:ext>
              </a:extLst>
            </p:cNvPr>
            <p:cNvSpPr/>
            <p:nvPr/>
          </p:nvSpPr>
          <p:spPr bwMode="auto">
            <a:xfrm rot="5400000" flipV="1">
              <a:off x="2153652" y="1226777"/>
              <a:ext cx="1631527" cy="972572"/>
            </a:xfrm>
            <a:prstGeom prst="arc">
              <a:avLst>
                <a:gd name="adj1" fmla="val 17393194"/>
                <a:gd name="adj2" fmla="val 420400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89C8C21-631D-4A7A-B9C2-0951B3405C9D}"/>
              </a:ext>
            </a:extLst>
          </p:cNvPr>
          <p:cNvGrpSpPr/>
          <p:nvPr/>
        </p:nvGrpSpPr>
        <p:grpSpPr>
          <a:xfrm rot="3851773">
            <a:off x="866852" y="1706170"/>
            <a:ext cx="280575" cy="73094"/>
            <a:chOff x="945724" y="2244096"/>
            <a:chExt cx="256963" cy="81358"/>
          </a:xfrm>
        </p:grpSpPr>
        <p:sp>
          <p:nvSpPr>
            <p:cNvPr id="239" name="Freihandform 776">
              <a:extLst>
                <a:ext uri="{FF2B5EF4-FFF2-40B4-BE49-F238E27FC236}">
                  <a16:creationId xmlns:a16="http://schemas.microsoft.com/office/drawing/2014/main" id="{10D16787-045E-4A53-87E3-3B809CFC054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C1288B8-8E80-4E57-BD23-229236F4D7B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1D5A804-9300-4029-8E39-99C803696C57}"/>
              </a:ext>
            </a:extLst>
          </p:cNvPr>
          <p:cNvGrpSpPr/>
          <p:nvPr/>
        </p:nvGrpSpPr>
        <p:grpSpPr>
          <a:xfrm rot="18236012">
            <a:off x="676222" y="2184594"/>
            <a:ext cx="280575" cy="73094"/>
            <a:chOff x="945724" y="2244096"/>
            <a:chExt cx="256963" cy="81358"/>
          </a:xfrm>
        </p:grpSpPr>
        <p:sp>
          <p:nvSpPr>
            <p:cNvPr id="242" name="Freihandform 776">
              <a:extLst>
                <a:ext uri="{FF2B5EF4-FFF2-40B4-BE49-F238E27FC236}">
                  <a16:creationId xmlns:a16="http://schemas.microsoft.com/office/drawing/2014/main" id="{43A9E49E-00D5-4DA1-9457-CA18E4F2CFA9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0EA0172C-5A90-409A-A9A6-A30B9BEE292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E5142-2369-4625-8D7D-76BE13D481DB}"/>
              </a:ext>
            </a:extLst>
          </p:cNvPr>
          <p:cNvGrpSpPr/>
          <p:nvPr/>
        </p:nvGrpSpPr>
        <p:grpSpPr>
          <a:xfrm>
            <a:off x="5412000" y="810097"/>
            <a:ext cx="3004156" cy="2975742"/>
            <a:chOff x="5412000" y="810097"/>
            <a:chExt cx="3004156" cy="2975742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4AB13BA-AEFE-4CBF-A8E5-36C860A299A5}"/>
                </a:ext>
              </a:extLst>
            </p:cNvPr>
            <p:cNvGrpSpPr/>
            <p:nvPr/>
          </p:nvGrpSpPr>
          <p:grpSpPr>
            <a:xfrm rot="5400000">
              <a:off x="5553459" y="1037400"/>
              <a:ext cx="1216281" cy="761675"/>
              <a:chOff x="8892480" y="2796879"/>
              <a:chExt cx="719126" cy="411600"/>
            </a:xfrm>
          </p:grpSpPr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1A7C6C0C-5B14-4305-A901-E5AF30375FE7}"/>
                  </a:ext>
                </a:extLst>
              </p:cNvPr>
              <p:cNvSpPr/>
              <p:nvPr/>
            </p:nvSpPr>
            <p:spPr bwMode="auto">
              <a:xfrm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Arc 107">
                <a:extLst>
                  <a:ext uri="{FF2B5EF4-FFF2-40B4-BE49-F238E27FC236}">
                    <a16:creationId xmlns:a16="http://schemas.microsoft.com/office/drawing/2014/main" id="{F3277E70-677F-4C46-80E7-BE05D02633BD}"/>
                  </a:ext>
                </a:extLst>
              </p:cNvPr>
              <p:cNvSpPr/>
              <p:nvPr/>
            </p:nvSpPr>
            <p:spPr bwMode="auto">
              <a:xfrm flipV="1"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feld 28">
              <a:extLst>
                <a:ext uri="{FF2B5EF4-FFF2-40B4-BE49-F238E27FC236}">
                  <a16:creationId xmlns:a16="http://schemas.microsoft.com/office/drawing/2014/main" id="{4A7F2804-0D5A-4CE0-ADE6-749652A8A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5871" y="1073838"/>
              <a:ext cx="13684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A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Outcoupling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Ellipse 599">
              <a:extLst>
                <a:ext uri="{FF2B5EF4-FFF2-40B4-BE49-F238E27FC236}">
                  <a16:creationId xmlns:a16="http://schemas.microsoft.com/office/drawing/2014/main" id="{ECBD5A93-1560-40BE-BF0C-85C0A6F3C71A}"/>
                </a:ext>
              </a:extLst>
            </p:cNvPr>
            <p:cNvSpPr/>
            <p:nvPr/>
          </p:nvSpPr>
          <p:spPr bwMode="auto">
            <a:xfrm>
              <a:off x="6137190" y="1965832"/>
              <a:ext cx="76255" cy="60545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Ellipse 600">
              <a:extLst>
                <a:ext uri="{FF2B5EF4-FFF2-40B4-BE49-F238E27FC236}">
                  <a16:creationId xmlns:a16="http://schemas.microsoft.com/office/drawing/2014/main" id="{CD51CFF9-0C07-4627-86B2-DF753D08E4B2}"/>
                </a:ext>
              </a:extLst>
            </p:cNvPr>
            <p:cNvSpPr/>
            <p:nvPr/>
          </p:nvSpPr>
          <p:spPr bwMode="auto">
            <a:xfrm>
              <a:off x="6219609" y="1911464"/>
              <a:ext cx="76255" cy="60545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Ellipse 601">
              <a:extLst>
                <a:ext uri="{FF2B5EF4-FFF2-40B4-BE49-F238E27FC236}">
                  <a16:creationId xmlns:a16="http://schemas.microsoft.com/office/drawing/2014/main" id="{9602B01C-069E-46D8-AEA6-44AA175F5BF2}"/>
                </a:ext>
              </a:extLst>
            </p:cNvPr>
            <p:cNvSpPr/>
            <p:nvPr/>
          </p:nvSpPr>
          <p:spPr bwMode="auto">
            <a:xfrm>
              <a:off x="6057858" y="1939869"/>
              <a:ext cx="76255" cy="60545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AE753C4-B3BE-4D11-85FE-49145B9C8562}"/>
                </a:ext>
              </a:extLst>
            </p:cNvPr>
            <p:cNvSpPr/>
            <p:nvPr/>
          </p:nvSpPr>
          <p:spPr>
            <a:xfrm>
              <a:off x="5504720" y="1365919"/>
              <a:ext cx="1268998" cy="428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58B796CC-EA9B-412E-A36C-9B9C33C55564}"/>
                </a:ext>
              </a:extLst>
            </p:cNvPr>
            <p:cNvCxnSpPr/>
            <p:nvPr/>
          </p:nvCxnSpPr>
          <p:spPr>
            <a:xfrm>
              <a:off x="6163851" y="2014529"/>
              <a:ext cx="139" cy="235878"/>
            </a:xfrm>
            <a:prstGeom prst="straightConnector1">
              <a:avLst/>
            </a:prstGeom>
            <a:ln w="38100">
              <a:solidFill>
                <a:srgbClr val="00FE7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ihandform 575">
              <a:extLst>
                <a:ext uri="{FF2B5EF4-FFF2-40B4-BE49-F238E27FC236}">
                  <a16:creationId xmlns:a16="http://schemas.microsoft.com/office/drawing/2014/main" id="{DADA99EF-F518-4ABB-9F01-1ED0E7A409FF}"/>
                </a:ext>
              </a:extLst>
            </p:cNvPr>
            <p:cNvSpPr/>
            <p:nvPr/>
          </p:nvSpPr>
          <p:spPr bwMode="auto">
            <a:xfrm>
              <a:off x="5886560" y="1836220"/>
              <a:ext cx="550371" cy="190157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69A8D1D-D068-4F03-80EC-92E31B6A30A1}"/>
                </a:ext>
              </a:extLst>
            </p:cNvPr>
            <p:cNvSpPr/>
            <p:nvPr/>
          </p:nvSpPr>
          <p:spPr>
            <a:xfrm>
              <a:off x="5560451" y="1457028"/>
              <a:ext cx="1120402" cy="322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C492761-94DD-46BB-AD94-3049C2728E14}"/>
                </a:ext>
              </a:extLst>
            </p:cNvPr>
            <p:cNvGrpSpPr/>
            <p:nvPr/>
          </p:nvGrpSpPr>
          <p:grpSpPr>
            <a:xfrm>
              <a:off x="5866165" y="3071183"/>
              <a:ext cx="2549991" cy="714656"/>
              <a:chOff x="6351673" y="3253945"/>
              <a:chExt cx="1428120" cy="592449"/>
            </a:xfrm>
          </p:grpSpPr>
          <p:sp>
            <p:nvSpPr>
              <p:cNvPr id="154" name="Textfeld 28">
                <a:extLst>
                  <a:ext uri="{FF2B5EF4-FFF2-40B4-BE49-F238E27FC236}">
                    <a16:creationId xmlns:a16="http://schemas.microsoft.com/office/drawing/2014/main" id="{AFE02C05-42B2-4986-A770-C15E467BA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1673" y="3463674"/>
                <a:ext cx="1428120" cy="382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A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 emission</a:t>
                </a:r>
                <a:endPara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Bent-Up Arrow 266">
                <a:extLst>
                  <a:ext uri="{FF2B5EF4-FFF2-40B4-BE49-F238E27FC236}">
                    <a16:creationId xmlns:a16="http://schemas.microsoft.com/office/drawing/2014/main" id="{7633A954-64FC-43E0-AB89-CE35758A5765}"/>
                  </a:ext>
                </a:extLst>
              </p:cNvPr>
              <p:cNvSpPr/>
              <p:nvPr/>
            </p:nvSpPr>
            <p:spPr>
              <a:xfrm flipH="1">
                <a:off x="6360239" y="3253945"/>
                <a:ext cx="128000" cy="453081"/>
              </a:xfrm>
              <a:prstGeom prst="bentUpArrow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27E56-568D-4763-AA0A-FA9164F89754}"/>
                </a:ext>
              </a:extLst>
            </p:cNvPr>
            <p:cNvCxnSpPr>
              <a:endCxn id="237" idx="0"/>
            </p:cNvCxnSpPr>
            <p:nvPr/>
          </p:nvCxnSpPr>
          <p:spPr>
            <a:xfrm flipH="1">
              <a:off x="5938012" y="2608028"/>
              <a:ext cx="182842" cy="163087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FC0B69C-D0C8-4E82-8AE9-589956AA8305}"/>
                </a:ext>
              </a:extLst>
            </p:cNvPr>
            <p:cNvSpPr/>
            <p:nvPr/>
          </p:nvSpPr>
          <p:spPr>
            <a:xfrm>
              <a:off x="5886560" y="2771114"/>
              <a:ext cx="102906" cy="18600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Rounded Rectangle 217">
              <a:extLst>
                <a:ext uri="{FF2B5EF4-FFF2-40B4-BE49-F238E27FC236}">
                  <a16:creationId xmlns:a16="http://schemas.microsoft.com/office/drawing/2014/main" id="{0F352BB4-DFAF-4D58-9B6A-F4FCA3B678D4}"/>
                </a:ext>
              </a:extLst>
            </p:cNvPr>
            <p:cNvSpPr/>
            <p:nvPr/>
          </p:nvSpPr>
          <p:spPr>
            <a:xfrm>
              <a:off x="5412000" y="1046856"/>
              <a:ext cx="1368442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E1CCC2-9E8C-4DD1-851A-0CFB8175A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679" y="6167509"/>
            <a:ext cx="2778146" cy="436768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2C40144E-566B-43AE-99B0-760256A6F476}"/>
              </a:ext>
            </a:extLst>
          </p:cNvPr>
          <p:cNvSpPr txBox="1"/>
          <p:nvPr/>
        </p:nvSpPr>
        <p:spPr>
          <a:xfrm>
            <a:off x="1506136" y="6574133"/>
            <a:ext cx="192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d’Optique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2B8FFCF-A178-44BA-B5DC-D0CE5693F7FF}"/>
              </a:ext>
            </a:extLst>
          </p:cNvPr>
          <p:cNvSpPr txBox="1"/>
          <p:nvPr/>
        </p:nvSpPr>
        <p:spPr>
          <a:xfrm>
            <a:off x="1004710" y="3024615"/>
            <a:ext cx="1868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falling atom lasers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9742F73-CCA1-49E1-8397-FC37F3193E6B}"/>
              </a:ext>
            </a:extLst>
          </p:cNvPr>
          <p:cNvSpPr txBox="1"/>
          <p:nvPr/>
        </p:nvSpPr>
        <p:spPr>
          <a:xfrm>
            <a:off x="1024640" y="5872289"/>
            <a:ext cx="152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Guided atom laser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8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9"/>
    </mc:Choice>
    <mc:Fallback xmlns="">
      <p:transition spd="slow" advTm="2642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Our goal: </a:t>
            </a:r>
            <a:r>
              <a:rPr lang="en-US" sz="4000" i="1" dirty="0">
                <a:solidFill>
                  <a:srgbClr val="0070C0"/>
                </a:solidFill>
              </a:rPr>
              <a:t>continuous</a:t>
            </a:r>
            <a:r>
              <a:rPr lang="en-US" sz="4000" dirty="0">
                <a:solidFill>
                  <a:prstClr val="black"/>
                </a:solidFill>
              </a:rPr>
              <a:t> atom laser</a:t>
            </a:r>
          </a:p>
        </p:txBody>
      </p:sp>
      <p:sp>
        <p:nvSpPr>
          <p:cNvPr id="100" name="Textfeld 41">
            <a:extLst>
              <a:ext uri="{FF2B5EF4-FFF2-40B4-BE49-F238E27FC236}">
                <a16:creationId xmlns:a16="http://schemas.microsoft.com/office/drawing/2014/main" id="{F0F1C0E8-02A6-424C-A2D4-E3B7400AE71C}"/>
              </a:ext>
            </a:extLst>
          </p:cNvPr>
          <p:cNvSpPr txBox="1"/>
          <p:nvPr/>
        </p:nvSpPr>
        <p:spPr>
          <a:xfrm>
            <a:off x="533489" y="3836317"/>
            <a:ext cx="684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Steps towards goal</a:t>
            </a:r>
            <a:endParaRPr lang="de-DE" sz="2400" dirty="0">
              <a:latin typeface="+mn-lt"/>
            </a:endParaRPr>
          </a:p>
        </p:txBody>
      </p:sp>
      <p:sp>
        <p:nvSpPr>
          <p:cNvPr id="248" name="Textfeld 26">
            <a:extLst>
              <a:ext uri="{FF2B5EF4-FFF2-40B4-BE49-F238E27FC236}">
                <a16:creationId xmlns:a16="http://schemas.microsoft.com/office/drawing/2014/main" id="{5F971B4A-0BDC-4D3C-8C8E-6C3258D83E06}"/>
              </a:ext>
            </a:extLst>
          </p:cNvPr>
          <p:cNvSpPr txBox="1"/>
          <p:nvPr/>
        </p:nvSpPr>
        <p:spPr>
          <a:xfrm>
            <a:off x="820230" y="4820039"/>
            <a:ext cx="243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Continuous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evaporation</a:t>
            </a:r>
            <a:endParaRPr lang="de-AT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9" name="Textfeld 26">
            <a:extLst>
              <a:ext uri="{FF2B5EF4-FFF2-40B4-BE49-F238E27FC236}">
                <a16:creationId xmlns:a16="http://schemas.microsoft.com/office/drawing/2014/main" id="{95584FCB-DEC7-42BE-8A1B-42F74B97A15A}"/>
              </a:ext>
            </a:extLst>
          </p:cNvPr>
          <p:cNvSpPr txBox="1"/>
          <p:nvPr/>
        </p:nvSpPr>
        <p:spPr>
          <a:xfrm>
            <a:off x="820230" y="4435261"/>
            <a:ext cx="264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Periodically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replenish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BEC </a:t>
            </a:r>
          </a:p>
        </p:txBody>
      </p:sp>
      <p:sp>
        <p:nvSpPr>
          <p:cNvPr id="250" name="Textfeld 26">
            <a:extLst>
              <a:ext uri="{FF2B5EF4-FFF2-40B4-BE49-F238E27FC236}">
                <a16:creationId xmlns:a16="http://schemas.microsoft.com/office/drawing/2014/main" id="{D442AD4F-EAEC-4E44-BCC9-8DA96B20EE77}"/>
              </a:ext>
            </a:extLst>
          </p:cNvPr>
          <p:cNvSpPr txBox="1"/>
          <p:nvPr/>
        </p:nvSpPr>
        <p:spPr>
          <a:xfrm>
            <a:off x="820230" y="5761687"/>
            <a:ext cx="24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Continuous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trap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loading</a:t>
            </a:r>
            <a:endParaRPr lang="de-AT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1" name="Textfeld 26">
            <a:extLst>
              <a:ext uri="{FF2B5EF4-FFF2-40B4-BE49-F238E27FC236}">
                <a16:creationId xmlns:a16="http://schemas.microsoft.com/office/drawing/2014/main" id="{7C089670-2BA4-4667-BAF0-FB85B87804E0}"/>
              </a:ext>
            </a:extLst>
          </p:cNvPr>
          <p:cNvSpPr txBox="1"/>
          <p:nvPr/>
        </p:nvSpPr>
        <p:spPr>
          <a:xfrm>
            <a:off x="816927" y="537571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Pumping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mechanism</a:t>
            </a:r>
            <a:endParaRPr lang="de-AT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2" name="Textfeld 26">
            <a:extLst>
              <a:ext uri="{FF2B5EF4-FFF2-40B4-BE49-F238E27FC236}">
                <a16:creationId xmlns:a16="http://schemas.microsoft.com/office/drawing/2014/main" id="{412B8E06-0078-41BE-A54A-196A25220E5E}"/>
              </a:ext>
            </a:extLst>
          </p:cNvPr>
          <p:cNvSpPr txBox="1"/>
          <p:nvPr/>
        </p:nvSpPr>
        <p:spPr>
          <a:xfrm>
            <a:off x="3663983" y="4437287"/>
            <a:ext cx="356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 err="1">
                <a:solidFill>
                  <a:srgbClr val="000000"/>
                </a:solidFill>
                <a:latin typeface="+mn-lt"/>
              </a:rPr>
              <a:t>Ketterle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group, Science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296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2193 (2002)</a:t>
            </a:r>
          </a:p>
        </p:txBody>
      </p:sp>
      <p:sp>
        <p:nvSpPr>
          <p:cNvPr id="253" name="Textfeld 26">
            <a:extLst>
              <a:ext uri="{FF2B5EF4-FFF2-40B4-BE49-F238E27FC236}">
                <a16:creationId xmlns:a16="http://schemas.microsoft.com/office/drawing/2014/main" id="{C00BBF1E-1804-4BEB-998F-D708F576F1A9}"/>
              </a:ext>
            </a:extLst>
          </p:cNvPr>
          <p:cNvSpPr txBox="1"/>
          <p:nvPr/>
        </p:nvSpPr>
        <p:spPr>
          <a:xfrm>
            <a:off x="3663983" y="5443507"/>
            <a:ext cx="3607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Close group,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nature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physics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4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731 (2008)</a:t>
            </a:r>
          </a:p>
        </p:txBody>
      </p:sp>
      <p:sp>
        <p:nvSpPr>
          <p:cNvPr id="254" name="Textfeld 26">
            <a:extLst>
              <a:ext uri="{FF2B5EF4-FFF2-40B4-BE49-F238E27FC236}">
                <a16:creationId xmlns:a16="http://schemas.microsoft.com/office/drawing/2014/main" id="{613E31F1-D778-47BF-BB87-6D0689D41BB5}"/>
              </a:ext>
            </a:extLst>
          </p:cNvPr>
          <p:cNvSpPr txBox="1"/>
          <p:nvPr/>
        </p:nvSpPr>
        <p:spPr>
          <a:xfrm>
            <a:off x="3648413" y="4830980"/>
            <a:ext cx="388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Guéry-Odelin group, PR A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72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033411 (2005)</a:t>
            </a:r>
          </a:p>
        </p:txBody>
      </p:sp>
      <p:sp>
        <p:nvSpPr>
          <p:cNvPr id="255" name="Textfeld 26">
            <a:extLst>
              <a:ext uri="{FF2B5EF4-FFF2-40B4-BE49-F238E27FC236}">
                <a16:creationId xmlns:a16="http://schemas.microsoft.com/office/drawing/2014/main" id="{8DC0780D-AC90-4058-911C-3747724D5945}"/>
              </a:ext>
            </a:extLst>
          </p:cNvPr>
          <p:cNvSpPr txBox="1"/>
          <p:nvPr/>
        </p:nvSpPr>
        <p:spPr>
          <a:xfrm>
            <a:off x="3663983" y="6039602"/>
            <a:ext cx="3731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 err="1">
                <a:solidFill>
                  <a:srgbClr val="000000"/>
                </a:solidFill>
                <a:latin typeface="+mn-lt"/>
              </a:rPr>
              <a:t>Klempt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group, J. Phys. B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48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165301 (2015)</a:t>
            </a:r>
          </a:p>
        </p:txBody>
      </p:sp>
      <p:sp>
        <p:nvSpPr>
          <p:cNvPr id="256" name="Textfeld 26">
            <a:extLst>
              <a:ext uri="{FF2B5EF4-FFF2-40B4-BE49-F238E27FC236}">
                <a16:creationId xmlns:a16="http://schemas.microsoft.com/office/drawing/2014/main" id="{C0C50286-6960-496B-81C5-BFFE073FA5B6}"/>
              </a:ext>
            </a:extLst>
          </p:cNvPr>
          <p:cNvSpPr txBox="1"/>
          <p:nvPr/>
        </p:nvSpPr>
        <p:spPr>
          <a:xfrm>
            <a:off x="3663983" y="5777076"/>
            <a:ext cx="473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Pfau,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Griesmaier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group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New J. Phys.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15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093012 (2013)</a:t>
            </a:r>
            <a:endParaRPr lang="de-AT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7" name="Textfeld 26">
            <a:extLst>
              <a:ext uri="{FF2B5EF4-FFF2-40B4-BE49-F238E27FC236}">
                <a16:creationId xmlns:a16="http://schemas.microsoft.com/office/drawing/2014/main" id="{B2EF1420-4F71-4325-A2C3-AE9860FC8C75}"/>
              </a:ext>
            </a:extLst>
          </p:cNvPr>
          <p:cNvSpPr txBox="1"/>
          <p:nvPr/>
        </p:nvSpPr>
        <p:spPr>
          <a:xfrm>
            <a:off x="3648413" y="5067936"/>
            <a:ext cx="334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Raithel group, PR A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73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033622 (2006)</a:t>
            </a: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EDB0C854-416D-4ED6-905A-AABB506B24B7}"/>
              </a:ext>
            </a:extLst>
          </p:cNvPr>
          <p:cNvGrpSpPr/>
          <p:nvPr/>
        </p:nvGrpSpPr>
        <p:grpSpPr>
          <a:xfrm>
            <a:off x="6454819" y="1396340"/>
            <a:ext cx="4641013" cy="2166004"/>
            <a:chOff x="7453003" y="4114575"/>
            <a:chExt cx="4253649" cy="2136076"/>
          </a:xfrm>
        </p:grpSpPr>
        <p:sp>
          <p:nvSpPr>
            <p:cNvPr id="259" name="Abgerundetes Rechteck 40">
              <a:extLst>
                <a:ext uri="{FF2B5EF4-FFF2-40B4-BE49-F238E27FC236}">
                  <a16:creationId xmlns:a16="http://schemas.microsoft.com/office/drawing/2014/main" id="{B9A0F85A-B4E2-414E-8D7C-DB031E2F0681}"/>
                </a:ext>
              </a:extLst>
            </p:cNvPr>
            <p:cNvSpPr/>
            <p:nvPr/>
          </p:nvSpPr>
          <p:spPr>
            <a:xfrm>
              <a:off x="7453003" y="4114575"/>
              <a:ext cx="4253649" cy="2136076"/>
            </a:xfrm>
            <a:prstGeom prst="roundRect">
              <a:avLst>
                <a:gd name="adj" fmla="val 15962"/>
              </a:avLst>
            </a:prstGeom>
            <a:solidFill>
              <a:srgbClr val="FEE75C"/>
            </a:solidFill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FFFFFF"/>
                </a:solidFill>
              </a:endParaRPr>
            </a:p>
          </p:txBody>
        </p:sp>
        <p:sp>
          <p:nvSpPr>
            <p:cNvPr id="260" name="Textfeld 41">
              <a:extLst>
                <a:ext uri="{FF2B5EF4-FFF2-40B4-BE49-F238E27FC236}">
                  <a16:creationId xmlns:a16="http://schemas.microsoft.com/office/drawing/2014/main" id="{B9DC2FB7-04ED-45C7-8C61-A566601FD704}"/>
                </a:ext>
              </a:extLst>
            </p:cNvPr>
            <p:cNvSpPr txBox="1"/>
            <p:nvPr/>
          </p:nvSpPr>
          <p:spPr>
            <a:xfrm>
              <a:off x="7617614" y="4811556"/>
              <a:ext cx="3655276" cy="100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Poor laser cooling performance of alkalis and chromium</a:t>
              </a:r>
            </a:p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de-DE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1" name="Textfeld 42">
              <a:extLst>
                <a:ext uri="{FF2B5EF4-FFF2-40B4-BE49-F238E27FC236}">
                  <a16:creationId xmlns:a16="http://schemas.microsoft.com/office/drawing/2014/main" id="{364610AF-D42C-4852-B80C-C7B9B32E77B0}"/>
                </a:ext>
              </a:extLst>
            </p:cNvPr>
            <p:cNvSpPr txBox="1"/>
            <p:nvPr/>
          </p:nvSpPr>
          <p:spPr>
            <a:xfrm>
              <a:off x="7617615" y="5605334"/>
              <a:ext cx="39054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BEC incompatible with laser cooling</a:t>
              </a:r>
              <a:endParaRPr lang="de-DE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2" name="Textfeld 44">
              <a:extLst>
                <a:ext uri="{FF2B5EF4-FFF2-40B4-BE49-F238E27FC236}">
                  <a16:creationId xmlns:a16="http://schemas.microsoft.com/office/drawing/2014/main" id="{3F87C269-DE08-486B-A254-90941ABD5054}"/>
                </a:ext>
              </a:extLst>
            </p:cNvPr>
            <p:cNvSpPr txBox="1"/>
            <p:nvPr/>
          </p:nvSpPr>
          <p:spPr>
            <a:xfrm>
              <a:off x="8895990" y="4259313"/>
              <a:ext cx="155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latin typeface="+mn-lt"/>
                </a:rPr>
                <a:t>Challenges</a:t>
              </a:r>
            </a:p>
          </p:txBody>
        </p:sp>
      </p:grpSp>
      <p:cxnSp>
        <p:nvCxnSpPr>
          <p:cNvPr id="263" name="Gerade Verbindung mit Pfeil 24">
            <a:extLst>
              <a:ext uri="{FF2B5EF4-FFF2-40B4-BE49-F238E27FC236}">
                <a16:creationId xmlns:a16="http://schemas.microsoft.com/office/drawing/2014/main" id="{CAFA8628-C82C-4668-9842-FE8D4809FB46}"/>
              </a:ext>
            </a:extLst>
          </p:cNvPr>
          <p:cNvCxnSpPr/>
          <p:nvPr/>
        </p:nvCxnSpPr>
        <p:spPr>
          <a:xfrm>
            <a:off x="1137922" y="1930033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Ellipse 752">
            <a:extLst>
              <a:ext uri="{FF2B5EF4-FFF2-40B4-BE49-F238E27FC236}">
                <a16:creationId xmlns:a16="http://schemas.microsoft.com/office/drawing/2014/main" id="{FF1CAC7A-E6C5-40C7-AB43-48B99827656A}"/>
              </a:ext>
            </a:extLst>
          </p:cNvPr>
          <p:cNvSpPr>
            <a:spLocks/>
          </p:cNvSpPr>
          <p:nvPr/>
        </p:nvSpPr>
        <p:spPr bwMode="auto">
          <a:xfrm>
            <a:off x="1087667" y="1897811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65" name="Gerade Verbindung mit Pfeil 768">
            <a:extLst>
              <a:ext uri="{FF2B5EF4-FFF2-40B4-BE49-F238E27FC236}">
                <a16:creationId xmlns:a16="http://schemas.microsoft.com/office/drawing/2014/main" id="{9CD53025-210E-40D1-BD84-7D4804B9B259}"/>
              </a:ext>
            </a:extLst>
          </p:cNvPr>
          <p:cNvCxnSpPr/>
          <p:nvPr/>
        </p:nvCxnSpPr>
        <p:spPr>
          <a:xfrm>
            <a:off x="924373" y="2017530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Ellipse 769">
            <a:extLst>
              <a:ext uri="{FF2B5EF4-FFF2-40B4-BE49-F238E27FC236}">
                <a16:creationId xmlns:a16="http://schemas.microsoft.com/office/drawing/2014/main" id="{B6BDC578-617C-48E7-8A8F-4C12EB913575}"/>
              </a:ext>
            </a:extLst>
          </p:cNvPr>
          <p:cNvSpPr>
            <a:spLocks/>
          </p:cNvSpPr>
          <p:nvPr/>
        </p:nvSpPr>
        <p:spPr bwMode="auto">
          <a:xfrm>
            <a:off x="874117" y="1985307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7" name="Textfeld 28">
            <a:extLst>
              <a:ext uri="{FF2B5EF4-FFF2-40B4-BE49-F238E27FC236}">
                <a16:creationId xmlns:a16="http://schemas.microsoft.com/office/drawing/2014/main" id="{159BE893-A2BD-4B83-B282-09B0E14B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73" y="1056620"/>
            <a:ext cx="14152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b="1" dirty="0">
                <a:solidFill>
                  <a:srgbClr val="000000"/>
                </a:solidFill>
                <a:latin typeface="+mn-lt"/>
              </a:rPr>
              <a:t>Laser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b="1" dirty="0" err="1">
                <a:solidFill>
                  <a:srgbClr val="000000"/>
                </a:solidFill>
                <a:latin typeface="+mn-lt"/>
              </a:rPr>
              <a:t>cooling</a:t>
            </a:r>
            <a:endParaRPr lang="de-AT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8" name="Rounded Rectangle 230">
            <a:extLst>
              <a:ext uri="{FF2B5EF4-FFF2-40B4-BE49-F238E27FC236}">
                <a16:creationId xmlns:a16="http://schemas.microsoft.com/office/drawing/2014/main" id="{90710A63-B579-4F5B-981D-662F362E5D4B}"/>
              </a:ext>
            </a:extLst>
          </p:cNvPr>
          <p:cNvSpPr/>
          <p:nvPr/>
        </p:nvSpPr>
        <p:spPr>
          <a:xfrm>
            <a:off x="639773" y="1046855"/>
            <a:ext cx="1415242" cy="1544296"/>
          </a:xfrm>
          <a:prstGeom prst="roundRect">
            <a:avLst>
              <a:gd name="adj" fmla="val 136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FFFFFF"/>
              </a:solidFill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16DDB9F2-59D9-4C64-95D0-0E51E7539B8A}"/>
              </a:ext>
            </a:extLst>
          </p:cNvPr>
          <p:cNvGrpSpPr/>
          <p:nvPr/>
        </p:nvGrpSpPr>
        <p:grpSpPr>
          <a:xfrm>
            <a:off x="1319141" y="1987812"/>
            <a:ext cx="280575" cy="73094"/>
            <a:chOff x="945724" y="2244096"/>
            <a:chExt cx="256963" cy="81358"/>
          </a:xfrm>
        </p:grpSpPr>
        <p:sp>
          <p:nvSpPr>
            <p:cNvPr id="270" name="Freihandform 776">
              <a:extLst>
                <a:ext uri="{FF2B5EF4-FFF2-40B4-BE49-F238E27FC236}">
                  <a16:creationId xmlns:a16="http://schemas.microsoft.com/office/drawing/2014/main" id="{4501180D-734E-4FB2-9FF7-FB2A789F808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8C03AD0C-6E34-4601-A565-EFF9CC30B7C2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9601D688-294D-445B-8E40-7C46DB00FCF5}"/>
              </a:ext>
            </a:extLst>
          </p:cNvPr>
          <p:cNvGrpSpPr/>
          <p:nvPr/>
        </p:nvGrpSpPr>
        <p:grpSpPr>
          <a:xfrm>
            <a:off x="1384423" y="1826961"/>
            <a:ext cx="280575" cy="73094"/>
            <a:chOff x="945724" y="2244096"/>
            <a:chExt cx="256963" cy="81358"/>
          </a:xfrm>
        </p:grpSpPr>
        <p:sp>
          <p:nvSpPr>
            <p:cNvPr id="273" name="Freihandform 776">
              <a:extLst>
                <a:ext uri="{FF2B5EF4-FFF2-40B4-BE49-F238E27FC236}">
                  <a16:creationId xmlns:a16="http://schemas.microsoft.com/office/drawing/2014/main" id="{E5D254A7-452C-41D0-A80C-D06BAB5F13D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4" name="Straight Arrow Connector 273">
              <a:extLst>
                <a:ext uri="{FF2B5EF4-FFF2-40B4-BE49-F238E27FC236}">
                  <a16:creationId xmlns:a16="http://schemas.microsoft.com/office/drawing/2014/main" id="{FD6D75B1-892F-4617-A174-9A71880D6D7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8CF9900E-514F-4943-8FA1-CBF1EFC378ED}"/>
              </a:ext>
            </a:extLst>
          </p:cNvPr>
          <p:cNvGrpSpPr/>
          <p:nvPr/>
        </p:nvGrpSpPr>
        <p:grpSpPr>
          <a:xfrm>
            <a:off x="1521012" y="1904476"/>
            <a:ext cx="280575" cy="73094"/>
            <a:chOff x="945724" y="2244096"/>
            <a:chExt cx="256963" cy="81358"/>
          </a:xfrm>
        </p:grpSpPr>
        <p:sp>
          <p:nvSpPr>
            <p:cNvPr id="276" name="Freihandform 776">
              <a:extLst>
                <a:ext uri="{FF2B5EF4-FFF2-40B4-BE49-F238E27FC236}">
                  <a16:creationId xmlns:a16="http://schemas.microsoft.com/office/drawing/2014/main" id="{91750715-EB2A-4791-BCF6-5DF90AF9567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7" name="Straight Arrow Connector 276">
              <a:extLst>
                <a:ext uri="{FF2B5EF4-FFF2-40B4-BE49-F238E27FC236}">
                  <a16:creationId xmlns:a16="http://schemas.microsoft.com/office/drawing/2014/main" id="{BE6560D2-918E-4CA8-B520-8F3D2437DEE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59F3800-61D6-4539-8C2A-45E59A162B22}"/>
              </a:ext>
            </a:extLst>
          </p:cNvPr>
          <p:cNvGrpSpPr/>
          <p:nvPr/>
        </p:nvGrpSpPr>
        <p:grpSpPr>
          <a:xfrm>
            <a:off x="1661298" y="2001758"/>
            <a:ext cx="280575" cy="73094"/>
            <a:chOff x="945724" y="2244096"/>
            <a:chExt cx="256963" cy="81358"/>
          </a:xfrm>
        </p:grpSpPr>
        <p:sp>
          <p:nvSpPr>
            <p:cNvPr id="279" name="Freihandform 776">
              <a:extLst>
                <a:ext uri="{FF2B5EF4-FFF2-40B4-BE49-F238E27FC236}">
                  <a16:creationId xmlns:a16="http://schemas.microsoft.com/office/drawing/2014/main" id="{9638C2A9-F62E-4228-A9DD-BF8A1FCABCC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id="{1DA8B631-89D9-41A4-B22F-6F6C4EA30CB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11670F38-838B-4A52-930B-729B114AD611}"/>
              </a:ext>
            </a:extLst>
          </p:cNvPr>
          <p:cNvCxnSpPr/>
          <p:nvPr/>
        </p:nvCxnSpPr>
        <p:spPr>
          <a:xfrm>
            <a:off x="674478" y="2897261"/>
            <a:ext cx="5040000" cy="4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Textfeld 28">
            <a:extLst>
              <a:ext uri="{FF2B5EF4-FFF2-40B4-BE49-F238E27FC236}">
                <a16:creationId xmlns:a16="http://schemas.microsoft.com/office/drawing/2014/main" id="{2017FA81-15E4-4D21-A3E2-18FD58BDD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580" y="2831456"/>
            <a:ext cx="134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800" b="1" dirty="0" err="1">
                <a:solidFill>
                  <a:srgbClr val="FF0000"/>
                </a:solidFill>
                <a:latin typeface="+mn-lt"/>
              </a:rPr>
              <a:t>space</a:t>
            </a:r>
            <a:endParaRPr lang="de-DE" sz="2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81D66040-E801-4860-BCF1-113CC3078284}"/>
              </a:ext>
            </a:extLst>
          </p:cNvPr>
          <p:cNvGrpSpPr/>
          <p:nvPr/>
        </p:nvGrpSpPr>
        <p:grpSpPr>
          <a:xfrm>
            <a:off x="3657920" y="799592"/>
            <a:ext cx="1722704" cy="1791559"/>
            <a:chOff x="3657920" y="799592"/>
            <a:chExt cx="1722704" cy="1791559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72D9768C-003F-4695-A8BF-99327AA26EFA}"/>
                </a:ext>
              </a:extLst>
            </p:cNvPr>
            <p:cNvGrpSpPr/>
            <p:nvPr/>
          </p:nvGrpSpPr>
          <p:grpSpPr>
            <a:xfrm>
              <a:off x="3657920" y="799592"/>
              <a:ext cx="1722704" cy="1791559"/>
              <a:chOff x="3657920" y="799592"/>
              <a:chExt cx="1722704" cy="1791559"/>
            </a:xfrm>
          </p:grpSpPr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20E9422F-B280-44AE-A111-94253AC5CDDD}"/>
                  </a:ext>
                </a:extLst>
              </p:cNvPr>
              <p:cNvGrpSpPr/>
              <p:nvPr/>
            </p:nvGrpSpPr>
            <p:grpSpPr>
              <a:xfrm rot="5400000">
                <a:off x="3903446" y="1045213"/>
                <a:ext cx="1216281" cy="725039"/>
                <a:chOff x="8892480" y="2796879"/>
                <a:chExt cx="719126" cy="411600"/>
              </a:xfrm>
            </p:grpSpPr>
            <p:sp>
              <p:nvSpPr>
                <p:cNvPr id="301" name="Arc 300">
                  <a:extLst>
                    <a:ext uri="{FF2B5EF4-FFF2-40B4-BE49-F238E27FC236}">
                      <a16:creationId xmlns:a16="http://schemas.microsoft.com/office/drawing/2014/main" id="{880C99AB-E4B3-44D8-8193-3DA2B981C8D5}"/>
                    </a:ext>
                  </a:extLst>
                </p:cNvPr>
                <p:cNvSpPr/>
                <p:nvPr/>
              </p:nvSpPr>
              <p:spPr bwMode="auto">
                <a:xfrm flipV="1"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02" name="Arc 301">
                  <a:extLst>
                    <a:ext uri="{FF2B5EF4-FFF2-40B4-BE49-F238E27FC236}">
                      <a16:creationId xmlns:a16="http://schemas.microsoft.com/office/drawing/2014/main" id="{872AF49F-F114-4701-8E3D-37D22C2ADB90}"/>
                    </a:ext>
                  </a:extLst>
                </p:cNvPr>
                <p:cNvSpPr/>
                <p:nvPr/>
              </p:nvSpPr>
              <p:spPr bwMode="auto">
                <a:xfrm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297" name="Rounded Rectangle 208">
                <a:extLst>
                  <a:ext uri="{FF2B5EF4-FFF2-40B4-BE49-F238E27FC236}">
                    <a16:creationId xmlns:a16="http://schemas.microsoft.com/office/drawing/2014/main" id="{93EA713C-EF21-4C5D-A86F-52B838272D3D}"/>
                  </a:ext>
                </a:extLst>
              </p:cNvPr>
              <p:cNvSpPr/>
              <p:nvPr/>
            </p:nvSpPr>
            <p:spPr>
              <a:xfrm>
                <a:off x="3768842" y="1046855"/>
                <a:ext cx="1493866" cy="1544296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03C8BF21-1091-43C8-AC40-4BCA3218A439}"/>
                  </a:ext>
                </a:extLst>
              </p:cNvPr>
              <p:cNvSpPr/>
              <p:nvPr/>
            </p:nvSpPr>
            <p:spPr>
              <a:xfrm>
                <a:off x="3851323" y="1327052"/>
                <a:ext cx="1257991" cy="463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Textfeld 28">
                <a:extLst>
                  <a:ext uri="{FF2B5EF4-FFF2-40B4-BE49-F238E27FC236}">
                    <a16:creationId xmlns:a16="http://schemas.microsoft.com/office/drawing/2014/main" id="{0E14CC7F-7FAA-44D1-84A5-4A4B9DB48C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920" y="1056620"/>
                <a:ext cx="172270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1600" b="1" dirty="0">
                    <a:solidFill>
                      <a:srgbClr val="000000"/>
                    </a:solidFill>
                    <a:latin typeface="+mn-lt"/>
                  </a:rPr>
                  <a:t>Bose Einstein</a:t>
                </a:r>
              </a:p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1600" b="1" dirty="0" err="1">
                    <a:solidFill>
                      <a:srgbClr val="000000"/>
                    </a:solidFill>
                    <a:latin typeface="+mn-lt"/>
                  </a:rPr>
                  <a:t>condensation</a:t>
                </a:r>
                <a:endParaRPr lang="de-DE" sz="16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295" name="Freihandform 575">
              <a:extLst>
                <a:ext uri="{FF2B5EF4-FFF2-40B4-BE49-F238E27FC236}">
                  <a16:creationId xmlns:a16="http://schemas.microsoft.com/office/drawing/2014/main" id="{9C86F5E7-A75D-4FB4-B98D-8602C45BE0F7}"/>
                </a:ext>
              </a:extLst>
            </p:cNvPr>
            <p:cNvSpPr/>
            <p:nvPr/>
          </p:nvSpPr>
          <p:spPr bwMode="auto">
            <a:xfrm>
              <a:off x="4256580" y="1824706"/>
              <a:ext cx="511537" cy="194381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879A23C-CF78-452A-8611-B2540840EFCB}"/>
              </a:ext>
            </a:extLst>
          </p:cNvPr>
          <p:cNvGrpSpPr/>
          <p:nvPr/>
        </p:nvGrpSpPr>
        <p:grpSpPr>
          <a:xfrm>
            <a:off x="1706649" y="1816332"/>
            <a:ext cx="280575" cy="73094"/>
            <a:chOff x="945724" y="2244096"/>
            <a:chExt cx="256963" cy="81358"/>
          </a:xfrm>
        </p:grpSpPr>
        <p:sp>
          <p:nvSpPr>
            <p:cNvPr id="304" name="Freihandform 776">
              <a:extLst>
                <a:ext uri="{FF2B5EF4-FFF2-40B4-BE49-F238E27FC236}">
                  <a16:creationId xmlns:a16="http://schemas.microsoft.com/office/drawing/2014/main" id="{846E40D2-23AC-4763-AEE8-724A9B54787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721F27DD-94C2-4498-A37A-F1FF21B4022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2C0C36D9-5A8B-4111-9D93-C646573A0621}"/>
              </a:ext>
            </a:extLst>
          </p:cNvPr>
          <p:cNvGrpSpPr/>
          <p:nvPr/>
        </p:nvGrpSpPr>
        <p:grpSpPr>
          <a:xfrm>
            <a:off x="2204307" y="897299"/>
            <a:ext cx="1423198" cy="1693852"/>
            <a:chOff x="2204307" y="897299"/>
            <a:chExt cx="1423198" cy="1693852"/>
          </a:xfrm>
        </p:grpSpPr>
        <p:sp>
          <p:nvSpPr>
            <p:cNvPr id="307" name="Textfeld 28">
              <a:extLst>
                <a:ext uri="{FF2B5EF4-FFF2-40B4-BE49-F238E27FC236}">
                  <a16:creationId xmlns:a16="http://schemas.microsoft.com/office/drawing/2014/main" id="{442A6026-E5F7-4340-8B5E-25731B644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2263" y="1056620"/>
              <a:ext cx="14152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>
                  <a:solidFill>
                    <a:srgbClr val="000000"/>
                  </a:solidFill>
                  <a:latin typeface="+mn-lt"/>
                </a:rPr>
                <a:t>Evaporative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 err="1">
                  <a:solidFill>
                    <a:srgbClr val="000000"/>
                  </a:solidFill>
                  <a:latin typeface="+mn-lt"/>
                </a:rPr>
                <a:t>cooling</a:t>
              </a:r>
              <a:endParaRPr lang="de-AT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08" name="Rounded Rectangle 187">
              <a:extLst>
                <a:ext uri="{FF2B5EF4-FFF2-40B4-BE49-F238E27FC236}">
                  <a16:creationId xmlns:a16="http://schemas.microsoft.com/office/drawing/2014/main" id="{854AAB8D-A74B-42DD-8C37-4BE63E1318FC}"/>
                </a:ext>
              </a:extLst>
            </p:cNvPr>
            <p:cNvSpPr/>
            <p:nvPr/>
          </p:nvSpPr>
          <p:spPr>
            <a:xfrm>
              <a:off x="2204307" y="1046855"/>
              <a:ext cx="1415242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310" name="Ellipse 598">
              <a:extLst>
                <a:ext uri="{FF2B5EF4-FFF2-40B4-BE49-F238E27FC236}">
                  <a16:creationId xmlns:a16="http://schemas.microsoft.com/office/drawing/2014/main" id="{A1102ECC-5BAD-4B08-86B9-C166C83C6A2F}"/>
                </a:ext>
              </a:extLst>
            </p:cNvPr>
            <p:cNvSpPr/>
            <p:nvPr/>
          </p:nvSpPr>
          <p:spPr bwMode="auto">
            <a:xfrm>
              <a:off x="3215434" y="175798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1" name="Ellipse 599">
              <a:extLst>
                <a:ext uri="{FF2B5EF4-FFF2-40B4-BE49-F238E27FC236}">
                  <a16:creationId xmlns:a16="http://schemas.microsoft.com/office/drawing/2014/main" id="{F7397D9A-17CC-4C2C-A644-8CBC6DE17183}"/>
                </a:ext>
              </a:extLst>
            </p:cNvPr>
            <p:cNvSpPr/>
            <p:nvPr/>
          </p:nvSpPr>
          <p:spPr bwMode="auto">
            <a:xfrm>
              <a:off x="2950445" y="241717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2" name="Ellipse 600">
              <a:extLst>
                <a:ext uri="{FF2B5EF4-FFF2-40B4-BE49-F238E27FC236}">
                  <a16:creationId xmlns:a16="http://schemas.microsoft.com/office/drawing/2014/main" id="{4DC64979-3E17-4D42-A794-F4603830EFD1}"/>
                </a:ext>
              </a:extLst>
            </p:cNvPr>
            <p:cNvSpPr/>
            <p:nvPr/>
          </p:nvSpPr>
          <p:spPr bwMode="auto">
            <a:xfrm>
              <a:off x="3061000" y="234424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3" name="Ellipse 601">
              <a:extLst>
                <a:ext uri="{FF2B5EF4-FFF2-40B4-BE49-F238E27FC236}">
                  <a16:creationId xmlns:a16="http://schemas.microsoft.com/office/drawing/2014/main" id="{52B2B6B9-3BBE-4FAD-81E1-B6E1821B5EB3}"/>
                </a:ext>
              </a:extLst>
            </p:cNvPr>
            <p:cNvSpPr/>
            <p:nvPr/>
          </p:nvSpPr>
          <p:spPr bwMode="auto">
            <a:xfrm>
              <a:off x="2844027" y="238235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4" name="Ellipse 602">
              <a:extLst>
                <a:ext uri="{FF2B5EF4-FFF2-40B4-BE49-F238E27FC236}">
                  <a16:creationId xmlns:a16="http://schemas.microsoft.com/office/drawing/2014/main" id="{2BC701C3-E6D6-4942-AE95-0BFCD31BD976}"/>
                </a:ext>
              </a:extLst>
            </p:cNvPr>
            <p:cNvSpPr/>
            <p:nvPr/>
          </p:nvSpPr>
          <p:spPr bwMode="auto">
            <a:xfrm>
              <a:off x="2727926" y="170723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5" name="Ellipse 603">
              <a:extLst>
                <a:ext uri="{FF2B5EF4-FFF2-40B4-BE49-F238E27FC236}">
                  <a16:creationId xmlns:a16="http://schemas.microsoft.com/office/drawing/2014/main" id="{FCC92857-212C-479D-A097-3750C95D0D82}"/>
                </a:ext>
              </a:extLst>
            </p:cNvPr>
            <p:cNvSpPr/>
            <p:nvPr/>
          </p:nvSpPr>
          <p:spPr bwMode="auto">
            <a:xfrm>
              <a:off x="3171045" y="218695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6" name="Ellipse 604">
              <a:extLst>
                <a:ext uri="{FF2B5EF4-FFF2-40B4-BE49-F238E27FC236}">
                  <a16:creationId xmlns:a16="http://schemas.microsoft.com/office/drawing/2014/main" id="{C73B7C95-828B-4898-8368-D6047F964B0B}"/>
                </a:ext>
              </a:extLst>
            </p:cNvPr>
            <p:cNvSpPr/>
            <p:nvPr/>
          </p:nvSpPr>
          <p:spPr bwMode="auto">
            <a:xfrm>
              <a:off x="2816649" y="2252034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7" name="Ellipse 605">
              <a:extLst>
                <a:ext uri="{FF2B5EF4-FFF2-40B4-BE49-F238E27FC236}">
                  <a16:creationId xmlns:a16="http://schemas.microsoft.com/office/drawing/2014/main" id="{CC1432C4-DA7C-4FDD-B416-BFC0EE693C53}"/>
                </a:ext>
              </a:extLst>
            </p:cNvPr>
            <p:cNvSpPr/>
            <p:nvPr/>
          </p:nvSpPr>
          <p:spPr bwMode="auto">
            <a:xfrm>
              <a:off x="2958723" y="221142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8" name="Ellipse 606">
              <a:extLst>
                <a:ext uri="{FF2B5EF4-FFF2-40B4-BE49-F238E27FC236}">
                  <a16:creationId xmlns:a16="http://schemas.microsoft.com/office/drawing/2014/main" id="{9F3DE658-B9FE-414B-9064-388C1D1E689D}"/>
                </a:ext>
              </a:extLst>
            </p:cNvPr>
            <p:cNvSpPr/>
            <p:nvPr/>
          </p:nvSpPr>
          <p:spPr bwMode="auto">
            <a:xfrm>
              <a:off x="2700935" y="222114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9" name="Ellipse 607">
              <a:extLst>
                <a:ext uri="{FF2B5EF4-FFF2-40B4-BE49-F238E27FC236}">
                  <a16:creationId xmlns:a16="http://schemas.microsoft.com/office/drawing/2014/main" id="{8D3ABDBA-AF2F-4F91-9CFB-2683FB37F9BA}"/>
                </a:ext>
              </a:extLst>
            </p:cNvPr>
            <p:cNvSpPr/>
            <p:nvPr/>
          </p:nvSpPr>
          <p:spPr bwMode="auto">
            <a:xfrm>
              <a:off x="3025876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0" name="Ellipse 608">
              <a:extLst>
                <a:ext uri="{FF2B5EF4-FFF2-40B4-BE49-F238E27FC236}">
                  <a16:creationId xmlns:a16="http://schemas.microsoft.com/office/drawing/2014/main" id="{CD1C7840-7368-4FA7-B832-7A97217059C5}"/>
                </a:ext>
              </a:extLst>
            </p:cNvPr>
            <p:cNvSpPr/>
            <p:nvPr/>
          </p:nvSpPr>
          <p:spPr bwMode="auto">
            <a:xfrm>
              <a:off x="2571891" y="199248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1" name="Ellipse 609">
              <a:extLst>
                <a:ext uri="{FF2B5EF4-FFF2-40B4-BE49-F238E27FC236}">
                  <a16:creationId xmlns:a16="http://schemas.microsoft.com/office/drawing/2014/main" id="{BEAC68BB-B6F2-4C0D-B079-CF000E3A70A5}"/>
                </a:ext>
              </a:extLst>
            </p:cNvPr>
            <p:cNvSpPr/>
            <p:nvPr/>
          </p:nvSpPr>
          <p:spPr bwMode="auto">
            <a:xfrm>
              <a:off x="3286855" y="191435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2" name="Ellipse 610">
              <a:extLst>
                <a:ext uri="{FF2B5EF4-FFF2-40B4-BE49-F238E27FC236}">
                  <a16:creationId xmlns:a16="http://schemas.microsoft.com/office/drawing/2014/main" id="{F5CD8E1F-8C4C-49D9-AB8D-6A3B6C1F87D5}"/>
                </a:ext>
              </a:extLst>
            </p:cNvPr>
            <p:cNvSpPr/>
            <p:nvPr/>
          </p:nvSpPr>
          <p:spPr bwMode="auto">
            <a:xfrm>
              <a:off x="2994833" y="185367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3" name="Ellipse 611">
              <a:extLst>
                <a:ext uri="{FF2B5EF4-FFF2-40B4-BE49-F238E27FC236}">
                  <a16:creationId xmlns:a16="http://schemas.microsoft.com/office/drawing/2014/main" id="{B68FE4ED-D03E-4038-B196-9EA0D9900FED}"/>
                </a:ext>
              </a:extLst>
            </p:cNvPr>
            <p:cNvSpPr/>
            <p:nvPr/>
          </p:nvSpPr>
          <p:spPr bwMode="auto">
            <a:xfrm>
              <a:off x="2700935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4" name="Freihandform 619">
              <a:extLst>
                <a:ext uri="{FF2B5EF4-FFF2-40B4-BE49-F238E27FC236}">
                  <a16:creationId xmlns:a16="http://schemas.microsoft.com/office/drawing/2014/main" id="{4C8C62E1-1D78-4A5D-BDE8-428F695E2B80}"/>
                </a:ext>
              </a:extLst>
            </p:cNvPr>
            <p:cNvSpPr/>
            <p:nvPr/>
          </p:nvSpPr>
          <p:spPr bwMode="auto">
            <a:xfrm>
              <a:off x="2640118" y="1839206"/>
              <a:ext cx="247977" cy="138424"/>
            </a:xfrm>
            <a:custGeom>
              <a:avLst/>
              <a:gdLst>
                <a:gd name="connsiteX0" fmla="*/ 0 w 683664"/>
                <a:gd name="connsiteY0" fmla="*/ 239294 h 239294"/>
                <a:gd name="connsiteX1" fmla="*/ 290557 w 683664"/>
                <a:gd name="connsiteY1" fmla="*/ 12 h 239294"/>
                <a:gd name="connsiteX2" fmla="*/ 683664 w 683664"/>
                <a:gd name="connsiteY2" fmla="*/ 230748 h 23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664" h="239294">
                  <a:moveTo>
                    <a:pt x="0" y="239294"/>
                  </a:moveTo>
                  <a:cubicBezTo>
                    <a:pt x="88306" y="120365"/>
                    <a:pt x="176613" y="1436"/>
                    <a:pt x="290557" y="12"/>
                  </a:cubicBezTo>
                  <a:cubicBezTo>
                    <a:pt x="404501" y="-1412"/>
                    <a:pt x="544082" y="114668"/>
                    <a:pt x="683664" y="230748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5" name="Freihandform 620">
              <a:extLst>
                <a:ext uri="{FF2B5EF4-FFF2-40B4-BE49-F238E27FC236}">
                  <a16:creationId xmlns:a16="http://schemas.microsoft.com/office/drawing/2014/main" id="{3A459E51-1C60-43DA-A2D5-B0405F963D76}"/>
                </a:ext>
              </a:extLst>
            </p:cNvPr>
            <p:cNvSpPr/>
            <p:nvPr/>
          </p:nvSpPr>
          <p:spPr bwMode="auto">
            <a:xfrm flipH="1">
              <a:off x="2359934" y="1517922"/>
              <a:ext cx="355384" cy="317244"/>
            </a:xfrm>
            <a:custGeom>
              <a:avLst/>
              <a:gdLst>
                <a:gd name="connsiteX0" fmla="*/ 0 w 1093862"/>
                <a:gd name="connsiteY0" fmla="*/ 572568 h 799624"/>
                <a:gd name="connsiteX1" fmla="*/ 213645 w 1093862"/>
                <a:gd name="connsiteY1" fmla="*/ 769122 h 799624"/>
                <a:gd name="connsiteX2" fmla="*/ 1093862 w 1093862"/>
                <a:gd name="connsiteY2" fmla="*/ 0 h 799624"/>
                <a:gd name="connsiteX0" fmla="*/ 0 w 1093862"/>
                <a:gd name="connsiteY0" fmla="*/ 572568 h 723441"/>
                <a:gd name="connsiteX1" fmla="*/ 341832 w 1093862"/>
                <a:gd name="connsiteY1" fmla="*/ 675118 h 723441"/>
                <a:gd name="connsiteX2" fmla="*/ 1093862 w 1093862"/>
                <a:gd name="connsiteY2" fmla="*/ 0 h 723441"/>
                <a:gd name="connsiteX0" fmla="*/ 0 w 1170774"/>
                <a:gd name="connsiteY0" fmla="*/ 615297 h 740605"/>
                <a:gd name="connsiteX1" fmla="*/ 418744 w 1170774"/>
                <a:gd name="connsiteY1" fmla="*/ 675118 h 740605"/>
                <a:gd name="connsiteX2" fmla="*/ 1170774 w 1170774"/>
                <a:gd name="connsiteY2" fmla="*/ 0 h 740605"/>
                <a:gd name="connsiteX0" fmla="*/ 0 w 1170774"/>
                <a:gd name="connsiteY0" fmla="*/ 615297 h 738000"/>
                <a:gd name="connsiteX1" fmla="*/ 418744 w 1170774"/>
                <a:gd name="connsiteY1" fmla="*/ 675118 h 738000"/>
                <a:gd name="connsiteX2" fmla="*/ 1170774 w 1170774"/>
                <a:gd name="connsiteY2" fmla="*/ 0 h 738000"/>
                <a:gd name="connsiteX0" fmla="*/ 0 w 1170774"/>
                <a:gd name="connsiteY0" fmla="*/ 615297 h 730738"/>
                <a:gd name="connsiteX1" fmla="*/ 418744 w 1170774"/>
                <a:gd name="connsiteY1" fmla="*/ 675118 h 730738"/>
                <a:gd name="connsiteX2" fmla="*/ 1170774 w 1170774"/>
                <a:gd name="connsiteY2" fmla="*/ 0 h 730738"/>
                <a:gd name="connsiteX0" fmla="*/ 0 w 1136591"/>
                <a:gd name="connsiteY0" fmla="*/ 598206 h 724392"/>
                <a:gd name="connsiteX1" fmla="*/ 384561 w 1136591"/>
                <a:gd name="connsiteY1" fmla="*/ 675118 h 724392"/>
                <a:gd name="connsiteX2" fmla="*/ 1136591 w 1136591"/>
                <a:gd name="connsiteY2" fmla="*/ 0 h 7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724392">
                  <a:moveTo>
                    <a:pt x="0" y="598206"/>
                  </a:moveTo>
                  <a:cubicBezTo>
                    <a:pt x="143854" y="710014"/>
                    <a:pt x="195129" y="774819"/>
                    <a:pt x="384561" y="675118"/>
                  </a:cubicBezTo>
                  <a:cubicBezTo>
                    <a:pt x="573993" y="575417"/>
                    <a:pt x="787637" y="336847"/>
                    <a:pt x="1136591" y="0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6" name="Arc 325">
              <a:extLst>
                <a:ext uri="{FF2B5EF4-FFF2-40B4-BE49-F238E27FC236}">
                  <a16:creationId xmlns:a16="http://schemas.microsoft.com/office/drawing/2014/main" id="{C1C40058-5486-4EFE-9033-9257D3BB6378}"/>
                </a:ext>
              </a:extLst>
            </p:cNvPr>
            <p:cNvSpPr/>
            <p:nvPr/>
          </p:nvSpPr>
          <p:spPr bwMode="auto">
            <a:xfrm rot="5400000" flipV="1">
              <a:off x="2153652" y="1226777"/>
              <a:ext cx="1631527" cy="972572"/>
            </a:xfrm>
            <a:prstGeom prst="arc">
              <a:avLst>
                <a:gd name="adj1" fmla="val 17393194"/>
                <a:gd name="adj2" fmla="val 420400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7AC78726-3114-46FF-A913-F44CF27FB723}"/>
              </a:ext>
            </a:extLst>
          </p:cNvPr>
          <p:cNvGrpSpPr/>
          <p:nvPr/>
        </p:nvGrpSpPr>
        <p:grpSpPr>
          <a:xfrm rot="3851773">
            <a:off x="866852" y="1706170"/>
            <a:ext cx="280575" cy="73094"/>
            <a:chOff x="945724" y="2244096"/>
            <a:chExt cx="256963" cy="81358"/>
          </a:xfrm>
        </p:grpSpPr>
        <p:sp>
          <p:nvSpPr>
            <p:cNvPr id="328" name="Freihandform 776">
              <a:extLst>
                <a:ext uri="{FF2B5EF4-FFF2-40B4-BE49-F238E27FC236}">
                  <a16:creationId xmlns:a16="http://schemas.microsoft.com/office/drawing/2014/main" id="{DFDBE965-8345-4080-B0FD-778D7818CB80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640C7CCA-C8C7-4A17-A078-321708A0D45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B7A59F59-4B18-4601-904C-DBB3DF37D829}"/>
              </a:ext>
            </a:extLst>
          </p:cNvPr>
          <p:cNvGrpSpPr/>
          <p:nvPr/>
        </p:nvGrpSpPr>
        <p:grpSpPr>
          <a:xfrm rot="18236012">
            <a:off x="676222" y="2184594"/>
            <a:ext cx="280575" cy="73094"/>
            <a:chOff x="945724" y="2244096"/>
            <a:chExt cx="256963" cy="81358"/>
          </a:xfrm>
        </p:grpSpPr>
        <p:sp>
          <p:nvSpPr>
            <p:cNvPr id="331" name="Freihandform 776">
              <a:extLst>
                <a:ext uri="{FF2B5EF4-FFF2-40B4-BE49-F238E27FC236}">
                  <a16:creationId xmlns:a16="http://schemas.microsoft.com/office/drawing/2014/main" id="{236C63A0-86AF-44AF-A81B-D738C8F972C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EB280FC4-E1EF-4009-8B0E-CB40AFCCC1D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E0918C4D-8692-4AE2-BB51-BD6648674671}"/>
              </a:ext>
            </a:extLst>
          </p:cNvPr>
          <p:cNvCxnSpPr>
            <a:cxnSpLocks/>
          </p:cNvCxnSpPr>
          <p:nvPr/>
        </p:nvCxnSpPr>
        <p:spPr>
          <a:xfrm>
            <a:off x="4486429" y="2011118"/>
            <a:ext cx="475145" cy="0"/>
          </a:xfrm>
          <a:prstGeom prst="straightConnector1">
            <a:avLst/>
          </a:prstGeom>
          <a:ln w="38100">
            <a:solidFill>
              <a:srgbClr val="00FE7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feld 28">
            <a:extLst>
              <a:ext uri="{FF2B5EF4-FFF2-40B4-BE49-F238E27FC236}">
                <a16:creationId xmlns:a16="http://schemas.microsoft.com/office/drawing/2014/main" id="{08231616-72D3-4F75-BA8D-261A47B85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243" y="2147952"/>
            <a:ext cx="1692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dirty="0" err="1">
                <a:solidFill>
                  <a:srgbClr val="000000"/>
                </a:solidFill>
                <a:latin typeface="+mn-lt"/>
              </a:rPr>
              <a:t>outcoupling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9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52"/>
    </mc:Choice>
    <mc:Fallback xmlns="">
      <p:transition spd="slow" advTm="6135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Our tricks</a:t>
            </a:r>
          </a:p>
        </p:txBody>
      </p:sp>
      <p:sp>
        <p:nvSpPr>
          <p:cNvPr id="80" name="Abgerundetes Rechteck 17">
            <a:extLst>
              <a:ext uri="{FF2B5EF4-FFF2-40B4-BE49-F238E27FC236}">
                <a16:creationId xmlns:a16="http://schemas.microsoft.com/office/drawing/2014/main" id="{79CEAA90-6334-4FFE-AEFC-381CE0915C77}"/>
              </a:ext>
            </a:extLst>
          </p:cNvPr>
          <p:cNvSpPr/>
          <p:nvPr/>
        </p:nvSpPr>
        <p:spPr>
          <a:xfrm>
            <a:off x="4115669" y="866854"/>
            <a:ext cx="3961546" cy="2440476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bgerundetes Rechteck 17">
            <a:extLst>
              <a:ext uri="{FF2B5EF4-FFF2-40B4-BE49-F238E27FC236}">
                <a16:creationId xmlns:a16="http://schemas.microsoft.com/office/drawing/2014/main" id="{1CFBAE42-008E-4CEC-81AD-7FD5FA57EA2C}"/>
              </a:ext>
            </a:extLst>
          </p:cNvPr>
          <p:cNvSpPr/>
          <p:nvPr/>
        </p:nvSpPr>
        <p:spPr>
          <a:xfrm>
            <a:off x="1941200" y="3458109"/>
            <a:ext cx="3961546" cy="319301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bgerundetes Rechteck 17">
            <a:extLst>
              <a:ext uri="{FF2B5EF4-FFF2-40B4-BE49-F238E27FC236}">
                <a16:creationId xmlns:a16="http://schemas.microsoft.com/office/drawing/2014/main" id="{E2109077-EA8B-42A4-893B-EC418BEFA940}"/>
              </a:ext>
            </a:extLst>
          </p:cNvPr>
          <p:cNvSpPr/>
          <p:nvPr/>
        </p:nvSpPr>
        <p:spPr>
          <a:xfrm>
            <a:off x="6276301" y="3458109"/>
            <a:ext cx="3961546" cy="319301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feld 26">
            <a:extLst>
              <a:ext uri="{FF2B5EF4-FFF2-40B4-BE49-F238E27FC236}">
                <a16:creationId xmlns:a16="http://schemas.microsoft.com/office/drawing/2014/main" id="{FD5841A5-97AB-47E5-B858-21D06D12402D}"/>
              </a:ext>
            </a:extLst>
          </p:cNvPr>
          <p:cNvSpPr txBox="1"/>
          <p:nvPr/>
        </p:nvSpPr>
        <p:spPr>
          <a:xfrm>
            <a:off x="2760020" y="3487279"/>
            <a:ext cx="2323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feld 26">
            <a:extLst>
              <a:ext uri="{FF2B5EF4-FFF2-40B4-BE49-F238E27FC236}">
                <a16:creationId xmlns:a16="http://schemas.microsoft.com/office/drawing/2014/main" id="{C03A73AD-F8D8-4163-9BE2-1577CFB061A8}"/>
              </a:ext>
            </a:extLst>
          </p:cNvPr>
          <p:cNvSpPr txBox="1"/>
          <p:nvPr/>
        </p:nvSpPr>
        <p:spPr>
          <a:xfrm>
            <a:off x="7294313" y="3641167"/>
            <a:ext cx="2218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Transparency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</a:t>
            </a:r>
          </a:p>
        </p:txBody>
      </p:sp>
      <p:pic>
        <p:nvPicPr>
          <p:cNvPr id="85" name="Picture 2" descr="https://upload.wikimedia.org/wikipedia/commons/4/41/Strontium_destilled_crystals.jpg">
            <a:extLst>
              <a:ext uri="{FF2B5EF4-FFF2-40B4-BE49-F238E27FC236}">
                <a16:creationId xmlns:a16="http://schemas.microsoft.com/office/drawing/2014/main" id="{F87FFD3E-1C43-4714-B7E2-B355ACADB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r="90"/>
          <a:stretch/>
        </p:blipFill>
        <p:spPr bwMode="auto">
          <a:xfrm>
            <a:off x="4554237" y="1383040"/>
            <a:ext cx="3084413" cy="17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hteck 80">
            <a:extLst>
              <a:ext uri="{FF2B5EF4-FFF2-40B4-BE49-F238E27FC236}">
                <a16:creationId xmlns:a16="http://schemas.microsoft.com/office/drawing/2014/main" id="{CD8090AB-12E5-401C-A6E6-272597FC171C}"/>
              </a:ext>
            </a:extLst>
          </p:cNvPr>
          <p:cNvSpPr/>
          <p:nvPr/>
        </p:nvSpPr>
        <p:spPr>
          <a:xfrm>
            <a:off x="5455882" y="899143"/>
            <a:ext cx="12281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Strontium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ight Arrow 63">
            <a:extLst>
              <a:ext uri="{FF2B5EF4-FFF2-40B4-BE49-F238E27FC236}">
                <a16:creationId xmlns:a16="http://schemas.microsoft.com/office/drawing/2014/main" id="{C1A0A14D-4FA9-49B7-A34F-EF80965C14CA}"/>
              </a:ext>
            </a:extLst>
          </p:cNvPr>
          <p:cNvSpPr/>
          <p:nvPr/>
        </p:nvSpPr>
        <p:spPr>
          <a:xfrm rot="7500000">
            <a:off x="5073254" y="3176873"/>
            <a:ext cx="814071" cy="396846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ight Arrow 64">
            <a:extLst>
              <a:ext uri="{FF2B5EF4-FFF2-40B4-BE49-F238E27FC236}">
                <a16:creationId xmlns:a16="http://schemas.microsoft.com/office/drawing/2014/main" id="{063F76DF-9559-4F9C-979F-2E59A281A9E4}"/>
              </a:ext>
            </a:extLst>
          </p:cNvPr>
          <p:cNvSpPr/>
          <p:nvPr/>
        </p:nvSpPr>
        <p:spPr>
          <a:xfrm rot="3300000">
            <a:off x="6257265" y="3195564"/>
            <a:ext cx="814071" cy="396846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6C5468-5AE2-4E23-B51D-A6FD5DE751B8}"/>
              </a:ext>
            </a:extLst>
          </p:cNvPr>
          <p:cNvSpPr/>
          <p:nvPr/>
        </p:nvSpPr>
        <p:spPr bwMode="auto">
          <a:xfrm>
            <a:off x="2339254" y="4211653"/>
            <a:ext cx="3141034" cy="20370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C30B07F-4887-41E2-9A2D-F521162A8E3C}"/>
              </a:ext>
            </a:extLst>
          </p:cNvPr>
          <p:cNvGrpSpPr>
            <a:grpSpLocks noChangeAspect="1"/>
          </p:cNvGrpSpPr>
          <p:nvPr/>
        </p:nvGrpSpPr>
        <p:grpSpPr>
          <a:xfrm>
            <a:off x="2928500" y="4425832"/>
            <a:ext cx="1844392" cy="1649191"/>
            <a:chOff x="4299127" y="2297253"/>
            <a:chExt cx="2847326" cy="254598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EFA6690-E3D4-4828-A41B-E4E32DB37E60}"/>
                </a:ext>
              </a:extLst>
            </p:cNvPr>
            <p:cNvCxnSpPr/>
            <p:nvPr/>
          </p:nvCxnSpPr>
          <p:spPr bwMode="auto">
            <a:xfrm>
              <a:off x="4299127" y="4842690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06D59ECF-5A73-4C93-9323-B527C0C6CFA7}"/>
                </a:ext>
              </a:extLst>
            </p:cNvPr>
            <p:cNvCxnSpPr/>
            <p:nvPr/>
          </p:nvCxnSpPr>
          <p:spPr bwMode="auto">
            <a:xfrm flipV="1">
              <a:off x="4624357" y="2297253"/>
              <a:ext cx="1081911" cy="2545980"/>
            </a:xfrm>
            <a:prstGeom prst="straightConnector1">
              <a:avLst/>
            </a:prstGeom>
            <a:noFill/>
            <a:ln w="107950" cap="flat" cmpd="sng" algn="ctr">
              <a:solidFill>
                <a:srgbClr val="0000FF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BCE124-3C91-435F-8647-668AC80DDFD4}"/>
                </a:ext>
              </a:extLst>
            </p:cNvPr>
            <p:cNvCxnSpPr/>
            <p:nvPr/>
          </p:nvCxnSpPr>
          <p:spPr bwMode="auto">
            <a:xfrm>
              <a:off x="5313805" y="2297253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695F116-0DF2-4B2E-A61E-07C69BFF2228}"/>
                </a:ext>
              </a:extLst>
            </p:cNvPr>
            <p:cNvCxnSpPr/>
            <p:nvPr/>
          </p:nvCxnSpPr>
          <p:spPr bwMode="auto">
            <a:xfrm>
              <a:off x="6382260" y="3230841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1AE47FE-7A09-44CB-9738-C02806698D4B}"/>
                </a:ext>
              </a:extLst>
            </p:cNvPr>
            <p:cNvCxnSpPr/>
            <p:nvPr/>
          </p:nvCxnSpPr>
          <p:spPr bwMode="auto">
            <a:xfrm>
              <a:off x="6384867" y="3342990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EF4700B-FFFF-4907-91FD-9151F1049E88}"/>
                </a:ext>
              </a:extLst>
            </p:cNvPr>
            <p:cNvCxnSpPr/>
            <p:nvPr/>
          </p:nvCxnSpPr>
          <p:spPr bwMode="auto">
            <a:xfrm>
              <a:off x="6387475" y="3455143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Arrow Connector 14">
              <a:extLst>
                <a:ext uri="{FF2B5EF4-FFF2-40B4-BE49-F238E27FC236}">
                  <a16:creationId xmlns:a16="http://schemas.microsoft.com/office/drawing/2014/main" id="{6E2C3B09-B11E-4A65-A203-75DE95977C27}"/>
                </a:ext>
              </a:extLst>
            </p:cNvPr>
            <p:cNvCxnSpPr/>
            <p:nvPr/>
          </p:nvCxnSpPr>
          <p:spPr bwMode="auto">
            <a:xfrm flipV="1">
              <a:off x="4817708" y="3350819"/>
              <a:ext cx="1969434" cy="148404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525210-6D6C-4771-B52D-677D7C8FE865}"/>
              </a:ext>
            </a:extLst>
          </p:cNvPr>
          <p:cNvSpPr/>
          <p:nvPr/>
        </p:nvSpPr>
        <p:spPr bwMode="auto">
          <a:xfrm>
            <a:off x="6711022" y="4211653"/>
            <a:ext cx="3141034" cy="20370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id="{64832B43-E7CD-4326-8B6B-7FAC88BA9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r="33497"/>
          <a:stretch/>
        </p:blipFill>
        <p:spPr bwMode="auto">
          <a:xfrm rot="5400000">
            <a:off x="7356678" y="3775288"/>
            <a:ext cx="1958359" cy="29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feld 26">
            <a:extLst>
              <a:ext uri="{FF2B5EF4-FFF2-40B4-BE49-F238E27FC236}">
                <a16:creationId xmlns:a16="http://schemas.microsoft.com/office/drawing/2014/main" id="{074352BA-0B22-47EA-B302-23097EED95F1}"/>
              </a:ext>
            </a:extLst>
          </p:cNvPr>
          <p:cNvSpPr txBox="1"/>
          <p:nvPr/>
        </p:nvSpPr>
        <p:spPr>
          <a:xfrm>
            <a:off x="3217903" y="6237695"/>
            <a:ext cx="1381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</a:t>
            </a:r>
          </a:p>
        </p:txBody>
      </p:sp>
      <p:sp>
        <p:nvSpPr>
          <p:cNvPr id="102" name="Textfeld 26">
            <a:extLst>
              <a:ext uri="{FF2B5EF4-FFF2-40B4-BE49-F238E27FC236}">
                <a16:creationId xmlns:a16="http://schemas.microsoft.com/office/drawing/2014/main" id="{ED844D8F-1FB9-433A-BECB-8A70936140D2}"/>
              </a:ext>
            </a:extLst>
          </p:cNvPr>
          <p:cNvSpPr txBox="1"/>
          <p:nvPr/>
        </p:nvSpPr>
        <p:spPr>
          <a:xfrm>
            <a:off x="6894400" y="6255609"/>
            <a:ext cx="2878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5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2"/>
    </mc:Choice>
    <mc:Fallback xmlns="">
      <p:transition spd="slow" advTm="1054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BEC in laser cooled cloud</a:t>
            </a:r>
          </a:p>
        </p:txBody>
      </p:sp>
      <p:sp>
        <p:nvSpPr>
          <p:cNvPr id="173" name="Titel 1">
            <a:extLst>
              <a:ext uri="{FF2B5EF4-FFF2-40B4-BE49-F238E27FC236}">
                <a16:creationId xmlns:a16="http://schemas.microsoft.com/office/drawing/2014/main" id="{6D815291-3ED8-4A74-8534-232CE84A8B8C}"/>
              </a:ext>
            </a:extLst>
          </p:cNvPr>
          <p:cNvSpPr txBox="1">
            <a:spLocks/>
          </p:cNvSpPr>
          <p:nvPr/>
        </p:nvSpPr>
        <p:spPr>
          <a:xfrm>
            <a:off x="-91072" y="766874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4" name="Abgerundetes Rechteck 17">
            <a:extLst>
              <a:ext uri="{FF2B5EF4-FFF2-40B4-BE49-F238E27FC236}">
                <a16:creationId xmlns:a16="http://schemas.microsoft.com/office/drawing/2014/main" id="{C58F4579-4EDA-45B7-A068-596D14EA97E7}"/>
              </a:ext>
            </a:extLst>
          </p:cNvPr>
          <p:cNvSpPr/>
          <p:nvPr/>
        </p:nvSpPr>
        <p:spPr>
          <a:xfrm>
            <a:off x="1744206" y="1286011"/>
            <a:ext cx="2771052" cy="5103785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5" name="Abgerundetes Rechteck 17">
            <a:extLst>
              <a:ext uri="{FF2B5EF4-FFF2-40B4-BE49-F238E27FC236}">
                <a16:creationId xmlns:a16="http://schemas.microsoft.com/office/drawing/2014/main" id="{EF2C75B2-AA5A-4DB9-BE18-77EA6D319C8C}"/>
              </a:ext>
            </a:extLst>
          </p:cNvPr>
          <p:cNvSpPr/>
          <p:nvPr/>
        </p:nvSpPr>
        <p:spPr>
          <a:xfrm>
            <a:off x="4718028" y="1286011"/>
            <a:ext cx="2771052" cy="5103785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6" name="Textfeld 26">
            <a:extLst>
              <a:ext uri="{FF2B5EF4-FFF2-40B4-BE49-F238E27FC236}">
                <a16:creationId xmlns:a16="http://schemas.microsoft.com/office/drawing/2014/main" id="{0DCCE8BC-6081-4546-B6F9-8280F1557BE0}"/>
              </a:ext>
            </a:extLst>
          </p:cNvPr>
          <p:cNvSpPr txBox="1"/>
          <p:nvPr/>
        </p:nvSpPr>
        <p:spPr>
          <a:xfrm>
            <a:off x="1744207" y="1306415"/>
            <a:ext cx="277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cooling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narrow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Textfeld 26">
            <a:extLst>
              <a:ext uri="{FF2B5EF4-FFF2-40B4-BE49-F238E27FC236}">
                <a16:creationId xmlns:a16="http://schemas.microsoft.com/office/drawing/2014/main" id="{891D1BC5-B975-4F1C-B9D2-A26B2BCBB5E9}"/>
              </a:ext>
            </a:extLst>
          </p:cNvPr>
          <p:cNvSpPr txBox="1"/>
          <p:nvPr/>
        </p:nvSpPr>
        <p:spPr>
          <a:xfrm>
            <a:off x="4718029" y="1388452"/>
            <a:ext cx="2771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Dimple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trick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feld 26">
            <a:extLst>
              <a:ext uri="{FF2B5EF4-FFF2-40B4-BE49-F238E27FC236}">
                <a16:creationId xmlns:a16="http://schemas.microsoft.com/office/drawing/2014/main" id="{C19178ED-7920-4D0B-8490-CDEDBCAC5EBD}"/>
              </a:ext>
            </a:extLst>
          </p:cNvPr>
          <p:cNvSpPr txBox="1"/>
          <p:nvPr/>
        </p:nvSpPr>
        <p:spPr>
          <a:xfrm>
            <a:off x="2021190" y="3400916"/>
            <a:ext cx="2299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Phase-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density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0.1</a:t>
            </a:r>
          </a:p>
        </p:txBody>
      </p:sp>
      <p:sp>
        <p:nvSpPr>
          <p:cNvPr id="179" name="Textfeld 26">
            <a:extLst>
              <a:ext uri="{FF2B5EF4-FFF2-40B4-BE49-F238E27FC236}">
                <a16:creationId xmlns:a16="http://schemas.microsoft.com/office/drawing/2014/main" id="{E650A133-40FB-43C2-A72C-CCC890A26AEE}"/>
              </a:ext>
            </a:extLst>
          </p:cNvPr>
          <p:cNvSpPr txBox="1"/>
          <p:nvPr/>
        </p:nvSpPr>
        <p:spPr>
          <a:xfrm>
            <a:off x="4832264" y="3362472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phase-space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density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Abgerundetes Rechteck 17">
            <a:extLst>
              <a:ext uri="{FF2B5EF4-FFF2-40B4-BE49-F238E27FC236}">
                <a16:creationId xmlns:a16="http://schemas.microsoft.com/office/drawing/2014/main" id="{38041D7E-0939-4EC9-A5F4-8608EDF18D62}"/>
              </a:ext>
            </a:extLst>
          </p:cNvPr>
          <p:cNvSpPr/>
          <p:nvPr/>
        </p:nvSpPr>
        <p:spPr>
          <a:xfrm>
            <a:off x="7691850" y="1290949"/>
            <a:ext cx="2771052" cy="5098846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1" name="Textfeld 26">
            <a:extLst>
              <a:ext uri="{FF2B5EF4-FFF2-40B4-BE49-F238E27FC236}">
                <a16:creationId xmlns:a16="http://schemas.microsoft.com/office/drawing/2014/main" id="{FDC10D80-6B14-4ACE-8C7E-2A3C9E87FC01}"/>
              </a:ext>
            </a:extLst>
          </p:cNvPr>
          <p:cNvSpPr txBox="1"/>
          <p:nvPr/>
        </p:nvSpPr>
        <p:spPr>
          <a:xfrm>
            <a:off x="7691850" y="1363765"/>
            <a:ext cx="277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Transparency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47A5D76-7287-46FA-93F4-83AADAA49DA8}"/>
              </a:ext>
            </a:extLst>
          </p:cNvPr>
          <p:cNvGrpSpPr/>
          <p:nvPr/>
        </p:nvGrpSpPr>
        <p:grpSpPr>
          <a:xfrm>
            <a:off x="7965385" y="3958379"/>
            <a:ext cx="2197114" cy="1424877"/>
            <a:chOff x="6441385" y="3948333"/>
            <a:chExt cx="2197114" cy="1424877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B4DEBA9-F053-4E69-B5A8-B3F4869959C4}"/>
                </a:ext>
              </a:extLst>
            </p:cNvPr>
            <p:cNvSpPr/>
            <p:nvPr/>
          </p:nvSpPr>
          <p:spPr bwMode="auto">
            <a:xfrm>
              <a:off x="6441385" y="3948333"/>
              <a:ext cx="2197114" cy="1424877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84" name="Picture 2">
              <a:extLst>
                <a:ext uri="{FF2B5EF4-FFF2-40B4-BE49-F238E27FC236}">
                  <a16:creationId xmlns:a16="http://schemas.microsoft.com/office/drawing/2014/main" id="{9263F4DC-85A5-40A2-9C20-E493A5AC70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2" r="33497"/>
            <a:stretch/>
          </p:blipFill>
          <p:spPr bwMode="auto">
            <a:xfrm rot="16200000">
              <a:off x="6841738" y="3651645"/>
              <a:ext cx="1369847" cy="203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" name="Textfeld 26">
            <a:extLst>
              <a:ext uri="{FF2B5EF4-FFF2-40B4-BE49-F238E27FC236}">
                <a16:creationId xmlns:a16="http://schemas.microsoft.com/office/drawing/2014/main" id="{6D7F902A-0F19-49D2-9B7E-BDDA8EABB663}"/>
              </a:ext>
            </a:extLst>
          </p:cNvPr>
          <p:cNvSpPr txBox="1"/>
          <p:nvPr/>
        </p:nvSpPr>
        <p:spPr>
          <a:xfrm>
            <a:off x="8122891" y="3348113"/>
            <a:ext cx="195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Protect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BEC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cooling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light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3D376BD-70DF-4598-96AD-7D76FAD3EC0A}"/>
              </a:ext>
            </a:extLst>
          </p:cNvPr>
          <p:cNvSpPr/>
          <p:nvPr/>
        </p:nvSpPr>
        <p:spPr>
          <a:xfrm>
            <a:off x="7102903" y="6489265"/>
            <a:ext cx="352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Phys. Rev. Lett.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263003 (2013)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523CE62-B5AC-44C5-975F-9B70E7490BFE}"/>
              </a:ext>
            </a:extLst>
          </p:cNvPr>
          <p:cNvGrpSpPr/>
          <p:nvPr/>
        </p:nvGrpSpPr>
        <p:grpSpPr>
          <a:xfrm>
            <a:off x="5026661" y="3958379"/>
            <a:ext cx="2197114" cy="1424877"/>
            <a:chOff x="3450407" y="3965150"/>
            <a:chExt cx="2197114" cy="1424877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8533CBA-4013-4C1B-8187-0390DCE97BD0}"/>
                </a:ext>
              </a:extLst>
            </p:cNvPr>
            <p:cNvSpPr/>
            <p:nvPr/>
          </p:nvSpPr>
          <p:spPr bwMode="auto">
            <a:xfrm>
              <a:off x="3450407" y="3965150"/>
              <a:ext cx="2197114" cy="1424877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89" name="Picture 2">
              <a:extLst>
                <a:ext uri="{FF2B5EF4-FFF2-40B4-BE49-F238E27FC236}">
                  <a16:creationId xmlns:a16="http://schemas.microsoft.com/office/drawing/2014/main" id="{C8840782-E11F-4E5D-861A-E4D5598F60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84" r="578"/>
            <a:stretch/>
          </p:blipFill>
          <p:spPr bwMode="auto">
            <a:xfrm rot="16200000">
              <a:off x="3874830" y="3669629"/>
              <a:ext cx="1314044" cy="203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558C60A-5423-4DE7-97E5-616C5EF1F5D0}"/>
              </a:ext>
            </a:extLst>
          </p:cNvPr>
          <p:cNvGrpSpPr/>
          <p:nvPr/>
        </p:nvGrpSpPr>
        <p:grpSpPr>
          <a:xfrm>
            <a:off x="2047626" y="3958379"/>
            <a:ext cx="2197114" cy="1424877"/>
            <a:chOff x="549753" y="4011888"/>
            <a:chExt cx="2197114" cy="1424877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D8737B1-022C-480C-9632-7A1BD9C291CE}"/>
                </a:ext>
              </a:extLst>
            </p:cNvPr>
            <p:cNvSpPr/>
            <p:nvPr/>
          </p:nvSpPr>
          <p:spPr bwMode="auto">
            <a:xfrm>
              <a:off x="549753" y="4011888"/>
              <a:ext cx="2197114" cy="1424877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92" name="Picture 2">
              <a:extLst>
                <a:ext uri="{FF2B5EF4-FFF2-40B4-BE49-F238E27FC236}">
                  <a16:creationId xmlns:a16="http://schemas.microsoft.com/office/drawing/2014/main" id="{683E690A-5DE7-4EE7-9CD4-2B405D3C77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5" t="1262" r="68297" b="-1262"/>
            <a:stretch/>
          </p:blipFill>
          <p:spPr bwMode="auto">
            <a:xfrm rot="16200000">
              <a:off x="982722" y="3707821"/>
              <a:ext cx="1314044" cy="203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8D868A3-F73C-4F74-81C0-D1527AB8C1C0}"/>
              </a:ext>
            </a:extLst>
          </p:cNvPr>
          <p:cNvSpPr/>
          <p:nvPr/>
        </p:nvSpPr>
        <p:spPr bwMode="auto">
          <a:xfrm>
            <a:off x="5014666" y="1897266"/>
            <a:ext cx="2197114" cy="142487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FF9472E-1660-4A47-A47A-7F76720AADAF}"/>
              </a:ext>
            </a:extLst>
          </p:cNvPr>
          <p:cNvSpPr/>
          <p:nvPr/>
        </p:nvSpPr>
        <p:spPr bwMode="auto">
          <a:xfrm>
            <a:off x="7983550" y="1897266"/>
            <a:ext cx="2197114" cy="142487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39CBDCE9-EB38-4CB6-99B3-896098849B4D}"/>
              </a:ext>
            </a:extLst>
          </p:cNvPr>
          <p:cNvCxnSpPr/>
          <p:nvPr/>
        </p:nvCxnSpPr>
        <p:spPr bwMode="auto">
          <a:xfrm>
            <a:off x="8182073" y="3200422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6C16C875-B3DB-4F64-B172-C22359020C2E}"/>
              </a:ext>
            </a:extLst>
          </p:cNvPr>
          <p:cNvCxnSpPr/>
          <p:nvPr/>
        </p:nvCxnSpPr>
        <p:spPr bwMode="auto">
          <a:xfrm flipH="1" flipV="1">
            <a:off x="9311539" y="1943021"/>
            <a:ext cx="536882" cy="587956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657C0DD-B2F4-4DF5-9E0F-DCF43E597A4F}"/>
              </a:ext>
            </a:extLst>
          </p:cNvPr>
          <p:cNvCxnSpPr/>
          <p:nvPr/>
        </p:nvCxnSpPr>
        <p:spPr bwMode="auto">
          <a:xfrm>
            <a:off x="9188358" y="2021441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4ACAF86-982D-466B-B997-97FB16C35623}"/>
              </a:ext>
            </a:extLst>
          </p:cNvPr>
          <p:cNvCxnSpPr/>
          <p:nvPr/>
        </p:nvCxnSpPr>
        <p:spPr bwMode="auto">
          <a:xfrm>
            <a:off x="9672879" y="2470090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9BA80CD3-F083-4365-90A9-E4398DD8B9AE}"/>
              </a:ext>
            </a:extLst>
          </p:cNvPr>
          <p:cNvCxnSpPr/>
          <p:nvPr/>
        </p:nvCxnSpPr>
        <p:spPr bwMode="auto">
          <a:xfrm>
            <a:off x="9674060" y="2520905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EDBA259-5539-444B-B825-6E150D8706C0}"/>
              </a:ext>
            </a:extLst>
          </p:cNvPr>
          <p:cNvCxnSpPr/>
          <p:nvPr/>
        </p:nvCxnSpPr>
        <p:spPr bwMode="auto">
          <a:xfrm>
            <a:off x="9675242" y="2571721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Straight Arrow Connector 14">
            <a:extLst>
              <a:ext uri="{FF2B5EF4-FFF2-40B4-BE49-F238E27FC236}">
                <a16:creationId xmlns:a16="http://schemas.microsoft.com/office/drawing/2014/main" id="{2DE8CDC7-9C36-4AD0-8E2D-689FB39E27E9}"/>
              </a:ext>
            </a:extLst>
          </p:cNvPr>
          <p:cNvCxnSpPr/>
          <p:nvPr/>
        </p:nvCxnSpPr>
        <p:spPr bwMode="auto">
          <a:xfrm flipV="1">
            <a:off x="8337116" y="2513886"/>
            <a:ext cx="1511305" cy="686537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3CE62C77-12A4-417B-85E5-B85416405A4D}"/>
              </a:ext>
            </a:extLst>
          </p:cNvPr>
          <p:cNvCxnSpPr/>
          <p:nvPr/>
        </p:nvCxnSpPr>
        <p:spPr bwMode="auto">
          <a:xfrm>
            <a:off x="8619970" y="2233662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" name="Rectangle 202">
            <a:extLst>
              <a:ext uri="{FF2B5EF4-FFF2-40B4-BE49-F238E27FC236}">
                <a16:creationId xmlns:a16="http://schemas.microsoft.com/office/drawing/2014/main" id="{628551A8-13AF-4D51-85A8-2F55EDB963AE}"/>
              </a:ext>
            </a:extLst>
          </p:cNvPr>
          <p:cNvSpPr/>
          <p:nvPr/>
        </p:nvSpPr>
        <p:spPr bwMode="auto">
          <a:xfrm>
            <a:off x="2026650" y="1933641"/>
            <a:ext cx="2197114" cy="142487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D3B7AC01-2FB3-4249-B5B0-09446C827950}"/>
              </a:ext>
            </a:extLst>
          </p:cNvPr>
          <p:cNvCxnSpPr/>
          <p:nvPr/>
        </p:nvCxnSpPr>
        <p:spPr bwMode="auto">
          <a:xfrm>
            <a:off x="2225173" y="3236797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2214686E-2713-449F-B22D-FCCE267BA3B3}"/>
              </a:ext>
            </a:extLst>
          </p:cNvPr>
          <p:cNvCxnSpPr/>
          <p:nvPr/>
        </p:nvCxnSpPr>
        <p:spPr bwMode="auto">
          <a:xfrm>
            <a:off x="3715979" y="2506465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49BCBA5-CCE7-4C19-AED6-C6BFBA4CD883}"/>
              </a:ext>
            </a:extLst>
          </p:cNvPr>
          <p:cNvCxnSpPr/>
          <p:nvPr/>
        </p:nvCxnSpPr>
        <p:spPr bwMode="auto">
          <a:xfrm>
            <a:off x="3717160" y="2557280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4BBFF3DF-2B16-492A-893E-6DC48D623351}"/>
              </a:ext>
            </a:extLst>
          </p:cNvPr>
          <p:cNvCxnSpPr/>
          <p:nvPr/>
        </p:nvCxnSpPr>
        <p:spPr bwMode="auto">
          <a:xfrm>
            <a:off x="3718342" y="2608096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Arrow Connector 14">
            <a:extLst>
              <a:ext uri="{FF2B5EF4-FFF2-40B4-BE49-F238E27FC236}">
                <a16:creationId xmlns:a16="http://schemas.microsoft.com/office/drawing/2014/main" id="{BC9AF59B-D5C6-42C8-A2CC-5561BEDC7322}"/>
              </a:ext>
            </a:extLst>
          </p:cNvPr>
          <p:cNvCxnSpPr/>
          <p:nvPr/>
        </p:nvCxnSpPr>
        <p:spPr bwMode="auto">
          <a:xfrm flipV="1">
            <a:off x="2380216" y="2550261"/>
            <a:ext cx="1511305" cy="686537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C79454E-6796-4152-8DD9-DDCA74909C1C}"/>
              </a:ext>
            </a:extLst>
          </p:cNvPr>
          <p:cNvCxnSpPr/>
          <p:nvPr/>
        </p:nvCxnSpPr>
        <p:spPr bwMode="auto">
          <a:xfrm>
            <a:off x="2663070" y="2270037"/>
            <a:ext cx="34389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44C1016F-A6F6-4D5B-BA40-487B1E545A75}"/>
              </a:ext>
            </a:extLst>
          </p:cNvPr>
          <p:cNvCxnSpPr/>
          <p:nvPr/>
        </p:nvCxnSpPr>
        <p:spPr bwMode="auto">
          <a:xfrm flipV="1">
            <a:off x="2352404" y="2255845"/>
            <a:ext cx="490216" cy="1002513"/>
          </a:xfrm>
          <a:prstGeom prst="straightConnector1">
            <a:avLst/>
          </a:prstGeom>
          <a:noFill/>
          <a:ln w="98425" cap="flat" cmpd="sng" algn="ctr">
            <a:solidFill>
              <a:srgbClr val="3333CC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211" name="Freihandform 86">
            <a:extLst>
              <a:ext uri="{FF2B5EF4-FFF2-40B4-BE49-F238E27FC236}">
                <a16:creationId xmlns:a16="http://schemas.microsoft.com/office/drawing/2014/main" id="{827B563A-7E6B-4D30-8DCE-BF611C669077}"/>
              </a:ext>
            </a:extLst>
          </p:cNvPr>
          <p:cNvSpPr/>
          <p:nvPr/>
        </p:nvSpPr>
        <p:spPr bwMode="auto">
          <a:xfrm>
            <a:off x="5251263" y="2357378"/>
            <a:ext cx="1701387" cy="825203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753836 w 1156105"/>
              <a:gd name="connsiteY37" fmla="*/ 38100 h 579891"/>
              <a:gd name="connsiteX38" fmla="*/ 775607 w 1156105"/>
              <a:gd name="connsiteY38" fmla="*/ 19050 h 579891"/>
              <a:gd name="connsiteX39" fmla="*/ 1156105 w 1156105"/>
              <a:gd name="connsiteY39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753836 w 1156105"/>
              <a:gd name="connsiteY37" fmla="*/ 38100 h 579891"/>
              <a:gd name="connsiteX38" fmla="*/ 1094300 w 1156105"/>
              <a:gd name="connsiteY38" fmla="*/ 31572 h 579891"/>
              <a:gd name="connsiteX39" fmla="*/ 1156105 w 1156105"/>
              <a:gd name="connsiteY39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980346 w 1156105"/>
              <a:gd name="connsiteY37" fmla="*/ 65231 h 579891"/>
              <a:gd name="connsiteX38" fmla="*/ 1094300 w 1156105"/>
              <a:gd name="connsiteY38" fmla="*/ 31572 h 579891"/>
              <a:gd name="connsiteX39" fmla="*/ 1156105 w 1156105"/>
              <a:gd name="connsiteY39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980346 w 1156105"/>
              <a:gd name="connsiteY37" fmla="*/ 65231 h 579891"/>
              <a:gd name="connsiteX38" fmla="*/ 1156105 w 1156105"/>
              <a:gd name="connsiteY38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980346 w 1156105"/>
              <a:gd name="connsiteY36" fmla="*/ 65231 h 579891"/>
              <a:gd name="connsiteX37" fmla="*/ 1156105 w 1156105"/>
              <a:gd name="connsiteY37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786236 w 1156105"/>
              <a:gd name="connsiteY35" fmla="*/ 117941 h 579891"/>
              <a:gd name="connsiteX36" fmla="*/ 980346 w 1156105"/>
              <a:gd name="connsiteY36" fmla="*/ 65231 h 579891"/>
              <a:gd name="connsiteX37" fmla="*/ 1156105 w 1156105"/>
              <a:gd name="connsiteY37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58586 w 1156105"/>
              <a:gd name="connsiteY33" fmla="*/ 95250 h 579891"/>
              <a:gd name="connsiteX34" fmla="*/ 786236 w 1156105"/>
              <a:gd name="connsiteY34" fmla="*/ 117941 h 579891"/>
              <a:gd name="connsiteX35" fmla="*/ 980346 w 1156105"/>
              <a:gd name="connsiteY35" fmla="*/ 65231 h 579891"/>
              <a:gd name="connsiteX36" fmla="*/ 1156105 w 1156105"/>
              <a:gd name="connsiteY36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786236 w 1156105"/>
              <a:gd name="connsiteY33" fmla="*/ 117941 h 579891"/>
              <a:gd name="connsiteX34" fmla="*/ 980346 w 1156105"/>
              <a:gd name="connsiteY34" fmla="*/ 65231 h 579891"/>
              <a:gd name="connsiteX35" fmla="*/ 1156105 w 1156105"/>
              <a:gd name="connsiteY35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656483 w 1156105"/>
              <a:gd name="connsiteY32" fmla="*/ 138342 h 579891"/>
              <a:gd name="connsiteX33" fmla="*/ 786236 w 1156105"/>
              <a:gd name="connsiteY33" fmla="*/ 117941 h 579891"/>
              <a:gd name="connsiteX34" fmla="*/ 980346 w 1156105"/>
              <a:gd name="connsiteY34" fmla="*/ 65231 h 579891"/>
              <a:gd name="connsiteX35" fmla="*/ 1156105 w 1156105"/>
              <a:gd name="connsiteY35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76329 w 1156105"/>
              <a:gd name="connsiteY31" fmla="*/ 145689 h 579891"/>
              <a:gd name="connsiteX32" fmla="*/ 656483 w 1156105"/>
              <a:gd name="connsiteY32" fmla="*/ 138342 h 579891"/>
              <a:gd name="connsiteX33" fmla="*/ 786236 w 1156105"/>
              <a:gd name="connsiteY33" fmla="*/ 117941 h 579891"/>
              <a:gd name="connsiteX34" fmla="*/ 980346 w 1156105"/>
              <a:gd name="connsiteY34" fmla="*/ 65231 h 579891"/>
              <a:gd name="connsiteX35" fmla="*/ 1156105 w 1156105"/>
              <a:gd name="connsiteY35" fmla="*/ 8981 h 579891"/>
              <a:gd name="connsiteX0" fmla="*/ 0 w 1514306"/>
              <a:gd name="connsiteY0" fmla="*/ 0 h 590327"/>
              <a:gd name="connsiteX1" fmla="*/ 404465 w 1514306"/>
              <a:gd name="connsiteY1" fmla="*/ 40371 h 590327"/>
              <a:gd name="connsiteX2" fmla="*/ 448008 w 1514306"/>
              <a:gd name="connsiteY2" fmla="*/ 67586 h 590327"/>
              <a:gd name="connsiteX3" fmla="*/ 480665 w 1514306"/>
              <a:gd name="connsiteY3" fmla="*/ 86636 h 590327"/>
              <a:gd name="connsiteX4" fmla="*/ 524208 w 1514306"/>
              <a:gd name="connsiteY4" fmla="*/ 113850 h 590327"/>
              <a:gd name="connsiteX5" fmla="*/ 573194 w 1514306"/>
              <a:gd name="connsiteY5" fmla="*/ 135621 h 590327"/>
              <a:gd name="connsiteX6" fmla="*/ 603130 w 1514306"/>
              <a:gd name="connsiteY6" fmla="*/ 143786 h 590327"/>
              <a:gd name="connsiteX7" fmla="*/ 630344 w 1514306"/>
              <a:gd name="connsiteY7" fmla="*/ 157393 h 590327"/>
              <a:gd name="connsiteX8" fmla="*/ 649394 w 1514306"/>
              <a:gd name="connsiteY8" fmla="*/ 165557 h 590327"/>
              <a:gd name="connsiteX9" fmla="*/ 679330 w 1514306"/>
              <a:gd name="connsiteY9" fmla="*/ 192771 h 590327"/>
              <a:gd name="connsiteX10" fmla="*/ 690215 w 1514306"/>
              <a:gd name="connsiteY10" fmla="*/ 233593 h 590327"/>
              <a:gd name="connsiteX11" fmla="*/ 701101 w 1514306"/>
              <a:gd name="connsiteY11" fmla="*/ 263528 h 590327"/>
              <a:gd name="connsiteX12" fmla="*/ 714708 w 1514306"/>
              <a:gd name="connsiteY12" fmla="*/ 331564 h 590327"/>
              <a:gd name="connsiteX13" fmla="*/ 722872 w 1514306"/>
              <a:gd name="connsiteY13" fmla="*/ 375107 h 590327"/>
              <a:gd name="connsiteX14" fmla="*/ 731037 w 1514306"/>
              <a:gd name="connsiteY14" fmla="*/ 429536 h 590327"/>
              <a:gd name="connsiteX15" fmla="*/ 739201 w 1514306"/>
              <a:gd name="connsiteY15" fmla="*/ 467636 h 590327"/>
              <a:gd name="connsiteX16" fmla="*/ 741922 w 1514306"/>
              <a:gd name="connsiteY16" fmla="*/ 505736 h 590327"/>
              <a:gd name="connsiteX17" fmla="*/ 755530 w 1514306"/>
              <a:gd name="connsiteY17" fmla="*/ 562886 h 590327"/>
              <a:gd name="connsiteX18" fmla="*/ 763694 w 1514306"/>
              <a:gd name="connsiteY18" fmla="*/ 581936 h 590327"/>
              <a:gd name="connsiteX19" fmla="*/ 771858 w 1514306"/>
              <a:gd name="connsiteY19" fmla="*/ 590100 h 590327"/>
              <a:gd name="connsiteX20" fmla="*/ 780022 w 1514306"/>
              <a:gd name="connsiteY20" fmla="*/ 573771 h 590327"/>
              <a:gd name="connsiteX21" fmla="*/ 790908 w 1514306"/>
              <a:gd name="connsiteY21" fmla="*/ 541114 h 590327"/>
              <a:gd name="connsiteX22" fmla="*/ 801794 w 1514306"/>
              <a:gd name="connsiteY22" fmla="*/ 481243 h 590327"/>
              <a:gd name="connsiteX23" fmla="*/ 809958 w 1514306"/>
              <a:gd name="connsiteY23" fmla="*/ 424093 h 590327"/>
              <a:gd name="connsiteX24" fmla="*/ 818122 w 1514306"/>
              <a:gd name="connsiteY24" fmla="*/ 375107 h 590327"/>
              <a:gd name="connsiteX25" fmla="*/ 826287 w 1514306"/>
              <a:gd name="connsiteY25" fmla="*/ 334286 h 590327"/>
              <a:gd name="connsiteX26" fmla="*/ 834451 w 1514306"/>
              <a:gd name="connsiteY26" fmla="*/ 288021 h 590327"/>
              <a:gd name="connsiteX27" fmla="*/ 842615 w 1514306"/>
              <a:gd name="connsiteY27" fmla="*/ 241757 h 590327"/>
              <a:gd name="connsiteX28" fmla="*/ 853501 w 1514306"/>
              <a:gd name="connsiteY28" fmla="*/ 211821 h 590327"/>
              <a:gd name="connsiteX29" fmla="*/ 867108 w 1514306"/>
              <a:gd name="connsiteY29" fmla="*/ 184607 h 590327"/>
              <a:gd name="connsiteX30" fmla="*/ 883437 w 1514306"/>
              <a:gd name="connsiteY30" fmla="*/ 168278 h 590327"/>
              <a:gd name="connsiteX31" fmla="*/ 934530 w 1514306"/>
              <a:gd name="connsiteY31" fmla="*/ 156125 h 590327"/>
              <a:gd name="connsiteX32" fmla="*/ 1014684 w 1514306"/>
              <a:gd name="connsiteY32" fmla="*/ 148778 h 590327"/>
              <a:gd name="connsiteX33" fmla="*/ 1144437 w 1514306"/>
              <a:gd name="connsiteY33" fmla="*/ 128377 h 590327"/>
              <a:gd name="connsiteX34" fmla="*/ 1338547 w 1514306"/>
              <a:gd name="connsiteY34" fmla="*/ 75667 h 590327"/>
              <a:gd name="connsiteX35" fmla="*/ 1514306 w 1514306"/>
              <a:gd name="connsiteY35" fmla="*/ 19417 h 590327"/>
              <a:gd name="connsiteX0" fmla="*/ 0 w 1514306"/>
              <a:gd name="connsiteY0" fmla="*/ 0 h 590327"/>
              <a:gd name="connsiteX1" fmla="*/ 448008 w 1514306"/>
              <a:gd name="connsiteY1" fmla="*/ 67586 h 590327"/>
              <a:gd name="connsiteX2" fmla="*/ 480665 w 1514306"/>
              <a:gd name="connsiteY2" fmla="*/ 86636 h 590327"/>
              <a:gd name="connsiteX3" fmla="*/ 524208 w 1514306"/>
              <a:gd name="connsiteY3" fmla="*/ 113850 h 590327"/>
              <a:gd name="connsiteX4" fmla="*/ 573194 w 1514306"/>
              <a:gd name="connsiteY4" fmla="*/ 135621 h 590327"/>
              <a:gd name="connsiteX5" fmla="*/ 603130 w 1514306"/>
              <a:gd name="connsiteY5" fmla="*/ 143786 h 590327"/>
              <a:gd name="connsiteX6" fmla="*/ 630344 w 1514306"/>
              <a:gd name="connsiteY6" fmla="*/ 157393 h 590327"/>
              <a:gd name="connsiteX7" fmla="*/ 649394 w 1514306"/>
              <a:gd name="connsiteY7" fmla="*/ 165557 h 590327"/>
              <a:gd name="connsiteX8" fmla="*/ 679330 w 1514306"/>
              <a:gd name="connsiteY8" fmla="*/ 192771 h 590327"/>
              <a:gd name="connsiteX9" fmla="*/ 690215 w 1514306"/>
              <a:gd name="connsiteY9" fmla="*/ 233593 h 590327"/>
              <a:gd name="connsiteX10" fmla="*/ 701101 w 1514306"/>
              <a:gd name="connsiteY10" fmla="*/ 263528 h 590327"/>
              <a:gd name="connsiteX11" fmla="*/ 714708 w 1514306"/>
              <a:gd name="connsiteY11" fmla="*/ 331564 h 590327"/>
              <a:gd name="connsiteX12" fmla="*/ 722872 w 1514306"/>
              <a:gd name="connsiteY12" fmla="*/ 375107 h 590327"/>
              <a:gd name="connsiteX13" fmla="*/ 731037 w 1514306"/>
              <a:gd name="connsiteY13" fmla="*/ 429536 h 590327"/>
              <a:gd name="connsiteX14" fmla="*/ 739201 w 1514306"/>
              <a:gd name="connsiteY14" fmla="*/ 467636 h 590327"/>
              <a:gd name="connsiteX15" fmla="*/ 741922 w 1514306"/>
              <a:gd name="connsiteY15" fmla="*/ 505736 h 590327"/>
              <a:gd name="connsiteX16" fmla="*/ 755530 w 1514306"/>
              <a:gd name="connsiteY16" fmla="*/ 562886 h 590327"/>
              <a:gd name="connsiteX17" fmla="*/ 763694 w 1514306"/>
              <a:gd name="connsiteY17" fmla="*/ 581936 h 590327"/>
              <a:gd name="connsiteX18" fmla="*/ 771858 w 1514306"/>
              <a:gd name="connsiteY18" fmla="*/ 590100 h 590327"/>
              <a:gd name="connsiteX19" fmla="*/ 780022 w 1514306"/>
              <a:gd name="connsiteY19" fmla="*/ 573771 h 590327"/>
              <a:gd name="connsiteX20" fmla="*/ 790908 w 1514306"/>
              <a:gd name="connsiteY20" fmla="*/ 541114 h 590327"/>
              <a:gd name="connsiteX21" fmla="*/ 801794 w 1514306"/>
              <a:gd name="connsiteY21" fmla="*/ 481243 h 590327"/>
              <a:gd name="connsiteX22" fmla="*/ 809958 w 1514306"/>
              <a:gd name="connsiteY22" fmla="*/ 424093 h 590327"/>
              <a:gd name="connsiteX23" fmla="*/ 818122 w 1514306"/>
              <a:gd name="connsiteY23" fmla="*/ 375107 h 590327"/>
              <a:gd name="connsiteX24" fmla="*/ 826287 w 1514306"/>
              <a:gd name="connsiteY24" fmla="*/ 334286 h 590327"/>
              <a:gd name="connsiteX25" fmla="*/ 834451 w 1514306"/>
              <a:gd name="connsiteY25" fmla="*/ 288021 h 590327"/>
              <a:gd name="connsiteX26" fmla="*/ 842615 w 1514306"/>
              <a:gd name="connsiteY26" fmla="*/ 241757 h 590327"/>
              <a:gd name="connsiteX27" fmla="*/ 853501 w 1514306"/>
              <a:gd name="connsiteY27" fmla="*/ 211821 h 590327"/>
              <a:gd name="connsiteX28" fmla="*/ 867108 w 1514306"/>
              <a:gd name="connsiteY28" fmla="*/ 184607 h 590327"/>
              <a:gd name="connsiteX29" fmla="*/ 883437 w 1514306"/>
              <a:gd name="connsiteY29" fmla="*/ 168278 h 590327"/>
              <a:gd name="connsiteX30" fmla="*/ 934530 w 1514306"/>
              <a:gd name="connsiteY30" fmla="*/ 156125 h 590327"/>
              <a:gd name="connsiteX31" fmla="*/ 1014684 w 1514306"/>
              <a:gd name="connsiteY31" fmla="*/ 148778 h 590327"/>
              <a:gd name="connsiteX32" fmla="*/ 1144437 w 1514306"/>
              <a:gd name="connsiteY32" fmla="*/ 128377 h 590327"/>
              <a:gd name="connsiteX33" fmla="*/ 1338547 w 1514306"/>
              <a:gd name="connsiteY33" fmla="*/ 75667 h 590327"/>
              <a:gd name="connsiteX34" fmla="*/ 1514306 w 1514306"/>
              <a:gd name="connsiteY34" fmla="*/ 19417 h 590327"/>
              <a:gd name="connsiteX0" fmla="*/ 0 w 1514306"/>
              <a:gd name="connsiteY0" fmla="*/ 0 h 590327"/>
              <a:gd name="connsiteX1" fmla="*/ 448008 w 1514306"/>
              <a:gd name="connsiteY1" fmla="*/ 67586 h 590327"/>
              <a:gd name="connsiteX2" fmla="*/ 524208 w 1514306"/>
              <a:gd name="connsiteY2" fmla="*/ 113850 h 590327"/>
              <a:gd name="connsiteX3" fmla="*/ 573194 w 1514306"/>
              <a:gd name="connsiteY3" fmla="*/ 135621 h 590327"/>
              <a:gd name="connsiteX4" fmla="*/ 603130 w 1514306"/>
              <a:gd name="connsiteY4" fmla="*/ 143786 h 590327"/>
              <a:gd name="connsiteX5" fmla="*/ 630344 w 1514306"/>
              <a:gd name="connsiteY5" fmla="*/ 157393 h 590327"/>
              <a:gd name="connsiteX6" fmla="*/ 649394 w 1514306"/>
              <a:gd name="connsiteY6" fmla="*/ 165557 h 590327"/>
              <a:gd name="connsiteX7" fmla="*/ 679330 w 1514306"/>
              <a:gd name="connsiteY7" fmla="*/ 192771 h 590327"/>
              <a:gd name="connsiteX8" fmla="*/ 690215 w 1514306"/>
              <a:gd name="connsiteY8" fmla="*/ 233593 h 590327"/>
              <a:gd name="connsiteX9" fmla="*/ 701101 w 1514306"/>
              <a:gd name="connsiteY9" fmla="*/ 263528 h 590327"/>
              <a:gd name="connsiteX10" fmla="*/ 714708 w 1514306"/>
              <a:gd name="connsiteY10" fmla="*/ 331564 h 590327"/>
              <a:gd name="connsiteX11" fmla="*/ 722872 w 1514306"/>
              <a:gd name="connsiteY11" fmla="*/ 375107 h 590327"/>
              <a:gd name="connsiteX12" fmla="*/ 731037 w 1514306"/>
              <a:gd name="connsiteY12" fmla="*/ 429536 h 590327"/>
              <a:gd name="connsiteX13" fmla="*/ 739201 w 1514306"/>
              <a:gd name="connsiteY13" fmla="*/ 467636 h 590327"/>
              <a:gd name="connsiteX14" fmla="*/ 741922 w 1514306"/>
              <a:gd name="connsiteY14" fmla="*/ 505736 h 590327"/>
              <a:gd name="connsiteX15" fmla="*/ 755530 w 1514306"/>
              <a:gd name="connsiteY15" fmla="*/ 562886 h 590327"/>
              <a:gd name="connsiteX16" fmla="*/ 763694 w 1514306"/>
              <a:gd name="connsiteY16" fmla="*/ 581936 h 590327"/>
              <a:gd name="connsiteX17" fmla="*/ 771858 w 1514306"/>
              <a:gd name="connsiteY17" fmla="*/ 590100 h 590327"/>
              <a:gd name="connsiteX18" fmla="*/ 780022 w 1514306"/>
              <a:gd name="connsiteY18" fmla="*/ 573771 h 590327"/>
              <a:gd name="connsiteX19" fmla="*/ 790908 w 1514306"/>
              <a:gd name="connsiteY19" fmla="*/ 541114 h 590327"/>
              <a:gd name="connsiteX20" fmla="*/ 801794 w 1514306"/>
              <a:gd name="connsiteY20" fmla="*/ 481243 h 590327"/>
              <a:gd name="connsiteX21" fmla="*/ 809958 w 1514306"/>
              <a:gd name="connsiteY21" fmla="*/ 424093 h 590327"/>
              <a:gd name="connsiteX22" fmla="*/ 818122 w 1514306"/>
              <a:gd name="connsiteY22" fmla="*/ 375107 h 590327"/>
              <a:gd name="connsiteX23" fmla="*/ 826287 w 1514306"/>
              <a:gd name="connsiteY23" fmla="*/ 334286 h 590327"/>
              <a:gd name="connsiteX24" fmla="*/ 834451 w 1514306"/>
              <a:gd name="connsiteY24" fmla="*/ 288021 h 590327"/>
              <a:gd name="connsiteX25" fmla="*/ 842615 w 1514306"/>
              <a:gd name="connsiteY25" fmla="*/ 241757 h 590327"/>
              <a:gd name="connsiteX26" fmla="*/ 853501 w 1514306"/>
              <a:gd name="connsiteY26" fmla="*/ 211821 h 590327"/>
              <a:gd name="connsiteX27" fmla="*/ 867108 w 1514306"/>
              <a:gd name="connsiteY27" fmla="*/ 184607 h 590327"/>
              <a:gd name="connsiteX28" fmla="*/ 883437 w 1514306"/>
              <a:gd name="connsiteY28" fmla="*/ 168278 h 590327"/>
              <a:gd name="connsiteX29" fmla="*/ 934530 w 1514306"/>
              <a:gd name="connsiteY29" fmla="*/ 156125 h 590327"/>
              <a:gd name="connsiteX30" fmla="*/ 1014684 w 1514306"/>
              <a:gd name="connsiteY30" fmla="*/ 148778 h 590327"/>
              <a:gd name="connsiteX31" fmla="*/ 1144437 w 1514306"/>
              <a:gd name="connsiteY31" fmla="*/ 128377 h 590327"/>
              <a:gd name="connsiteX32" fmla="*/ 1338547 w 1514306"/>
              <a:gd name="connsiteY32" fmla="*/ 75667 h 590327"/>
              <a:gd name="connsiteX33" fmla="*/ 1514306 w 1514306"/>
              <a:gd name="connsiteY33" fmla="*/ 19417 h 590327"/>
              <a:gd name="connsiteX0" fmla="*/ 0 w 1514306"/>
              <a:gd name="connsiteY0" fmla="*/ 0 h 590327"/>
              <a:gd name="connsiteX1" fmla="*/ 448008 w 1514306"/>
              <a:gd name="connsiteY1" fmla="*/ 67586 h 590327"/>
              <a:gd name="connsiteX2" fmla="*/ 524208 w 1514306"/>
              <a:gd name="connsiteY2" fmla="*/ 113850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49394 w 1514306"/>
              <a:gd name="connsiteY5" fmla="*/ 165557 h 590327"/>
              <a:gd name="connsiteX6" fmla="*/ 679330 w 1514306"/>
              <a:gd name="connsiteY6" fmla="*/ 192771 h 590327"/>
              <a:gd name="connsiteX7" fmla="*/ 690215 w 1514306"/>
              <a:gd name="connsiteY7" fmla="*/ 233593 h 590327"/>
              <a:gd name="connsiteX8" fmla="*/ 701101 w 1514306"/>
              <a:gd name="connsiteY8" fmla="*/ 263528 h 590327"/>
              <a:gd name="connsiteX9" fmla="*/ 714708 w 1514306"/>
              <a:gd name="connsiteY9" fmla="*/ 331564 h 590327"/>
              <a:gd name="connsiteX10" fmla="*/ 722872 w 1514306"/>
              <a:gd name="connsiteY10" fmla="*/ 375107 h 590327"/>
              <a:gd name="connsiteX11" fmla="*/ 731037 w 1514306"/>
              <a:gd name="connsiteY11" fmla="*/ 429536 h 590327"/>
              <a:gd name="connsiteX12" fmla="*/ 739201 w 1514306"/>
              <a:gd name="connsiteY12" fmla="*/ 467636 h 590327"/>
              <a:gd name="connsiteX13" fmla="*/ 741922 w 1514306"/>
              <a:gd name="connsiteY13" fmla="*/ 505736 h 590327"/>
              <a:gd name="connsiteX14" fmla="*/ 755530 w 1514306"/>
              <a:gd name="connsiteY14" fmla="*/ 562886 h 590327"/>
              <a:gd name="connsiteX15" fmla="*/ 763694 w 1514306"/>
              <a:gd name="connsiteY15" fmla="*/ 581936 h 590327"/>
              <a:gd name="connsiteX16" fmla="*/ 771858 w 1514306"/>
              <a:gd name="connsiteY16" fmla="*/ 590100 h 590327"/>
              <a:gd name="connsiteX17" fmla="*/ 780022 w 1514306"/>
              <a:gd name="connsiteY17" fmla="*/ 573771 h 590327"/>
              <a:gd name="connsiteX18" fmla="*/ 790908 w 1514306"/>
              <a:gd name="connsiteY18" fmla="*/ 541114 h 590327"/>
              <a:gd name="connsiteX19" fmla="*/ 801794 w 1514306"/>
              <a:gd name="connsiteY19" fmla="*/ 481243 h 590327"/>
              <a:gd name="connsiteX20" fmla="*/ 809958 w 1514306"/>
              <a:gd name="connsiteY20" fmla="*/ 424093 h 590327"/>
              <a:gd name="connsiteX21" fmla="*/ 818122 w 1514306"/>
              <a:gd name="connsiteY21" fmla="*/ 375107 h 590327"/>
              <a:gd name="connsiteX22" fmla="*/ 826287 w 1514306"/>
              <a:gd name="connsiteY22" fmla="*/ 334286 h 590327"/>
              <a:gd name="connsiteX23" fmla="*/ 834451 w 1514306"/>
              <a:gd name="connsiteY23" fmla="*/ 288021 h 590327"/>
              <a:gd name="connsiteX24" fmla="*/ 842615 w 1514306"/>
              <a:gd name="connsiteY24" fmla="*/ 241757 h 590327"/>
              <a:gd name="connsiteX25" fmla="*/ 853501 w 1514306"/>
              <a:gd name="connsiteY25" fmla="*/ 211821 h 590327"/>
              <a:gd name="connsiteX26" fmla="*/ 867108 w 1514306"/>
              <a:gd name="connsiteY26" fmla="*/ 184607 h 590327"/>
              <a:gd name="connsiteX27" fmla="*/ 883437 w 1514306"/>
              <a:gd name="connsiteY27" fmla="*/ 168278 h 590327"/>
              <a:gd name="connsiteX28" fmla="*/ 934530 w 1514306"/>
              <a:gd name="connsiteY28" fmla="*/ 156125 h 590327"/>
              <a:gd name="connsiteX29" fmla="*/ 1014684 w 1514306"/>
              <a:gd name="connsiteY29" fmla="*/ 148778 h 590327"/>
              <a:gd name="connsiteX30" fmla="*/ 1144437 w 1514306"/>
              <a:gd name="connsiteY30" fmla="*/ 128377 h 590327"/>
              <a:gd name="connsiteX31" fmla="*/ 1338547 w 1514306"/>
              <a:gd name="connsiteY31" fmla="*/ 75667 h 590327"/>
              <a:gd name="connsiteX32" fmla="*/ 1514306 w 1514306"/>
              <a:gd name="connsiteY32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524208 w 1514306"/>
              <a:gd name="connsiteY2" fmla="*/ 113850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49394 w 1514306"/>
              <a:gd name="connsiteY5" fmla="*/ 165557 h 590327"/>
              <a:gd name="connsiteX6" fmla="*/ 679330 w 1514306"/>
              <a:gd name="connsiteY6" fmla="*/ 192771 h 590327"/>
              <a:gd name="connsiteX7" fmla="*/ 690215 w 1514306"/>
              <a:gd name="connsiteY7" fmla="*/ 233593 h 590327"/>
              <a:gd name="connsiteX8" fmla="*/ 701101 w 1514306"/>
              <a:gd name="connsiteY8" fmla="*/ 263528 h 590327"/>
              <a:gd name="connsiteX9" fmla="*/ 714708 w 1514306"/>
              <a:gd name="connsiteY9" fmla="*/ 331564 h 590327"/>
              <a:gd name="connsiteX10" fmla="*/ 722872 w 1514306"/>
              <a:gd name="connsiteY10" fmla="*/ 375107 h 590327"/>
              <a:gd name="connsiteX11" fmla="*/ 731037 w 1514306"/>
              <a:gd name="connsiteY11" fmla="*/ 429536 h 590327"/>
              <a:gd name="connsiteX12" fmla="*/ 739201 w 1514306"/>
              <a:gd name="connsiteY12" fmla="*/ 467636 h 590327"/>
              <a:gd name="connsiteX13" fmla="*/ 741922 w 1514306"/>
              <a:gd name="connsiteY13" fmla="*/ 505736 h 590327"/>
              <a:gd name="connsiteX14" fmla="*/ 755530 w 1514306"/>
              <a:gd name="connsiteY14" fmla="*/ 562886 h 590327"/>
              <a:gd name="connsiteX15" fmla="*/ 763694 w 1514306"/>
              <a:gd name="connsiteY15" fmla="*/ 581936 h 590327"/>
              <a:gd name="connsiteX16" fmla="*/ 771858 w 1514306"/>
              <a:gd name="connsiteY16" fmla="*/ 590100 h 590327"/>
              <a:gd name="connsiteX17" fmla="*/ 780022 w 1514306"/>
              <a:gd name="connsiteY17" fmla="*/ 573771 h 590327"/>
              <a:gd name="connsiteX18" fmla="*/ 790908 w 1514306"/>
              <a:gd name="connsiteY18" fmla="*/ 541114 h 590327"/>
              <a:gd name="connsiteX19" fmla="*/ 801794 w 1514306"/>
              <a:gd name="connsiteY19" fmla="*/ 481243 h 590327"/>
              <a:gd name="connsiteX20" fmla="*/ 809958 w 1514306"/>
              <a:gd name="connsiteY20" fmla="*/ 424093 h 590327"/>
              <a:gd name="connsiteX21" fmla="*/ 818122 w 1514306"/>
              <a:gd name="connsiteY21" fmla="*/ 375107 h 590327"/>
              <a:gd name="connsiteX22" fmla="*/ 826287 w 1514306"/>
              <a:gd name="connsiteY22" fmla="*/ 334286 h 590327"/>
              <a:gd name="connsiteX23" fmla="*/ 834451 w 1514306"/>
              <a:gd name="connsiteY23" fmla="*/ 288021 h 590327"/>
              <a:gd name="connsiteX24" fmla="*/ 842615 w 1514306"/>
              <a:gd name="connsiteY24" fmla="*/ 241757 h 590327"/>
              <a:gd name="connsiteX25" fmla="*/ 853501 w 1514306"/>
              <a:gd name="connsiteY25" fmla="*/ 211821 h 590327"/>
              <a:gd name="connsiteX26" fmla="*/ 867108 w 1514306"/>
              <a:gd name="connsiteY26" fmla="*/ 184607 h 590327"/>
              <a:gd name="connsiteX27" fmla="*/ 883437 w 1514306"/>
              <a:gd name="connsiteY27" fmla="*/ 168278 h 590327"/>
              <a:gd name="connsiteX28" fmla="*/ 934530 w 1514306"/>
              <a:gd name="connsiteY28" fmla="*/ 156125 h 590327"/>
              <a:gd name="connsiteX29" fmla="*/ 1014684 w 1514306"/>
              <a:gd name="connsiteY29" fmla="*/ 148778 h 590327"/>
              <a:gd name="connsiteX30" fmla="*/ 1144437 w 1514306"/>
              <a:gd name="connsiteY30" fmla="*/ 128377 h 590327"/>
              <a:gd name="connsiteX31" fmla="*/ 1338547 w 1514306"/>
              <a:gd name="connsiteY31" fmla="*/ 75667 h 590327"/>
              <a:gd name="connsiteX32" fmla="*/ 1514306 w 1514306"/>
              <a:gd name="connsiteY32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49394 w 1514306"/>
              <a:gd name="connsiteY5" fmla="*/ 165557 h 590327"/>
              <a:gd name="connsiteX6" fmla="*/ 679330 w 1514306"/>
              <a:gd name="connsiteY6" fmla="*/ 192771 h 590327"/>
              <a:gd name="connsiteX7" fmla="*/ 690215 w 1514306"/>
              <a:gd name="connsiteY7" fmla="*/ 233593 h 590327"/>
              <a:gd name="connsiteX8" fmla="*/ 701101 w 1514306"/>
              <a:gd name="connsiteY8" fmla="*/ 263528 h 590327"/>
              <a:gd name="connsiteX9" fmla="*/ 714708 w 1514306"/>
              <a:gd name="connsiteY9" fmla="*/ 331564 h 590327"/>
              <a:gd name="connsiteX10" fmla="*/ 722872 w 1514306"/>
              <a:gd name="connsiteY10" fmla="*/ 375107 h 590327"/>
              <a:gd name="connsiteX11" fmla="*/ 731037 w 1514306"/>
              <a:gd name="connsiteY11" fmla="*/ 429536 h 590327"/>
              <a:gd name="connsiteX12" fmla="*/ 739201 w 1514306"/>
              <a:gd name="connsiteY12" fmla="*/ 467636 h 590327"/>
              <a:gd name="connsiteX13" fmla="*/ 741922 w 1514306"/>
              <a:gd name="connsiteY13" fmla="*/ 505736 h 590327"/>
              <a:gd name="connsiteX14" fmla="*/ 755530 w 1514306"/>
              <a:gd name="connsiteY14" fmla="*/ 562886 h 590327"/>
              <a:gd name="connsiteX15" fmla="*/ 763694 w 1514306"/>
              <a:gd name="connsiteY15" fmla="*/ 581936 h 590327"/>
              <a:gd name="connsiteX16" fmla="*/ 771858 w 1514306"/>
              <a:gd name="connsiteY16" fmla="*/ 590100 h 590327"/>
              <a:gd name="connsiteX17" fmla="*/ 780022 w 1514306"/>
              <a:gd name="connsiteY17" fmla="*/ 573771 h 590327"/>
              <a:gd name="connsiteX18" fmla="*/ 790908 w 1514306"/>
              <a:gd name="connsiteY18" fmla="*/ 541114 h 590327"/>
              <a:gd name="connsiteX19" fmla="*/ 801794 w 1514306"/>
              <a:gd name="connsiteY19" fmla="*/ 481243 h 590327"/>
              <a:gd name="connsiteX20" fmla="*/ 809958 w 1514306"/>
              <a:gd name="connsiteY20" fmla="*/ 424093 h 590327"/>
              <a:gd name="connsiteX21" fmla="*/ 818122 w 1514306"/>
              <a:gd name="connsiteY21" fmla="*/ 375107 h 590327"/>
              <a:gd name="connsiteX22" fmla="*/ 826287 w 1514306"/>
              <a:gd name="connsiteY22" fmla="*/ 334286 h 590327"/>
              <a:gd name="connsiteX23" fmla="*/ 834451 w 1514306"/>
              <a:gd name="connsiteY23" fmla="*/ 288021 h 590327"/>
              <a:gd name="connsiteX24" fmla="*/ 842615 w 1514306"/>
              <a:gd name="connsiteY24" fmla="*/ 241757 h 590327"/>
              <a:gd name="connsiteX25" fmla="*/ 853501 w 1514306"/>
              <a:gd name="connsiteY25" fmla="*/ 211821 h 590327"/>
              <a:gd name="connsiteX26" fmla="*/ 867108 w 1514306"/>
              <a:gd name="connsiteY26" fmla="*/ 184607 h 590327"/>
              <a:gd name="connsiteX27" fmla="*/ 883437 w 1514306"/>
              <a:gd name="connsiteY27" fmla="*/ 168278 h 590327"/>
              <a:gd name="connsiteX28" fmla="*/ 934530 w 1514306"/>
              <a:gd name="connsiteY28" fmla="*/ 156125 h 590327"/>
              <a:gd name="connsiteX29" fmla="*/ 1014684 w 1514306"/>
              <a:gd name="connsiteY29" fmla="*/ 148778 h 590327"/>
              <a:gd name="connsiteX30" fmla="*/ 1144437 w 1514306"/>
              <a:gd name="connsiteY30" fmla="*/ 128377 h 590327"/>
              <a:gd name="connsiteX31" fmla="*/ 1338547 w 1514306"/>
              <a:gd name="connsiteY31" fmla="*/ 75667 h 590327"/>
              <a:gd name="connsiteX32" fmla="*/ 1514306 w 1514306"/>
              <a:gd name="connsiteY32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79330 w 1514306"/>
              <a:gd name="connsiteY5" fmla="*/ 192771 h 590327"/>
              <a:gd name="connsiteX6" fmla="*/ 690215 w 1514306"/>
              <a:gd name="connsiteY6" fmla="*/ 233593 h 590327"/>
              <a:gd name="connsiteX7" fmla="*/ 701101 w 1514306"/>
              <a:gd name="connsiteY7" fmla="*/ 263528 h 590327"/>
              <a:gd name="connsiteX8" fmla="*/ 714708 w 1514306"/>
              <a:gd name="connsiteY8" fmla="*/ 331564 h 590327"/>
              <a:gd name="connsiteX9" fmla="*/ 722872 w 1514306"/>
              <a:gd name="connsiteY9" fmla="*/ 375107 h 590327"/>
              <a:gd name="connsiteX10" fmla="*/ 731037 w 1514306"/>
              <a:gd name="connsiteY10" fmla="*/ 429536 h 590327"/>
              <a:gd name="connsiteX11" fmla="*/ 739201 w 1514306"/>
              <a:gd name="connsiteY11" fmla="*/ 467636 h 590327"/>
              <a:gd name="connsiteX12" fmla="*/ 741922 w 1514306"/>
              <a:gd name="connsiteY12" fmla="*/ 505736 h 590327"/>
              <a:gd name="connsiteX13" fmla="*/ 755530 w 1514306"/>
              <a:gd name="connsiteY13" fmla="*/ 562886 h 590327"/>
              <a:gd name="connsiteX14" fmla="*/ 763694 w 1514306"/>
              <a:gd name="connsiteY14" fmla="*/ 581936 h 590327"/>
              <a:gd name="connsiteX15" fmla="*/ 771858 w 1514306"/>
              <a:gd name="connsiteY15" fmla="*/ 590100 h 590327"/>
              <a:gd name="connsiteX16" fmla="*/ 780022 w 1514306"/>
              <a:gd name="connsiteY16" fmla="*/ 573771 h 590327"/>
              <a:gd name="connsiteX17" fmla="*/ 790908 w 1514306"/>
              <a:gd name="connsiteY17" fmla="*/ 541114 h 590327"/>
              <a:gd name="connsiteX18" fmla="*/ 801794 w 1514306"/>
              <a:gd name="connsiteY18" fmla="*/ 481243 h 590327"/>
              <a:gd name="connsiteX19" fmla="*/ 809958 w 1514306"/>
              <a:gd name="connsiteY19" fmla="*/ 424093 h 590327"/>
              <a:gd name="connsiteX20" fmla="*/ 818122 w 1514306"/>
              <a:gd name="connsiteY20" fmla="*/ 375107 h 590327"/>
              <a:gd name="connsiteX21" fmla="*/ 826287 w 1514306"/>
              <a:gd name="connsiteY21" fmla="*/ 334286 h 590327"/>
              <a:gd name="connsiteX22" fmla="*/ 834451 w 1514306"/>
              <a:gd name="connsiteY22" fmla="*/ 288021 h 590327"/>
              <a:gd name="connsiteX23" fmla="*/ 842615 w 1514306"/>
              <a:gd name="connsiteY23" fmla="*/ 241757 h 590327"/>
              <a:gd name="connsiteX24" fmla="*/ 853501 w 1514306"/>
              <a:gd name="connsiteY24" fmla="*/ 211821 h 590327"/>
              <a:gd name="connsiteX25" fmla="*/ 867108 w 1514306"/>
              <a:gd name="connsiteY25" fmla="*/ 184607 h 590327"/>
              <a:gd name="connsiteX26" fmla="*/ 883437 w 1514306"/>
              <a:gd name="connsiteY26" fmla="*/ 168278 h 590327"/>
              <a:gd name="connsiteX27" fmla="*/ 934530 w 1514306"/>
              <a:gd name="connsiteY27" fmla="*/ 156125 h 590327"/>
              <a:gd name="connsiteX28" fmla="*/ 1014684 w 1514306"/>
              <a:gd name="connsiteY28" fmla="*/ 148778 h 590327"/>
              <a:gd name="connsiteX29" fmla="*/ 1144437 w 1514306"/>
              <a:gd name="connsiteY29" fmla="*/ 128377 h 590327"/>
              <a:gd name="connsiteX30" fmla="*/ 1338547 w 1514306"/>
              <a:gd name="connsiteY30" fmla="*/ 75667 h 590327"/>
              <a:gd name="connsiteX31" fmla="*/ 1514306 w 1514306"/>
              <a:gd name="connsiteY31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524115 w 1514306"/>
              <a:gd name="connsiteY3" fmla="*/ 152134 h 590327"/>
              <a:gd name="connsiteX4" fmla="*/ 630344 w 1514306"/>
              <a:gd name="connsiteY4" fmla="*/ 157393 h 590327"/>
              <a:gd name="connsiteX5" fmla="*/ 679330 w 1514306"/>
              <a:gd name="connsiteY5" fmla="*/ 192771 h 590327"/>
              <a:gd name="connsiteX6" fmla="*/ 690215 w 1514306"/>
              <a:gd name="connsiteY6" fmla="*/ 233593 h 590327"/>
              <a:gd name="connsiteX7" fmla="*/ 701101 w 1514306"/>
              <a:gd name="connsiteY7" fmla="*/ 263528 h 590327"/>
              <a:gd name="connsiteX8" fmla="*/ 714708 w 1514306"/>
              <a:gd name="connsiteY8" fmla="*/ 331564 h 590327"/>
              <a:gd name="connsiteX9" fmla="*/ 722872 w 1514306"/>
              <a:gd name="connsiteY9" fmla="*/ 375107 h 590327"/>
              <a:gd name="connsiteX10" fmla="*/ 731037 w 1514306"/>
              <a:gd name="connsiteY10" fmla="*/ 429536 h 590327"/>
              <a:gd name="connsiteX11" fmla="*/ 739201 w 1514306"/>
              <a:gd name="connsiteY11" fmla="*/ 467636 h 590327"/>
              <a:gd name="connsiteX12" fmla="*/ 741922 w 1514306"/>
              <a:gd name="connsiteY12" fmla="*/ 505736 h 590327"/>
              <a:gd name="connsiteX13" fmla="*/ 755530 w 1514306"/>
              <a:gd name="connsiteY13" fmla="*/ 562886 h 590327"/>
              <a:gd name="connsiteX14" fmla="*/ 763694 w 1514306"/>
              <a:gd name="connsiteY14" fmla="*/ 581936 h 590327"/>
              <a:gd name="connsiteX15" fmla="*/ 771858 w 1514306"/>
              <a:gd name="connsiteY15" fmla="*/ 590100 h 590327"/>
              <a:gd name="connsiteX16" fmla="*/ 780022 w 1514306"/>
              <a:gd name="connsiteY16" fmla="*/ 573771 h 590327"/>
              <a:gd name="connsiteX17" fmla="*/ 790908 w 1514306"/>
              <a:gd name="connsiteY17" fmla="*/ 541114 h 590327"/>
              <a:gd name="connsiteX18" fmla="*/ 801794 w 1514306"/>
              <a:gd name="connsiteY18" fmla="*/ 481243 h 590327"/>
              <a:gd name="connsiteX19" fmla="*/ 809958 w 1514306"/>
              <a:gd name="connsiteY19" fmla="*/ 424093 h 590327"/>
              <a:gd name="connsiteX20" fmla="*/ 818122 w 1514306"/>
              <a:gd name="connsiteY20" fmla="*/ 375107 h 590327"/>
              <a:gd name="connsiteX21" fmla="*/ 826287 w 1514306"/>
              <a:gd name="connsiteY21" fmla="*/ 334286 h 590327"/>
              <a:gd name="connsiteX22" fmla="*/ 834451 w 1514306"/>
              <a:gd name="connsiteY22" fmla="*/ 288021 h 590327"/>
              <a:gd name="connsiteX23" fmla="*/ 842615 w 1514306"/>
              <a:gd name="connsiteY23" fmla="*/ 241757 h 590327"/>
              <a:gd name="connsiteX24" fmla="*/ 853501 w 1514306"/>
              <a:gd name="connsiteY24" fmla="*/ 211821 h 590327"/>
              <a:gd name="connsiteX25" fmla="*/ 867108 w 1514306"/>
              <a:gd name="connsiteY25" fmla="*/ 184607 h 590327"/>
              <a:gd name="connsiteX26" fmla="*/ 883437 w 1514306"/>
              <a:gd name="connsiteY26" fmla="*/ 168278 h 590327"/>
              <a:gd name="connsiteX27" fmla="*/ 934530 w 1514306"/>
              <a:gd name="connsiteY27" fmla="*/ 156125 h 590327"/>
              <a:gd name="connsiteX28" fmla="*/ 1014684 w 1514306"/>
              <a:gd name="connsiteY28" fmla="*/ 148778 h 590327"/>
              <a:gd name="connsiteX29" fmla="*/ 1144437 w 1514306"/>
              <a:gd name="connsiteY29" fmla="*/ 128377 h 590327"/>
              <a:gd name="connsiteX30" fmla="*/ 1338547 w 1514306"/>
              <a:gd name="connsiteY30" fmla="*/ 75667 h 590327"/>
              <a:gd name="connsiteX31" fmla="*/ 1514306 w 1514306"/>
              <a:gd name="connsiteY31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524115 w 1514306"/>
              <a:gd name="connsiteY3" fmla="*/ 152134 h 590327"/>
              <a:gd name="connsiteX4" fmla="*/ 614540 w 1514306"/>
              <a:gd name="connsiteY4" fmla="*/ 163654 h 590327"/>
              <a:gd name="connsiteX5" fmla="*/ 679330 w 1514306"/>
              <a:gd name="connsiteY5" fmla="*/ 192771 h 590327"/>
              <a:gd name="connsiteX6" fmla="*/ 690215 w 1514306"/>
              <a:gd name="connsiteY6" fmla="*/ 233593 h 590327"/>
              <a:gd name="connsiteX7" fmla="*/ 701101 w 1514306"/>
              <a:gd name="connsiteY7" fmla="*/ 263528 h 590327"/>
              <a:gd name="connsiteX8" fmla="*/ 714708 w 1514306"/>
              <a:gd name="connsiteY8" fmla="*/ 331564 h 590327"/>
              <a:gd name="connsiteX9" fmla="*/ 722872 w 1514306"/>
              <a:gd name="connsiteY9" fmla="*/ 375107 h 590327"/>
              <a:gd name="connsiteX10" fmla="*/ 731037 w 1514306"/>
              <a:gd name="connsiteY10" fmla="*/ 429536 h 590327"/>
              <a:gd name="connsiteX11" fmla="*/ 739201 w 1514306"/>
              <a:gd name="connsiteY11" fmla="*/ 467636 h 590327"/>
              <a:gd name="connsiteX12" fmla="*/ 741922 w 1514306"/>
              <a:gd name="connsiteY12" fmla="*/ 505736 h 590327"/>
              <a:gd name="connsiteX13" fmla="*/ 755530 w 1514306"/>
              <a:gd name="connsiteY13" fmla="*/ 562886 h 590327"/>
              <a:gd name="connsiteX14" fmla="*/ 763694 w 1514306"/>
              <a:gd name="connsiteY14" fmla="*/ 581936 h 590327"/>
              <a:gd name="connsiteX15" fmla="*/ 771858 w 1514306"/>
              <a:gd name="connsiteY15" fmla="*/ 590100 h 590327"/>
              <a:gd name="connsiteX16" fmla="*/ 780022 w 1514306"/>
              <a:gd name="connsiteY16" fmla="*/ 573771 h 590327"/>
              <a:gd name="connsiteX17" fmla="*/ 790908 w 1514306"/>
              <a:gd name="connsiteY17" fmla="*/ 541114 h 590327"/>
              <a:gd name="connsiteX18" fmla="*/ 801794 w 1514306"/>
              <a:gd name="connsiteY18" fmla="*/ 481243 h 590327"/>
              <a:gd name="connsiteX19" fmla="*/ 809958 w 1514306"/>
              <a:gd name="connsiteY19" fmla="*/ 424093 h 590327"/>
              <a:gd name="connsiteX20" fmla="*/ 818122 w 1514306"/>
              <a:gd name="connsiteY20" fmla="*/ 375107 h 590327"/>
              <a:gd name="connsiteX21" fmla="*/ 826287 w 1514306"/>
              <a:gd name="connsiteY21" fmla="*/ 334286 h 590327"/>
              <a:gd name="connsiteX22" fmla="*/ 834451 w 1514306"/>
              <a:gd name="connsiteY22" fmla="*/ 288021 h 590327"/>
              <a:gd name="connsiteX23" fmla="*/ 842615 w 1514306"/>
              <a:gd name="connsiteY23" fmla="*/ 241757 h 590327"/>
              <a:gd name="connsiteX24" fmla="*/ 853501 w 1514306"/>
              <a:gd name="connsiteY24" fmla="*/ 211821 h 590327"/>
              <a:gd name="connsiteX25" fmla="*/ 867108 w 1514306"/>
              <a:gd name="connsiteY25" fmla="*/ 184607 h 590327"/>
              <a:gd name="connsiteX26" fmla="*/ 883437 w 1514306"/>
              <a:gd name="connsiteY26" fmla="*/ 168278 h 590327"/>
              <a:gd name="connsiteX27" fmla="*/ 934530 w 1514306"/>
              <a:gd name="connsiteY27" fmla="*/ 156125 h 590327"/>
              <a:gd name="connsiteX28" fmla="*/ 1014684 w 1514306"/>
              <a:gd name="connsiteY28" fmla="*/ 148778 h 590327"/>
              <a:gd name="connsiteX29" fmla="*/ 1144437 w 1514306"/>
              <a:gd name="connsiteY29" fmla="*/ 128377 h 590327"/>
              <a:gd name="connsiteX30" fmla="*/ 1338547 w 1514306"/>
              <a:gd name="connsiteY30" fmla="*/ 75667 h 590327"/>
              <a:gd name="connsiteX31" fmla="*/ 1514306 w 1514306"/>
              <a:gd name="connsiteY31" fmla="*/ 19417 h 590327"/>
              <a:gd name="connsiteX0" fmla="*/ 0 w 1514306"/>
              <a:gd name="connsiteY0" fmla="*/ 0 h 581979"/>
              <a:gd name="connsiteX1" fmla="*/ 174090 w 1514306"/>
              <a:gd name="connsiteY1" fmla="*/ 73847 h 581979"/>
              <a:gd name="connsiteX2" fmla="*/ 410953 w 1514306"/>
              <a:gd name="connsiteY2" fmla="*/ 130546 h 581979"/>
              <a:gd name="connsiteX3" fmla="*/ 524115 w 1514306"/>
              <a:gd name="connsiteY3" fmla="*/ 143786 h 581979"/>
              <a:gd name="connsiteX4" fmla="*/ 614540 w 1514306"/>
              <a:gd name="connsiteY4" fmla="*/ 155306 h 581979"/>
              <a:gd name="connsiteX5" fmla="*/ 679330 w 1514306"/>
              <a:gd name="connsiteY5" fmla="*/ 184423 h 581979"/>
              <a:gd name="connsiteX6" fmla="*/ 690215 w 1514306"/>
              <a:gd name="connsiteY6" fmla="*/ 225245 h 581979"/>
              <a:gd name="connsiteX7" fmla="*/ 701101 w 1514306"/>
              <a:gd name="connsiteY7" fmla="*/ 255180 h 581979"/>
              <a:gd name="connsiteX8" fmla="*/ 714708 w 1514306"/>
              <a:gd name="connsiteY8" fmla="*/ 323216 h 581979"/>
              <a:gd name="connsiteX9" fmla="*/ 722872 w 1514306"/>
              <a:gd name="connsiteY9" fmla="*/ 366759 h 581979"/>
              <a:gd name="connsiteX10" fmla="*/ 731037 w 1514306"/>
              <a:gd name="connsiteY10" fmla="*/ 421188 h 581979"/>
              <a:gd name="connsiteX11" fmla="*/ 739201 w 1514306"/>
              <a:gd name="connsiteY11" fmla="*/ 459288 h 581979"/>
              <a:gd name="connsiteX12" fmla="*/ 741922 w 1514306"/>
              <a:gd name="connsiteY12" fmla="*/ 497388 h 581979"/>
              <a:gd name="connsiteX13" fmla="*/ 755530 w 1514306"/>
              <a:gd name="connsiteY13" fmla="*/ 554538 h 581979"/>
              <a:gd name="connsiteX14" fmla="*/ 763694 w 1514306"/>
              <a:gd name="connsiteY14" fmla="*/ 573588 h 581979"/>
              <a:gd name="connsiteX15" fmla="*/ 771858 w 1514306"/>
              <a:gd name="connsiteY15" fmla="*/ 581752 h 581979"/>
              <a:gd name="connsiteX16" fmla="*/ 780022 w 1514306"/>
              <a:gd name="connsiteY16" fmla="*/ 565423 h 581979"/>
              <a:gd name="connsiteX17" fmla="*/ 790908 w 1514306"/>
              <a:gd name="connsiteY17" fmla="*/ 532766 h 581979"/>
              <a:gd name="connsiteX18" fmla="*/ 801794 w 1514306"/>
              <a:gd name="connsiteY18" fmla="*/ 472895 h 581979"/>
              <a:gd name="connsiteX19" fmla="*/ 809958 w 1514306"/>
              <a:gd name="connsiteY19" fmla="*/ 415745 h 581979"/>
              <a:gd name="connsiteX20" fmla="*/ 818122 w 1514306"/>
              <a:gd name="connsiteY20" fmla="*/ 366759 h 581979"/>
              <a:gd name="connsiteX21" fmla="*/ 826287 w 1514306"/>
              <a:gd name="connsiteY21" fmla="*/ 325938 h 581979"/>
              <a:gd name="connsiteX22" fmla="*/ 834451 w 1514306"/>
              <a:gd name="connsiteY22" fmla="*/ 279673 h 581979"/>
              <a:gd name="connsiteX23" fmla="*/ 842615 w 1514306"/>
              <a:gd name="connsiteY23" fmla="*/ 233409 h 581979"/>
              <a:gd name="connsiteX24" fmla="*/ 853501 w 1514306"/>
              <a:gd name="connsiteY24" fmla="*/ 203473 h 581979"/>
              <a:gd name="connsiteX25" fmla="*/ 867108 w 1514306"/>
              <a:gd name="connsiteY25" fmla="*/ 176259 h 581979"/>
              <a:gd name="connsiteX26" fmla="*/ 883437 w 1514306"/>
              <a:gd name="connsiteY26" fmla="*/ 159930 h 581979"/>
              <a:gd name="connsiteX27" fmla="*/ 934530 w 1514306"/>
              <a:gd name="connsiteY27" fmla="*/ 147777 h 581979"/>
              <a:gd name="connsiteX28" fmla="*/ 1014684 w 1514306"/>
              <a:gd name="connsiteY28" fmla="*/ 140430 h 581979"/>
              <a:gd name="connsiteX29" fmla="*/ 1144437 w 1514306"/>
              <a:gd name="connsiteY29" fmla="*/ 120029 h 581979"/>
              <a:gd name="connsiteX30" fmla="*/ 1338547 w 1514306"/>
              <a:gd name="connsiteY30" fmla="*/ 67319 h 581979"/>
              <a:gd name="connsiteX31" fmla="*/ 1514306 w 1514306"/>
              <a:gd name="connsiteY31" fmla="*/ 11069 h 581979"/>
              <a:gd name="connsiteX0" fmla="*/ 0 w 1514306"/>
              <a:gd name="connsiteY0" fmla="*/ 0 h 581979"/>
              <a:gd name="connsiteX1" fmla="*/ 174090 w 1514306"/>
              <a:gd name="connsiteY1" fmla="*/ 73847 h 581979"/>
              <a:gd name="connsiteX2" fmla="*/ 410953 w 1514306"/>
              <a:gd name="connsiteY2" fmla="*/ 130546 h 581979"/>
              <a:gd name="connsiteX3" fmla="*/ 524115 w 1514306"/>
              <a:gd name="connsiteY3" fmla="*/ 143786 h 581979"/>
              <a:gd name="connsiteX4" fmla="*/ 614540 w 1514306"/>
              <a:gd name="connsiteY4" fmla="*/ 155306 h 581979"/>
              <a:gd name="connsiteX5" fmla="*/ 679330 w 1514306"/>
              <a:gd name="connsiteY5" fmla="*/ 184423 h 581979"/>
              <a:gd name="connsiteX6" fmla="*/ 690215 w 1514306"/>
              <a:gd name="connsiteY6" fmla="*/ 225245 h 581979"/>
              <a:gd name="connsiteX7" fmla="*/ 701101 w 1514306"/>
              <a:gd name="connsiteY7" fmla="*/ 255180 h 581979"/>
              <a:gd name="connsiteX8" fmla="*/ 714708 w 1514306"/>
              <a:gd name="connsiteY8" fmla="*/ 323216 h 581979"/>
              <a:gd name="connsiteX9" fmla="*/ 722872 w 1514306"/>
              <a:gd name="connsiteY9" fmla="*/ 366759 h 581979"/>
              <a:gd name="connsiteX10" fmla="*/ 731037 w 1514306"/>
              <a:gd name="connsiteY10" fmla="*/ 421188 h 581979"/>
              <a:gd name="connsiteX11" fmla="*/ 739201 w 1514306"/>
              <a:gd name="connsiteY11" fmla="*/ 459288 h 581979"/>
              <a:gd name="connsiteX12" fmla="*/ 741922 w 1514306"/>
              <a:gd name="connsiteY12" fmla="*/ 497388 h 581979"/>
              <a:gd name="connsiteX13" fmla="*/ 755530 w 1514306"/>
              <a:gd name="connsiteY13" fmla="*/ 554538 h 581979"/>
              <a:gd name="connsiteX14" fmla="*/ 763694 w 1514306"/>
              <a:gd name="connsiteY14" fmla="*/ 573588 h 581979"/>
              <a:gd name="connsiteX15" fmla="*/ 771858 w 1514306"/>
              <a:gd name="connsiteY15" fmla="*/ 581752 h 581979"/>
              <a:gd name="connsiteX16" fmla="*/ 780022 w 1514306"/>
              <a:gd name="connsiteY16" fmla="*/ 565423 h 581979"/>
              <a:gd name="connsiteX17" fmla="*/ 790908 w 1514306"/>
              <a:gd name="connsiteY17" fmla="*/ 532766 h 581979"/>
              <a:gd name="connsiteX18" fmla="*/ 801794 w 1514306"/>
              <a:gd name="connsiteY18" fmla="*/ 472895 h 581979"/>
              <a:gd name="connsiteX19" fmla="*/ 809958 w 1514306"/>
              <a:gd name="connsiteY19" fmla="*/ 415745 h 581979"/>
              <a:gd name="connsiteX20" fmla="*/ 818122 w 1514306"/>
              <a:gd name="connsiteY20" fmla="*/ 366759 h 581979"/>
              <a:gd name="connsiteX21" fmla="*/ 826287 w 1514306"/>
              <a:gd name="connsiteY21" fmla="*/ 325938 h 581979"/>
              <a:gd name="connsiteX22" fmla="*/ 834451 w 1514306"/>
              <a:gd name="connsiteY22" fmla="*/ 279673 h 581979"/>
              <a:gd name="connsiteX23" fmla="*/ 842615 w 1514306"/>
              <a:gd name="connsiteY23" fmla="*/ 233409 h 581979"/>
              <a:gd name="connsiteX24" fmla="*/ 853501 w 1514306"/>
              <a:gd name="connsiteY24" fmla="*/ 203473 h 581979"/>
              <a:gd name="connsiteX25" fmla="*/ 867108 w 1514306"/>
              <a:gd name="connsiteY25" fmla="*/ 176259 h 581979"/>
              <a:gd name="connsiteX26" fmla="*/ 883437 w 1514306"/>
              <a:gd name="connsiteY26" fmla="*/ 159930 h 581979"/>
              <a:gd name="connsiteX27" fmla="*/ 934530 w 1514306"/>
              <a:gd name="connsiteY27" fmla="*/ 147777 h 581979"/>
              <a:gd name="connsiteX28" fmla="*/ 1014684 w 1514306"/>
              <a:gd name="connsiteY28" fmla="*/ 140430 h 581979"/>
              <a:gd name="connsiteX29" fmla="*/ 1144437 w 1514306"/>
              <a:gd name="connsiteY29" fmla="*/ 120029 h 581979"/>
              <a:gd name="connsiteX30" fmla="*/ 1354349 w 1514306"/>
              <a:gd name="connsiteY30" fmla="*/ 73580 h 581979"/>
              <a:gd name="connsiteX31" fmla="*/ 1514306 w 1514306"/>
              <a:gd name="connsiteY31" fmla="*/ 11069 h 58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4306" h="581979">
                <a:moveTo>
                  <a:pt x="0" y="0"/>
                </a:moveTo>
                <a:cubicBezTo>
                  <a:pt x="58030" y="27398"/>
                  <a:pt x="105598" y="52089"/>
                  <a:pt x="174090" y="73847"/>
                </a:cubicBezTo>
                <a:cubicBezTo>
                  <a:pt x="242582" y="95605"/>
                  <a:pt x="352616" y="118890"/>
                  <a:pt x="410953" y="130546"/>
                </a:cubicBezTo>
                <a:cubicBezTo>
                  <a:pt x="469290" y="142202"/>
                  <a:pt x="490184" y="139659"/>
                  <a:pt x="524115" y="143786"/>
                </a:cubicBezTo>
                <a:cubicBezTo>
                  <a:pt x="558046" y="147913"/>
                  <a:pt x="588671" y="148533"/>
                  <a:pt x="614540" y="155306"/>
                </a:cubicBezTo>
                <a:cubicBezTo>
                  <a:pt x="640409" y="162079"/>
                  <a:pt x="666718" y="172767"/>
                  <a:pt x="679330" y="184423"/>
                </a:cubicBezTo>
                <a:cubicBezTo>
                  <a:pt x="691942" y="196079"/>
                  <a:pt x="686587" y="213452"/>
                  <a:pt x="690215" y="225245"/>
                </a:cubicBezTo>
                <a:cubicBezTo>
                  <a:pt x="693843" y="237038"/>
                  <a:pt x="697019" y="238852"/>
                  <a:pt x="701101" y="255180"/>
                </a:cubicBezTo>
                <a:cubicBezTo>
                  <a:pt x="705183" y="271509"/>
                  <a:pt x="711079" y="304619"/>
                  <a:pt x="714708" y="323216"/>
                </a:cubicBezTo>
                <a:cubicBezTo>
                  <a:pt x="718337" y="341813"/>
                  <a:pt x="720151" y="350430"/>
                  <a:pt x="722872" y="366759"/>
                </a:cubicBezTo>
                <a:cubicBezTo>
                  <a:pt x="725594" y="383088"/>
                  <a:pt x="728316" y="405767"/>
                  <a:pt x="731037" y="421188"/>
                </a:cubicBezTo>
                <a:cubicBezTo>
                  <a:pt x="733758" y="436609"/>
                  <a:pt x="737387" y="446588"/>
                  <a:pt x="739201" y="459288"/>
                </a:cubicBezTo>
                <a:cubicBezTo>
                  <a:pt x="741015" y="471988"/>
                  <a:pt x="739201" y="481513"/>
                  <a:pt x="741922" y="497388"/>
                </a:cubicBezTo>
                <a:cubicBezTo>
                  <a:pt x="744643" y="513263"/>
                  <a:pt x="751901" y="541838"/>
                  <a:pt x="755530" y="554538"/>
                </a:cubicBezTo>
                <a:cubicBezTo>
                  <a:pt x="759159" y="567238"/>
                  <a:pt x="760973" y="569052"/>
                  <a:pt x="763694" y="573588"/>
                </a:cubicBezTo>
                <a:cubicBezTo>
                  <a:pt x="766415" y="578124"/>
                  <a:pt x="769137" y="583113"/>
                  <a:pt x="771858" y="581752"/>
                </a:cubicBezTo>
                <a:cubicBezTo>
                  <a:pt x="774579" y="580391"/>
                  <a:pt x="776847" y="573587"/>
                  <a:pt x="780022" y="565423"/>
                </a:cubicBezTo>
                <a:cubicBezTo>
                  <a:pt x="783197" y="557259"/>
                  <a:pt x="787279" y="548187"/>
                  <a:pt x="790908" y="532766"/>
                </a:cubicBezTo>
                <a:cubicBezTo>
                  <a:pt x="794537" y="517345"/>
                  <a:pt x="798619" y="492399"/>
                  <a:pt x="801794" y="472895"/>
                </a:cubicBezTo>
                <a:cubicBezTo>
                  <a:pt x="804969" y="453392"/>
                  <a:pt x="807237" y="433434"/>
                  <a:pt x="809958" y="415745"/>
                </a:cubicBezTo>
                <a:cubicBezTo>
                  <a:pt x="812679" y="398056"/>
                  <a:pt x="815400" y="381727"/>
                  <a:pt x="818122" y="366759"/>
                </a:cubicBezTo>
                <a:cubicBezTo>
                  <a:pt x="820844" y="351791"/>
                  <a:pt x="823566" y="340452"/>
                  <a:pt x="826287" y="325938"/>
                </a:cubicBezTo>
                <a:cubicBezTo>
                  <a:pt x="829008" y="311424"/>
                  <a:pt x="834451" y="279673"/>
                  <a:pt x="834451" y="279673"/>
                </a:cubicBezTo>
                <a:cubicBezTo>
                  <a:pt x="837172" y="264252"/>
                  <a:pt x="839440" y="246109"/>
                  <a:pt x="842615" y="233409"/>
                </a:cubicBezTo>
                <a:cubicBezTo>
                  <a:pt x="845790" y="220709"/>
                  <a:pt x="849419" y="212998"/>
                  <a:pt x="853501" y="203473"/>
                </a:cubicBezTo>
                <a:cubicBezTo>
                  <a:pt x="857583" y="193948"/>
                  <a:pt x="862119" y="183516"/>
                  <a:pt x="867108" y="176259"/>
                </a:cubicBezTo>
                <a:cubicBezTo>
                  <a:pt x="872097" y="169002"/>
                  <a:pt x="872200" y="164677"/>
                  <a:pt x="883437" y="159930"/>
                </a:cubicBezTo>
                <a:cubicBezTo>
                  <a:pt x="894674" y="155183"/>
                  <a:pt x="912655" y="151027"/>
                  <a:pt x="934530" y="147777"/>
                </a:cubicBezTo>
                <a:cubicBezTo>
                  <a:pt x="956405" y="144527"/>
                  <a:pt x="979700" y="145055"/>
                  <a:pt x="1014684" y="140430"/>
                </a:cubicBezTo>
                <a:cubicBezTo>
                  <a:pt x="1049669" y="135805"/>
                  <a:pt x="1087826" y="131171"/>
                  <a:pt x="1144437" y="120029"/>
                </a:cubicBezTo>
                <a:cubicBezTo>
                  <a:pt x="1201048" y="108887"/>
                  <a:pt x="1292704" y="91740"/>
                  <a:pt x="1354349" y="73580"/>
                </a:cubicBezTo>
                <a:cubicBezTo>
                  <a:pt x="1415994" y="55420"/>
                  <a:pt x="1477690" y="22788"/>
                  <a:pt x="1514306" y="11069"/>
                </a:cubicBezTo>
              </a:path>
            </a:pathLst>
          </a:custGeom>
          <a:gradFill flip="none" rotWithShape="1">
            <a:gsLst>
              <a:gs pos="0">
                <a:srgbClr val="FFFFFF"/>
              </a:gs>
              <a:gs pos="36000">
                <a:srgbClr val="00B0F0"/>
              </a:gs>
              <a:gs pos="55000">
                <a:srgbClr val="0070C0"/>
              </a:gs>
              <a:gs pos="100000">
                <a:srgbClr val="002060"/>
              </a:gs>
            </a:gsLst>
            <a:lin ang="540000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2" name="Freeform 13">
            <a:extLst>
              <a:ext uri="{FF2B5EF4-FFF2-40B4-BE49-F238E27FC236}">
                <a16:creationId xmlns:a16="http://schemas.microsoft.com/office/drawing/2014/main" id="{DD4D643C-EE26-4F66-9F38-40480D8DF723}"/>
              </a:ext>
            </a:extLst>
          </p:cNvPr>
          <p:cNvSpPr/>
          <p:nvPr/>
        </p:nvSpPr>
        <p:spPr bwMode="auto">
          <a:xfrm>
            <a:off x="5076915" y="2208666"/>
            <a:ext cx="2068578" cy="994406"/>
          </a:xfrm>
          <a:custGeom>
            <a:avLst/>
            <a:gdLst>
              <a:gd name="connsiteX0" fmla="*/ 0 w 1455212"/>
              <a:gd name="connsiteY0" fmla="*/ 0 h 1121111"/>
              <a:gd name="connsiteX1" fmla="*/ 284638 w 1455212"/>
              <a:gd name="connsiteY1" fmla="*/ 266848 h 1121111"/>
              <a:gd name="connsiteX2" fmla="*/ 476769 w 1455212"/>
              <a:gd name="connsiteY2" fmla="*/ 419841 h 1121111"/>
              <a:gd name="connsiteX3" fmla="*/ 576392 w 1455212"/>
              <a:gd name="connsiteY3" fmla="*/ 480327 h 1121111"/>
              <a:gd name="connsiteX4" fmla="*/ 619088 w 1455212"/>
              <a:gd name="connsiteY4" fmla="*/ 505233 h 1121111"/>
              <a:gd name="connsiteX5" fmla="*/ 640435 w 1455212"/>
              <a:gd name="connsiteY5" fmla="*/ 551487 h 1121111"/>
              <a:gd name="connsiteX6" fmla="*/ 661783 w 1455212"/>
              <a:gd name="connsiteY6" fmla="*/ 658226 h 1121111"/>
              <a:gd name="connsiteX7" fmla="*/ 693805 w 1455212"/>
              <a:gd name="connsiteY7" fmla="*/ 861031 h 1121111"/>
              <a:gd name="connsiteX8" fmla="*/ 718711 w 1455212"/>
              <a:gd name="connsiteY8" fmla="*/ 1053161 h 1121111"/>
              <a:gd name="connsiteX9" fmla="*/ 729385 w 1455212"/>
              <a:gd name="connsiteY9" fmla="*/ 1095857 h 1121111"/>
              <a:gd name="connsiteX10" fmla="*/ 743617 w 1455212"/>
              <a:gd name="connsiteY10" fmla="*/ 1120763 h 1121111"/>
              <a:gd name="connsiteX11" fmla="*/ 757849 w 1455212"/>
              <a:gd name="connsiteY11" fmla="*/ 1078067 h 1121111"/>
              <a:gd name="connsiteX12" fmla="*/ 775639 w 1455212"/>
              <a:gd name="connsiteY12" fmla="*/ 964212 h 1121111"/>
              <a:gd name="connsiteX13" fmla="*/ 804102 w 1455212"/>
              <a:gd name="connsiteY13" fmla="*/ 729385 h 1121111"/>
              <a:gd name="connsiteX14" fmla="*/ 829008 w 1455212"/>
              <a:gd name="connsiteY14" fmla="*/ 594182 h 1121111"/>
              <a:gd name="connsiteX15" fmla="*/ 853914 w 1455212"/>
              <a:gd name="connsiteY15" fmla="*/ 526581 h 1121111"/>
              <a:gd name="connsiteX16" fmla="*/ 878820 w 1455212"/>
              <a:gd name="connsiteY16" fmla="*/ 498117 h 1121111"/>
              <a:gd name="connsiteX17" fmla="*/ 978443 w 1455212"/>
              <a:gd name="connsiteY17" fmla="*/ 441189 h 1121111"/>
              <a:gd name="connsiteX18" fmla="*/ 1124320 w 1455212"/>
              <a:gd name="connsiteY18" fmla="*/ 338008 h 1121111"/>
              <a:gd name="connsiteX19" fmla="*/ 1273755 w 1455212"/>
              <a:gd name="connsiteY19" fmla="*/ 209921 h 1121111"/>
              <a:gd name="connsiteX20" fmla="*/ 1455212 w 1455212"/>
              <a:gd name="connsiteY20" fmla="*/ 21348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978443 w 1887258"/>
              <a:gd name="connsiteY17" fmla="*/ 441189 h 1121111"/>
              <a:gd name="connsiteX18" fmla="*/ 1124320 w 1887258"/>
              <a:gd name="connsiteY18" fmla="*/ 338008 h 1121111"/>
              <a:gd name="connsiteX19" fmla="*/ 1273755 w 1887258"/>
              <a:gd name="connsiteY19" fmla="*/ 209921 h 1121111"/>
              <a:gd name="connsiteX20" fmla="*/ 1887258 w 1887258"/>
              <a:gd name="connsiteY20" fmla="*/ 24307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978443 w 1887258"/>
              <a:gd name="connsiteY17" fmla="*/ 441189 h 1121111"/>
              <a:gd name="connsiteX18" fmla="*/ 1124320 w 1887258"/>
              <a:gd name="connsiteY18" fmla="*/ 338008 h 1121111"/>
              <a:gd name="connsiteX19" fmla="*/ 1664373 w 1887258"/>
              <a:gd name="connsiteY19" fmla="*/ 233595 h 1121111"/>
              <a:gd name="connsiteX20" fmla="*/ 1887258 w 1887258"/>
              <a:gd name="connsiteY20" fmla="*/ 24307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978443 w 1887258"/>
              <a:gd name="connsiteY17" fmla="*/ 441189 h 1121111"/>
              <a:gd name="connsiteX18" fmla="*/ 1343303 w 1887258"/>
              <a:gd name="connsiteY18" fmla="*/ 397192 h 1121111"/>
              <a:gd name="connsiteX19" fmla="*/ 1664373 w 1887258"/>
              <a:gd name="connsiteY19" fmla="*/ 233595 h 1121111"/>
              <a:gd name="connsiteX20" fmla="*/ 1887258 w 1887258"/>
              <a:gd name="connsiteY20" fmla="*/ 24307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1052424 w 1887258"/>
              <a:gd name="connsiteY17" fmla="*/ 470781 h 1121111"/>
              <a:gd name="connsiteX18" fmla="*/ 1343303 w 1887258"/>
              <a:gd name="connsiteY18" fmla="*/ 397192 h 1121111"/>
              <a:gd name="connsiteX19" fmla="*/ 1664373 w 1887258"/>
              <a:gd name="connsiteY19" fmla="*/ 233595 h 1121111"/>
              <a:gd name="connsiteX20" fmla="*/ 1887258 w 1887258"/>
              <a:gd name="connsiteY20" fmla="*/ 24307 h 1121111"/>
              <a:gd name="connsiteX0" fmla="*/ 0 w 2292671"/>
              <a:gd name="connsiteY0" fmla="*/ 0 h 1097437"/>
              <a:gd name="connsiteX1" fmla="*/ 690051 w 2292671"/>
              <a:gd name="connsiteY1" fmla="*/ 243174 h 1097437"/>
              <a:gd name="connsiteX2" fmla="*/ 882182 w 2292671"/>
              <a:gd name="connsiteY2" fmla="*/ 396167 h 1097437"/>
              <a:gd name="connsiteX3" fmla="*/ 981805 w 2292671"/>
              <a:gd name="connsiteY3" fmla="*/ 456653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882182 w 2292671"/>
              <a:gd name="connsiteY2" fmla="*/ 396167 h 1097437"/>
              <a:gd name="connsiteX3" fmla="*/ 981805 w 2292671"/>
              <a:gd name="connsiteY3" fmla="*/ 456653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734221 w 2292671"/>
              <a:gd name="connsiteY2" fmla="*/ 428718 h 1097437"/>
              <a:gd name="connsiteX3" fmla="*/ 981805 w 2292671"/>
              <a:gd name="connsiteY3" fmla="*/ 456653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734221 w 2292671"/>
              <a:gd name="connsiteY2" fmla="*/ 428718 h 1097437"/>
              <a:gd name="connsiteX3" fmla="*/ 913743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913743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892016 w 2292671"/>
              <a:gd name="connsiteY3" fmla="*/ 456756 h 1097437"/>
              <a:gd name="connsiteX4" fmla="*/ 913743 w 2292671"/>
              <a:gd name="connsiteY4" fmla="*/ 453694 h 1097437"/>
              <a:gd name="connsiteX5" fmla="*/ 1024501 w 2292671"/>
              <a:gd name="connsiteY5" fmla="*/ 481559 h 1097437"/>
              <a:gd name="connsiteX6" fmla="*/ 1045848 w 2292671"/>
              <a:gd name="connsiteY6" fmla="*/ 527813 h 1097437"/>
              <a:gd name="connsiteX7" fmla="*/ 1067196 w 2292671"/>
              <a:gd name="connsiteY7" fmla="*/ 634552 h 1097437"/>
              <a:gd name="connsiteX8" fmla="*/ 1099218 w 2292671"/>
              <a:gd name="connsiteY8" fmla="*/ 837357 h 1097437"/>
              <a:gd name="connsiteX9" fmla="*/ 1124124 w 2292671"/>
              <a:gd name="connsiteY9" fmla="*/ 1029487 h 1097437"/>
              <a:gd name="connsiteX10" fmla="*/ 1134798 w 2292671"/>
              <a:gd name="connsiteY10" fmla="*/ 1072183 h 1097437"/>
              <a:gd name="connsiteX11" fmla="*/ 1149030 w 2292671"/>
              <a:gd name="connsiteY11" fmla="*/ 1097089 h 1097437"/>
              <a:gd name="connsiteX12" fmla="*/ 1163262 w 2292671"/>
              <a:gd name="connsiteY12" fmla="*/ 1054393 h 1097437"/>
              <a:gd name="connsiteX13" fmla="*/ 1181052 w 2292671"/>
              <a:gd name="connsiteY13" fmla="*/ 940538 h 1097437"/>
              <a:gd name="connsiteX14" fmla="*/ 1209515 w 2292671"/>
              <a:gd name="connsiteY14" fmla="*/ 705711 h 1097437"/>
              <a:gd name="connsiteX15" fmla="*/ 1234421 w 2292671"/>
              <a:gd name="connsiteY15" fmla="*/ 570508 h 1097437"/>
              <a:gd name="connsiteX16" fmla="*/ 1259327 w 2292671"/>
              <a:gd name="connsiteY16" fmla="*/ 502907 h 1097437"/>
              <a:gd name="connsiteX17" fmla="*/ 1284233 w 2292671"/>
              <a:gd name="connsiteY17" fmla="*/ 474443 h 1097437"/>
              <a:gd name="connsiteX18" fmla="*/ 1457837 w 2292671"/>
              <a:gd name="connsiteY18" fmla="*/ 447107 h 1097437"/>
              <a:gd name="connsiteX19" fmla="*/ 1748716 w 2292671"/>
              <a:gd name="connsiteY19" fmla="*/ 373518 h 1097437"/>
              <a:gd name="connsiteX20" fmla="*/ 2069786 w 2292671"/>
              <a:gd name="connsiteY20" fmla="*/ 209921 h 1097437"/>
              <a:gd name="connsiteX21" fmla="*/ 2292671 w 2292671"/>
              <a:gd name="connsiteY21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797321 w 2292671"/>
              <a:gd name="connsiteY3" fmla="*/ 439000 h 1097437"/>
              <a:gd name="connsiteX4" fmla="*/ 913743 w 2292671"/>
              <a:gd name="connsiteY4" fmla="*/ 453694 h 1097437"/>
              <a:gd name="connsiteX5" fmla="*/ 1024501 w 2292671"/>
              <a:gd name="connsiteY5" fmla="*/ 481559 h 1097437"/>
              <a:gd name="connsiteX6" fmla="*/ 1045848 w 2292671"/>
              <a:gd name="connsiteY6" fmla="*/ 527813 h 1097437"/>
              <a:gd name="connsiteX7" fmla="*/ 1067196 w 2292671"/>
              <a:gd name="connsiteY7" fmla="*/ 634552 h 1097437"/>
              <a:gd name="connsiteX8" fmla="*/ 1099218 w 2292671"/>
              <a:gd name="connsiteY8" fmla="*/ 837357 h 1097437"/>
              <a:gd name="connsiteX9" fmla="*/ 1124124 w 2292671"/>
              <a:gd name="connsiteY9" fmla="*/ 1029487 h 1097437"/>
              <a:gd name="connsiteX10" fmla="*/ 1134798 w 2292671"/>
              <a:gd name="connsiteY10" fmla="*/ 1072183 h 1097437"/>
              <a:gd name="connsiteX11" fmla="*/ 1149030 w 2292671"/>
              <a:gd name="connsiteY11" fmla="*/ 1097089 h 1097437"/>
              <a:gd name="connsiteX12" fmla="*/ 1163262 w 2292671"/>
              <a:gd name="connsiteY12" fmla="*/ 1054393 h 1097437"/>
              <a:gd name="connsiteX13" fmla="*/ 1181052 w 2292671"/>
              <a:gd name="connsiteY13" fmla="*/ 940538 h 1097437"/>
              <a:gd name="connsiteX14" fmla="*/ 1209515 w 2292671"/>
              <a:gd name="connsiteY14" fmla="*/ 705711 h 1097437"/>
              <a:gd name="connsiteX15" fmla="*/ 1234421 w 2292671"/>
              <a:gd name="connsiteY15" fmla="*/ 570508 h 1097437"/>
              <a:gd name="connsiteX16" fmla="*/ 1259327 w 2292671"/>
              <a:gd name="connsiteY16" fmla="*/ 502907 h 1097437"/>
              <a:gd name="connsiteX17" fmla="*/ 1284233 w 2292671"/>
              <a:gd name="connsiteY17" fmla="*/ 474443 h 1097437"/>
              <a:gd name="connsiteX18" fmla="*/ 1457837 w 2292671"/>
              <a:gd name="connsiteY18" fmla="*/ 447107 h 1097437"/>
              <a:gd name="connsiteX19" fmla="*/ 1748716 w 2292671"/>
              <a:gd name="connsiteY19" fmla="*/ 373518 h 1097437"/>
              <a:gd name="connsiteX20" fmla="*/ 2069786 w 2292671"/>
              <a:gd name="connsiteY20" fmla="*/ 209921 h 1097437"/>
              <a:gd name="connsiteX21" fmla="*/ 2292671 w 2292671"/>
              <a:gd name="connsiteY21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797321 w 2292671"/>
              <a:gd name="connsiteY3" fmla="*/ 439000 h 1097437"/>
              <a:gd name="connsiteX4" fmla="*/ 797321 w 2292671"/>
              <a:gd name="connsiteY4" fmla="*/ 430123 h 1097437"/>
              <a:gd name="connsiteX5" fmla="*/ 913743 w 2292671"/>
              <a:gd name="connsiteY5" fmla="*/ 453694 h 1097437"/>
              <a:gd name="connsiteX6" fmla="*/ 1024501 w 2292671"/>
              <a:gd name="connsiteY6" fmla="*/ 481559 h 1097437"/>
              <a:gd name="connsiteX7" fmla="*/ 1045848 w 2292671"/>
              <a:gd name="connsiteY7" fmla="*/ 527813 h 1097437"/>
              <a:gd name="connsiteX8" fmla="*/ 1067196 w 2292671"/>
              <a:gd name="connsiteY8" fmla="*/ 634552 h 1097437"/>
              <a:gd name="connsiteX9" fmla="*/ 1099218 w 2292671"/>
              <a:gd name="connsiteY9" fmla="*/ 837357 h 1097437"/>
              <a:gd name="connsiteX10" fmla="*/ 1124124 w 2292671"/>
              <a:gd name="connsiteY10" fmla="*/ 1029487 h 1097437"/>
              <a:gd name="connsiteX11" fmla="*/ 1134798 w 2292671"/>
              <a:gd name="connsiteY11" fmla="*/ 1072183 h 1097437"/>
              <a:gd name="connsiteX12" fmla="*/ 1149030 w 2292671"/>
              <a:gd name="connsiteY12" fmla="*/ 1097089 h 1097437"/>
              <a:gd name="connsiteX13" fmla="*/ 1163262 w 2292671"/>
              <a:gd name="connsiteY13" fmla="*/ 1054393 h 1097437"/>
              <a:gd name="connsiteX14" fmla="*/ 1181052 w 2292671"/>
              <a:gd name="connsiteY14" fmla="*/ 940538 h 1097437"/>
              <a:gd name="connsiteX15" fmla="*/ 1209515 w 2292671"/>
              <a:gd name="connsiteY15" fmla="*/ 705711 h 1097437"/>
              <a:gd name="connsiteX16" fmla="*/ 1234421 w 2292671"/>
              <a:gd name="connsiteY16" fmla="*/ 570508 h 1097437"/>
              <a:gd name="connsiteX17" fmla="*/ 1259327 w 2292671"/>
              <a:gd name="connsiteY17" fmla="*/ 502907 h 1097437"/>
              <a:gd name="connsiteX18" fmla="*/ 1284233 w 2292671"/>
              <a:gd name="connsiteY18" fmla="*/ 474443 h 1097437"/>
              <a:gd name="connsiteX19" fmla="*/ 1457837 w 2292671"/>
              <a:gd name="connsiteY19" fmla="*/ 447107 h 1097437"/>
              <a:gd name="connsiteX20" fmla="*/ 1748716 w 2292671"/>
              <a:gd name="connsiteY20" fmla="*/ 373518 h 1097437"/>
              <a:gd name="connsiteX21" fmla="*/ 2069786 w 2292671"/>
              <a:gd name="connsiteY21" fmla="*/ 209921 h 1097437"/>
              <a:gd name="connsiteX22" fmla="*/ 2292671 w 2292671"/>
              <a:gd name="connsiteY22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797321 w 2292671"/>
              <a:gd name="connsiteY3" fmla="*/ 439000 h 1097437"/>
              <a:gd name="connsiteX4" fmla="*/ 913743 w 2292671"/>
              <a:gd name="connsiteY4" fmla="*/ 453694 h 1097437"/>
              <a:gd name="connsiteX5" fmla="*/ 1024501 w 2292671"/>
              <a:gd name="connsiteY5" fmla="*/ 481559 h 1097437"/>
              <a:gd name="connsiteX6" fmla="*/ 1045848 w 2292671"/>
              <a:gd name="connsiteY6" fmla="*/ 527813 h 1097437"/>
              <a:gd name="connsiteX7" fmla="*/ 1067196 w 2292671"/>
              <a:gd name="connsiteY7" fmla="*/ 634552 h 1097437"/>
              <a:gd name="connsiteX8" fmla="*/ 1099218 w 2292671"/>
              <a:gd name="connsiteY8" fmla="*/ 837357 h 1097437"/>
              <a:gd name="connsiteX9" fmla="*/ 1124124 w 2292671"/>
              <a:gd name="connsiteY9" fmla="*/ 1029487 h 1097437"/>
              <a:gd name="connsiteX10" fmla="*/ 1134798 w 2292671"/>
              <a:gd name="connsiteY10" fmla="*/ 1072183 h 1097437"/>
              <a:gd name="connsiteX11" fmla="*/ 1149030 w 2292671"/>
              <a:gd name="connsiteY11" fmla="*/ 1097089 h 1097437"/>
              <a:gd name="connsiteX12" fmla="*/ 1163262 w 2292671"/>
              <a:gd name="connsiteY12" fmla="*/ 1054393 h 1097437"/>
              <a:gd name="connsiteX13" fmla="*/ 1181052 w 2292671"/>
              <a:gd name="connsiteY13" fmla="*/ 940538 h 1097437"/>
              <a:gd name="connsiteX14" fmla="*/ 1209515 w 2292671"/>
              <a:gd name="connsiteY14" fmla="*/ 705711 h 1097437"/>
              <a:gd name="connsiteX15" fmla="*/ 1234421 w 2292671"/>
              <a:gd name="connsiteY15" fmla="*/ 570508 h 1097437"/>
              <a:gd name="connsiteX16" fmla="*/ 1259327 w 2292671"/>
              <a:gd name="connsiteY16" fmla="*/ 502907 h 1097437"/>
              <a:gd name="connsiteX17" fmla="*/ 1284233 w 2292671"/>
              <a:gd name="connsiteY17" fmla="*/ 474443 h 1097437"/>
              <a:gd name="connsiteX18" fmla="*/ 1457837 w 2292671"/>
              <a:gd name="connsiteY18" fmla="*/ 447107 h 1097437"/>
              <a:gd name="connsiteX19" fmla="*/ 1748716 w 2292671"/>
              <a:gd name="connsiteY19" fmla="*/ 373518 h 1097437"/>
              <a:gd name="connsiteX20" fmla="*/ 2069786 w 2292671"/>
              <a:gd name="connsiteY20" fmla="*/ 209921 h 1097437"/>
              <a:gd name="connsiteX21" fmla="*/ 2292671 w 2292671"/>
              <a:gd name="connsiteY21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913743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878232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181912"/>
              <a:gd name="connsiteY0" fmla="*/ 0 h 1097437"/>
              <a:gd name="connsiteX1" fmla="*/ 329026 w 2181912"/>
              <a:gd name="connsiteY1" fmla="*/ 278684 h 1097437"/>
              <a:gd name="connsiteX2" fmla="*/ 686873 w 2181912"/>
              <a:gd name="connsiteY2" fmla="*/ 416881 h 1097437"/>
              <a:gd name="connsiteX3" fmla="*/ 878232 w 2181912"/>
              <a:gd name="connsiteY3" fmla="*/ 453694 h 1097437"/>
              <a:gd name="connsiteX4" fmla="*/ 1024501 w 2181912"/>
              <a:gd name="connsiteY4" fmla="*/ 481559 h 1097437"/>
              <a:gd name="connsiteX5" fmla="*/ 1045848 w 2181912"/>
              <a:gd name="connsiteY5" fmla="*/ 527813 h 1097437"/>
              <a:gd name="connsiteX6" fmla="*/ 1067196 w 2181912"/>
              <a:gd name="connsiteY6" fmla="*/ 634552 h 1097437"/>
              <a:gd name="connsiteX7" fmla="*/ 1099218 w 2181912"/>
              <a:gd name="connsiteY7" fmla="*/ 837357 h 1097437"/>
              <a:gd name="connsiteX8" fmla="*/ 1124124 w 2181912"/>
              <a:gd name="connsiteY8" fmla="*/ 1029487 h 1097437"/>
              <a:gd name="connsiteX9" fmla="*/ 1134798 w 2181912"/>
              <a:gd name="connsiteY9" fmla="*/ 1072183 h 1097437"/>
              <a:gd name="connsiteX10" fmla="*/ 1149030 w 2181912"/>
              <a:gd name="connsiteY10" fmla="*/ 1097089 h 1097437"/>
              <a:gd name="connsiteX11" fmla="*/ 1163262 w 2181912"/>
              <a:gd name="connsiteY11" fmla="*/ 1054393 h 1097437"/>
              <a:gd name="connsiteX12" fmla="*/ 1181052 w 2181912"/>
              <a:gd name="connsiteY12" fmla="*/ 940538 h 1097437"/>
              <a:gd name="connsiteX13" fmla="*/ 1209515 w 2181912"/>
              <a:gd name="connsiteY13" fmla="*/ 705711 h 1097437"/>
              <a:gd name="connsiteX14" fmla="*/ 1234421 w 2181912"/>
              <a:gd name="connsiteY14" fmla="*/ 570508 h 1097437"/>
              <a:gd name="connsiteX15" fmla="*/ 1259327 w 2181912"/>
              <a:gd name="connsiteY15" fmla="*/ 502907 h 1097437"/>
              <a:gd name="connsiteX16" fmla="*/ 1284233 w 2181912"/>
              <a:gd name="connsiteY16" fmla="*/ 474443 h 1097437"/>
              <a:gd name="connsiteX17" fmla="*/ 1457837 w 2181912"/>
              <a:gd name="connsiteY17" fmla="*/ 447107 h 1097437"/>
              <a:gd name="connsiteX18" fmla="*/ 1748716 w 2181912"/>
              <a:gd name="connsiteY18" fmla="*/ 373518 h 1097437"/>
              <a:gd name="connsiteX19" fmla="*/ 2069786 w 2181912"/>
              <a:gd name="connsiteY19" fmla="*/ 209921 h 1097437"/>
              <a:gd name="connsiteX20" fmla="*/ 2181912 w 2181912"/>
              <a:gd name="connsiteY20" fmla="*/ 116543 h 1097437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56452 w 2068578"/>
              <a:gd name="connsiteY19" fmla="*/ 106890 h 994406"/>
              <a:gd name="connsiteX20" fmla="*/ 2068578 w 2068578"/>
              <a:gd name="connsiteY20" fmla="*/ 13512 h 994406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56452 w 2068578"/>
              <a:gd name="connsiteY19" fmla="*/ 106890 h 994406"/>
              <a:gd name="connsiteX20" fmla="*/ 2068578 w 2068578"/>
              <a:gd name="connsiteY20" fmla="*/ 13512 h 994406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56452 w 2068578"/>
              <a:gd name="connsiteY19" fmla="*/ 106890 h 994406"/>
              <a:gd name="connsiteX20" fmla="*/ 2068578 w 2068578"/>
              <a:gd name="connsiteY20" fmla="*/ 13512 h 994406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20391 w 2068578"/>
              <a:gd name="connsiteY19" fmla="*/ 130072 h 994406"/>
              <a:gd name="connsiteX20" fmla="*/ 2068578 w 2068578"/>
              <a:gd name="connsiteY20" fmla="*/ 13512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8578" h="994406">
                <a:moveTo>
                  <a:pt x="0" y="0"/>
                </a:moveTo>
                <a:cubicBezTo>
                  <a:pt x="43345" y="44346"/>
                  <a:pt x="120102" y="123345"/>
                  <a:pt x="215692" y="175653"/>
                </a:cubicBezTo>
                <a:cubicBezTo>
                  <a:pt x="311282" y="227961"/>
                  <a:pt x="482005" y="284682"/>
                  <a:pt x="573539" y="313850"/>
                </a:cubicBezTo>
                <a:cubicBezTo>
                  <a:pt x="665073" y="343018"/>
                  <a:pt x="708627" y="339883"/>
                  <a:pt x="764898" y="350663"/>
                </a:cubicBezTo>
                <a:cubicBezTo>
                  <a:pt x="821169" y="361443"/>
                  <a:pt x="883231" y="366175"/>
                  <a:pt x="911167" y="378528"/>
                </a:cubicBezTo>
                <a:cubicBezTo>
                  <a:pt x="939103" y="390881"/>
                  <a:pt x="925398" y="399283"/>
                  <a:pt x="932514" y="424782"/>
                </a:cubicBezTo>
                <a:cubicBezTo>
                  <a:pt x="939630" y="450281"/>
                  <a:pt x="944967" y="479930"/>
                  <a:pt x="953862" y="531521"/>
                </a:cubicBezTo>
                <a:cubicBezTo>
                  <a:pt x="962757" y="583112"/>
                  <a:pt x="976396" y="668504"/>
                  <a:pt x="985884" y="734326"/>
                </a:cubicBezTo>
                <a:cubicBezTo>
                  <a:pt x="995372" y="800148"/>
                  <a:pt x="1004860" y="887318"/>
                  <a:pt x="1010790" y="926456"/>
                </a:cubicBezTo>
                <a:cubicBezTo>
                  <a:pt x="1016720" y="965594"/>
                  <a:pt x="1017313" y="957885"/>
                  <a:pt x="1021464" y="969152"/>
                </a:cubicBezTo>
                <a:cubicBezTo>
                  <a:pt x="1025615" y="980419"/>
                  <a:pt x="1030952" y="997023"/>
                  <a:pt x="1035696" y="994058"/>
                </a:cubicBezTo>
                <a:cubicBezTo>
                  <a:pt x="1040440" y="991093"/>
                  <a:pt x="1044591" y="977454"/>
                  <a:pt x="1049928" y="951362"/>
                </a:cubicBezTo>
                <a:cubicBezTo>
                  <a:pt x="1055265" y="925270"/>
                  <a:pt x="1060009" y="895621"/>
                  <a:pt x="1067718" y="837507"/>
                </a:cubicBezTo>
                <a:cubicBezTo>
                  <a:pt x="1075427" y="779393"/>
                  <a:pt x="1087286" y="664352"/>
                  <a:pt x="1096181" y="602680"/>
                </a:cubicBezTo>
                <a:cubicBezTo>
                  <a:pt x="1105076" y="541008"/>
                  <a:pt x="1112785" y="501278"/>
                  <a:pt x="1121087" y="467477"/>
                </a:cubicBezTo>
                <a:cubicBezTo>
                  <a:pt x="1129389" y="433676"/>
                  <a:pt x="1137691" y="415887"/>
                  <a:pt x="1145993" y="399876"/>
                </a:cubicBezTo>
                <a:cubicBezTo>
                  <a:pt x="1154295" y="383865"/>
                  <a:pt x="1137814" y="380712"/>
                  <a:pt x="1170899" y="371412"/>
                </a:cubicBezTo>
                <a:cubicBezTo>
                  <a:pt x="1203984" y="362112"/>
                  <a:pt x="1267089" y="360897"/>
                  <a:pt x="1344503" y="344076"/>
                </a:cubicBezTo>
                <a:cubicBezTo>
                  <a:pt x="1421917" y="327255"/>
                  <a:pt x="1539401" y="306154"/>
                  <a:pt x="1635382" y="270487"/>
                </a:cubicBezTo>
                <a:cubicBezTo>
                  <a:pt x="1731363" y="234820"/>
                  <a:pt x="1848192" y="172901"/>
                  <a:pt x="1920391" y="130072"/>
                </a:cubicBezTo>
                <a:cubicBezTo>
                  <a:pt x="1992590" y="87243"/>
                  <a:pt x="2038909" y="40197"/>
                  <a:pt x="2068578" y="13512"/>
                </a:cubicBezTo>
              </a:path>
            </a:pathLst>
          </a:custGeom>
          <a:noFill/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3" name="Textfeld 26">
            <a:extLst>
              <a:ext uri="{FF2B5EF4-FFF2-40B4-BE49-F238E27FC236}">
                <a16:creationId xmlns:a16="http://schemas.microsoft.com/office/drawing/2014/main" id="{F9A00976-FD7A-4D46-92B9-EDC84CB826D0}"/>
              </a:ext>
            </a:extLst>
          </p:cNvPr>
          <p:cNvSpPr txBox="1"/>
          <p:nvPr/>
        </p:nvSpPr>
        <p:spPr>
          <a:xfrm>
            <a:off x="1744207" y="80992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Combine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techniques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15C6830-0349-4C86-9BA0-1AF4DF704C9D}"/>
              </a:ext>
            </a:extLst>
          </p:cNvPr>
          <p:cNvGrpSpPr/>
          <p:nvPr/>
        </p:nvGrpSpPr>
        <p:grpSpPr>
          <a:xfrm>
            <a:off x="4799052" y="4597013"/>
            <a:ext cx="2529860" cy="1701222"/>
            <a:chOff x="6287515" y="4660771"/>
            <a:chExt cx="2529860" cy="1701222"/>
          </a:xfrm>
        </p:grpSpPr>
        <p:sp>
          <p:nvSpPr>
            <p:cNvPr id="215" name="Textfeld 26">
              <a:extLst>
                <a:ext uri="{FF2B5EF4-FFF2-40B4-BE49-F238E27FC236}">
                  <a16:creationId xmlns:a16="http://schemas.microsoft.com/office/drawing/2014/main" id="{A5E58633-F6EB-4BD2-9990-BCC991BD0DF1}"/>
                </a:ext>
              </a:extLst>
            </p:cNvPr>
            <p:cNvSpPr txBox="1"/>
            <p:nvPr/>
          </p:nvSpPr>
          <p:spPr>
            <a:xfrm>
              <a:off x="6287515" y="6023439"/>
              <a:ext cx="2529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BEC in </a:t>
              </a:r>
              <a:r>
                <a:rPr kumimoji="0" lang="de-A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laser</a:t>
              </a: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A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cooled</a:t>
              </a: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A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</a:t>
              </a:r>
              <a:endParaRPr kumimoji="0" lang="de-AT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441EADF-FB4D-4898-BBDC-3B9D71CE5D40}"/>
                </a:ext>
              </a:extLst>
            </p:cNvPr>
            <p:cNvCxnSpPr/>
            <p:nvPr/>
          </p:nvCxnSpPr>
          <p:spPr bwMode="auto">
            <a:xfrm flipH="1">
              <a:off x="7092108" y="4660771"/>
              <a:ext cx="460191" cy="376692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EF62F5B-F92C-4BFF-8911-6314E4694E1D}"/>
                </a:ext>
              </a:extLst>
            </p:cNvPr>
            <p:cNvCxnSpPr/>
            <p:nvPr/>
          </p:nvCxnSpPr>
          <p:spPr bwMode="auto">
            <a:xfrm>
              <a:off x="7552299" y="4669449"/>
              <a:ext cx="561356" cy="368014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E3B7FE19-F8C9-4AD9-925E-D84D2AFD952D}"/>
                </a:ext>
              </a:extLst>
            </p:cNvPr>
            <p:cNvCxnSpPr/>
            <p:nvPr/>
          </p:nvCxnSpPr>
          <p:spPr bwMode="auto">
            <a:xfrm>
              <a:off x="7552299" y="4660771"/>
              <a:ext cx="558985" cy="1322664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BE3B0D3-88E7-47C3-9F36-BF872FD9A875}"/>
                </a:ext>
              </a:extLst>
            </p:cNvPr>
            <p:cNvCxnSpPr/>
            <p:nvPr/>
          </p:nvCxnSpPr>
          <p:spPr bwMode="auto">
            <a:xfrm flipH="1">
              <a:off x="7092108" y="4660771"/>
              <a:ext cx="457820" cy="1322664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20" name="Picture 2" descr="C:\FlorianInnsbruck\Texte\Talks &amp; Reisen\2012\ICFO Barcelone\oBEC_purified_c2.bmp">
              <a:extLst>
                <a:ext uri="{FF2B5EF4-FFF2-40B4-BE49-F238E27FC236}">
                  <a16:creationId xmlns:a16="http://schemas.microsoft.com/office/drawing/2014/main" id="{012326DC-910B-447E-9EA9-A51FD4616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5" t="65054" r="8789"/>
            <a:stretch/>
          </p:blipFill>
          <p:spPr bwMode="auto">
            <a:xfrm>
              <a:off x="7094479" y="5056569"/>
              <a:ext cx="1007006" cy="911136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1" name="Textfeld 26">
            <a:extLst>
              <a:ext uri="{FF2B5EF4-FFF2-40B4-BE49-F238E27FC236}">
                <a16:creationId xmlns:a16="http://schemas.microsoft.com/office/drawing/2014/main" id="{62E74585-C882-4136-B409-C392FEA828F2}"/>
              </a:ext>
            </a:extLst>
          </p:cNvPr>
          <p:cNvSpPr txBox="1"/>
          <p:nvPr/>
        </p:nvSpPr>
        <p:spPr>
          <a:xfrm>
            <a:off x="2271819" y="5392647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gas in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trap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310D1A84-E471-45F2-9C0E-474D3F2B18B3}"/>
              </a:ext>
            </a:extLst>
          </p:cNvPr>
          <p:cNvSpPr/>
          <p:nvPr/>
        </p:nvSpPr>
        <p:spPr bwMode="auto">
          <a:xfrm>
            <a:off x="6065370" y="2987905"/>
            <a:ext cx="110115" cy="22393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3" name="Textfeld 26">
            <a:extLst>
              <a:ext uri="{FF2B5EF4-FFF2-40B4-BE49-F238E27FC236}">
                <a16:creationId xmlns:a16="http://schemas.microsoft.com/office/drawing/2014/main" id="{50F732A9-9077-4D7E-996B-76D8CB06C6C7}"/>
              </a:ext>
            </a:extLst>
          </p:cNvPr>
          <p:cNvSpPr txBox="1"/>
          <p:nvPr/>
        </p:nvSpPr>
        <p:spPr>
          <a:xfrm>
            <a:off x="5499952" y="2941076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07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65"/>
    </mc:Choice>
    <mc:Fallback xmlns="">
      <p:transition spd="slow" advTm="19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7" grpId="0"/>
      <p:bldP spid="179" grpId="0"/>
      <p:bldP spid="180" grpId="0" animBg="1"/>
      <p:bldP spid="181" grpId="0"/>
      <p:bldP spid="185" grpId="0"/>
      <p:bldP spid="193" grpId="0" animBg="1"/>
      <p:bldP spid="194" grpId="0" animBg="1"/>
      <p:bldP spid="211" grpId="0" animBg="1"/>
      <p:bldP spid="212" grpId="0" animBg="1"/>
      <p:bldP spid="222" grpId="0" animBg="1"/>
      <p:bldP spid="2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Continuous atom laser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FEE3514-56D1-444E-90A0-63D1B21FB88E}"/>
              </a:ext>
            </a:extLst>
          </p:cNvPr>
          <p:cNvGrpSpPr/>
          <p:nvPr/>
        </p:nvGrpSpPr>
        <p:grpSpPr>
          <a:xfrm>
            <a:off x="5864913" y="2949777"/>
            <a:ext cx="181301" cy="1001326"/>
            <a:chOff x="2337489" y="4276181"/>
            <a:chExt cx="196837" cy="194894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49F644C-7F01-47AB-B644-23F6CC95417A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98" name="Freeform 7 4">
                <a:extLst>
                  <a:ext uri="{FF2B5EF4-FFF2-40B4-BE49-F238E27FC236}">
                    <a16:creationId xmlns:a16="http://schemas.microsoft.com/office/drawing/2014/main" id="{E312C176-2D4F-45B2-B60D-56A775DD8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99" name="Freeform 8 4">
                <a:extLst>
                  <a:ext uri="{FF2B5EF4-FFF2-40B4-BE49-F238E27FC236}">
                    <a16:creationId xmlns:a16="http://schemas.microsoft.com/office/drawing/2014/main" id="{EF090DC2-5027-4454-8C5D-24F49F1AB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0" name="Freeform 9 4">
                <a:extLst>
                  <a:ext uri="{FF2B5EF4-FFF2-40B4-BE49-F238E27FC236}">
                    <a16:creationId xmlns:a16="http://schemas.microsoft.com/office/drawing/2014/main" id="{A7B3CE9F-6FAC-4799-87E0-F2E78306D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1" name="Freeform 10 4">
                <a:extLst>
                  <a:ext uri="{FF2B5EF4-FFF2-40B4-BE49-F238E27FC236}">
                    <a16:creationId xmlns:a16="http://schemas.microsoft.com/office/drawing/2014/main" id="{7043E912-210F-4244-86F0-90DA9DC42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CC470013-293B-4C68-B426-34BA894CA82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83798" y="5907509"/>
              <a:ext cx="150528" cy="317615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C23DD73-29E7-4BE4-AA0A-95C7E1AD3E42}"/>
              </a:ext>
            </a:extLst>
          </p:cNvPr>
          <p:cNvSpPr/>
          <p:nvPr/>
        </p:nvSpPr>
        <p:spPr>
          <a:xfrm>
            <a:off x="6178839" y="3047686"/>
            <a:ext cx="174304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2) Outcoupling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57CEDDD-E8FF-4F9D-84C0-95A6BA532789}"/>
              </a:ext>
            </a:extLst>
          </p:cNvPr>
          <p:cNvSpPr/>
          <p:nvPr/>
        </p:nvSpPr>
        <p:spPr bwMode="auto">
          <a:xfrm flipH="1">
            <a:off x="5024346" y="2820506"/>
            <a:ext cx="2814639" cy="125659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4" name="Textfeld 26">
            <a:extLst>
              <a:ext uri="{FF2B5EF4-FFF2-40B4-BE49-F238E27FC236}">
                <a16:creationId xmlns:a16="http://schemas.microsoft.com/office/drawing/2014/main" id="{C2D453DD-CE3F-4456-923B-C45D31ACF04E}"/>
              </a:ext>
            </a:extLst>
          </p:cNvPr>
          <p:cNvSpPr txBox="1"/>
          <p:nvPr/>
        </p:nvSpPr>
        <p:spPr>
          <a:xfrm>
            <a:off x="964306" y="815492"/>
            <a:ext cx="2128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New </a:t>
            </a:r>
            <a:r>
              <a:rPr lang="de-AT" sz="2000" dirty="0" err="1">
                <a:solidFill>
                  <a:srgbClr val="0070C0"/>
                </a:solidFill>
                <a:latin typeface="+mn-lt"/>
              </a:rPr>
              <a:t>requirements</a:t>
            </a:r>
            <a:endParaRPr lang="de-AT" sz="200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5747D92-451A-4DD5-82EC-21B955A96834}"/>
              </a:ext>
            </a:extLst>
          </p:cNvPr>
          <p:cNvGrpSpPr>
            <a:grpSpLocks noChangeAspect="1"/>
          </p:cNvGrpSpPr>
          <p:nvPr/>
        </p:nvGrpSpPr>
        <p:grpSpPr>
          <a:xfrm>
            <a:off x="4713728" y="4590141"/>
            <a:ext cx="2780154" cy="2156274"/>
            <a:chOff x="6214948" y="2476163"/>
            <a:chExt cx="2144995" cy="1663648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0CC81C-8124-4424-AE58-BCD20A951D4B}"/>
                </a:ext>
              </a:extLst>
            </p:cNvPr>
            <p:cNvCxnSpPr/>
            <p:nvPr/>
          </p:nvCxnSpPr>
          <p:spPr bwMode="auto">
            <a:xfrm>
              <a:off x="6369190" y="392227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9F92E7A-F2A2-4AA5-8723-6DD6B489AF28}"/>
                </a:ext>
              </a:extLst>
            </p:cNvPr>
            <p:cNvCxnSpPr/>
            <p:nvPr/>
          </p:nvCxnSpPr>
          <p:spPr bwMode="auto">
            <a:xfrm>
              <a:off x="7859996" y="3191943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6C59748-4F65-4286-AA55-BAF4F229CC76}"/>
                </a:ext>
              </a:extLst>
            </p:cNvPr>
            <p:cNvCxnSpPr/>
            <p:nvPr/>
          </p:nvCxnSpPr>
          <p:spPr bwMode="auto">
            <a:xfrm>
              <a:off x="7861177" y="3242758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C772E0-E5E9-4C84-AB71-7218C891E077}"/>
                </a:ext>
              </a:extLst>
            </p:cNvPr>
            <p:cNvCxnSpPr/>
            <p:nvPr/>
          </p:nvCxnSpPr>
          <p:spPr bwMode="auto">
            <a:xfrm>
              <a:off x="7862359" y="329357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Arrow Connector 14">
              <a:extLst>
                <a:ext uri="{FF2B5EF4-FFF2-40B4-BE49-F238E27FC236}">
                  <a16:creationId xmlns:a16="http://schemas.microsoft.com/office/drawing/2014/main" id="{7A61E716-8C2D-4FC4-B8B5-036F431E1F03}"/>
                </a:ext>
              </a:extLst>
            </p:cNvPr>
            <p:cNvCxnSpPr/>
            <p:nvPr/>
          </p:nvCxnSpPr>
          <p:spPr bwMode="auto">
            <a:xfrm flipV="1">
              <a:off x="6524232" y="3235738"/>
              <a:ext cx="1511305" cy="686537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72E05ED-DDC7-4E26-8364-D12CE1E15229}"/>
                </a:ext>
              </a:extLst>
            </p:cNvPr>
            <p:cNvCxnSpPr/>
            <p:nvPr/>
          </p:nvCxnSpPr>
          <p:spPr bwMode="auto">
            <a:xfrm>
              <a:off x="6807087" y="295551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8DD90EB-4F2A-495A-9306-1F6DC1B9A6ED}"/>
                </a:ext>
              </a:extLst>
            </p:cNvPr>
            <p:cNvCxnSpPr/>
            <p:nvPr/>
          </p:nvCxnSpPr>
          <p:spPr bwMode="auto">
            <a:xfrm flipV="1">
              <a:off x="6496421" y="2941322"/>
              <a:ext cx="490216" cy="1002513"/>
            </a:xfrm>
            <a:prstGeom prst="straightConnector1">
              <a:avLst/>
            </a:prstGeom>
            <a:noFill/>
            <a:ln w="98425" cap="flat" cmpd="sng" algn="ctr">
              <a:solidFill>
                <a:srgbClr val="0070C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sp>
          <p:nvSpPr>
            <p:cNvPr id="113" name="Rounded Rectangle 1">
              <a:extLst>
                <a:ext uri="{FF2B5EF4-FFF2-40B4-BE49-F238E27FC236}">
                  <a16:creationId xmlns:a16="http://schemas.microsoft.com/office/drawing/2014/main" id="{3D788EB6-87DA-4CBD-8CDE-E7CD6F323350}"/>
                </a:ext>
              </a:extLst>
            </p:cNvPr>
            <p:cNvSpPr/>
            <p:nvPr/>
          </p:nvSpPr>
          <p:spPr bwMode="auto">
            <a:xfrm>
              <a:off x="6214948" y="2476163"/>
              <a:ext cx="2144995" cy="1663648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44A0E037-D28C-411C-A8D6-6EF4E25080B4}"/>
                </a:ext>
              </a:extLst>
            </p:cNvPr>
            <p:cNvCxnSpPr/>
            <p:nvPr/>
          </p:nvCxnSpPr>
          <p:spPr bwMode="auto">
            <a:xfrm flipH="1" flipV="1">
              <a:off x="7512411" y="2653164"/>
              <a:ext cx="536882" cy="587956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6A673A0-932B-4E34-906A-8E9A956D9A56}"/>
                </a:ext>
              </a:extLst>
            </p:cNvPr>
            <p:cNvCxnSpPr/>
            <p:nvPr/>
          </p:nvCxnSpPr>
          <p:spPr bwMode="auto">
            <a:xfrm>
              <a:off x="7389230" y="273158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529219F-49EB-41DB-A77E-18F6F9FDF33D}"/>
              </a:ext>
            </a:extLst>
          </p:cNvPr>
          <p:cNvGrpSpPr/>
          <p:nvPr/>
        </p:nvGrpSpPr>
        <p:grpSpPr>
          <a:xfrm>
            <a:off x="4492653" y="1804112"/>
            <a:ext cx="2897538" cy="1401323"/>
            <a:chOff x="7651543" y="2234282"/>
            <a:chExt cx="3934953" cy="19030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F8D47E0-FE96-42AA-887E-D6335DB11CE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0D89AE2-2326-43EE-8252-45B509B80FB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903042"/>
              <a:chOff x="7651543" y="2234282"/>
              <a:chExt cx="3934953" cy="1903042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15B6BBE-A7A0-4630-9B42-39CA21EBC10F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725E530D-9262-4438-B394-FE6EB36C1C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FC1E859-EC9A-497B-8718-5493D16257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7B6E564-D5A0-4DBA-A097-1817D04B45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3D4EFE-30FB-468A-99FF-0B620D2FBF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D55D503-C0E2-4AF7-AD9F-E32E884A5D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7E35122-CFA5-4A81-9856-D03B5B842C34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AD818BB-AF87-42E6-9EBB-93600BCB328B}"/>
                  </a:ext>
                </a:extLst>
              </p:cNvPr>
              <p:cNvSpPr/>
              <p:nvPr/>
            </p:nvSpPr>
            <p:spPr>
              <a:xfrm>
                <a:off x="9331963" y="3384367"/>
                <a:ext cx="634284" cy="752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+mn-lt"/>
                  </a:rPr>
                  <a:t>BEC</a:t>
                </a: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8B52891-A65F-4CBE-8C31-959E663F4DC7}"/>
              </a:ext>
            </a:extLst>
          </p:cNvPr>
          <p:cNvGrpSpPr/>
          <p:nvPr/>
        </p:nvGrpSpPr>
        <p:grpSpPr>
          <a:xfrm>
            <a:off x="5037946" y="1894497"/>
            <a:ext cx="1514887" cy="934510"/>
            <a:chOff x="8392070" y="2357028"/>
            <a:chExt cx="2057267" cy="1269096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C0EBB7D-034F-45E7-83E9-B9483247E8C4}"/>
                </a:ext>
              </a:extLst>
            </p:cNvPr>
            <p:cNvGrpSpPr>
              <a:grpSpLocks noChangeAspect="1"/>
            </p:cNvGrpSpPr>
            <p:nvPr/>
          </p:nvGrpSpPr>
          <p:grpSpPr>
            <a:xfrm rot="1315744">
              <a:off x="8726876" y="3057250"/>
              <a:ext cx="731411" cy="568874"/>
              <a:chOff x="4212192" y="2083774"/>
              <a:chExt cx="381630" cy="296823"/>
            </a:xfrm>
          </p:grpSpPr>
          <p:sp>
            <p:nvSpPr>
              <p:cNvPr id="135" name="Ellipse 602">
                <a:extLst>
                  <a:ext uri="{FF2B5EF4-FFF2-40B4-BE49-F238E27FC236}">
                    <a16:creationId xmlns:a16="http://schemas.microsoft.com/office/drawing/2014/main" id="{03CB4D3F-4485-42F3-84B4-3B463792CCF4}"/>
                  </a:ext>
                </a:extLst>
              </p:cNvPr>
              <p:cNvSpPr/>
              <p:nvPr/>
            </p:nvSpPr>
            <p:spPr bwMode="auto">
              <a:xfrm>
                <a:off x="4466186" y="2091373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6" name="Ellipse 608">
                <a:extLst>
                  <a:ext uri="{FF2B5EF4-FFF2-40B4-BE49-F238E27FC236}">
                    <a16:creationId xmlns:a16="http://schemas.microsoft.com/office/drawing/2014/main" id="{448345C5-A00A-4401-8A66-D8C71FB70915}"/>
                  </a:ext>
                </a:extLst>
              </p:cNvPr>
              <p:cNvSpPr/>
              <p:nvPr/>
            </p:nvSpPr>
            <p:spPr bwMode="auto">
              <a:xfrm>
                <a:off x="4331689" y="2316589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7" name="Freihandform 619">
                <a:extLst>
                  <a:ext uri="{FF2B5EF4-FFF2-40B4-BE49-F238E27FC236}">
                    <a16:creationId xmlns:a16="http://schemas.microsoft.com/office/drawing/2014/main" id="{94C53F6D-BA9B-4EF9-BAB8-B1D9FEC85CCA}"/>
                  </a:ext>
                </a:extLst>
              </p:cNvPr>
              <p:cNvSpPr/>
              <p:nvPr/>
            </p:nvSpPr>
            <p:spPr bwMode="auto">
              <a:xfrm>
                <a:off x="4388249" y="2189519"/>
                <a:ext cx="205573" cy="114753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8" name="Freihandform 620">
                <a:extLst>
                  <a:ext uri="{FF2B5EF4-FFF2-40B4-BE49-F238E27FC236}">
                    <a16:creationId xmlns:a16="http://schemas.microsoft.com/office/drawing/2014/main" id="{741AF8E5-C4EC-4D58-BD3B-57AD4B1269A6}"/>
                  </a:ext>
                </a:extLst>
              </p:cNvPr>
              <p:cNvSpPr/>
              <p:nvPr/>
            </p:nvSpPr>
            <p:spPr bwMode="auto">
              <a:xfrm flipH="1">
                <a:off x="4212192" y="2083774"/>
                <a:ext cx="238398" cy="102396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29" name="Ellipse 602">
              <a:extLst>
                <a:ext uri="{FF2B5EF4-FFF2-40B4-BE49-F238E27FC236}">
                  <a16:creationId xmlns:a16="http://schemas.microsoft.com/office/drawing/2014/main" id="{FEA0B60D-8098-4F1A-8D48-2C3884DAA7AF}"/>
                </a:ext>
              </a:extLst>
            </p:cNvPr>
            <p:cNvSpPr/>
            <p:nvPr/>
          </p:nvSpPr>
          <p:spPr bwMode="auto">
            <a:xfrm rot="1315744">
              <a:off x="9430748" y="2644960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0" name="Ellipse 602">
              <a:extLst>
                <a:ext uri="{FF2B5EF4-FFF2-40B4-BE49-F238E27FC236}">
                  <a16:creationId xmlns:a16="http://schemas.microsoft.com/office/drawing/2014/main" id="{85540109-13D4-47EB-80E6-C248C644108F}"/>
                </a:ext>
              </a:extLst>
            </p:cNvPr>
            <p:cNvSpPr/>
            <p:nvPr/>
          </p:nvSpPr>
          <p:spPr bwMode="auto">
            <a:xfrm rot="1315744">
              <a:off x="8607658" y="2357028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1" name="Ellipse 602">
              <a:extLst>
                <a:ext uri="{FF2B5EF4-FFF2-40B4-BE49-F238E27FC236}">
                  <a16:creationId xmlns:a16="http://schemas.microsoft.com/office/drawing/2014/main" id="{7A4E3B10-0EA1-4271-B33F-E4C73C05A704}"/>
                </a:ext>
              </a:extLst>
            </p:cNvPr>
            <p:cNvSpPr/>
            <p:nvPr/>
          </p:nvSpPr>
          <p:spPr bwMode="auto">
            <a:xfrm rot="1315744">
              <a:off x="8392070" y="288209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2" name="Ellipse 602">
              <a:extLst>
                <a:ext uri="{FF2B5EF4-FFF2-40B4-BE49-F238E27FC236}">
                  <a16:creationId xmlns:a16="http://schemas.microsoft.com/office/drawing/2014/main" id="{604931B1-FAB8-453D-BB2C-27A622B09112}"/>
                </a:ext>
              </a:extLst>
            </p:cNvPr>
            <p:cNvSpPr/>
            <p:nvPr/>
          </p:nvSpPr>
          <p:spPr bwMode="auto">
            <a:xfrm rot="1315744">
              <a:off x="10326663" y="3176879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3" name="Ellipse 602">
              <a:extLst>
                <a:ext uri="{FF2B5EF4-FFF2-40B4-BE49-F238E27FC236}">
                  <a16:creationId xmlns:a16="http://schemas.microsoft.com/office/drawing/2014/main" id="{0CA12439-B333-44A1-A4A6-E40CA60EBB02}"/>
                </a:ext>
              </a:extLst>
            </p:cNvPr>
            <p:cNvSpPr/>
            <p:nvPr/>
          </p:nvSpPr>
          <p:spPr bwMode="auto">
            <a:xfrm rot="1315744">
              <a:off x="10096719" y="2644961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4" name="Ellipse 602">
              <a:extLst>
                <a:ext uri="{FF2B5EF4-FFF2-40B4-BE49-F238E27FC236}">
                  <a16:creationId xmlns:a16="http://schemas.microsoft.com/office/drawing/2014/main" id="{79B1A6FC-8DB9-4521-85BC-727D7DC0BAAC}"/>
                </a:ext>
              </a:extLst>
            </p:cNvPr>
            <p:cNvSpPr/>
            <p:nvPr/>
          </p:nvSpPr>
          <p:spPr bwMode="auto">
            <a:xfrm rot="1315744">
              <a:off x="10144831" y="344173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39" name="Ellipse 602">
            <a:extLst>
              <a:ext uri="{FF2B5EF4-FFF2-40B4-BE49-F238E27FC236}">
                <a16:creationId xmlns:a16="http://schemas.microsoft.com/office/drawing/2014/main" id="{22A2A8C8-629B-4A06-A5FC-2AB461539E38}"/>
              </a:ext>
            </a:extLst>
          </p:cNvPr>
          <p:cNvSpPr/>
          <p:nvPr/>
        </p:nvSpPr>
        <p:spPr bwMode="auto">
          <a:xfrm rot="1315744">
            <a:off x="3384960" y="1713253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0" name="Ellipse 602">
            <a:extLst>
              <a:ext uri="{FF2B5EF4-FFF2-40B4-BE49-F238E27FC236}">
                <a16:creationId xmlns:a16="http://schemas.microsoft.com/office/drawing/2014/main" id="{676421CE-D0F8-4901-B751-5E5F30DE75B8}"/>
              </a:ext>
            </a:extLst>
          </p:cNvPr>
          <p:cNvSpPr/>
          <p:nvPr/>
        </p:nvSpPr>
        <p:spPr bwMode="auto">
          <a:xfrm rot="1315744">
            <a:off x="3497182" y="1825475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1" name="Ellipse 602">
            <a:extLst>
              <a:ext uri="{FF2B5EF4-FFF2-40B4-BE49-F238E27FC236}">
                <a16:creationId xmlns:a16="http://schemas.microsoft.com/office/drawing/2014/main" id="{BD6C4C97-7E35-4501-A8D6-1A002A666138}"/>
              </a:ext>
            </a:extLst>
          </p:cNvPr>
          <p:cNvSpPr/>
          <p:nvPr/>
        </p:nvSpPr>
        <p:spPr bwMode="auto">
          <a:xfrm rot="1315744">
            <a:off x="3763220" y="1692348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2" name="Ellipse 602">
            <a:extLst>
              <a:ext uri="{FF2B5EF4-FFF2-40B4-BE49-F238E27FC236}">
                <a16:creationId xmlns:a16="http://schemas.microsoft.com/office/drawing/2014/main" id="{B477CD26-AF8F-4DB7-81C3-1C202711145A}"/>
              </a:ext>
            </a:extLst>
          </p:cNvPr>
          <p:cNvSpPr/>
          <p:nvPr/>
        </p:nvSpPr>
        <p:spPr bwMode="auto">
          <a:xfrm rot="1315744">
            <a:off x="3721623" y="2049917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3" name="Ellipse 602">
            <a:extLst>
              <a:ext uri="{FF2B5EF4-FFF2-40B4-BE49-F238E27FC236}">
                <a16:creationId xmlns:a16="http://schemas.microsoft.com/office/drawing/2014/main" id="{EE4AE99E-13DD-48FE-B188-F5D82122131B}"/>
              </a:ext>
            </a:extLst>
          </p:cNvPr>
          <p:cNvSpPr/>
          <p:nvPr/>
        </p:nvSpPr>
        <p:spPr bwMode="auto">
          <a:xfrm rot="1315744">
            <a:off x="3845569" y="1913200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4" name="Ellipse 602">
            <a:extLst>
              <a:ext uri="{FF2B5EF4-FFF2-40B4-BE49-F238E27FC236}">
                <a16:creationId xmlns:a16="http://schemas.microsoft.com/office/drawing/2014/main" id="{675CB303-4489-4FF1-B626-0EA436DA1EA3}"/>
              </a:ext>
            </a:extLst>
          </p:cNvPr>
          <p:cNvSpPr/>
          <p:nvPr/>
        </p:nvSpPr>
        <p:spPr bwMode="auto">
          <a:xfrm rot="1315744">
            <a:off x="3266039" y="1980008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5" name="Ellipse 602">
            <a:extLst>
              <a:ext uri="{FF2B5EF4-FFF2-40B4-BE49-F238E27FC236}">
                <a16:creationId xmlns:a16="http://schemas.microsoft.com/office/drawing/2014/main" id="{CA03CBB0-9843-40B3-AB23-5A140B32DE4A}"/>
              </a:ext>
            </a:extLst>
          </p:cNvPr>
          <p:cNvSpPr/>
          <p:nvPr/>
        </p:nvSpPr>
        <p:spPr bwMode="auto">
          <a:xfrm rot="1315744">
            <a:off x="3484805" y="2038085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6" name="Ellipse 602">
            <a:extLst>
              <a:ext uri="{FF2B5EF4-FFF2-40B4-BE49-F238E27FC236}">
                <a16:creationId xmlns:a16="http://schemas.microsoft.com/office/drawing/2014/main" id="{5E52CF86-1D8E-469F-BC5D-9462E2BF9E1C}"/>
              </a:ext>
            </a:extLst>
          </p:cNvPr>
          <p:cNvSpPr/>
          <p:nvPr/>
        </p:nvSpPr>
        <p:spPr bwMode="auto">
          <a:xfrm rot="1315744">
            <a:off x="3045740" y="1793851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E7C9AAC7-28BC-42AC-9C7F-5ED0542D80D4}"/>
              </a:ext>
            </a:extLst>
          </p:cNvPr>
          <p:cNvSpPr/>
          <p:nvPr/>
        </p:nvSpPr>
        <p:spPr bwMode="auto">
          <a:xfrm>
            <a:off x="4080541" y="1760653"/>
            <a:ext cx="716022" cy="373597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8BBB9B-5E14-4807-A9E3-0C4F9496CE4D}"/>
              </a:ext>
            </a:extLst>
          </p:cNvPr>
          <p:cNvSpPr/>
          <p:nvPr/>
        </p:nvSpPr>
        <p:spPr>
          <a:xfrm>
            <a:off x="2395281" y="1165489"/>
            <a:ext cx="3648646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1) Pumping: replenish atoms</a:t>
            </a:r>
          </a:p>
        </p:txBody>
      </p:sp>
      <p:sp>
        <p:nvSpPr>
          <p:cNvPr id="149" name="Textfeld 26">
            <a:extLst>
              <a:ext uri="{FF2B5EF4-FFF2-40B4-BE49-F238E27FC236}">
                <a16:creationId xmlns:a16="http://schemas.microsoft.com/office/drawing/2014/main" id="{071FC3A9-F23B-42CE-B4A1-FA0F0B76C626}"/>
              </a:ext>
            </a:extLst>
          </p:cNvPr>
          <p:cNvSpPr txBox="1"/>
          <p:nvPr/>
        </p:nvSpPr>
        <p:spPr>
          <a:xfrm>
            <a:off x="961257" y="4073639"/>
            <a:ext cx="521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Challenge: 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BEC not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protected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from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blue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photons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7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0"/>
    </mc:Choice>
    <mc:Fallback xmlns="">
      <p:transition spd="slow" advTm="7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4421EF-A27F-4D38-853E-C2EDC7B6F93D}"/>
              </a:ext>
            </a:extLst>
          </p:cNvPr>
          <p:cNvSpPr/>
          <p:nvPr/>
        </p:nvSpPr>
        <p:spPr bwMode="auto">
          <a:xfrm>
            <a:off x="-204537" y="-252663"/>
            <a:ext cx="998621" cy="7456551"/>
          </a:xfrm>
          <a:prstGeom prst="rect">
            <a:avLst/>
          </a:prstGeom>
          <a:solidFill>
            <a:srgbClr val="262626"/>
          </a:solidFill>
          <a:ln w="12700" cap="flat">
            <a:solidFill>
              <a:schemeClr val="tx1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defTabSz="410766" fontAlgn="auto" hangingPunct="0">
              <a:spcBef>
                <a:spcPts val="0"/>
              </a:spcBef>
              <a:spcAft>
                <a:spcPts val="0"/>
              </a:spcAft>
            </a:pPr>
            <a:endParaRPr lang="en-NL" sz="25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A6D71-3740-4515-ADFA-9EBFA18EA0C6}"/>
              </a:ext>
            </a:extLst>
          </p:cNvPr>
          <p:cNvSpPr/>
          <p:nvPr/>
        </p:nvSpPr>
        <p:spPr bwMode="auto">
          <a:xfrm>
            <a:off x="11321716" y="-176463"/>
            <a:ext cx="998621" cy="7456551"/>
          </a:xfrm>
          <a:prstGeom prst="rect">
            <a:avLst/>
          </a:prstGeom>
          <a:solidFill>
            <a:srgbClr val="262626"/>
          </a:solidFill>
          <a:ln w="12700" cap="flat">
            <a:solidFill>
              <a:schemeClr val="tx1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defTabSz="410766" fontAlgn="auto" hangingPunct="0">
              <a:spcBef>
                <a:spcPts val="0"/>
              </a:spcBef>
              <a:spcAft>
                <a:spcPts val="0"/>
              </a:spcAft>
            </a:pPr>
            <a:endParaRPr lang="en-NL" sz="25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4" name="Picture 3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35474908-5CE9-467A-A68A-F2C27DFA8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2" y="0"/>
            <a:ext cx="10999177" cy="72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9"/>
    </mc:Choice>
    <mc:Fallback xmlns="">
      <p:transition spd="slow" advTm="1399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C9C8BD60-3052-455E-B8D0-7583745DCC9A}"/>
              </a:ext>
            </a:extLst>
          </p:cNvPr>
          <p:cNvSpPr/>
          <p:nvPr/>
        </p:nvSpPr>
        <p:spPr bwMode="auto">
          <a:xfrm rot="495168">
            <a:off x="5411244" y="2275676"/>
            <a:ext cx="404105" cy="868955"/>
          </a:xfrm>
          <a:prstGeom prst="triangle">
            <a:avLst/>
          </a:prstGeom>
          <a:solidFill>
            <a:srgbClr val="FF7F7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Blue stray light protection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244E7DE-BF59-40DF-A7A0-496E64029E76}"/>
              </a:ext>
            </a:extLst>
          </p:cNvPr>
          <p:cNvGrpSpPr>
            <a:grpSpLocks noChangeAspect="1"/>
          </p:cNvGrpSpPr>
          <p:nvPr/>
        </p:nvGrpSpPr>
        <p:grpSpPr>
          <a:xfrm>
            <a:off x="4713728" y="4590141"/>
            <a:ext cx="2780154" cy="2156274"/>
            <a:chOff x="6214948" y="2476163"/>
            <a:chExt cx="2144995" cy="166364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B49580A-4681-4DEA-AD2F-966394F8081A}"/>
                </a:ext>
              </a:extLst>
            </p:cNvPr>
            <p:cNvCxnSpPr/>
            <p:nvPr/>
          </p:nvCxnSpPr>
          <p:spPr bwMode="auto">
            <a:xfrm>
              <a:off x="6369190" y="392227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C603642-19E3-4123-9E76-4AF0426BE17E}"/>
                </a:ext>
              </a:extLst>
            </p:cNvPr>
            <p:cNvCxnSpPr/>
            <p:nvPr/>
          </p:nvCxnSpPr>
          <p:spPr bwMode="auto">
            <a:xfrm>
              <a:off x="7859996" y="3191943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E59E34A-9DEA-4980-B6DA-5DEF2C2C29E5}"/>
                </a:ext>
              </a:extLst>
            </p:cNvPr>
            <p:cNvCxnSpPr/>
            <p:nvPr/>
          </p:nvCxnSpPr>
          <p:spPr bwMode="auto">
            <a:xfrm>
              <a:off x="7861177" y="3242758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8522587-F439-48B2-82CD-9DC4AE695E73}"/>
                </a:ext>
              </a:extLst>
            </p:cNvPr>
            <p:cNvCxnSpPr/>
            <p:nvPr/>
          </p:nvCxnSpPr>
          <p:spPr bwMode="auto">
            <a:xfrm>
              <a:off x="7862359" y="329357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Arrow Connector 14">
              <a:extLst>
                <a:ext uri="{FF2B5EF4-FFF2-40B4-BE49-F238E27FC236}">
                  <a16:creationId xmlns:a16="http://schemas.microsoft.com/office/drawing/2014/main" id="{D0BBA69D-552F-448D-A9F2-CFA0AA8E60B9}"/>
                </a:ext>
              </a:extLst>
            </p:cNvPr>
            <p:cNvCxnSpPr/>
            <p:nvPr/>
          </p:nvCxnSpPr>
          <p:spPr bwMode="auto">
            <a:xfrm flipV="1">
              <a:off x="6524232" y="3235738"/>
              <a:ext cx="1511305" cy="686537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0C890EA-A5AA-4B2A-9175-CF0AFBBFA120}"/>
                </a:ext>
              </a:extLst>
            </p:cNvPr>
            <p:cNvCxnSpPr/>
            <p:nvPr/>
          </p:nvCxnSpPr>
          <p:spPr bwMode="auto">
            <a:xfrm>
              <a:off x="6807087" y="295551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DB04D68-88A2-446A-9003-51397BE34858}"/>
                </a:ext>
              </a:extLst>
            </p:cNvPr>
            <p:cNvCxnSpPr/>
            <p:nvPr/>
          </p:nvCxnSpPr>
          <p:spPr bwMode="auto">
            <a:xfrm flipV="1">
              <a:off x="6496421" y="2941322"/>
              <a:ext cx="490216" cy="1002513"/>
            </a:xfrm>
            <a:prstGeom prst="straightConnector1">
              <a:avLst/>
            </a:prstGeom>
            <a:noFill/>
            <a:ln w="98425" cap="flat" cmpd="sng" algn="ctr">
              <a:solidFill>
                <a:srgbClr val="0070C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sp>
          <p:nvSpPr>
            <p:cNvPr id="67" name="Rounded Rectangle 1">
              <a:extLst>
                <a:ext uri="{FF2B5EF4-FFF2-40B4-BE49-F238E27FC236}">
                  <a16:creationId xmlns:a16="http://schemas.microsoft.com/office/drawing/2014/main" id="{5C3CC0B7-F7C7-48F2-805E-C95D2B4B2C46}"/>
                </a:ext>
              </a:extLst>
            </p:cNvPr>
            <p:cNvSpPr/>
            <p:nvPr/>
          </p:nvSpPr>
          <p:spPr bwMode="auto">
            <a:xfrm>
              <a:off x="6214948" y="2476163"/>
              <a:ext cx="2144995" cy="1663648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2ECEF0B-7D6E-445F-A9E9-D02431109D9D}"/>
                </a:ext>
              </a:extLst>
            </p:cNvPr>
            <p:cNvCxnSpPr/>
            <p:nvPr/>
          </p:nvCxnSpPr>
          <p:spPr bwMode="auto">
            <a:xfrm flipH="1" flipV="1">
              <a:off x="7512411" y="2653164"/>
              <a:ext cx="536882" cy="587956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B5451C-B81B-41EB-9FB9-BD9C9E042E07}"/>
                </a:ext>
              </a:extLst>
            </p:cNvPr>
            <p:cNvCxnSpPr/>
            <p:nvPr/>
          </p:nvCxnSpPr>
          <p:spPr bwMode="auto">
            <a:xfrm>
              <a:off x="7389230" y="273158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55F6A8A9-D111-458A-B205-57324E360FE3}"/>
              </a:ext>
            </a:extLst>
          </p:cNvPr>
          <p:cNvSpPr/>
          <p:nvPr/>
        </p:nvSpPr>
        <p:spPr bwMode="auto">
          <a:xfrm>
            <a:off x="2726445" y="1678838"/>
            <a:ext cx="305872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" name="Right Arrow 47">
            <a:extLst>
              <a:ext uri="{FF2B5EF4-FFF2-40B4-BE49-F238E27FC236}">
                <a16:creationId xmlns:a16="http://schemas.microsoft.com/office/drawing/2014/main" id="{619D90C6-8441-4123-ABEC-DDD08370AE22}"/>
              </a:ext>
            </a:extLst>
          </p:cNvPr>
          <p:cNvSpPr/>
          <p:nvPr/>
        </p:nvSpPr>
        <p:spPr bwMode="auto">
          <a:xfrm>
            <a:off x="4964274" y="1621326"/>
            <a:ext cx="1066045" cy="14779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Textfeld 166">
            <a:extLst>
              <a:ext uri="{FF2B5EF4-FFF2-40B4-BE49-F238E27FC236}">
                <a16:creationId xmlns:a16="http://schemas.microsoft.com/office/drawing/2014/main" id="{DCF89F85-DFBC-44AA-9B2E-7027CEB021F4}"/>
              </a:ext>
            </a:extLst>
          </p:cNvPr>
          <p:cNvSpPr txBox="1"/>
          <p:nvPr/>
        </p:nvSpPr>
        <p:spPr>
          <a:xfrm>
            <a:off x="1968983" y="9485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Sr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beam </a:t>
            </a:r>
          </a:p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source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4" name="Freihandform 138">
            <a:extLst>
              <a:ext uri="{FF2B5EF4-FFF2-40B4-BE49-F238E27FC236}">
                <a16:creationId xmlns:a16="http://schemas.microsoft.com/office/drawing/2014/main" id="{C426F467-9233-44BE-90FF-993E2F8763A5}"/>
              </a:ext>
            </a:extLst>
          </p:cNvPr>
          <p:cNvSpPr/>
          <p:nvPr/>
        </p:nvSpPr>
        <p:spPr>
          <a:xfrm rot="16200000">
            <a:off x="3952237" y="579403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5" name="Ellipse 145">
            <a:extLst>
              <a:ext uri="{FF2B5EF4-FFF2-40B4-BE49-F238E27FC236}">
                <a16:creationId xmlns:a16="http://schemas.microsoft.com/office/drawing/2014/main" id="{BB17D446-C5C0-4D0F-B3D2-941FDF281B09}"/>
              </a:ext>
            </a:extLst>
          </p:cNvPr>
          <p:cNvSpPr/>
          <p:nvPr/>
        </p:nvSpPr>
        <p:spPr>
          <a:xfrm>
            <a:off x="5575678" y="1592408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6" name="Ellipse 146">
            <a:extLst>
              <a:ext uri="{FF2B5EF4-FFF2-40B4-BE49-F238E27FC236}">
                <a16:creationId xmlns:a16="http://schemas.microsoft.com/office/drawing/2014/main" id="{E4F04995-CD30-48A4-90B9-A696421DF496}"/>
              </a:ext>
            </a:extLst>
          </p:cNvPr>
          <p:cNvSpPr/>
          <p:nvPr/>
        </p:nvSpPr>
        <p:spPr>
          <a:xfrm rot="21437251">
            <a:off x="5514897" y="269600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7" name="Textfeld 167">
            <a:extLst>
              <a:ext uri="{FF2B5EF4-FFF2-40B4-BE49-F238E27FC236}">
                <a16:creationId xmlns:a16="http://schemas.microsoft.com/office/drawing/2014/main" id="{2A02CB9F-A8A7-4631-B6A4-F385794A2C54}"/>
              </a:ext>
            </a:extLst>
          </p:cNvPr>
          <p:cNvSpPr txBox="1"/>
          <p:nvPr/>
        </p:nvSpPr>
        <p:spPr>
          <a:xfrm>
            <a:off x="3102695" y="1093124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blue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Zeeman </a:t>
            </a:r>
            <a:r>
              <a:rPr lang="de-AT" dirty="0" err="1">
                <a:solidFill>
                  <a:prstClr val="black"/>
                </a:solidFill>
                <a:latin typeface="+mn-lt"/>
              </a:rPr>
              <a:t>slower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78" name="Gerader Verbinder 177">
            <a:extLst>
              <a:ext uri="{FF2B5EF4-FFF2-40B4-BE49-F238E27FC236}">
                <a16:creationId xmlns:a16="http://schemas.microsoft.com/office/drawing/2014/main" id="{939A61EE-49DE-4396-89B7-F1943B93CA9B}"/>
              </a:ext>
            </a:extLst>
          </p:cNvPr>
          <p:cNvCxnSpPr/>
          <p:nvPr/>
        </p:nvCxnSpPr>
        <p:spPr bwMode="auto">
          <a:xfrm>
            <a:off x="5547531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Gerader Verbinder 178">
            <a:extLst>
              <a:ext uri="{FF2B5EF4-FFF2-40B4-BE49-F238E27FC236}">
                <a16:creationId xmlns:a16="http://schemas.microsoft.com/office/drawing/2014/main" id="{2D07DFF7-1337-4810-BFCF-0046BF5D9BC6}"/>
              </a:ext>
            </a:extLst>
          </p:cNvPr>
          <p:cNvCxnSpPr/>
          <p:nvPr/>
        </p:nvCxnSpPr>
        <p:spPr bwMode="auto">
          <a:xfrm>
            <a:off x="5649024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F13818-8613-44BB-8035-9ED7C39410E2}"/>
              </a:ext>
            </a:extLst>
          </p:cNvPr>
          <p:cNvCxnSpPr/>
          <p:nvPr/>
        </p:nvCxnSpPr>
        <p:spPr bwMode="auto">
          <a:xfrm>
            <a:off x="4574267" y="2252414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606A671-B12D-4B98-A2A1-39BFF4FCD350}"/>
              </a:ext>
            </a:extLst>
          </p:cNvPr>
          <p:cNvCxnSpPr/>
          <p:nvPr/>
        </p:nvCxnSpPr>
        <p:spPr bwMode="auto">
          <a:xfrm>
            <a:off x="5649025" y="2249586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3C1C5F9-E5B4-43EC-8F03-C5D270C641A8}"/>
              </a:ext>
            </a:extLst>
          </p:cNvPr>
          <p:cNvCxnSpPr/>
          <p:nvPr/>
        </p:nvCxnSpPr>
        <p:spPr bwMode="auto">
          <a:xfrm flipH="1">
            <a:off x="5598556" y="1940039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4" name="Textfeld 169">
            <a:extLst>
              <a:ext uri="{FF2B5EF4-FFF2-40B4-BE49-F238E27FC236}">
                <a16:creationId xmlns:a16="http://schemas.microsoft.com/office/drawing/2014/main" id="{176B86E3-E3CB-4166-AC46-D2AC2B184ECE}"/>
              </a:ext>
            </a:extLst>
          </p:cNvPr>
          <p:cNvSpPr txBox="1"/>
          <p:nvPr/>
        </p:nvSpPr>
        <p:spPr>
          <a:xfrm>
            <a:off x="6106385" y="1158802"/>
            <a:ext cx="143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1403EB"/>
                </a:solidFill>
                <a:latin typeface="+mn-lt"/>
              </a:rPr>
              <a:t>blue</a:t>
            </a:r>
            <a:r>
              <a:rPr lang="de-AT" b="1" dirty="0">
                <a:solidFill>
                  <a:srgbClr val="1403EB"/>
                </a:solidFill>
                <a:latin typeface="+mn-lt"/>
              </a:rPr>
              <a:t> 2D MOT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C72166D-5620-4008-89DD-E73476224727}"/>
              </a:ext>
            </a:extLst>
          </p:cNvPr>
          <p:cNvCxnSpPr/>
          <p:nvPr/>
        </p:nvCxnSpPr>
        <p:spPr bwMode="auto">
          <a:xfrm flipH="1">
            <a:off x="5652162" y="1389124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feld 186">
            <a:extLst>
              <a:ext uri="{FF2B5EF4-FFF2-40B4-BE49-F238E27FC236}">
                <a16:creationId xmlns:a16="http://schemas.microsoft.com/office/drawing/2014/main" id="{AEF1463E-79A6-4E7C-8F76-1DF629C36CB2}"/>
              </a:ext>
            </a:extLst>
          </p:cNvPr>
          <p:cNvSpPr txBox="1"/>
          <p:nvPr/>
        </p:nvSpPr>
        <p:spPr>
          <a:xfrm>
            <a:off x="1996912" y="2057682"/>
            <a:ext cx="14512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87" name="Ellipse 147">
            <a:extLst>
              <a:ext uri="{FF2B5EF4-FFF2-40B4-BE49-F238E27FC236}">
                <a16:creationId xmlns:a16="http://schemas.microsoft.com/office/drawing/2014/main" id="{F4E757C3-D0DF-4DE7-97B8-640F48329E5A}"/>
              </a:ext>
            </a:extLst>
          </p:cNvPr>
          <p:cNvSpPr/>
          <p:nvPr/>
        </p:nvSpPr>
        <p:spPr>
          <a:xfrm>
            <a:off x="2394442" y="1591704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8" name="Rechteck 148">
            <a:extLst>
              <a:ext uri="{FF2B5EF4-FFF2-40B4-BE49-F238E27FC236}">
                <a16:creationId xmlns:a16="http://schemas.microsoft.com/office/drawing/2014/main" id="{DE1EB873-681F-45AA-A53B-B2CC2DB93F42}"/>
              </a:ext>
            </a:extLst>
          </p:cNvPr>
          <p:cNvSpPr/>
          <p:nvPr/>
        </p:nvSpPr>
        <p:spPr>
          <a:xfrm>
            <a:off x="2502455" y="1678838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9" name="Ellipse 145">
            <a:extLst>
              <a:ext uri="{FF2B5EF4-FFF2-40B4-BE49-F238E27FC236}">
                <a16:creationId xmlns:a16="http://schemas.microsoft.com/office/drawing/2014/main" id="{B3C78659-83C0-4306-BA11-031B328BDB58}"/>
              </a:ext>
            </a:extLst>
          </p:cNvPr>
          <p:cNvSpPr/>
          <p:nvPr/>
        </p:nvSpPr>
        <p:spPr>
          <a:xfrm>
            <a:off x="5579941" y="1782196"/>
            <a:ext cx="45719" cy="216024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90" name="Textfeld 169">
            <a:extLst>
              <a:ext uri="{FF2B5EF4-FFF2-40B4-BE49-F238E27FC236}">
                <a16:creationId xmlns:a16="http://schemas.microsoft.com/office/drawing/2014/main" id="{306C8E5E-C0D1-413B-91A8-DDD320F9CFBE}"/>
              </a:ext>
            </a:extLst>
          </p:cNvPr>
          <p:cNvSpPr txBox="1"/>
          <p:nvPr/>
        </p:nvSpPr>
        <p:spPr>
          <a:xfrm>
            <a:off x="6030318" y="1803526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2D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molasses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CD7444F-4BE3-4252-A101-B33854C14CC6}"/>
              </a:ext>
            </a:extLst>
          </p:cNvPr>
          <p:cNvCxnSpPr>
            <a:stCxn id="90" idx="1"/>
          </p:cNvCxnSpPr>
          <p:nvPr/>
        </p:nvCxnSpPr>
        <p:spPr bwMode="auto">
          <a:xfrm flipH="1" flipV="1">
            <a:off x="5669984" y="1887548"/>
            <a:ext cx="360335" cy="1006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6EB1C4F-A379-45C2-B2D3-1C10C3DB99A4}"/>
              </a:ext>
            </a:extLst>
          </p:cNvPr>
          <p:cNvCxnSpPr>
            <a:stCxn id="86" idx="0"/>
          </p:cNvCxnSpPr>
          <p:nvPr/>
        </p:nvCxnSpPr>
        <p:spPr bwMode="auto">
          <a:xfrm flipV="1">
            <a:off x="2722560" y="1787000"/>
            <a:ext cx="155750" cy="2706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feld 169">
            <a:extLst>
              <a:ext uri="{FF2B5EF4-FFF2-40B4-BE49-F238E27FC236}">
                <a16:creationId xmlns:a16="http://schemas.microsoft.com/office/drawing/2014/main" id="{13979E8F-4495-45B5-9988-707281333597}"/>
              </a:ext>
            </a:extLst>
          </p:cNvPr>
          <p:cNvSpPr txBox="1"/>
          <p:nvPr/>
        </p:nvSpPr>
        <p:spPr>
          <a:xfrm>
            <a:off x="3940709" y="2917043"/>
            <a:ext cx="102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MOT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F975C1-601E-464B-9273-41CEC8E8D5F9}"/>
              </a:ext>
            </a:extLst>
          </p:cNvPr>
          <p:cNvCxnSpPr/>
          <p:nvPr/>
        </p:nvCxnSpPr>
        <p:spPr bwMode="auto">
          <a:xfrm flipV="1">
            <a:off x="4964274" y="2817082"/>
            <a:ext cx="415631" cy="1524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0" name="Freihandform 3">
            <a:extLst>
              <a:ext uri="{FF2B5EF4-FFF2-40B4-BE49-F238E27FC236}">
                <a16:creationId xmlns:a16="http://schemas.microsoft.com/office/drawing/2014/main" id="{050AF6D9-D64F-4566-B6B4-3F9F00A4C5F5}"/>
              </a:ext>
            </a:extLst>
          </p:cNvPr>
          <p:cNvSpPr/>
          <p:nvPr/>
        </p:nvSpPr>
        <p:spPr>
          <a:xfrm>
            <a:off x="4779188" y="2732114"/>
            <a:ext cx="3325735" cy="111217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6DD81C8-4A6B-4B0C-82B5-9C432A428762}"/>
              </a:ext>
            </a:extLst>
          </p:cNvPr>
          <p:cNvCxnSpPr>
            <a:stCxn id="158" idx="6"/>
          </p:cNvCxnSpPr>
          <p:nvPr/>
        </p:nvCxnSpPr>
        <p:spPr bwMode="auto">
          <a:xfrm>
            <a:off x="5694797" y="2790796"/>
            <a:ext cx="1359671" cy="552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Textfeld 186">
            <a:extLst>
              <a:ext uri="{FF2B5EF4-FFF2-40B4-BE49-F238E27FC236}">
                <a16:creationId xmlns:a16="http://schemas.microsoft.com/office/drawing/2014/main" id="{FEE71653-0FE8-44B6-AEF0-58F80614F1D9}"/>
              </a:ext>
            </a:extLst>
          </p:cNvPr>
          <p:cNvSpPr txBox="1"/>
          <p:nvPr/>
        </p:nvSpPr>
        <p:spPr>
          <a:xfrm>
            <a:off x="5910389" y="2803202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81F8EB40-86CA-45B1-BEAE-58483A9E05C7}"/>
              </a:ext>
            </a:extLst>
          </p:cNvPr>
          <p:cNvSpPr/>
          <p:nvPr/>
        </p:nvSpPr>
        <p:spPr bwMode="auto">
          <a:xfrm>
            <a:off x="7161415" y="2735682"/>
            <a:ext cx="156751" cy="920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314B1E0-6FF6-41DE-BF45-F91E844B99B8}"/>
              </a:ext>
            </a:extLst>
          </p:cNvPr>
          <p:cNvCxnSpPr/>
          <p:nvPr/>
        </p:nvCxnSpPr>
        <p:spPr bwMode="auto">
          <a:xfrm flipV="1">
            <a:off x="7361246" y="2786556"/>
            <a:ext cx="620024" cy="1358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7" name="Textfeld 166">
            <a:extLst>
              <a:ext uri="{FF2B5EF4-FFF2-40B4-BE49-F238E27FC236}">
                <a16:creationId xmlns:a16="http://schemas.microsoft.com/office/drawing/2014/main" id="{333A8F85-5689-4626-A9FF-53B7789205C9}"/>
              </a:ext>
            </a:extLst>
          </p:cNvPr>
          <p:cNvSpPr txBox="1"/>
          <p:nvPr/>
        </p:nvSpPr>
        <p:spPr>
          <a:xfrm>
            <a:off x="7292330" y="2813348"/>
            <a:ext cx="12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B050"/>
                </a:solidFill>
                <a:latin typeface="+mn-lt"/>
              </a:rPr>
              <a:t>future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atom </a:t>
            </a:r>
            <a:r>
              <a:rPr lang="de-AT" dirty="0" err="1">
                <a:solidFill>
                  <a:srgbClr val="00B05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</a:t>
            </a:r>
          </a:p>
        </p:txBody>
      </p:sp>
      <p:sp>
        <p:nvSpPr>
          <p:cNvPr id="158" name="Ellipse 146">
            <a:extLst>
              <a:ext uri="{FF2B5EF4-FFF2-40B4-BE49-F238E27FC236}">
                <a16:creationId xmlns:a16="http://schemas.microsoft.com/office/drawing/2014/main" id="{3B8DA35A-DC1B-46CC-9A34-A5C992C54A1C}"/>
              </a:ext>
            </a:extLst>
          </p:cNvPr>
          <p:cNvSpPr/>
          <p:nvPr/>
        </p:nvSpPr>
        <p:spPr>
          <a:xfrm rot="21437251">
            <a:off x="5514897" y="270505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9" name="Textfeld 26">
            <a:extLst>
              <a:ext uri="{FF2B5EF4-FFF2-40B4-BE49-F238E27FC236}">
                <a16:creationId xmlns:a16="http://schemas.microsoft.com/office/drawing/2014/main" id="{116FD68C-E200-45D0-BFD1-DD3AFDB0D897}"/>
              </a:ext>
            </a:extLst>
          </p:cNvPr>
          <p:cNvSpPr txBox="1"/>
          <p:nvPr/>
        </p:nvSpPr>
        <p:spPr>
          <a:xfrm>
            <a:off x="961257" y="4073639"/>
            <a:ext cx="521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Challenge: 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BEC not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protected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from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blue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photons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1" name="Textfeld 169">
            <a:extLst>
              <a:ext uri="{FF2B5EF4-FFF2-40B4-BE49-F238E27FC236}">
                <a16:creationId xmlns:a16="http://schemas.microsoft.com/office/drawing/2014/main" id="{B33D3C76-2FA4-4DBF-ACEF-3B0CF8492641}"/>
              </a:ext>
            </a:extLst>
          </p:cNvPr>
          <p:cNvSpPr txBox="1"/>
          <p:nvPr/>
        </p:nvSpPr>
        <p:spPr>
          <a:xfrm>
            <a:off x="3051907" y="3143129"/>
            <a:ext cx="218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Zeeman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slower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B435091-70F6-434A-9A56-26B3740D5F5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3069771"/>
            <a:ext cx="513184" cy="2009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2" descr="Shayne Bennetts">
            <a:extLst>
              <a:ext uri="{FF2B5EF4-FFF2-40B4-BE49-F238E27FC236}">
                <a16:creationId xmlns:a16="http://schemas.microsoft.com/office/drawing/2014/main" id="{294177D7-5B6F-10D9-D769-E588DB20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4878" y="916"/>
            <a:ext cx="1246335" cy="1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un-Chia Chen">
            <a:extLst>
              <a:ext uri="{FF2B5EF4-FFF2-40B4-BE49-F238E27FC236}">
                <a16:creationId xmlns:a16="http://schemas.microsoft.com/office/drawing/2014/main" id="{ADCB08A2-A67B-2A34-5DF5-5ADBA639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4098" y="915"/>
            <a:ext cx="1239004" cy="1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odrigo Gonz lez Escudero">
            <a:extLst>
              <a:ext uri="{FF2B5EF4-FFF2-40B4-BE49-F238E27FC236}">
                <a16:creationId xmlns:a16="http://schemas.microsoft.com/office/drawing/2014/main" id="{7FC13B8D-3FF3-71AA-B9A1-321549B1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1072" y="-562"/>
            <a:ext cx="1246335" cy="1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55609-7851-B037-1D30-E9E3B1C25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6" t="3881" b="7582"/>
          <a:stretch/>
        </p:blipFill>
        <p:spPr>
          <a:xfrm flipH="1">
            <a:off x="10861072" y="1738237"/>
            <a:ext cx="1246335" cy="1662929"/>
          </a:xfrm>
          <a:prstGeom prst="rect">
            <a:avLst/>
          </a:prstGeom>
        </p:spPr>
      </p:pic>
      <p:sp>
        <p:nvSpPr>
          <p:cNvPr id="7" name="Textfeld 167">
            <a:extLst>
              <a:ext uri="{FF2B5EF4-FFF2-40B4-BE49-F238E27FC236}">
                <a16:creationId xmlns:a16="http://schemas.microsoft.com/office/drawing/2014/main" id="{3C2E2DF9-170B-B93D-1F3F-C3C03EF7FF9B}"/>
              </a:ext>
            </a:extLst>
          </p:cNvPr>
          <p:cNvSpPr txBox="1"/>
          <p:nvPr/>
        </p:nvSpPr>
        <p:spPr>
          <a:xfrm>
            <a:off x="8081724" y="1596390"/>
            <a:ext cx="27161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400" dirty="0" err="1">
                <a:solidFill>
                  <a:prstClr val="black"/>
                </a:solidFill>
                <a:latin typeface="+mn-lt"/>
              </a:rPr>
              <a:t>Shayne</a:t>
            </a:r>
            <a:r>
              <a:rPr lang="de-AT" sz="1400" dirty="0">
                <a:solidFill>
                  <a:prstClr val="black"/>
                </a:solidFill>
                <a:latin typeface="+mn-lt"/>
              </a:rPr>
              <a:t> Bennetts</a:t>
            </a:r>
          </a:p>
          <a:p>
            <a:pPr algn="l"/>
            <a:r>
              <a:rPr lang="de-AT" sz="1400" dirty="0">
                <a:solidFill>
                  <a:prstClr val="black"/>
                </a:solidFill>
                <a:latin typeface="+mn-lt"/>
              </a:rPr>
              <a:t>          Chun-Chia Chen</a:t>
            </a:r>
          </a:p>
          <a:p>
            <a:pPr algn="l"/>
            <a:r>
              <a:rPr lang="de-AT" sz="1400" dirty="0">
                <a:solidFill>
                  <a:prstClr val="black"/>
                </a:solidFill>
                <a:latin typeface="+mn-lt"/>
              </a:rPr>
              <a:t>              Rodrigo González </a:t>
            </a:r>
            <a:r>
              <a:rPr lang="de-AT" sz="1400" dirty="0" err="1">
                <a:solidFill>
                  <a:prstClr val="black"/>
                </a:solidFill>
                <a:latin typeface="+mn-lt"/>
              </a:rPr>
              <a:t>Escudero</a:t>
            </a:r>
            <a:endParaRPr lang="de-AT" sz="1400" dirty="0">
              <a:solidFill>
                <a:prstClr val="black"/>
              </a:solidFill>
              <a:latin typeface="+mn-lt"/>
            </a:endParaRPr>
          </a:p>
          <a:p>
            <a:pPr algn="l"/>
            <a:r>
              <a:rPr lang="de-AT" sz="1400" dirty="0">
                <a:solidFill>
                  <a:prstClr val="black"/>
                </a:solidFill>
                <a:latin typeface="+mn-lt"/>
              </a:rPr>
              <a:t>              Benjamin </a:t>
            </a:r>
            <a:r>
              <a:rPr lang="de-AT" sz="1400" dirty="0" err="1">
                <a:solidFill>
                  <a:prstClr val="black"/>
                </a:solidFill>
                <a:latin typeface="+mn-lt"/>
              </a:rPr>
              <a:t>Pasquiou</a:t>
            </a:r>
            <a:endParaRPr lang="de-AT" sz="14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05D14E-9D17-5442-EBCF-D4B33D252C07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>
            <a:off x="7318166" y="2606130"/>
            <a:ext cx="484910" cy="12295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171">
            <a:extLst>
              <a:ext uri="{FF2B5EF4-FFF2-40B4-BE49-F238E27FC236}">
                <a16:creationId xmlns:a16="http://schemas.microsoft.com/office/drawing/2014/main" id="{1A61BDB2-3C37-4B0B-1AF5-E939A7121D60}"/>
              </a:ext>
            </a:extLst>
          </p:cNvPr>
          <p:cNvSpPr txBox="1"/>
          <p:nvPr/>
        </p:nvSpPr>
        <p:spPr>
          <a:xfrm>
            <a:off x="7803076" y="2421464"/>
            <a:ext cx="225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continuous-wave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BEC</a:t>
            </a:r>
          </a:p>
        </p:txBody>
      </p:sp>
    </p:spTree>
    <p:extLst>
      <p:ext uri="{BB962C8B-B14F-4D97-AF65-F5344CB8AC3E}">
        <p14:creationId xmlns:p14="http://schemas.microsoft.com/office/powerpoint/2010/main" val="11402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5"/>
    </mc:Choice>
    <mc:Fallback xmlns="">
      <p:transition spd="slow" advTm="1512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CBCBD1B-8F59-4E05-AC33-8C6C2D08B8E7}"/>
              </a:ext>
            </a:extLst>
          </p:cNvPr>
          <p:cNvSpPr/>
          <p:nvPr/>
        </p:nvSpPr>
        <p:spPr bwMode="auto">
          <a:xfrm rot="495168">
            <a:off x="5411244" y="2275676"/>
            <a:ext cx="404105" cy="868955"/>
          </a:xfrm>
          <a:prstGeom prst="triangle">
            <a:avLst/>
          </a:prstGeom>
          <a:solidFill>
            <a:srgbClr val="FF7F7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0" name="Textfeld 169">
            <a:extLst>
              <a:ext uri="{FF2B5EF4-FFF2-40B4-BE49-F238E27FC236}">
                <a16:creationId xmlns:a16="http://schemas.microsoft.com/office/drawing/2014/main" id="{4441ACD8-47F3-41BE-93AD-1C8D295851F1}"/>
              </a:ext>
            </a:extLst>
          </p:cNvPr>
          <p:cNvSpPr txBox="1"/>
          <p:nvPr/>
        </p:nvSpPr>
        <p:spPr>
          <a:xfrm>
            <a:off x="3051907" y="3143129"/>
            <a:ext cx="218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Zeeman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slower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808A53-E460-4752-9300-DA7CDF885043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3069771"/>
            <a:ext cx="513184" cy="2009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Design and construction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F6A8A9-D111-458A-B205-57324E360FE3}"/>
              </a:ext>
            </a:extLst>
          </p:cNvPr>
          <p:cNvSpPr/>
          <p:nvPr/>
        </p:nvSpPr>
        <p:spPr bwMode="auto">
          <a:xfrm>
            <a:off x="2726445" y="1678838"/>
            <a:ext cx="305872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" name="Right Arrow 47">
            <a:extLst>
              <a:ext uri="{FF2B5EF4-FFF2-40B4-BE49-F238E27FC236}">
                <a16:creationId xmlns:a16="http://schemas.microsoft.com/office/drawing/2014/main" id="{619D90C6-8441-4123-ABEC-DDD08370AE22}"/>
              </a:ext>
            </a:extLst>
          </p:cNvPr>
          <p:cNvSpPr/>
          <p:nvPr/>
        </p:nvSpPr>
        <p:spPr bwMode="auto">
          <a:xfrm>
            <a:off x="4964274" y="1621326"/>
            <a:ext cx="1066045" cy="14779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Textfeld 166">
            <a:extLst>
              <a:ext uri="{FF2B5EF4-FFF2-40B4-BE49-F238E27FC236}">
                <a16:creationId xmlns:a16="http://schemas.microsoft.com/office/drawing/2014/main" id="{DCF89F85-DFBC-44AA-9B2E-7027CEB021F4}"/>
              </a:ext>
            </a:extLst>
          </p:cNvPr>
          <p:cNvSpPr txBox="1"/>
          <p:nvPr/>
        </p:nvSpPr>
        <p:spPr>
          <a:xfrm>
            <a:off x="1968983" y="9485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Sr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beam </a:t>
            </a:r>
          </a:p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source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4" name="Freihandform 138">
            <a:extLst>
              <a:ext uri="{FF2B5EF4-FFF2-40B4-BE49-F238E27FC236}">
                <a16:creationId xmlns:a16="http://schemas.microsoft.com/office/drawing/2014/main" id="{C426F467-9233-44BE-90FF-993E2F8763A5}"/>
              </a:ext>
            </a:extLst>
          </p:cNvPr>
          <p:cNvSpPr/>
          <p:nvPr/>
        </p:nvSpPr>
        <p:spPr>
          <a:xfrm rot="16200000">
            <a:off x="3952237" y="579403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5" name="Ellipse 145">
            <a:extLst>
              <a:ext uri="{FF2B5EF4-FFF2-40B4-BE49-F238E27FC236}">
                <a16:creationId xmlns:a16="http://schemas.microsoft.com/office/drawing/2014/main" id="{BB17D446-C5C0-4D0F-B3D2-941FDF281B09}"/>
              </a:ext>
            </a:extLst>
          </p:cNvPr>
          <p:cNvSpPr/>
          <p:nvPr/>
        </p:nvSpPr>
        <p:spPr>
          <a:xfrm>
            <a:off x="5575678" y="1592408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6" name="Ellipse 146">
            <a:extLst>
              <a:ext uri="{FF2B5EF4-FFF2-40B4-BE49-F238E27FC236}">
                <a16:creationId xmlns:a16="http://schemas.microsoft.com/office/drawing/2014/main" id="{E4F04995-CD30-48A4-90B9-A696421DF496}"/>
              </a:ext>
            </a:extLst>
          </p:cNvPr>
          <p:cNvSpPr/>
          <p:nvPr/>
        </p:nvSpPr>
        <p:spPr>
          <a:xfrm rot="21437251">
            <a:off x="5514897" y="269600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7" name="Textfeld 167">
            <a:extLst>
              <a:ext uri="{FF2B5EF4-FFF2-40B4-BE49-F238E27FC236}">
                <a16:creationId xmlns:a16="http://schemas.microsoft.com/office/drawing/2014/main" id="{2A02CB9F-A8A7-4631-B6A4-F385794A2C54}"/>
              </a:ext>
            </a:extLst>
          </p:cNvPr>
          <p:cNvSpPr txBox="1"/>
          <p:nvPr/>
        </p:nvSpPr>
        <p:spPr>
          <a:xfrm>
            <a:off x="3335129" y="109312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+mn-lt"/>
              </a:rPr>
              <a:t>Zeeman </a:t>
            </a:r>
            <a:r>
              <a:rPr lang="de-AT" dirty="0" err="1">
                <a:solidFill>
                  <a:prstClr val="black"/>
                </a:solidFill>
                <a:latin typeface="+mn-lt"/>
              </a:rPr>
              <a:t>slower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78" name="Gerader Verbinder 177">
            <a:extLst>
              <a:ext uri="{FF2B5EF4-FFF2-40B4-BE49-F238E27FC236}">
                <a16:creationId xmlns:a16="http://schemas.microsoft.com/office/drawing/2014/main" id="{939A61EE-49DE-4396-89B7-F1943B93CA9B}"/>
              </a:ext>
            </a:extLst>
          </p:cNvPr>
          <p:cNvCxnSpPr/>
          <p:nvPr/>
        </p:nvCxnSpPr>
        <p:spPr bwMode="auto">
          <a:xfrm>
            <a:off x="5547531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Gerader Verbinder 178">
            <a:extLst>
              <a:ext uri="{FF2B5EF4-FFF2-40B4-BE49-F238E27FC236}">
                <a16:creationId xmlns:a16="http://schemas.microsoft.com/office/drawing/2014/main" id="{2D07DFF7-1337-4810-BFCF-0046BF5D9BC6}"/>
              </a:ext>
            </a:extLst>
          </p:cNvPr>
          <p:cNvCxnSpPr/>
          <p:nvPr/>
        </p:nvCxnSpPr>
        <p:spPr bwMode="auto">
          <a:xfrm>
            <a:off x="5649024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F13818-8613-44BB-8035-9ED7C39410E2}"/>
              </a:ext>
            </a:extLst>
          </p:cNvPr>
          <p:cNvCxnSpPr/>
          <p:nvPr/>
        </p:nvCxnSpPr>
        <p:spPr bwMode="auto">
          <a:xfrm>
            <a:off x="4574267" y="2252414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606A671-B12D-4B98-A2A1-39BFF4FCD350}"/>
              </a:ext>
            </a:extLst>
          </p:cNvPr>
          <p:cNvCxnSpPr/>
          <p:nvPr/>
        </p:nvCxnSpPr>
        <p:spPr bwMode="auto">
          <a:xfrm>
            <a:off x="5649025" y="2249586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3C1C5F9-E5B4-43EC-8F03-C5D270C641A8}"/>
              </a:ext>
            </a:extLst>
          </p:cNvPr>
          <p:cNvCxnSpPr/>
          <p:nvPr/>
        </p:nvCxnSpPr>
        <p:spPr bwMode="auto">
          <a:xfrm flipH="1">
            <a:off x="5598556" y="1940039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4" name="Textfeld 169">
            <a:extLst>
              <a:ext uri="{FF2B5EF4-FFF2-40B4-BE49-F238E27FC236}">
                <a16:creationId xmlns:a16="http://schemas.microsoft.com/office/drawing/2014/main" id="{176B86E3-E3CB-4166-AC46-D2AC2B184ECE}"/>
              </a:ext>
            </a:extLst>
          </p:cNvPr>
          <p:cNvSpPr txBox="1"/>
          <p:nvPr/>
        </p:nvSpPr>
        <p:spPr>
          <a:xfrm>
            <a:off x="6106385" y="1158802"/>
            <a:ext cx="143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1403EB"/>
                </a:solidFill>
                <a:latin typeface="+mn-lt"/>
              </a:rPr>
              <a:t>blue</a:t>
            </a:r>
            <a:r>
              <a:rPr lang="de-AT" b="1" dirty="0">
                <a:solidFill>
                  <a:srgbClr val="1403EB"/>
                </a:solidFill>
                <a:latin typeface="+mn-lt"/>
              </a:rPr>
              <a:t> 2D MOT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C72166D-5620-4008-89DD-E73476224727}"/>
              </a:ext>
            </a:extLst>
          </p:cNvPr>
          <p:cNvCxnSpPr/>
          <p:nvPr/>
        </p:nvCxnSpPr>
        <p:spPr bwMode="auto">
          <a:xfrm flipH="1">
            <a:off x="5652162" y="1389124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feld 186">
            <a:extLst>
              <a:ext uri="{FF2B5EF4-FFF2-40B4-BE49-F238E27FC236}">
                <a16:creationId xmlns:a16="http://schemas.microsoft.com/office/drawing/2014/main" id="{AEF1463E-79A6-4E7C-8F76-1DF629C36CB2}"/>
              </a:ext>
            </a:extLst>
          </p:cNvPr>
          <p:cNvSpPr txBox="1"/>
          <p:nvPr/>
        </p:nvSpPr>
        <p:spPr>
          <a:xfrm>
            <a:off x="1996912" y="2057682"/>
            <a:ext cx="14512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87" name="Ellipse 147">
            <a:extLst>
              <a:ext uri="{FF2B5EF4-FFF2-40B4-BE49-F238E27FC236}">
                <a16:creationId xmlns:a16="http://schemas.microsoft.com/office/drawing/2014/main" id="{F4E757C3-D0DF-4DE7-97B8-640F48329E5A}"/>
              </a:ext>
            </a:extLst>
          </p:cNvPr>
          <p:cNvSpPr/>
          <p:nvPr/>
        </p:nvSpPr>
        <p:spPr>
          <a:xfrm>
            <a:off x="2394442" y="1591704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8" name="Rechteck 148">
            <a:extLst>
              <a:ext uri="{FF2B5EF4-FFF2-40B4-BE49-F238E27FC236}">
                <a16:creationId xmlns:a16="http://schemas.microsoft.com/office/drawing/2014/main" id="{DE1EB873-681F-45AA-A53B-B2CC2DB93F42}"/>
              </a:ext>
            </a:extLst>
          </p:cNvPr>
          <p:cNvSpPr/>
          <p:nvPr/>
        </p:nvSpPr>
        <p:spPr>
          <a:xfrm>
            <a:off x="2502455" y="1678838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9" name="Ellipse 145">
            <a:extLst>
              <a:ext uri="{FF2B5EF4-FFF2-40B4-BE49-F238E27FC236}">
                <a16:creationId xmlns:a16="http://schemas.microsoft.com/office/drawing/2014/main" id="{B3C78659-83C0-4306-BA11-031B328BDB58}"/>
              </a:ext>
            </a:extLst>
          </p:cNvPr>
          <p:cNvSpPr/>
          <p:nvPr/>
        </p:nvSpPr>
        <p:spPr>
          <a:xfrm>
            <a:off x="5579941" y="1782196"/>
            <a:ext cx="45719" cy="216024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90" name="Textfeld 169">
            <a:extLst>
              <a:ext uri="{FF2B5EF4-FFF2-40B4-BE49-F238E27FC236}">
                <a16:creationId xmlns:a16="http://schemas.microsoft.com/office/drawing/2014/main" id="{306C8E5E-C0D1-413B-91A8-DDD320F9CFBE}"/>
              </a:ext>
            </a:extLst>
          </p:cNvPr>
          <p:cNvSpPr txBox="1"/>
          <p:nvPr/>
        </p:nvSpPr>
        <p:spPr>
          <a:xfrm>
            <a:off x="6030318" y="1803526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2D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molasses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CD7444F-4BE3-4252-A101-B33854C14CC6}"/>
              </a:ext>
            </a:extLst>
          </p:cNvPr>
          <p:cNvCxnSpPr>
            <a:stCxn id="90" idx="1"/>
          </p:cNvCxnSpPr>
          <p:nvPr/>
        </p:nvCxnSpPr>
        <p:spPr bwMode="auto">
          <a:xfrm flipH="1" flipV="1">
            <a:off x="5669984" y="1887548"/>
            <a:ext cx="360335" cy="1006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6EB1C4F-A379-45C2-B2D3-1C10C3DB99A4}"/>
              </a:ext>
            </a:extLst>
          </p:cNvPr>
          <p:cNvCxnSpPr>
            <a:stCxn id="86" idx="0"/>
          </p:cNvCxnSpPr>
          <p:nvPr/>
        </p:nvCxnSpPr>
        <p:spPr bwMode="auto">
          <a:xfrm flipV="1">
            <a:off x="2722560" y="1787000"/>
            <a:ext cx="155750" cy="2706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feld 169">
            <a:extLst>
              <a:ext uri="{FF2B5EF4-FFF2-40B4-BE49-F238E27FC236}">
                <a16:creationId xmlns:a16="http://schemas.microsoft.com/office/drawing/2014/main" id="{13979E8F-4495-45B5-9988-707281333597}"/>
              </a:ext>
            </a:extLst>
          </p:cNvPr>
          <p:cNvSpPr txBox="1"/>
          <p:nvPr/>
        </p:nvSpPr>
        <p:spPr>
          <a:xfrm>
            <a:off x="3940709" y="2917043"/>
            <a:ext cx="102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MOT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F975C1-601E-464B-9273-41CEC8E8D5F9}"/>
              </a:ext>
            </a:extLst>
          </p:cNvPr>
          <p:cNvCxnSpPr/>
          <p:nvPr/>
        </p:nvCxnSpPr>
        <p:spPr bwMode="auto">
          <a:xfrm flipV="1">
            <a:off x="4964274" y="2817082"/>
            <a:ext cx="415631" cy="1524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0" name="Freihandform 3">
            <a:extLst>
              <a:ext uri="{FF2B5EF4-FFF2-40B4-BE49-F238E27FC236}">
                <a16:creationId xmlns:a16="http://schemas.microsoft.com/office/drawing/2014/main" id="{050AF6D9-D64F-4566-B6B4-3F9F00A4C5F5}"/>
              </a:ext>
            </a:extLst>
          </p:cNvPr>
          <p:cNvSpPr/>
          <p:nvPr/>
        </p:nvSpPr>
        <p:spPr>
          <a:xfrm>
            <a:off x="4779188" y="2732114"/>
            <a:ext cx="3325735" cy="111217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6DD81C8-4A6B-4B0C-82B5-9C432A428762}"/>
              </a:ext>
            </a:extLst>
          </p:cNvPr>
          <p:cNvCxnSpPr>
            <a:stCxn id="158" idx="6"/>
          </p:cNvCxnSpPr>
          <p:nvPr/>
        </p:nvCxnSpPr>
        <p:spPr bwMode="auto">
          <a:xfrm>
            <a:off x="5694797" y="2790796"/>
            <a:ext cx="1359671" cy="552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Textfeld 186">
            <a:extLst>
              <a:ext uri="{FF2B5EF4-FFF2-40B4-BE49-F238E27FC236}">
                <a16:creationId xmlns:a16="http://schemas.microsoft.com/office/drawing/2014/main" id="{FEE71653-0FE8-44B6-AEF0-58F80614F1D9}"/>
              </a:ext>
            </a:extLst>
          </p:cNvPr>
          <p:cNvSpPr txBox="1"/>
          <p:nvPr/>
        </p:nvSpPr>
        <p:spPr>
          <a:xfrm>
            <a:off x="5910389" y="2803202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3A842C8-4209-4F1A-A6C3-90EB6C9E256F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flipH="1">
            <a:off x="7318166" y="2606130"/>
            <a:ext cx="484910" cy="12295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81F8EB40-86CA-45B1-BEAE-58483A9E05C7}"/>
              </a:ext>
            </a:extLst>
          </p:cNvPr>
          <p:cNvSpPr/>
          <p:nvPr/>
        </p:nvSpPr>
        <p:spPr bwMode="auto">
          <a:xfrm>
            <a:off x="7161415" y="2735682"/>
            <a:ext cx="156751" cy="920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314B1E0-6FF6-41DE-BF45-F91E844B99B8}"/>
              </a:ext>
            </a:extLst>
          </p:cNvPr>
          <p:cNvCxnSpPr/>
          <p:nvPr/>
        </p:nvCxnSpPr>
        <p:spPr bwMode="auto">
          <a:xfrm flipV="1">
            <a:off x="7361246" y="2786556"/>
            <a:ext cx="620024" cy="1358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7" name="Textfeld 166">
            <a:extLst>
              <a:ext uri="{FF2B5EF4-FFF2-40B4-BE49-F238E27FC236}">
                <a16:creationId xmlns:a16="http://schemas.microsoft.com/office/drawing/2014/main" id="{333A8F85-5689-4626-A9FF-53B7789205C9}"/>
              </a:ext>
            </a:extLst>
          </p:cNvPr>
          <p:cNvSpPr txBox="1"/>
          <p:nvPr/>
        </p:nvSpPr>
        <p:spPr>
          <a:xfrm>
            <a:off x="7292330" y="2813348"/>
            <a:ext cx="12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B050"/>
                </a:solidFill>
                <a:latin typeface="+mn-lt"/>
              </a:rPr>
              <a:t>future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atom </a:t>
            </a:r>
            <a:r>
              <a:rPr lang="de-AT" dirty="0" err="1">
                <a:solidFill>
                  <a:srgbClr val="00B05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</a:t>
            </a:r>
          </a:p>
        </p:txBody>
      </p:sp>
      <p:sp>
        <p:nvSpPr>
          <p:cNvPr id="158" name="Ellipse 146">
            <a:extLst>
              <a:ext uri="{FF2B5EF4-FFF2-40B4-BE49-F238E27FC236}">
                <a16:creationId xmlns:a16="http://schemas.microsoft.com/office/drawing/2014/main" id="{3B8DA35A-DC1B-46CC-9A34-A5C992C54A1C}"/>
              </a:ext>
            </a:extLst>
          </p:cNvPr>
          <p:cNvSpPr/>
          <p:nvPr/>
        </p:nvSpPr>
        <p:spPr>
          <a:xfrm rot="21437251">
            <a:off x="5514897" y="270505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9220DF1-52BA-453B-8937-C6EC14AE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58247" y="3492340"/>
            <a:ext cx="21416231" cy="33660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74C9742-5C16-4465-9B7F-D7DA7752C710}"/>
              </a:ext>
            </a:extLst>
          </p:cNvPr>
          <p:cNvSpPr/>
          <p:nvPr/>
        </p:nvSpPr>
        <p:spPr bwMode="auto">
          <a:xfrm>
            <a:off x="5249283" y="2561718"/>
            <a:ext cx="2279975" cy="60232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Textfeld 171">
            <a:extLst>
              <a:ext uri="{FF2B5EF4-FFF2-40B4-BE49-F238E27FC236}">
                <a16:creationId xmlns:a16="http://schemas.microsoft.com/office/drawing/2014/main" id="{8FC28461-1962-4E44-8147-5B6289AC1A85}"/>
              </a:ext>
            </a:extLst>
          </p:cNvPr>
          <p:cNvSpPr txBox="1"/>
          <p:nvPr/>
        </p:nvSpPr>
        <p:spPr>
          <a:xfrm>
            <a:off x="7803076" y="2421464"/>
            <a:ext cx="225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continuous-wave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BEC</a:t>
            </a:r>
          </a:p>
        </p:txBody>
      </p:sp>
      <p:pic>
        <p:nvPicPr>
          <p:cNvPr id="1026" name="Picture 2" descr="Shayne Bennetts">
            <a:extLst>
              <a:ext uri="{FF2B5EF4-FFF2-40B4-BE49-F238E27FC236}">
                <a16:creationId xmlns:a16="http://schemas.microsoft.com/office/drawing/2014/main" id="{02E1A6D5-B414-059C-580D-D6812111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4878" y="916"/>
            <a:ext cx="1246335" cy="1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n-Chia Chen">
            <a:extLst>
              <a:ext uri="{FF2B5EF4-FFF2-40B4-BE49-F238E27FC236}">
                <a16:creationId xmlns:a16="http://schemas.microsoft.com/office/drawing/2014/main" id="{3912118E-7C07-54C9-2941-E1F82D0D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4098" y="915"/>
            <a:ext cx="1239004" cy="1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drigo Gonz lez Escudero">
            <a:extLst>
              <a:ext uri="{FF2B5EF4-FFF2-40B4-BE49-F238E27FC236}">
                <a16:creationId xmlns:a16="http://schemas.microsoft.com/office/drawing/2014/main" id="{2800E6D3-DFCB-6A98-C151-6DFBB836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1072" y="-562"/>
            <a:ext cx="1246335" cy="1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A8C48-4777-C659-1F79-924B8234BA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66" t="3881" b="7582"/>
          <a:stretch/>
        </p:blipFill>
        <p:spPr>
          <a:xfrm flipH="1">
            <a:off x="10861072" y="1738237"/>
            <a:ext cx="1246335" cy="1662929"/>
          </a:xfrm>
          <a:prstGeom prst="rect">
            <a:avLst/>
          </a:prstGeom>
        </p:spPr>
      </p:pic>
      <p:sp>
        <p:nvSpPr>
          <p:cNvPr id="3" name="Textfeld 167">
            <a:extLst>
              <a:ext uri="{FF2B5EF4-FFF2-40B4-BE49-F238E27FC236}">
                <a16:creationId xmlns:a16="http://schemas.microsoft.com/office/drawing/2014/main" id="{865745C5-5E1A-9D28-8F41-650B9F04A41C}"/>
              </a:ext>
            </a:extLst>
          </p:cNvPr>
          <p:cNvSpPr txBox="1"/>
          <p:nvPr/>
        </p:nvSpPr>
        <p:spPr>
          <a:xfrm>
            <a:off x="8081724" y="1596390"/>
            <a:ext cx="27161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400" dirty="0" err="1">
                <a:solidFill>
                  <a:prstClr val="black"/>
                </a:solidFill>
                <a:latin typeface="+mn-lt"/>
              </a:rPr>
              <a:t>Shayne</a:t>
            </a:r>
            <a:r>
              <a:rPr lang="de-AT" sz="1400" dirty="0">
                <a:solidFill>
                  <a:prstClr val="black"/>
                </a:solidFill>
                <a:latin typeface="+mn-lt"/>
              </a:rPr>
              <a:t> Bennetts</a:t>
            </a:r>
          </a:p>
          <a:p>
            <a:pPr algn="l"/>
            <a:r>
              <a:rPr lang="de-AT" sz="1400" dirty="0">
                <a:solidFill>
                  <a:prstClr val="black"/>
                </a:solidFill>
                <a:latin typeface="+mn-lt"/>
              </a:rPr>
              <a:t>          Chun-Chia Chen</a:t>
            </a:r>
          </a:p>
          <a:p>
            <a:pPr algn="l"/>
            <a:r>
              <a:rPr lang="de-AT" sz="1400" dirty="0">
                <a:solidFill>
                  <a:prstClr val="black"/>
                </a:solidFill>
                <a:latin typeface="+mn-lt"/>
              </a:rPr>
              <a:t>              Rodrigo González </a:t>
            </a:r>
            <a:r>
              <a:rPr lang="de-AT" sz="1400" dirty="0" err="1">
                <a:solidFill>
                  <a:prstClr val="black"/>
                </a:solidFill>
                <a:latin typeface="+mn-lt"/>
              </a:rPr>
              <a:t>Escudero</a:t>
            </a:r>
            <a:endParaRPr lang="de-AT" sz="1400" dirty="0">
              <a:solidFill>
                <a:prstClr val="black"/>
              </a:solidFill>
              <a:latin typeface="+mn-lt"/>
            </a:endParaRPr>
          </a:p>
          <a:p>
            <a:pPr algn="l"/>
            <a:r>
              <a:rPr lang="de-AT" sz="1400" dirty="0">
                <a:solidFill>
                  <a:prstClr val="black"/>
                </a:solidFill>
                <a:latin typeface="+mn-lt"/>
              </a:rPr>
              <a:t>              Benjamin </a:t>
            </a:r>
            <a:r>
              <a:rPr lang="de-AT" sz="1400" dirty="0" err="1">
                <a:solidFill>
                  <a:prstClr val="black"/>
                </a:solidFill>
                <a:latin typeface="+mn-lt"/>
              </a:rPr>
              <a:t>Pasquiou</a:t>
            </a:r>
            <a:endParaRPr lang="de-AT" sz="1400" dirty="0">
              <a:solidFill>
                <a:prstClr val="black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0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7"/>
    </mc:Choice>
    <mc:Fallback xmlns="">
      <p:transition spd="slow" advTm="1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1 0.00255 L 0.72005 0.002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42662F9E-431C-4370-B2BA-24E11BF25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-2054991"/>
            <a:ext cx="12288892" cy="92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37"/>
    </mc:Choice>
    <mc:Fallback xmlns="">
      <p:transition spd="slow" advTm="515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42662F9E-431C-4370-B2BA-24E11BF25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-2054991"/>
            <a:ext cx="12288892" cy="921667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F3212F3-19FF-4009-89D3-001457448FF6}"/>
              </a:ext>
            </a:extLst>
          </p:cNvPr>
          <p:cNvSpPr/>
          <p:nvPr/>
        </p:nvSpPr>
        <p:spPr>
          <a:xfrm>
            <a:off x="5799909" y="3143794"/>
            <a:ext cx="1959428" cy="124532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9">
            <a:extLst>
              <a:ext uri="{FF2B5EF4-FFF2-40B4-BE49-F238E27FC236}">
                <a16:creationId xmlns:a16="http://schemas.microsoft.com/office/drawing/2014/main" id="{785A9FD8-6992-3A15-AADA-0EACC3ACAEE2}"/>
              </a:ext>
            </a:extLst>
          </p:cNvPr>
          <p:cNvSpPr/>
          <p:nvPr/>
        </p:nvSpPr>
        <p:spPr>
          <a:xfrm>
            <a:off x="7872549" y="2418082"/>
            <a:ext cx="3408259" cy="20976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F6534FAF-51B0-59F7-9B86-82F51A91610D}"/>
              </a:ext>
            </a:extLst>
          </p:cNvPr>
          <p:cNvGrpSpPr/>
          <p:nvPr/>
        </p:nvGrpSpPr>
        <p:grpSpPr>
          <a:xfrm>
            <a:off x="8296386" y="2818191"/>
            <a:ext cx="2698110" cy="1352356"/>
            <a:chOff x="3766415" y="1209832"/>
            <a:chExt cx="2698110" cy="1352356"/>
          </a:xfrm>
        </p:grpSpPr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7378FD1-12C7-11C2-6D7A-97B7A2459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6" t="10612" r="9710" b="54918"/>
            <a:stretch/>
          </p:blipFill>
          <p:spPr>
            <a:xfrm>
              <a:off x="3766415" y="1209832"/>
              <a:ext cx="2698110" cy="1344059"/>
            </a:xfrm>
            <a:prstGeom prst="rect">
              <a:avLst/>
            </a:prstGeom>
          </p:spPr>
        </p:pic>
        <p:grpSp>
          <p:nvGrpSpPr>
            <p:cNvPr id="14" name="Group 18">
              <a:extLst>
                <a:ext uri="{FF2B5EF4-FFF2-40B4-BE49-F238E27FC236}">
                  <a16:creationId xmlns:a16="http://schemas.microsoft.com/office/drawing/2014/main" id="{412AF5BE-2BC4-F3EF-2086-957E7C142D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47387" y="2145516"/>
              <a:ext cx="997810" cy="416672"/>
              <a:chOff x="6783551" y="6300015"/>
              <a:chExt cx="997810" cy="416672"/>
            </a:xfrm>
          </p:grpSpPr>
          <p:cxnSp>
            <p:nvCxnSpPr>
              <p:cNvPr id="15" name="Straight Connector 19">
                <a:extLst>
                  <a:ext uri="{FF2B5EF4-FFF2-40B4-BE49-F238E27FC236}">
                    <a16:creationId xmlns:a16="http://schemas.microsoft.com/office/drawing/2014/main" id="{1684FD2A-840B-DDBB-07B1-0331792AD970}"/>
                  </a:ext>
                </a:extLst>
              </p:cNvPr>
              <p:cNvCxnSpPr/>
              <p:nvPr/>
            </p:nvCxnSpPr>
            <p:spPr bwMode="auto">
              <a:xfrm>
                <a:off x="6783551" y="6300015"/>
                <a:ext cx="997810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Textfeld 186">
                <a:extLst>
                  <a:ext uri="{FF2B5EF4-FFF2-40B4-BE49-F238E27FC236}">
                    <a16:creationId xmlns:a16="http://schemas.microsoft.com/office/drawing/2014/main" id="{71444D83-0882-8D95-6C77-FA303D9039C5}"/>
                  </a:ext>
                </a:extLst>
              </p:cNvPr>
              <p:cNvSpPr txBox="1"/>
              <p:nvPr/>
            </p:nvSpPr>
            <p:spPr>
              <a:xfrm>
                <a:off x="6921808" y="6316577"/>
                <a:ext cx="72487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1mm</a:t>
                </a:r>
              </a:p>
            </p:txBody>
          </p:sp>
        </p:grpSp>
      </p:grpSp>
      <p:sp>
        <p:nvSpPr>
          <p:cNvPr id="17" name="TextBox 59">
            <a:extLst>
              <a:ext uri="{FF2B5EF4-FFF2-40B4-BE49-F238E27FC236}">
                <a16:creationId xmlns:a16="http://schemas.microsoft.com/office/drawing/2014/main" id="{5F384BC4-65B7-A0E8-4ADA-9D184DA2FAE9}"/>
              </a:ext>
            </a:extLst>
          </p:cNvPr>
          <p:cNvSpPr txBox="1"/>
          <p:nvPr/>
        </p:nvSpPr>
        <p:spPr>
          <a:xfrm>
            <a:off x="7990282" y="2418081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30432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2"/>
    </mc:Choice>
    <mc:Fallback xmlns="">
      <p:transition spd="slow" advTm="3995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42662F9E-431C-4370-B2BA-24E11BF25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-2054991"/>
            <a:ext cx="12288892" cy="921667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AF46710-544C-4C2D-8004-872F7B60C54D}"/>
              </a:ext>
            </a:extLst>
          </p:cNvPr>
          <p:cNvSpPr/>
          <p:nvPr/>
        </p:nvSpPr>
        <p:spPr>
          <a:xfrm>
            <a:off x="7872549" y="2418081"/>
            <a:ext cx="3408259" cy="4088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8199EFB2-1CE3-488F-B426-31BF95FA99C7}"/>
              </a:ext>
            </a:extLst>
          </p:cNvPr>
          <p:cNvGrpSpPr/>
          <p:nvPr/>
        </p:nvGrpSpPr>
        <p:grpSpPr>
          <a:xfrm>
            <a:off x="8296386" y="2818191"/>
            <a:ext cx="2698110" cy="1352356"/>
            <a:chOff x="3766415" y="1209832"/>
            <a:chExt cx="2698110" cy="1352356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196DE39D-6C29-4BEB-9D5F-E34A29E38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6" t="10612" r="9710" b="54918"/>
            <a:stretch/>
          </p:blipFill>
          <p:spPr>
            <a:xfrm>
              <a:off x="3766415" y="1209832"/>
              <a:ext cx="2698110" cy="1344059"/>
            </a:xfrm>
            <a:prstGeom prst="rect">
              <a:avLst/>
            </a:prstGeom>
          </p:spPr>
        </p:pic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6C4B5FA-CC2C-4CE7-A0B9-814BBE3BE7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47387" y="2145516"/>
              <a:ext cx="997810" cy="416672"/>
              <a:chOff x="6783551" y="6300015"/>
              <a:chExt cx="997810" cy="416672"/>
            </a:xfrm>
          </p:grpSpPr>
          <p:cxnSp>
            <p:nvCxnSpPr>
              <p:cNvPr id="7" name="Straight Connector 19">
                <a:extLst>
                  <a:ext uri="{FF2B5EF4-FFF2-40B4-BE49-F238E27FC236}">
                    <a16:creationId xmlns:a16="http://schemas.microsoft.com/office/drawing/2014/main" id="{BC6F8A72-A86A-4B23-86A1-913FB56E4A07}"/>
                  </a:ext>
                </a:extLst>
              </p:cNvPr>
              <p:cNvCxnSpPr/>
              <p:nvPr/>
            </p:nvCxnSpPr>
            <p:spPr bwMode="auto">
              <a:xfrm>
                <a:off x="6783551" y="6300015"/>
                <a:ext cx="997810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" name="Textfeld 186">
                <a:extLst>
                  <a:ext uri="{FF2B5EF4-FFF2-40B4-BE49-F238E27FC236}">
                    <a16:creationId xmlns:a16="http://schemas.microsoft.com/office/drawing/2014/main" id="{6F8B9B53-9B62-4226-9E84-E41F02D0EA3B}"/>
                  </a:ext>
                </a:extLst>
              </p:cNvPr>
              <p:cNvSpPr txBox="1"/>
              <p:nvPr/>
            </p:nvSpPr>
            <p:spPr>
              <a:xfrm>
                <a:off x="6921808" y="6316577"/>
                <a:ext cx="72487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1mm</a:t>
                </a:r>
              </a:p>
            </p:txBody>
          </p:sp>
        </p:grpSp>
      </p:grpSp>
      <p:sp>
        <p:nvSpPr>
          <p:cNvPr id="9" name="TextBox 59">
            <a:extLst>
              <a:ext uri="{FF2B5EF4-FFF2-40B4-BE49-F238E27FC236}">
                <a16:creationId xmlns:a16="http://schemas.microsoft.com/office/drawing/2014/main" id="{D5F51471-1899-466F-8B7A-88A3415705BE}"/>
              </a:ext>
            </a:extLst>
          </p:cNvPr>
          <p:cNvSpPr txBox="1"/>
          <p:nvPr/>
        </p:nvSpPr>
        <p:spPr>
          <a:xfrm>
            <a:off x="7990282" y="2418081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situ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F3212F3-19FF-4009-89D3-001457448FF6}"/>
              </a:ext>
            </a:extLst>
          </p:cNvPr>
          <p:cNvSpPr/>
          <p:nvPr/>
        </p:nvSpPr>
        <p:spPr>
          <a:xfrm>
            <a:off x="5799909" y="3143794"/>
            <a:ext cx="1959428" cy="124532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59">
            <a:extLst>
              <a:ext uri="{FF2B5EF4-FFF2-40B4-BE49-F238E27FC236}">
                <a16:creationId xmlns:a16="http://schemas.microsoft.com/office/drawing/2014/main" id="{E41699C4-E514-42C8-B866-2D14497DA759}"/>
              </a:ext>
            </a:extLst>
          </p:cNvPr>
          <p:cNvSpPr txBox="1"/>
          <p:nvPr/>
        </p:nvSpPr>
        <p:spPr>
          <a:xfrm>
            <a:off x="7983560" y="4241075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expansion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C38AD8-420E-BCC4-A642-678174626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86" y="4729116"/>
            <a:ext cx="2698110" cy="12334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6FC9A2-AD7A-149B-5561-DF04570D1B2B}"/>
              </a:ext>
            </a:extLst>
          </p:cNvPr>
          <p:cNvSpPr/>
          <p:nvPr/>
        </p:nvSpPr>
        <p:spPr>
          <a:xfrm>
            <a:off x="8295995" y="5993541"/>
            <a:ext cx="283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Nature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606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683 (2022)  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89A9F1-4D09-50F4-A945-86275D3E8D32}"/>
              </a:ext>
            </a:extLst>
          </p:cNvPr>
          <p:cNvCxnSpPr/>
          <p:nvPr/>
        </p:nvCxnSpPr>
        <p:spPr>
          <a:xfrm flipH="1">
            <a:off x="9321474" y="4972927"/>
            <a:ext cx="412994" cy="3446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86">
            <a:extLst>
              <a:ext uri="{FF2B5EF4-FFF2-40B4-BE49-F238E27FC236}">
                <a16:creationId xmlns:a16="http://schemas.microsoft.com/office/drawing/2014/main" id="{0A55AE1E-0382-D8E4-FE85-70355D5C52DD}"/>
              </a:ext>
            </a:extLst>
          </p:cNvPr>
          <p:cNvSpPr txBox="1"/>
          <p:nvPr/>
        </p:nvSpPr>
        <p:spPr>
          <a:xfrm>
            <a:off x="9715615" y="4706122"/>
            <a:ext cx="9318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cw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</a:t>
            </a:r>
          </a:p>
        </p:txBody>
      </p:sp>
    </p:spTree>
    <p:extLst>
      <p:ext uri="{BB962C8B-B14F-4D97-AF65-F5344CB8AC3E}">
        <p14:creationId xmlns:p14="http://schemas.microsoft.com/office/powerpoint/2010/main" val="162393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0"/>
    </mc:Choice>
    <mc:Fallback xmlns="">
      <p:transition spd="slow" advTm="1507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42662F9E-431C-4370-B2BA-24E11BF25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-2054991"/>
            <a:ext cx="12288892" cy="921667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AF46710-544C-4C2D-8004-872F7B60C54D}"/>
              </a:ext>
            </a:extLst>
          </p:cNvPr>
          <p:cNvSpPr/>
          <p:nvPr/>
        </p:nvSpPr>
        <p:spPr>
          <a:xfrm>
            <a:off x="7872549" y="2418081"/>
            <a:ext cx="4232365" cy="1971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8199EFB2-1CE3-488F-B426-31BF95FA99C7}"/>
              </a:ext>
            </a:extLst>
          </p:cNvPr>
          <p:cNvGrpSpPr/>
          <p:nvPr/>
        </p:nvGrpSpPr>
        <p:grpSpPr>
          <a:xfrm>
            <a:off x="8071987" y="2834285"/>
            <a:ext cx="3891479" cy="1352356"/>
            <a:chOff x="2950912" y="1209832"/>
            <a:chExt cx="3891479" cy="1352356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196DE39D-6C29-4BEB-9D5F-E34A29E38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 b="54918"/>
            <a:stretch/>
          </p:blipFill>
          <p:spPr>
            <a:xfrm>
              <a:off x="2950912" y="1209832"/>
              <a:ext cx="3891479" cy="1344059"/>
            </a:xfrm>
            <a:prstGeom prst="rect">
              <a:avLst/>
            </a:prstGeom>
          </p:spPr>
        </p:pic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6C4B5FA-CC2C-4CE7-A0B9-814BBE3BE7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73030" y="2145516"/>
              <a:ext cx="997810" cy="416672"/>
              <a:chOff x="7409194" y="6300015"/>
              <a:chExt cx="997810" cy="416672"/>
            </a:xfrm>
          </p:grpSpPr>
          <p:cxnSp>
            <p:nvCxnSpPr>
              <p:cNvPr id="7" name="Straight Connector 19">
                <a:extLst>
                  <a:ext uri="{FF2B5EF4-FFF2-40B4-BE49-F238E27FC236}">
                    <a16:creationId xmlns:a16="http://schemas.microsoft.com/office/drawing/2014/main" id="{BC6F8A72-A86A-4B23-86A1-913FB56E4A07}"/>
                  </a:ext>
                </a:extLst>
              </p:cNvPr>
              <p:cNvCxnSpPr/>
              <p:nvPr/>
            </p:nvCxnSpPr>
            <p:spPr bwMode="auto">
              <a:xfrm>
                <a:off x="7409194" y="6300015"/>
                <a:ext cx="997810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" name="Textfeld 186">
                <a:extLst>
                  <a:ext uri="{FF2B5EF4-FFF2-40B4-BE49-F238E27FC236}">
                    <a16:creationId xmlns:a16="http://schemas.microsoft.com/office/drawing/2014/main" id="{6F8B9B53-9B62-4226-9E84-E41F02D0EA3B}"/>
                  </a:ext>
                </a:extLst>
              </p:cNvPr>
              <p:cNvSpPr txBox="1"/>
              <p:nvPr/>
            </p:nvSpPr>
            <p:spPr>
              <a:xfrm>
                <a:off x="7547451" y="6316577"/>
                <a:ext cx="72487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AT" sz="2000" dirty="0">
                    <a:solidFill>
                      <a:srgbClr val="FFFFFF"/>
                    </a:solidFill>
                    <a:latin typeface="+mn-lt"/>
                  </a:rPr>
                  <a:t>1mm</a:t>
                </a:r>
              </a:p>
            </p:txBody>
          </p:sp>
        </p:grpSp>
      </p:grpSp>
      <p:sp>
        <p:nvSpPr>
          <p:cNvPr id="9" name="TextBox 59">
            <a:extLst>
              <a:ext uri="{FF2B5EF4-FFF2-40B4-BE49-F238E27FC236}">
                <a16:creationId xmlns:a16="http://schemas.microsoft.com/office/drawing/2014/main" id="{D5F51471-1899-466F-8B7A-88A3415705BE}"/>
              </a:ext>
            </a:extLst>
          </p:cNvPr>
          <p:cNvSpPr txBox="1"/>
          <p:nvPr/>
        </p:nvSpPr>
        <p:spPr>
          <a:xfrm>
            <a:off x="7990282" y="2418081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In situ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F3212F3-19FF-4009-89D3-001457448FF6}"/>
              </a:ext>
            </a:extLst>
          </p:cNvPr>
          <p:cNvSpPr/>
          <p:nvPr/>
        </p:nvSpPr>
        <p:spPr>
          <a:xfrm>
            <a:off x="5799909" y="3143794"/>
            <a:ext cx="1959428" cy="124532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2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2"/>
    </mc:Choice>
    <mc:Fallback xmlns="">
      <p:transition spd="slow" advTm="3995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42662F9E-431C-4370-B2BA-24E11BF25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-2054991"/>
            <a:ext cx="12288892" cy="921667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AF46710-544C-4C2D-8004-872F7B60C54D}"/>
              </a:ext>
            </a:extLst>
          </p:cNvPr>
          <p:cNvSpPr/>
          <p:nvPr/>
        </p:nvSpPr>
        <p:spPr>
          <a:xfrm>
            <a:off x="7872549" y="2418081"/>
            <a:ext cx="4232365" cy="43223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8199EFB2-1CE3-488F-B426-31BF95FA99C7}"/>
              </a:ext>
            </a:extLst>
          </p:cNvPr>
          <p:cNvGrpSpPr/>
          <p:nvPr/>
        </p:nvGrpSpPr>
        <p:grpSpPr>
          <a:xfrm>
            <a:off x="8071987" y="2834285"/>
            <a:ext cx="3891479" cy="1352356"/>
            <a:chOff x="2950912" y="1209832"/>
            <a:chExt cx="3891479" cy="1352356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196DE39D-6C29-4BEB-9D5F-E34A29E38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 b="54918"/>
            <a:stretch/>
          </p:blipFill>
          <p:spPr>
            <a:xfrm>
              <a:off x="2950912" y="1209832"/>
              <a:ext cx="3891479" cy="1344059"/>
            </a:xfrm>
            <a:prstGeom prst="rect">
              <a:avLst/>
            </a:prstGeom>
          </p:spPr>
        </p:pic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6C4B5FA-CC2C-4CE7-A0B9-814BBE3BE7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73030" y="2145516"/>
              <a:ext cx="997810" cy="416672"/>
              <a:chOff x="7409194" y="6300015"/>
              <a:chExt cx="997810" cy="416672"/>
            </a:xfrm>
          </p:grpSpPr>
          <p:cxnSp>
            <p:nvCxnSpPr>
              <p:cNvPr id="7" name="Straight Connector 19">
                <a:extLst>
                  <a:ext uri="{FF2B5EF4-FFF2-40B4-BE49-F238E27FC236}">
                    <a16:creationId xmlns:a16="http://schemas.microsoft.com/office/drawing/2014/main" id="{BC6F8A72-A86A-4B23-86A1-913FB56E4A07}"/>
                  </a:ext>
                </a:extLst>
              </p:cNvPr>
              <p:cNvCxnSpPr/>
              <p:nvPr/>
            </p:nvCxnSpPr>
            <p:spPr bwMode="auto">
              <a:xfrm>
                <a:off x="7409194" y="6300015"/>
                <a:ext cx="997810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" name="Textfeld 186">
                <a:extLst>
                  <a:ext uri="{FF2B5EF4-FFF2-40B4-BE49-F238E27FC236}">
                    <a16:creationId xmlns:a16="http://schemas.microsoft.com/office/drawing/2014/main" id="{6F8B9B53-9B62-4226-9E84-E41F02D0EA3B}"/>
                  </a:ext>
                </a:extLst>
              </p:cNvPr>
              <p:cNvSpPr txBox="1"/>
              <p:nvPr/>
            </p:nvSpPr>
            <p:spPr>
              <a:xfrm>
                <a:off x="7547451" y="6316577"/>
                <a:ext cx="72487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AT" sz="2000" dirty="0">
                    <a:solidFill>
                      <a:srgbClr val="FFFFFF"/>
                    </a:solidFill>
                    <a:latin typeface="+mn-lt"/>
                  </a:rPr>
                  <a:t>1mm</a:t>
                </a:r>
              </a:p>
            </p:txBody>
          </p:sp>
        </p:grpSp>
      </p:grpSp>
      <p:sp>
        <p:nvSpPr>
          <p:cNvPr id="9" name="TextBox 59">
            <a:extLst>
              <a:ext uri="{FF2B5EF4-FFF2-40B4-BE49-F238E27FC236}">
                <a16:creationId xmlns:a16="http://schemas.microsoft.com/office/drawing/2014/main" id="{D5F51471-1899-466F-8B7A-88A3415705BE}"/>
              </a:ext>
            </a:extLst>
          </p:cNvPr>
          <p:cNvSpPr txBox="1"/>
          <p:nvPr/>
        </p:nvSpPr>
        <p:spPr>
          <a:xfrm>
            <a:off x="7990282" y="2418081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In situ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F3212F3-19FF-4009-89D3-001457448FF6}"/>
              </a:ext>
            </a:extLst>
          </p:cNvPr>
          <p:cNvSpPr/>
          <p:nvPr/>
        </p:nvSpPr>
        <p:spPr>
          <a:xfrm>
            <a:off x="5799909" y="3143794"/>
            <a:ext cx="1959428" cy="124532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59">
            <a:extLst>
              <a:ext uri="{FF2B5EF4-FFF2-40B4-BE49-F238E27FC236}">
                <a16:creationId xmlns:a16="http://schemas.microsoft.com/office/drawing/2014/main" id="{E41699C4-E514-42C8-B866-2D14497DA759}"/>
              </a:ext>
            </a:extLst>
          </p:cNvPr>
          <p:cNvSpPr txBox="1"/>
          <p:nvPr/>
        </p:nvSpPr>
        <p:spPr>
          <a:xfrm>
            <a:off x="7983560" y="4241075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18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expansion</a:t>
            </a: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25C59856-BA42-46FE-B429-5D57E18B86C8}"/>
              </a:ext>
            </a:extLst>
          </p:cNvPr>
          <p:cNvGrpSpPr/>
          <p:nvPr/>
        </p:nvGrpSpPr>
        <p:grpSpPr>
          <a:xfrm>
            <a:off x="8081566" y="4597637"/>
            <a:ext cx="3913434" cy="1999928"/>
            <a:chOff x="2944538" y="3421836"/>
            <a:chExt cx="3913434" cy="1999928"/>
          </a:xfrm>
        </p:grpSpPr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06870B78-F664-401A-9E9D-0EB0F926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8" b="12230"/>
            <a:stretch/>
          </p:blipFill>
          <p:spPr>
            <a:xfrm>
              <a:off x="2944538" y="3421836"/>
              <a:ext cx="3913434" cy="1983036"/>
            </a:xfrm>
            <a:prstGeom prst="rect">
              <a:avLst/>
            </a:prstGeom>
          </p:spPr>
        </p:pic>
        <p:cxnSp>
          <p:nvCxnSpPr>
            <p:cNvPr id="14" name="Straight Connector 25">
              <a:extLst>
                <a:ext uri="{FF2B5EF4-FFF2-40B4-BE49-F238E27FC236}">
                  <a16:creationId xmlns:a16="http://schemas.microsoft.com/office/drawing/2014/main" id="{25066B1C-29C4-4F02-9736-898E3FFF4515}"/>
                </a:ext>
              </a:extLst>
            </p:cNvPr>
            <p:cNvCxnSpPr/>
            <p:nvPr/>
          </p:nvCxnSpPr>
          <p:spPr bwMode="auto">
            <a:xfrm>
              <a:off x="5673030" y="5005092"/>
              <a:ext cx="997810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feld 186">
              <a:extLst>
                <a:ext uri="{FF2B5EF4-FFF2-40B4-BE49-F238E27FC236}">
                  <a16:creationId xmlns:a16="http://schemas.microsoft.com/office/drawing/2014/main" id="{B33955B8-B534-4057-BFFD-089B76E6A86E}"/>
                </a:ext>
              </a:extLst>
            </p:cNvPr>
            <p:cNvSpPr txBox="1"/>
            <p:nvPr/>
          </p:nvSpPr>
          <p:spPr>
            <a:xfrm>
              <a:off x="5811287" y="5021654"/>
              <a:ext cx="7248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de-AT" sz="2000" dirty="0">
                  <a:solidFill>
                    <a:srgbClr val="FFFFFF"/>
                  </a:solidFill>
                  <a:latin typeface="+mn-lt"/>
                </a:rPr>
                <a:t>1mm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6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6"/>
    </mc:Choice>
    <mc:Fallback xmlns="">
      <p:transition spd="slow" advTm="2468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in steady-state?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4C2B22-9C80-4818-A489-CC79CB4D38B6}"/>
              </a:ext>
            </a:extLst>
          </p:cNvPr>
          <p:cNvCxnSpPr/>
          <p:nvPr/>
        </p:nvCxnSpPr>
        <p:spPr bwMode="auto">
          <a:xfrm flipV="1">
            <a:off x="1674342" y="4230477"/>
            <a:ext cx="8863658" cy="189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E23B4B-9772-4192-AE3B-DF7493ADA2D6}"/>
              </a:ext>
            </a:extLst>
          </p:cNvPr>
          <p:cNvCxnSpPr/>
          <p:nvPr/>
        </p:nvCxnSpPr>
        <p:spPr bwMode="auto">
          <a:xfrm flipV="1">
            <a:off x="1674342" y="5964984"/>
            <a:ext cx="8863658" cy="189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0570DE-0742-41E9-A1A7-1951DEFAA497}"/>
              </a:ext>
            </a:extLst>
          </p:cNvPr>
          <p:cNvCxnSpPr/>
          <p:nvPr/>
        </p:nvCxnSpPr>
        <p:spPr bwMode="auto">
          <a:xfrm flipV="1">
            <a:off x="1674342" y="2553686"/>
            <a:ext cx="8863658" cy="189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B90E8CD-37A1-4879-8D0D-548F2082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05" y="1930533"/>
            <a:ext cx="2698598" cy="12336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8ED038-CC66-4C2B-AC6C-6F148E790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9" y="3611860"/>
            <a:ext cx="2698598" cy="12336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818983-B32C-48D6-A747-B17BD2C95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9" y="1930533"/>
            <a:ext cx="2698598" cy="12336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54731A-C2EF-4AD1-AFD4-4C8F8FC73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07" y="1930533"/>
            <a:ext cx="2698598" cy="1233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C8A8BF-0306-43A3-8B27-1760E95F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07" y="3611860"/>
            <a:ext cx="2698598" cy="12336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63BCBD-2F38-4D47-A297-B63C7D1CFC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05" y="3611860"/>
            <a:ext cx="2698598" cy="12336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99F270-BB99-466D-B35D-852E6D702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9" y="5348272"/>
            <a:ext cx="2698598" cy="123364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F9A9A43-4539-4015-B445-DEBA477B0BCA}"/>
              </a:ext>
            </a:extLst>
          </p:cNvPr>
          <p:cNvSpPr txBox="1"/>
          <p:nvPr/>
        </p:nvSpPr>
        <p:spPr>
          <a:xfrm>
            <a:off x="1821237" y="193053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1.1s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BDDF2F-D504-4E18-8F9E-D384D5B59EBC}"/>
              </a:ext>
            </a:extLst>
          </p:cNvPr>
          <p:cNvSpPr txBox="1"/>
          <p:nvPr/>
        </p:nvSpPr>
        <p:spPr>
          <a:xfrm>
            <a:off x="4772081" y="193053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1.5s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0AA44E-4545-42A5-9ABB-15A5754AD85F}"/>
              </a:ext>
            </a:extLst>
          </p:cNvPr>
          <p:cNvSpPr txBox="1"/>
          <p:nvPr/>
        </p:nvSpPr>
        <p:spPr>
          <a:xfrm>
            <a:off x="7729590" y="193053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2.0s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F1EBCD-E61D-46D1-B71A-A3AF8176C9CC}"/>
              </a:ext>
            </a:extLst>
          </p:cNvPr>
          <p:cNvSpPr txBox="1"/>
          <p:nvPr/>
        </p:nvSpPr>
        <p:spPr>
          <a:xfrm>
            <a:off x="1817879" y="362769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2.4s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CFE7E1-A79E-49CC-A53D-C5674E05FD0E}"/>
              </a:ext>
            </a:extLst>
          </p:cNvPr>
          <p:cNvSpPr txBox="1"/>
          <p:nvPr/>
        </p:nvSpPr>
        <p:spPr>
          <a:xfrm>
            <a:off x="4783038" y="3617401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3.4s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6F48EE-19AD-4519-89F7-3D96C4922935}"/>
              </a:ext>
            </a:extLst>
          </p:cNvPr>
          <p:cNvSpPr txBox="1"/>
          <p:nvPr/>
        </p:nvSpPr>
        <p:spPr>
          <a:xfrm>
            <a:off x="7749993" y="362769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5s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3F6251-28D7-4CFF-80C8-705D107B027B}"/>
              </a:ext>
            </a:extLst>
          </p:cNvPr>
          <p:cNvSpPr txBox="1"/>
          <p:nvPr/>
        </p:nvSpPr>
        <p:spPr>
          <a:xfrm>
            <a:off x="1798518" y="5365691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15s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7561AE2-F21A-4E78-AF56-E97AF9709FB2}"/>
              </a:ext>
            </a:extLst>
          </p:cNvPr>
          <p:cNvCxnSpPr/>
          <p:nvPr/>
        </p:nvCxnSpPr>
        <p:spPr bwMode="auto">
          <a:xfrm>
            <a:off x="1804270" y="1184374"/>
            <a:ext cx="8618786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D9905B3-42B6-4605-94EF-0B9E5CC3E767}"/>
              </a:ext>
            </a:extLst>
          </p:cNvPr>
          <p:cNvSpPr txBox="1"/>
          <p:nvPr/>
        </p:nvSpPr>
        <p:spPr>
          <a:xfrm>
            <a:off x="9669240" y="1182243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Arial"/>
              </a:rPr>
              <a:t>t (s)</a:t>
            </a:r>
            <a:endParaRPr lang="en-GB" sz="2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8DFC77-B352-4CEF-9B4F-1BBA71145978}"/>
              </a:ext>
            </a:extLst>
          </p:cNvPr>
          <p:cNvCxnSpPr/>
          <p:nvPr/>
        </p:nvCxnSpPr>
        <p:spPr bwMode="auto">
          <a:xfrm flipH="1">
            <a:off x="1919214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59AC881-3AD6-4AC0-AAD5-93FA6E2F948D}"/>
              </a:ext>
            </a:extLst>
          </p:cNvPr>
          <p:cNvSpPr txBox="1"/>
          <p:nvPr/>
        </p:nvSpPr>
        <p:spPr>
          <a:xfrm>
            <a:off x="1775824" y="13212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0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2F616C-10D8-44BB-8965-1DC6FB179642}"/>
              </a:ext>
            </a:extLst>
          </p:cNvPr>
          <p:cNvCxnSpPr/>
          <p:nvPr/>
        </p:nvCxnSpPr>
        <p:spPr bwMode="auto">
          <a:xfrm flipH="1">
            <a:off x="3875568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FBB6975-9401-4ED7-B42B-F8412C4EFEFD}"/>
              </a:ext>
            </a:extLst>
          </p:cNvPr>
          <p:cNvSpPr txBox="1"/>
          <p:nvPr/>
        </p:nvSpPr>
        <p:spPr>
          <a:xfrm>
            <a:off x="3698277" y="1321232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15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310BEE-040F-47FF-8224-299A9A4DCB99}"/>
              </a:ext>
            </a:extLst>
          </p:cNvPr>
          <p:cNvSpPr txBox="1"/>
          <p:nvPr/>
        </p:nvSpPr>
        <p:spPr>
          <a:xfrm>
            <a:off x="2431350" y="13212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5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A7F8A-B86B-4EDF-ABC6-60D010C542B9}"/>
              </a:ext>
            </a:extLst>
          </p:cNvPr>
          <p:cNvSpPr txBox="1"/>
          <p:nvPr/>
        </p:nvSpPr>
        <p:spPr>
          <a:xfrm>
            <a:off x="2003667" y="13212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2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CD8F9A-C249-4146-82B0-2970639EC4C2}"/>
              </a:ext>
            </a:extLst>
          </p:cNvPr>
          <p:cNvCxnSpPr/>
          <p:nvPr/>
        </p:nvCxnSpPr>
        <p:spPr bwMode="auto">
          <a:xfrm flipH="1">
            <a:off x="2029827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DB966E-9EDF-4A4B-9C6C-3D906C4C65E7}"/>
              </a:ext>
            </a:extLst>
          </p:cNvPr>
          <p:cNvCxnSpPr/>
          <p:nvPr/>
        </p:nvCxnSpPr>
        <p:spPr bwMode="auto">
          <a:xfrm flipH="1">
            <a:off x="2080399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844E516-8645-4F36-8A7A-6935B466613C}"/>
              </a:ext>
            </a:extLst>
          </p:cNvPr>
          <p:cNvCxnSpPr/>
          <p:nvPr/>
        </p:nvCxnSpPr>
        <p:spPr bwMode="auto">
          <a:xfrm flipH="1">
            <a:off x="2138479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BBA7F5-5230-4F74-B55A-FAFDE0192C88}"/>
              </a:ext>
            </a:extLst>
          </p:cNvPr>
          <p:cNvCxnSpPr/>
          <p:nvPr/>
        </p:nvCxnSpPr>
        <p:spPr bwMode="auto">
          <a:xfrm flipH="1">
            <a:off x="2204119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7A8437-3A41-456B-B626-9EF4BCA28C8A}"/>
              </a:ext>
            </a:extLst>
          </p:cNvPr>
          <p:cNvCxnSpPr/>
          <p:nvPr/>
        </p:nvCxnSpPr>
        <p:spPr bwMode="auto">
          <a:xfrm flipH="1">
            <a:off x="2342018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FA4C5C-5A59-4480-B405-C14161F6EBBC}"/>
              </a:ext>
            </a:extLst>
          </p:cNvPr>
          <p:cNvCxnSpPr/>
          <p:nvPr/>
        </p:nvCxnSpPr>
        <p:spPr bwMode="auto">
          <a:xfrm flipH="1">
            <a:off x="2566162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113566F2-5BFD-4798-BF96-1C9E660792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95" y="5348272"/>
            <a:ext cx="2698110" cy="123342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1AD100E-3F0F-4C8D-A42F-A385F4CDDF67}"/>
              </a:ext>
            </a:extLst>
          </p:cNvPr>
          <p:cNvSpPr txBox="1"/>
          <p:nvPr/>
        </p:nvSpPr>
        <p:spPr>
          <a:xfrm>
            <a:off x="4766105" y="5362435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30s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B45E51-3DE8-44CF-86B9-19CD073D83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05" y="5348272"/>
            <a:ext cx="2698110" cy="123342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FDFB7B-8EF1-45C8-B316-FB5476AF0282}"/>
              </a:ext>
            </a:extLst>
          </p:cNvPr>
          <p:cNvSpPr txBox="1"/>
          <p:nvPr/>
        </p:nvSpPr>
        <p:spPr>
          <a:xfrm>
            <a:off x="7736566" y="5360451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60s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73D8A8-E3D0-4CD0-82E1-FF9EA69C26A8}"/>
              </a:ext>
            </a:extLst>
          </p:cNvPr>
          <p:cNvCxnSpPr/>
          <p:nvPr/>
        </p:nvCxnSpPr>
        <p:spPr bwMode="auto">
          <a:xfrm flipH="1">
            <a:off x="5853703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694455C-FC05-4FB0-BA8C-EF751E88569D}"/>
              </a:ext>
            </a:extLst>
          </p:cNvPr>
          <p:cNvSpPr txBox="1"/>
          <p:nvPr/>
        </p:nvSpPr>
        <p:spPr>
          <a:xfrm>
            <a:off x="5676411" y="130529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30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13A7C17-1ED1-43EA-A919-97AE1A61A627}"/>
              </a:ext>
            </a:extLst>
          </p:cNvPr>
          <p:cNvCxnSpPr/>
          <p:nvPr/>
        </p:nvCxnSpPr>
        <p:spPr bwMode="auto">
          <a:xfrm flipH="1">
            <a:off x="9468012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25EBC3E-0740-42F7-B766-148ED80C4D86}"/>
              </a:ext>
            </a:extLst>
          </p:cNvPr>
          <p:cNvSpPr txBox="1"/>
          <p:nvPr/>
        </p:nvSpPr>
        <p:spPr>
          <a:xfrm>
            <a:off x="9290720" y="132085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60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0BF5D69-F0A9-4415-BC5C-66C5A77671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589" y="5513527"/>
            <a:ext cx="2698110" cy="123342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148D535-6D80-4B02-900E-5B1C51BC9746}"/>
              </a:ext>
            </a:extLst>
          </p:cNvPr>
          <p:cNvSpPr txBox="1"/>
          <p:nvPr/>
        </p:nvSpPr>
        <p:spPr>
          <a:xfrm>
            <a:off x="12402551" y="5528791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45s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BAA4AC7-8FCD-46FD-AEB6-E7168BE42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551" y="1930533"/>
            <a:ext cx="2698598" cy="12336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46D0445-6607-4EF9-BCF0-14A4E40E0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703" y="3722030"/>
            <a:ext cx="2698598" cy="123364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8DC5FAF-C304-4F1B-B7D6-3E7C4E1DF66D}"/>
              </a:ext>
            </a:extLst>
          </p:cNvPr>
          <p:cNvSpPr txBox="1"/>
          <p:nvPr/>
        </p:nvSpPr>
        <p:spPr>
          <a:xfrm>
            <a:off x="12402552" y="1947952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9.5s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F57B046-8987-4F94-B813-61B00CBBA509}"/>
              </a:ext>
            </a:extLst>
          </p:cNvPr>
          <p:cNvSpPr txBox="1"/>
          <p:nvPr/>
        </p:nvSpPr>
        <p:spPr>
          <a:xfrm>
            <a:off x="12496028" y="3739449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13.5s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0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67"/>
    </mc:Choice>
    <mc:Fallback xmlns="">
      <p:transition spd="slow" advTm="7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7" grpId="0"/>
      <p:bldP spid="48" grpId="0"/>
      <p:bldP spid="49" grpId="0"/>
      <p:bldP spid="57" grpId="0"/>
      <p:bldP spid="59" grpId="0"/>
      <p:bldP spid="61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detection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AE62D87-FAD1-4AE9-AA5D-9AC950C0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2914839"/>
            <a:ext cx="3775359" cy="17258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5E68570-D42A-4F01-A71C-EC8F309C3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2914839"/>
            <a:ext cx="3775359" cy="172587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A295E35-5EFF-4CF0-B198-4C8C4306F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4825478"/>
            <a:ext cx="3775359" cy="17258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78BF500-DE13-4E58-AFA8-76C12A5E3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4825479"/>
            <a:ext cx="3775360" cy="172587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A6686E-EFC9-42BA-BF53-1C43BEE11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1008866"/>
            <a:ext cx="3775358" cy="172587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FEE6C1E-9606-4319-A486-C8073EA7C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1008866"/>
            <a:ext cx="3775358" cy="1725878"/>
          </a:xfrm>
          <a:prstGeom prst="rect">
            <a:avLst/>
          </a:prstGeom>
        </p:spPr>
      </p:pic>
      <p:sp>
        <p:nvSpPr>
          <p:cNvPr id="76" name="Rechteck 46">
            <a:extLst>
              <a:ext uri="{FF2B5EF4-FFF2-40B4-BE49-F238E27FC236}">
                <a16:creationId xmlns:a16="http://schemas.microsoft.com/office/drawing/2014/main" id="{ADE55124-F3A6-4E5B-BCE9-76BCED8BEFCF}"/>
              </a:ext>
            </a:extLst>
          </p:cNvPr>
          <p:cNvSpPr/>
          <p:nvPr/>
        </p:nvSpPr>
        <p:spPr>
          <a:xfrm>
            <a:off x="2148480" y="1043808"/>
            <a:ext cx="282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Image after 18ms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expansion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7" name="Rechteck 46">
            <a:extLst>
              <a:ext uri="{FF2B5EF4-FFF2-40B4-BE49-F238E27FC236}">
                <a16:creationId xmlns:a16="http://schemas.microsoft.com/office/drawing/2014/main" id="{E436F4D4-BD73-4FFA-B19A-CAC07CC7337E}"/>
              </a:ext>
            </a:extLst>
          </p:cNvPr>
          <p:cNvSpPr/>
          <p:nvPr/>
        </p:nvSpPr>
        <p:spPr>
          <a:xfrm>
            <a:off x="2148480" y="4851264"/>
            <a:ext cx="116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Fit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residue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0BD7322-51AC-4251-9A06-FCE2751757F5}"/>
              </a:ext>
            </a:extLst>
          </p:cNvPr>
          <p:cNvCxnSpPr/>
          <p:nvPr/>
        </p:nvCxnSpPr>
        <p:spPr bwMode="auto">
          <a:xfrm flipH="1">
            <a:off x="7959511" y="5358142"/>
            <a:ext cx="545191" cy="29096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9" name="Rechteck 46">
            <a:extLst>
              <a:ext uri="{FF2B5EF4-FFF2-40B4-BE49-F238E27FC236}">
                <a16:creationId xmlns:a16="http://schemas.microsoft.com/office/drawing/2014/main" id="{50D95E6F-C753-4558-8BCA-AB57DB8235C0}"/>
              </a:ext>
            </a:extLst>
          </p:cNvPr>
          <p:cNvSpPr/>
          <p:nvPr/>
        </p:nvSpPr>
        <p:spPr>
          <a:xfrm>
            <a:off x="8576130" y="5113512"/>
            <a:ext cx="762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400" dirty="0">
                <a:solidFill>
                  <a:srgbClr val="FFFFFF"/>
                </a:solidFill>
                <a:latin typeface="+mn-lt"/>
              </a:rPr>
              <a:t>BEC!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10AB844-71A2-402D-9C9B-FF5BCC904C01}"/>
              </a:ext>
            </a:extLst>
          </p:cNvPr>
          <p:cNvCxnSpPr/>
          <p:nvPr/>
        </p:nvCxnSpPr>
        <p:spPr bwMode="auto">
          <a:xfrm flipV="1">
            <a:off x="4375344" y="6334284"/>
            <a:ext cx="1197864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echteck 46">
            <a:extLst>
              <a:ext uri="{FF2B5EF4-FFF2-40B4-BE49-F238E27FC236}">
                <a16:creationId xmlns:a16="http://schemas.microsoft.com/office/drawing/2014/main" id="{4A6DF3D9-B121-4F2A-8D1B-5A01F659F123}"/>
              </a:ext>
            </a:extLst>
          </p:cNvPr>
          <p:cNvSpPr/>
          <p:nvPr/>
        </p:nvSpPr>
        <p:spPr>
          <a:xfrm>
            <a:off x="4649558" y="5953652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9C9B38-1871-4B8B-AAC0-2E855ACC417F}"/>
              </a:ext>
            </a:extLst>
          </p:cNvPr>
          <p:cNvSpPr txBox="1"/>
          <p:nvPr/>
        </p:nvSpPr>
        <p:spPr>
          <a:xfrm>
            <a:off x="5134850" y="1010930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n-lt"/>
              </a:rPr>
              <a:t>2.4s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E71D803-0C7E-48C6-81A9-379B9ED85B74}"/>
              </a:ext>
            </a:extLst>
          </p:cNvPr>
          <p:cNvSpPr txBox="1"/>
          <p:nvPr/>
        </p:nvSpPr>
        <p:spPr>
          <a:xfrm>
            <a:off x="9500732" y="101125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  <a:latin typeface="+mn-lt"/>
              </a:rPr>
              <a:t>15s</a:t>
            </a:r>
          </a:p>
        </p:txBody>
      </p:sp>
      <p:sp>
        <p:nvSpPr>
          <p:cNvPr id="84" name="Rechteck 46">
            <a:extLst>
              <a:ext uri="{FF2B5EF4-FFF2-40B4-BE49-F238E27FC236}">
                <a16:creationId xmlns:a16="http://schemas.microsoft.com/office/drawing/2014/main" id="{AFF060A7-DFA2-4094-AEB7-8E11497989B7}"/>
              </a:ext>
            </a:extLst>
          </p:cNvPr>
          <p:cNvSpPr/>
          <p:nvPr/>
        </p:nvSpPr>
        <p:spPr>
          <a:xfrm>
            <a:off x="2148480" y="2962723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Thermal fit</a:t>
            </a:r>
            <a:endParaRPr lang="de-AT" sz="1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5" name="Rechteck 46">
            <a:extLst>
              <a:ext uri="{FF2B5EF4-FFF2-40B4-BE49-F238E27FC236}">
                <a16:creationId xmlns:a16="http://schemas.microsoft.com/office/drawing/2014/main" id="{D9B8A0C1-4AA6-49DD-89EF-358B3610102D}"/>
              </a:ext>
            </a:extLst>
          </p:cNvPr>
          <p:cNvSpPr/>
          <p:nvPr/>
        </p:nvSpPr>
        <p:spPr>
          <a:xfrm>
            <a:off x="2159373" y="4350783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400" dirty="0">
                <a:solidFill>
                  <a:srgbClr val="FFFFFF"/>
                </a:solidFill>
                <a:latin typeface="+mn-lt"/>
              </a:rPr>
              <a:t>3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Gaussians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+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tube</a:t>
            </a:r>
            <a:endParaRPr lang="de-AT" sz="1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9157BE-BB88-41CA-9612-B5CF3879A86C}"/>
              </a:ext>
            </a:extLst>
          </p:cNvPr>
          <p:cNvSpPr/>
          <p:nvPr/>
        </p:nvSpPr>
        <p:spPr>
          <a:xfrm>
            <a:off x="9418213" y="59401"/>
            <a:ext cx="283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2000" dirty="0">
                <a:latin typeface="+mn-lt"/>
              </a:rPr>
              <a:t> Nature </a:t>
            </a:r>
            <a:r>
              <a:rPr lang="en-GB" sz="2000" b="1" dirty="0">
                <a:latin typeface="+mn-lt"/>
              </a:rPr>
              <a:t>606</a:t>
            </a:r>
            <a:r>
              <a:rPr lang="en-GB" sz="2000" dirty="0">
                <a:latin typeface="+mn-lt"/>
              </a:rPr>
              <a:t>, 683 (2022)  </a:t>
            </a:r>
            <a:endParaRPr lang="en-NL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6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8"/>
    </mc:Choice>
    <mc:Fallback xmlns="">
      <p:transition spd="slow" advTm="2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  <p:bldP spid="81" grpId="0"/>
      <p:bldP spid="84" grpId="0"/>
      <p:bldP spid="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detection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8B3880-9A72-4A43-8E4A-E1F5A7E72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2912700"/>
            <a:ext cx="3778246" cy="1727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D9DC2E-FE5C-4C6C-ADC4-0FD000AF3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2912700"/>
            <a:ext cx="3778246" cy="17271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93C07E-F264-4218-8F11-ECD93D9B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4823059"/>
            <a:ext cx="3778246" cy="17271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98BEC8-7C2C-4305-A2B9-791513F3F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4823059"/>
            <a:ext cx="3778246" cy="1727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BB67AC-0FE2-4963-B814-AB334DC96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1008867"/>
            <a:ext cx="3775358" cy="1725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BA7696-BE14-469E-9FD9-B2A1EB79E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1008867"/>
            <a:ext cx="3775358" cy="1725877"/>
          </a:xfrm>
          <a:prstGeom prst="rect">
            <a:avLst/>
          </a:prstGeom>
        </p:spPr>
      </p:pic>
      <p:sp>
        <p:nvSpPr>
          <p:cNvPr id="25" name="Rechteck 46">
            <a:extLst>
              <a:ext uri="{FF2B5EF4-FFF2-40B4-BE49-F238E27FC236}">
                <a16:creationId xmlns:a16="http://schemas.microsoft.com/office/drawing/2014/main" id="{402208D3-B0F5-431A-AB86-C7E1D1F59F7E}"/>
              </a:ext>
            </a:extLst>
          </p:cNvPr>
          <p:cNvSpPr/>
          <p:nvPr/>
        </p:nvSpPr>
        <p:spPr>
          <a:xfrm>
            <a:off x="2148480" y="1043808"/>
            <a:ext cx="282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Image after 18ms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expansion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" name="Rechteck 46">
            <a:extLst>
              <a:ext uri="{FF2B5EF4-FFF2-40B4-BE49-F238E27FC236}">
                <a16:creationId xmlns:a16="http://schemas.microsoft.com/office/drawing/2014/main" id="{093A2C04-3E81-4C42-9283-EE4343A8C55F}"/>
              </a:ext>
            </a:extLst>
          </p:cNvPr>
          <p:cNvSpPr/>
          <p:nvPr/>
        </p:nvSpPr>
        <p:spPr>
          <a:xfrm>
            <a:off x="2148480" y="2962723"/>
            <a:ext cx="17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Thermal + BEC fit</a:t>
            </a:r>
            <a:endParaRPr lang="de-AT" sz="1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7" name="Rechteck 46">
            <a:extLst>
              <a:ext uri="{FF2B5EF4-FFF2-40B4-BE49-F238E27FC236}">
                <a16:creationId xmlns:a16="http://schemas.microsoft.com/office/drawing/2014/main" id="{19AA49F7-52F9-4C52-A3C2-1141A0D292A8}"/>
              </a:ext>
            </a:extLst>
          </p:cNvPr>
          <p:cNvSpPr/>
          <p:nvPr/>
        </p:nvSpPr>
        <p:spPr>
          <a:xfrm>
            <a:off x="2148480" y="4851264"/>
            <a:ext cx="116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Fit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residue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37DB36-3CE3-41AC-940C-60017BD29FB3}"/>
              </a:ext>
            </a:extLst>
          </p:cNvPr>
          <p:cNvCxnSpPr/>
          <p:nvPr/>
        </p:nvCxnSpPr>
        <p:spPr bwMode="auto">
          <a:xfrm flipV="1">
            <a:off x="4375344" y="6334284"/>
            <a:ext cx="1197864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46">
            <a:extLst>
              <a:ext uri="{FF2B5EF4-FFF2-40B4-BE49-F238E27FC236}">
                <a16:creationId xmlns:a16="http://schemas.microsoft.com/office/drawing/2014/main" id="{9C1DD932-86FF-407A-B70C-81A596B962D2}"/>
              </a:ext>
            </a:extLst>
          </p:cNvPr>
          <p:cNvSpPr/>
          <p:nvPr/>
        </p:nvSpPr>
        <p:spPr>
          <a:xfrm>
            <a:off x="4649558" y="5953652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9AC4EB-C1D0-4CF1-AC7F-B269278E9CB8}"/>
              </a:ext>
            </a:extLst>
          </p:cNvPr>
          <p:cNvSpPr txBox="1"/>
          <p:nvPr/>
        </p:nvSpPr>
        <p:spPr>
          <a:xfrm>
            <a:off x="5134850" y="1010930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n-lt"/>
              </a:rPr>
              <a:t>2.4s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85341-A0AC-4979-B6B9-F6D6C6B92052}"/>
              </a:ext>
            </a:extLst>
          </p:cNvPr>
          <p:cNvSpPr txBox="1"/>
          <p:nvPr/>
        </p:nvSpPr>
        <p:spPr>
          <a:xfrm>
            <a:off x="9500732" y="101125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  <a:latin typeface="+mn-lt"/>
              </a:rPr>
              <a:t>15s</a:t>
            </a:r>
          </a:p>
        </p:txBody>
      </p:sp>
      <p:sp>
        <p:nvSpPr>
          <p:cNvPr id="32" name="Rechteck 46">
            <a:extLst>
              <a:ext uri="{FF2B5EF4-FFF2-40B4-BE49-F238E27FC236}">
                <a16:creationId xmlns:a16="http://schemas.microsoft.com/office/drawing/2014/main" id="{622860DE-2F32-4138-B6F8-EE93E87C9E9A}"/>
              </a:ext>
            </a:extLst>
          </p:cNvPr>
          <p:cNvSpPr/>
          <p:nvPr/>
        </p:nvSpPr>
        <p:spPr>
          <a:xfrm>
            <a:off x="2159373" y="4350783"/>
            <a:ext cx="2371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400" dirty="0">
                <a:solidFill>
                  <a:srgbClr val="FFFFFF"/>
                </a:solidFill>
                <a:latin typeface="+mn-lt"/>
              </a:rPr>
              <a:t>3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Gaussians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+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tube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+ TF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A33D8EE8-D3B3-4A0E-B5B4-0B0BE1896C89}"/>
              </a:ext>
            </a:extLst>
          </p:cNvPr>
          <p:cNvSpPr/>
          <p:nvPr/>
        </p:nvSpPr>
        <p:spPr>
          <a:xfrm>
            <a:off x="9418213" y="59401"/>
            <a:ext cx="283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2000" dirty="0">
                <a:latin typeface="+mn-lt"/>
              </a:rPr>
              <a:t> Nature </a:t>
            </a:r>
            <a:r>
              <a:rPr lang="en-GB" sz="2000" b="1" dirty="0">
                <a:latin typeface="+mn-lt"/>
              </a:rPr>
              <a:t>606</a:t>
            </a:r>
            <a:r>
              <a:rPr lang="en-GB" sz="2000" dirty="0">
                <a:latin typeface="+mn-lt"/>
              </a:rPr>
              <a:t>, 683 (2022)  </a:t>
            </a:r>
            <a:endParaRPr lang="en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55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7"/>
    </mc:Choice>
    <mc:Fallback xmlns="">
      <p:transition spd="slow" advTm="2073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3A7F19-7CC7-463B-949B-430AF34D5411}"/>
              </a:ext>
            </a:extLst>
          </p:cNvPr>
          <p:cNvSpPr/>
          <p:nvPr/>
        </p:nvSpPr>
        <p:spPr bwMode="auto">
          <a:xfrm>
            <a:off x="9520990" y="-465221"/>
            <a:ext cx="2671011" cy="7456551"/>
          </a:xfrm>
          <a:prstGeom prst="rect">
            <a:avLst/>
          </a:prstGeom>
          <a:solidFill>
            <a:srgbClr val="F4F4F4"/>
          </a:solidFill>
          <a:ln w="12700" cap="flat">
            <a:solidFill>
              <a:schemeClr val="tx1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defTabSz="410766" fontAlgn="auto" hangingPunct="0">
              <a:spcBef>
                <a:spcPts val="0"/>
              </a:spcBef>
              <a:spcAft>
                <a:spcPts val="0"/>
              </a:spcAft>
            </a:pPr>
            <a:endParaRPr lang="en-NL" sz="25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C6611A-AE8D-465F-A5E6-69789008E75C}"/>
              </a:ext>
            </a:extLst>
          </p:cNvPr>
          <p:cNvSpPr/>
          <p:nvPr/>
        </p:nvSpPr>
        <p:spPr bwMode="auto">
          <a:xfrm>
            <a:off x="-204538" y="-252663"/>
            <a:ext cx="2671011" cy="7456551"/>
          </a:xfrm>
          <a:prstGeom prst="rect">
            <a:avLst/>
          </a:prstGeom>
          <a:solidFill>
            <a:srgbClr val="F4F4F4"/>
          </a:solidFill>
          <a:ln w="12700" cap="flat">
            <a:solidFill>
              <a:schemeClr val="tx1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defTabSz="410766" fontAlgn="auto" hangingPunct="0">
              <a:spcBef>
                <a:spcPts val="0"/>
              </a:spcBef>
              <a:spcAft>
                <a:spcPts val="0"/>
              </a:spcAft>
            </a:pPr>
            <a:endParaRPr lang="en-NL" sz="25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9D2446EF-3F61-452D-95D9-33FBF0C5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5" y="7014"/>
            <a:ext cx="7495674" cy="68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"/>
    </mc:Choice>
    <mc:Fallback xmlns="">
      <p:transition spd="slow" advTm="856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Characterization of steady-state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96F41-04E8-423A-BF20-030D27E4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3" y="963344"/>
            <a:ext cx="3775358" cy="1725877"/>
          </a:xfrm>
          <a:prstGeom prst="rect">
            <a:avLst/>
          </a:prstGeom>
        </p:spPr>
      </p:pic>
      <p:sp>
        <p:nvSpPr>
          <p:cNvPr id="12" name="Rechteck 46">
            <a:extLst>
              <a:ext uri="{FF2B5EF4-FFF2-40B4-BE49-F238E27FC236}">
                <a16:creationId xmlns:a16="http://schemas.microsoft.com/office/drawing/2014/main" id="{414ADD9B-4BC3-4DCC-A6E3-2F0F5B922DA8}"/>
              </a:ext>
            </a:extLst>
          </p:cNvPr>
          <p:cNvSpPr/>
          <p:nvPr/>
        </p:nvSpPr>
        <p:spPr>
          <a:xfrm>
            <a:off x="4987356" y="944397"/>
            <a:ext cx="5051063" cy="1792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BEC:             N = 7.4(2.4)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3   </a:t>
            </a:r>
            <a:r>
              <a:rPr lang="de-AT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84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Sr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atoms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</a:t>
            </a: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                 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Replenishment rate 10</a:t>
            </a:r>
            <a:r>
              <a:rPr lang="en-US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atoms/s</a:t>
            </a:r>
            <a:endParaRPr lang="de-AT" baseline="30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endParaRPr lang="de-AT" sz="1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Dimple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      N = 6.9(4)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5         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</a:t>
            </a:r>
            <a:r>
              <a:rPr lang="de-AT" baseline="-250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vertical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= 1.08(3)</a:t>
            </a:r>
            <a:r>
              <a:rPr lang="de-AT" sz="1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K</a:t>
            </a:r>
            <a:endParaRPr lang="de-AT" baseline="30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endParaRPr lang="de-AT" sz="105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Reservoir:   N = 7.3(1.8)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5      </a:t>
            </a:r>
          </a:p>
          <a:p>
            <a:pPr algn="l"/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                    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Loading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rate 1.1(4)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6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atoms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/s</a:t>
            </a:r>
          </a:p>
        </p:txBody>
      </p:sp>
      <p:sp>
        <p:nvSpPr>
          <p:cNvPr id="13" name="Rechteck 46">
            <a:extLst>
              <a:ext uri="{FF2B5EF4-FFF2-40B4-BE49-F238E27FC236}">
                <a16:creationId xmlns:a16="http://schemas.microsoft.com/office/drawing/2014/main" id="{7D74931F-F493-4884-89B0-E700F577C851}"/>
              </a:ext>
            </a:extLst>
          </p:cNvPr>
          <p:cNvSpPr/>
          <p:nvPr/>
        </p:nvSpPr>
        <p:spPr>
          <a:xfrm>
            <a:off x="657113" y="2919441"/>
            <a:ext cx="579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Model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assuming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thermalized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gas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does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not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describe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data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hteck 46">
            <a:extLst>
              <a:ext uri="{FF2B5EF4-FFF2-40B4-BE49-F238E27FC236}">
                <a16:creationId xmlns:a16="http://schemas.microsoft.com/office/drawing/2014/main" id="{B488F29F-6B52-4E7F-AFB6-735A37434BB1}"/>
              </a:ext>
            </a:extLst>
          </p:cNvPr>
          <p:cNvSpPr/>
          <p:nvPr/>
        </p:nvSpPr>
        <p:spPr>
          <a:xfrm>
            <a:off x="957902" y="3315879"/>
            <a:ext cx="6573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Model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assuming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enhanced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occupation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higher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trap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states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fits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data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hteck 46">
            <a:extLst>
              <a:ext uri="{FF2B5EF4-FFF2-40B4-BE49-F238E27FC236}">
                <a16:creationId xmlns:a16="http://schemas.microsoft.com/office/drawing/2014/main" id="{A0B83877-31C7-4C1A-AB91-93621C60B6BD}"/>
              </a:ext>
            </a:extLst>
          </p:cNvPr>
          <p:cNvSpPr/>
          <p:nvPr/>
        </p:nvSpPr>
        <p:spPr>
          <a:xfrm>
            <a:off x="957902" y="3712316"/>
            <a:ext cx="4790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Signature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driven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dissipative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nature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system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Rechteck 46">
            <a:extLst>
              <a:ext uri="{FF2B5EF4-FFF2-40B4-BE49-F238E27FC236}">
                <a16:creationId xmlns:a16="http://schemas.microsoft.com/office/drawing/2014/main" id="{EDEDD770-50D7-49F8-B608-793F3C6D4F57}"/>
              </a:ext>
            </a:extLst>
          </p:cNvPr>
          <p:cNvSpPr/>
          <p:nvPr/>
        </p:nvSpPr>
        <p:spPr>
          <a:xfrm>
            <a:off x="657112" y="4272044"/>
            <a:ext cx="5582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Future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direction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  <a:r>
              <a:rPr lang="de-AT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driven</a:t>
            </a:r>
            <a:r>
              <a:rPr lang="de-AT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-dissipative </a:t>
            </a:r>
            <a:r>
              <a:rPr lang="de-AT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many</a:t>
            </a:r>
            <a:r>
              <a:rPr lang="de-AT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-body </a:t>
            </a:r>
            <a:r>
              <a:rPr lang="de-AT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physics</a:t>
            </a:r>
            <a:endParaRPr lang="de-AT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Rechteck 46">
            <a:extLst>
              <a:ext uri="{FF2B5EF4-FFF2-40B4-BE49-F238E27FC236}">
                <a16:creationId xmlns:a16="http://schemas.microsoft.com/office/drawing/2014/main" id="{0818D59B-A79C-4BC7-A234-B8F1C789C7DF}"/>
              </a:ext>
            </a:extLst>
          </p:cNvPr>
          <p:cNvSpPr/>
          <p:nvPr/>
        </p:nvSpPr>
        <p:spPr>
          <a:xfrm>
            <a:off x="835894" y="5685590"/>
            <a:ext cx="7144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Driven-dissipative BECs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created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with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       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exciton-polaritons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        </a:t>
            </a:r>
            <a:r>
              <a:rPr lang="da-DK" sz="1600" dirty="0">
                <a:latin typeface="+mn-lt"/>
                <a:cs typeface="Calibri" panose="020F0502020204030204" pitchFamily="34" charset="0"/>
              </a:rPr>
              <a:t>Rev. Mod. Phys. 82, 1489 </a:t>
            </a:r>
            <a:r>
              <a:rPr lang="en-NL" sz="1600" dirty="0">
                <a:latin typeface="+mn-lt"/>
                <a:cs typeface="Calibri" panose="020F0502020204030204" pitchFamily="34" charset="0"/>
              </a:rPr>
              <a:t>(2010)</a:t>
            </a:r>
            <a:endParaRPr lang="de-AT" sz="1600" dirty="0">
              <a:latin typeface="+mn-lt"/>
              <a:cs typeface="Calibri" panose="020F0502020204030204" pitchFamily="34" charset="0"/>
            </a:endParaRPr>
          </a:p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       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magnons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                        Nat. Phys. 4, 198 (2008) </a:t>
            </a:r>
          </a:p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       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photons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                          </a:t>
            </a:r>
            <a:r>
              <a:rPr lang="en-GB" sz="1600" dirty="0">
                <a:latin typeface="+mn-lt"/>
                <a:cs typeface="Calibri" panose="020F0502020204030204" pitchFamily="34" charset="0"/>
              </a:rPr>
              <a:t>Nature 468, 545 (2010)</a:t>
            </a:r>
            <a:endParaRPr lang="de-AT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F5C09D-EC80-48B1-979F-ACF4AAAF2E50}"/>
              </a:ext>
            </a:extLst>
          </p:cNvPr>
          <p:cNvSpPr/>
          <p:nvPr/>
        </p:nvSpPr>
        <p:spPr>
          <a:xfrm>
            <a:off x="1395155" y="4668481"/>
            <a:ext cx="6026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BEC purity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oscillations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new critical exponents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unusual quantum phases, especially in lower dimensions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835211-EA2C-4EF3-8C21-F0D70A7B146F}"/>
              </a:ext>
            </a:extLst>
          </p:cNvPr>
          <p:cNvSpPr/>
          <p:nvPr/>
        </p:nvSpPr>
        <p:spPr>
          <a:xfrm>
            <a:off x="4608709" y="4663140"/>
            <a:ext cx="6869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Phys. Rev. Lett. 88, 170403 (2002),    </a:t>
            </a:r>
            <a:r>
              <a:rPr lang="en-US" dirty="0">
                <a:latin typeface="+mn-lt"/>
                <a:cs typeface="Calibri" panose="020F0502020204030204" pitchFamily="34" charset="0"/>
              </a:rPr>
              <a:t>Phys. Rev. A 93, 033617 (2016)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0BDDEB-2C52-410A-B7DE-008E161C8917}"/>
              </a:ext>
            </a:extLst>
          </p:cNvPr>
          <p:cNvSpPr/>
          <p:nvPr/>
        </p:nvSpPr>
        <p:spPr>
          <a:xfrm>
            <a:off x="8033187" y="4942681"/>
            <a:ext cx="345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Phys. Rev. Lett. 110, 195301 (2013)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DB03F8-08D5-4032-8FB7-810F49FDFD6F}"/>
              </a:ext>
            </a:extLst>
          </p:cNvPr>
          <p:cNvSpPr/>
          <p:nvPr/>
        </p:nvSpPr>
        <p:spPr>
          <a:xfrm>
            <a:off x="8033187" y="5222223"/>
            <a:ext cx="3623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Phys. Rev. Lett. 118, 085301 (2017)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57648B34-8F13-7159-EA4D-EFB33C53ABE7}"/>
              </a:ext>
            </a:extLst>
          </p:cNvPr>
          <p:cNvSpPr/>
          <p:nvPr/>
        </p:nvSpPr>
        <p:spPr>
          <a:xfrm>
            <a:off x="9418213" y="59401"/>
            <a:ext cx="283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2000" dirty="0">
                <a:latin typeface="+mn-lt"/>
              </a:rPr>
              <a:t> Nature </a:t>
            </a:r>
            <a:r>
              <a:rPr lang="en-GB" sz="2000" b="1" dirty="0">
                <a:latin typeface="+mn-lt"/>
              </a:rPr>
              <a:t>606</a:t>
            </a:r>
            <a:r>
              <a:rPr lang="en-GB" sz="2000" dirty="0">
                <a:latin typeface="+mn-lt"/>
              </a:rPr>
              <a:t>, 683 (2022)  </a:t>
            </a:r>
            <a:endParaRPr lang="en-NL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3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25"/>
    </mc:Choice>
    <mc:Fallback xmlns="">
      <p:transition spd="slow" advTm="9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Creating an atom laser beam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019A05-947A-4C2F-B9C0-E9912C263B11}"/>
              </a:ext>
            </a:extLst>
          </p:cNvPr>
          <p:cNvGrpSpPr/>
          <p:nvPr/>
        </p:nvGrpSpPr>
        <p:grpSpPr>
          <a:xfrm>
            <a:off x="4052857" y="3746557"/>
            <a:ext cx="228411" cy="1959321"/>
            <a:chOff x="2337488" y="4276181"/>
            <a:chExt cx="228411" cy="19593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15684B-F35F-491C-9670-0743FD76618A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25" name="Freeform 7 4">
                <a:extLst>
                  <a:ext uri="{FF2B5EF4-FFF2-40B4-BE49-F238E27FC236}">
                    <a16:creationId xmlns:a16="http://schemas.microsoft.com/office/drawing/2014/main" id="{8DD084EA-E175-42CA-A658-7D726CDF9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6" name="Freeform 8 4">
                <a:extLst>
                  <a:ext uri="{FF2B5EF4-FFF2-40B4-BE49-F238E27FC236}">
                    <a16:creationId xmlns:a16="http://schemas.microsoft.com/office/drawing/2014/main" id="{972CDD4B-2C9B-4A8A-AF55-A6860B3B8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7" name="Freeform 9 4">
                <a:extLst>
                  <a:ext uri="{FF2B5EF4-FFF2-40B4-BE49-F238E27FC236}">
                    <a16:creationId xmlns:a16="http://schemas.microsoft.com/office/drawing/2014/main" id="{7B678857-C6FF-4456-B78A-2B81CAC63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8" name="Freeform 10 4">
                <a:extLst>
                  <a:ext uri="{FF2B5EF4-FFF2-40B4-BE49-F238E27FC236}">
                    <a16:creationId xmlns:a16="http://schemas.microsoft.com/office/drawing/2014/main" id="{B1B8B01E-CE1E-4504-AB9A-CF3E10204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3C8793C-7A73-49D5-848B-F9D500488A4F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B9435-9204-4CE7-AAA7-5219B92A67F2}"/>
              </a:ext>
            </a:extLst>
          </p:cNvPr>
          <p:cNvSpPr/>
          <p:nvPr/>
        </p:nvSpPr>
        <p:spPr>
          <a:xfrm>
            <a:off x="-60160" y="6500700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latin typeface="+mn-lt"/>
                <a:cs typeface="Calibri" panose="020F0502020204030204" pitchFamily="34" charset="0"/>
              </a:rPr>
              <a:t>N.P. Robins et al., </a:t>
            </a:r>
            <a:r>
              <a:rPr lang="en-NL" i="1" dirty="0">
                <a:latin typeface="+mn-lt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lang="en-NL" dirty="0">
                <a:latin typeface="+mn-lt"/>
                <a:cs typeface="Calibri" panose="020F0502020204030204" pitchFamily="34" charset="0"/>
              </a:rPr>
              <a:t>, Phys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Rep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A5477C-FA4F-45BD-B23C-272AC2A223E6}"/>
              </a:ext>
            </a:extLst>
          </p:cNvPr>
          <p:cNvSpPr/>
          <p:nvPr/>
        </p:nvSpPr>
        <p:spPr>
          <a:xfrm>
            <a:off x="3152997" y="1074900"/>
            <a:ext cx="1989797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Atom cavity (trap)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EF7AB8-CA4D-4BAF-B415-BF28D47342FC}"/>
              </a:ext>
            </a:extLst>
          </p:cNvPr>
          <p:cNvGrpSpPr/>
          <p:nvPr/>
        </p:nvGrpSpPr>
        <p:grpSpPr>
          <a:xfrm>
            <a:off x="2189256" y="2190708"/>
            <a:ext cx="3934953" cy="1902598"/>
            <a:chOff x="7651543" y="2234282"/>
            <a:chExt cx="3934953" cy="19025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5FF4A5-91D1-44C7-98A6-BBFB606C51B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5F389C-AA0B-40EA-924D-E514A28A62FC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902598"/>
              <a:chOff x="7651543" y="2234282"/>
              <a:chExt cx="3934953" cy="190259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4BB91B7-77CE-4659-A9AB-299BC88836B4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38A00C6-0CDE-425C-94A1-E84E1EED1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D08B1C7-AF5F-4490-9EA5-2DA99533EC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6BB6C3-0825-4062-9AAC-7BC463AE08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88DAB6F-010C-4117-A08F-0BD5B7FB87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FD3FCFE-D873-4214-A917-C338B6029E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2874017-297B-41A5-AC07-B7D1E25B97AD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4B1627-9880-43FB-8CA8-C4F096034F06}"/>
                  </a:ext>
                </a:extLst>
              </p:cNvPr>
              <p:cNvSpPr/>
              <p:nvPr/>
            </p:nvSpPr>
            <p:spPr>
              <a:xfrm>
                <a:off x="9331963" y="3384366"/>
                <a:ext cx="634286" cy="752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BEC</a:t>
                </a: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A7ECCFF-FA65-414E-801D-A9D089AAAD9D}"/>
              </a:ext>
            </a:extLst>
          </p:cNvPr>
          <p:cNvSpPr/>
          <p:nvPr/>
        </p:nvSpPr>
        <p:spPr>
          <a:xfrm>
            <a:off x="424680" y="2990985"/>
            <a:ext cx="2659804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Gain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Bose-enhanced scattering)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EE8DBB-75C1-4264-AE7F-69FE888E1C70}"/>
              </a:ext>
            </a:extLst>
          </p:cNvPr>
          <p:cNvGrpSpPr/>
          <p:nvPr/>
        </p:nvGrpSpPr>
        <p:grpSpPr>
          <a:xfrm>
            <a:off x="2929783" y="2313454"/>
            <a:ext cx="2057267" cy="1269096"/>
            <a:chOff x="8392070" y="2357028"/>
            <a:chExt cx="2057267" cy="126909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24CB509-7812-4EF1-8C93-0B71B7EEF59A}"/>
                </a:ext>
              </a:extLst>
            </p:cNvPr>
            <p:cNvGrpSpPr>
              <a:grpSpLocks noChangeAspect="1"/>
            </p:cNvGrpSpPr>
            <p:nvPr/>
          </p:nvGrpSpPr>
          <p:grpSpPr>
            <a:xfrm rot="1315744">
              <a:off x="8726876" y="3057250"/>
              <a:ext cx="731411" cy="568874"/>
              <a:chOff x="4212192" y="2083774"/>
              <a:chExt cx="381630" cy="296823"/>
            </a:xfrm>
          </p:grpSpPr>
          <p:sp>
            <p:nvSpPr>
              <p:cNvPr id="51" name="Ellipse 602">
                <a:extLst>
                  <a:ext uri="{FF2B5EF4-FFF2-40B4-BE49-F238E27FC236}">
                    <a16:creationId xmlns:a16="http://schemas.microsoft.com/office/drawing/2014/main" id="{F6F21451-CBFE-46A6-8C9E-31CA77EE4823}"/>
                  </a:ext>
                </a:extLst>
              </p:cNvPr>
              <p:cNvSpPr/>
              <p:nvPr/>
            </p:nvSpPr>
            <p:spPr bwMode="auto">
              <a:xfrm>
                <a:off x="4466186" y="2091373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2" name="Ellipse 608">
                <a:extLst>
                  <a:ext uri="{FF2B5EF4-FFF2-40B4-BE49-F238E27FC236}">
                    <a16:creationId xmlns:a16="http://schemas.microsoft.com/office/drawing/2014/main" id="{2CBCAD3A-A834-421D-A74E-2C930A3D8749}"/>
                  </a:ext>
                </a:extLst>
              </p:cNvPr>
              <p:cNvSpPr/>
              <p:nvPr/>
            </p:nvSpPr>
            <p:spPr bwMode="auto">
              <a:xfrm>
                <a:off x="4331689" y="2316589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3" name="Freihandform 619">
                <a:extLst>
                  <a:ext uri="{FF2B5EF4-FFF2-40B4-BE49-F238E27FC236}">
                    <a16:creationId xmlns:a16="http://schemas.microsoft.com/office/drawing/2014/main" id="{57CDF3AC-AF86-4EB8-AC15-72C01185627D}"/>
                  </a:ext>
                </a:extLst>
              </p:cNvPr>
              <p:cNvSpPr/>
              <p:nvPr/>
            </p:nvSpPr>
            <p:spPr bwMode="auto">
              <a:xfrm>
                <a:off x="4388249" y="2189519"/>
                <a:ext cx="205573" cy="114753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4" name="Freihandform 620">
                <a:extLst>
                  <a:ext uri="{FF2B5EF4-FFF2-40B4-BE49-F238E27FC236}">
                    <a16:creationId xmlns:a16="http://schemas.microsoft.com/office/drawing/2014/main" id="{C17E386E-5F30-480D-AF36-114CBAD07101}"/>
                  </a:ext>
                </a:extLst>
              </p:cNvPr>
              <p:cNvSpPr/>
              <p:nvPr/>
            </p:nvSpPr>
            <p:spPr bwMode="auto">
              <a:xfrm flipH="1">
                <a:off x="4212192" y="2083774"/>
                <a:ext cx="238398" cy="102396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45" name="Ellipse 602">
              <a:extLst>
                <a:ext uri="{FF2B5EF4-FFF2-40B4-BE49-F238E27FC236}">
                  <a16:creationId xmlns:a16="http://schemas.microsoft.com/office/drawing/2014/main" id="{6D9AF2A4-1B70-4E31-891A-DBD39B14238A}"/>
                </a:ext>
              </a:extLst>
            </p:cNvPr>
            <p:cNvSpPr/>
            <p:nvPr/>
          </p:nvSpPr>
          <p:spPr bwMode="auto">
            <a:xfrm rot="1315744">
              <a:off x="9430748" y="2644960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6" name="Ellipse 602">
              <a:extLst>
                <a:ext uri="{FF2B5EF4-FFF2-40B4-BE49-F238E27FC236}">
                  <a16:creationId xmlns:a16="http://schemas.microsoft.com/office/drawing/2014/main" id="{AF17E248-DCA1-480A-B0D1-0E8F129E1733}"/>
                </a:ext>
              </a:extLst>
            </p:cNvPr>
            <p:cNvSpPr/>
            <p:nvPr/>
          </p:nvSpPr>
          <p:spPr bwMode="auto">
            <a:xfrm rot="1315744">
              <a:off x="8607658" y="2357028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Ellipse 602">
              <a:extLst>
                <a:ext uri="{FF2B5EF4-FFF2-40B4-BE49-F238E27FC236}">
                  <a16:creationId xmlns:a16="http://schemas.microsoft.com/office/drawing/2014/main" id="{BA9791E6-37F8-4BEB-8FCA-982C029A418D}"/>
                </a:ext>
              </a:extLst>
            </p:cNvPr>
            <p:cNvSpPr/>
            <p:nvPr/>
          </p:nvSpPr>
          <p:spPr bwMode="auto">
            <a:xfrm rot="1315744">
              <a:off x="8392070" y="288209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8" name="Ellipse 602">
              <a:extLst>
                <a:ext uri="{FF2B5EF4-FFF2-40B4-BE49-F238E27FC236}">
                  <a16:creationId xmlns:a16="http://schemas.microsoft.com/office/drawing/2014/main" id="{7498E551-504E-4C0C-8F8A-C465BCD895AF}"/>
                </a:ext>
              </a:extLst>
            </p:cNvPr>
            <p:cNvSpPr/>
            <p:nvPr/>
          </p:nvSpPr>
          <p:spPr bwMode="auto">
            <a:xfrm rot="1315744">
              <a:off x="10326663" y="3176879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9" name="Ellipse 602">
              <a:extLst>
                <a:ext uri="{FF2B5EF4-FFF2-40B4-BE49-F238E27FC236}">
                  <a16:creationId xmlns:a16="http://schemas.microsoft.com/office/drawing/2014/main" id="{F951274C-4303-42AD-BE59-9EE28ED77500}"/>
                </a:ext>
              </a:extLst>
            </p:cNvPr>
            <p:cNvSpPr/>
            <p:nvPr/>
          </p:nvSpPr>
          <p:spPr bwMode="auto">
            <a:xfrm rot="1315744">
              <a:off x="10096719" y="2644961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0" name="Ellipse 602">
              <a:extLst>
                <a:ext uri="{FF2B5EF4-FFF2-40B4-BE49-F238E27FC236}">
                  <a16:creationId xmlns:a16="http://schemas.microsoft.com/office/drawing/2014/main" id="{41472485-54D0-4AF7-965E-A4A027EE6F18}"/>
                </a:ext>
              </a:extLst>
            </p:cNvPr>
            <p:cNvSpPr/>
            <p:nvPr/>
          </p:nvSpPr>
          <p:spPr bwMode="auto">
            <a:xfrm rot="1315744">
              <a:off x="10144831" y="344173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55" name="Ellipse 602">
            <a:extLst>
              <a:ext uri="{FF2B5EF4-FFF2-40B4-BE49-F238E27FC236}">
                <a16:creationId xmlns:a16="http://schemas.microsoft.com/office/drawing/2014/main" id="{9E97EA6C-2163-485B-A0C1-785528E1198E}"/>
              </a:ext>
            </a:extLst>
          </p:cNvPr>
          <p:cNvSpPr/>
          <p:nvPr/>
        </p:nvSpPr>
        <p:spPr bwMode="auto">
          <a:xfrm rot="1315744">
            <a:off x="684972" y="2067319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6" name="Ellipse 602">
            <a:extLst>
              <a:ext uri="{FF2B5EF4-FFF2-40B4-BE49-F238E27FC236}">
                <a16:creationId xmlns:a16="http://schemas.microsoft.com/office/drawing/2014/main" id="{78E49478-5822-4CA6-8F4A-E143E1140260}"/>
              </a:ext>
            </a:extLst>
          </p:cNvPr>
          <p:cNvSpPr/>
          <p:nvPr/>
        </p:nvSpPr>
        <p:spPr bwMode="auto">
          <a:xfrm rot="1315744">
            <a:off x="837372" y="2219719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Ellipse 602">
            <a:extLst>
              <a:ext uri="{FF2B5EF4-FFF2-40B4-BE49-F238E27FC236}">
                <a16:creationId xmlns:a16="http://schemas.microsoft.com/office/drawing/2014/main" id="{DA9B3C08-58C5-43B9-A62C-5311C097F19F}"/>
              </a:ext>
            </a:extLst>
          </p:cNvPr>
          <p:cNvSpPr/>
          <p:nvPr/>
        </p:nvSpPr>
        <p:spPr bwMode="auto">
          <a:xfrm rot="1315744">
            <a:off x="1198661" y="2038928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Ellipse 602">
            <a:extLst>
              <a:ext uri="{FF2B5EF4-FFF2-40B4-BE49-F238E27FC236}">
                <a16:creationId xmlns:a16="http://schemas.microsoft.com/office/drawing/2014/main" id="{E0E451C3-CF01-4BAC-BAA4-962805CF7A7F}"/>
              </a:ext>
            </a:extLst>
          </p:cNvPr>
          <p:cNvSpPr/>
          <p:nvPr/>
        </p:nvSpPr>
        <p:spPr bwMode="auto">
          <a:xfrm rot="1315744">
            <a:off x="1142172" y="2524519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Ellipse 602">
            <a:extLst>
              <a:ext uri="{FF2B5EF4-FFF2-40B4-BE49-F238E27FC236}">
                <a16:creationId xmlns:a16="http://schemas.microsoft.com/office/drawing/2014/main" id="{0ADF4D40-CCC1-4B7E-8494-1EBAA45A3E25}"/>
              </a:ext>
            </a:extLst>
          </p:cNvPr>
          <p:cNvSpPr/>
          <p:nvPr/>
        </p:nvSpPr>
        <p:spPr bwMode="auto">
          <a:xfrm rot="1315744">
            <a:off x="1310494" y="2338854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0" name="Ellipse 602">
            <a:extLst>
              <a:ext uri="{FF2B5EF4-FFF2-40B4-BE49-F238E27FC236}">
                <a16:creationId xmlns:a16="http://schemas.microsoft.com/office/drawing/2014/main" id="{1D698E3C-B437-4AC6-A20C-A5E601FB5042}"/>
              </a:ext>
            </a:extLst>
          </p:cNvPr>
          <p:cNvSpPr/>
          <p:nvPr/>
        </p:nvSpPr>
        <p:spPr bwMode="auto">
          <a:xfrm rot="1315744">
            <a:off x="523472" y="242958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" name="Ellipse 602">
            <a:extLst>
              <a:ext uri="{FF2B5EF4-FFF2-40B4-BE49-F238E27FC236}">
                <a16:creationId xmlns:a16="http://schemas.microsoft.com/office/drawing/2014/main" id="{36CD919C-C606-41A0-83BB-1DEE7E7B601D}"/>
              </a:ext>
            </a:extLst>
          </p:cNvPr>
          <p:cNvSpPr/>
          <p:nvPr/>
        </p:nvSpPr>
        <p:spPr bwMode="auto">
          <a:xfrm rot="1315744">
            <a:off x="820564" y="250845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2" name="Ellipse 602">
            <a:extLst>
              <a:ext uri="{FF2B5EF4-FFF2-40B4-BE49-F238E27FC236}">
                <a16:creationId xmlns:a16="http://schemas.microsoft.com/office/drawing/2014/main" id="{D4FCD448-ECB7-405B-932D-66D7BCE37CF1}"/>
              </a:ext>
            </a:extLst>
          </p:cNvPr>
          <p:cNvSpPr/>
          <p:nvPr/>
        </p:nvSpPr>
        <p:spPr bwMode="auto">
          <a:xfrm rot="1315744">
            <a:off x="224300" y="217677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B4883079-51DE-4963-A159-5BFD06C5E251}"/>
              </a:ext>
            </a:extLst>
          </p:cNvPr>
          <p:cNvSpPr/>
          <p:nvPr/>
        </p:nvSpPr>
        <p:spPr bwMode="auto">
          <a:xfrm>
            <a:off x="1629594" y="2131689"/>
            <a:ext cx="972382" cy="50735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131E6A8-5800-4697-9B81-A9E1C4307623}"/>
              </a:ext>
            </a:extLst>
          </p:cNvPr>
          <p:cNvSpPr/>
          <p:nvPr/>
        </p:nvSpPr>
        <p:spPr>
          <a:xfrm>
            <a:off x="266990" y="1330104"/>
            <a:ext cx="184879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Pumping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replenish atoms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F8B21B8-B614-4C42-930E-FFE6E379882D}"/>
              </a:ext>
            </a:extLst>
          </p:cNvPr>
          <p:cNvSpPr/>
          <p:nvPr/>
        </p:nvSpPr>
        <p:spPr>
          <a:xfrm>
            <a:off x="4281268" y="5674230"/>
            <a:ext cx="5180089" cy="9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+mn-lt"/>
              </a:rPr>
              <a:t>Add outcoupling mechanism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e.g. Raman transfer to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untrapped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, metastable state 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B57FEAB-C96A-FD89-CB4D-3961D42FD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47" y="59489"/>
            <a:ext cx="1211177" cy="1619557"/>
          </a:xfrm>
          <a:prstGeom prst="rect">
            <a:avLst/>
          </a:prstGeom>
        </p:spPr>
      </p:pic>
      <p:pic>
        <p:nvPicPr>
          <p:cNvPr id="6" name="Picture 5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D86D8A2F-B17A-5889-AAB8-7724FA495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99" y="61266"/>
            <a:ext cx="919984" cy="12139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4CA643-F1C0-6937-5765-234F55B95A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6" t="3881" b="7582"/>
          <a:stretch/>
        </p:blipFill>
        <p:spPr>
          <a:xfrm>
            <a:off x="11122140" y="56489"/>
            <a:ext cx="909828" cy="121394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A38DFE-D89D-00B4-B557-38A1FD32C4F3}"/>
              </a:ext>
            </a:extLst>
          </p:cNvPr>
          <p:cNvCxnSpPr>
            <a:cxnSpLocks/>
          </p:cNvCxnSpPr>
          <p:nvPr/>
        </p:nvCxnSpPr>
        <p:spPr>
          <a:xfrm>
            <a:off x="6780628" y="2100265"/>
            <a:ext cx="0" cy="3325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697F3-62E0-2635-58AD-3E72DD5CF873}"/>
              </a:ext>
            </a:extLst>
          </p:cNvPr>
          <p:cNvSpPr/>
          <p:nvPr/>
        </p:nvSpPr>
        <p:spPr>
          <a:xfrm>
            <a:off x="5733127" y="4851607"/>
            <a:ext cx="1034730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gravity</a:t>
            </a:r>
            <a:endParaRPr lang="en-US" sz="1600" dirty="0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F9E15F-3305-6536-3B06-71AB90537774}"/>
              </a:ext>
            </a:extLst>
          </p:cNvPr>
          <p:cNvCxnSpPr>
            <a:cxnSpLocks/>
          </p:cNvCxnSpPr>
          <p:nvPr/>
        </p:nvCxnSpPr>
        <p:spPr>
          <a:xfrm flipV="1">
            <a:off x="6609471" y="2238110"/>
            <a:ext cx="501892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415F42D-2317-FC57-F6C8-F69D73BF3E25}"/>
              </a:ext>
            </a:extLst>
          </p:cNvPr>
          <p:cNvSpPr/>
          <p:nvPr/>
        </p:nvSpPr>
        <p:spPr>
          <a:xfrm>
            <a:off x="10375575" y="1840690"/>
            <a:ext cx="1619983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potential</a:t>
            </a:r>
            <a:endParaRPr lang="en-US" sz="1600" dirty="0">
              <a:latin typeface="+mn-lt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54DF52F-A12D-8E51-0D67-2315816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578617" y="2364209"/>
            <a:ext cx="1626532" cy="269236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260FE5-2813-380C-353C-44B7147B029B}"/>
              </a:ext>
            </a:extLst>
          </p:cNvPr>
          <p:cNvCxnSpPr>
            <a:cxnSpLocks/>
          </p:cNvCxnSpPr>
          <p:nvPr/>
        </p:nvCxnSpPr>
        <p:spPr>
          <a:xfrm flipH="1">
            <a:off x="8502083" y="2594273"/>
            <a:ext cx="2157365" cy="2830460"/>
          </a:xfrm>
          <a:prstGeom prst="straightConnector1">
            <a:avLst/>
          </a:prstGeom>
          <a:ln w="4445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1659A0-0436-99D8-A6A5-C09D2E335716}"/>
              </a:ext>
            </a:extLst>
          </p:cNvPr>
          <p:cNvSpPr/>
          <p:nvPr/>
        </p:nvSpPr>
        <p:spPr>
          <a:xfrm>
            <a:off x="7053536" y="3008753"/>
            <a:ext cx="1619983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ground state</a:t>
            </a:r>
            <a:endParaRPr lang="en-US" sz="1600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C9716-D18F-34D8-753F-D29E4710B306}"/>
              </a:ext>
            </a:extLst>
          </p:cNvPr>
          <p:cNvSpPr/>
          <p:nvPr/>
        </p:nvSpPr>
        <p:spPr>
          <a:xfrm>
            <a:off x="10401497" y="2836402"/>
            <a:ext cx="2301258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C00616"/>
                </a:solidFill>
                <a:latin typeface="+mn-lt"/>
              </a:rPr>
              <a:t>metastable state</a:t>
            </a:r>
            <a:endParaRPr lang="en-US" sz="1600" dirty="0">
              <a:solidFill>
                <a:srgbClr val="C00616"/>
              </a:solidFill>
              <a:latin typeface="+mn-lt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6F6A2D4-6753-02B0-1964-1F1AF3815C28}"/>
              </a:ext>
            </a:extLst>
          </p:cNvPr>
          <p:cNvSpPr/>
          <p:nvPr/>
        </p:nvSpPr>
        <p:spPr>
          <a:xfrm>
            <a:off x="7244862" y="3613143"/>
            <a:ext cx="199820" cy="206979"/>
          </a:xfrm>
          <a:prstGeom prst="ellipse">
            <a:avLst/>
          </a:prstGeom>
          <a:solidFill>
            <a:srgbClr val="19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356973E-96A4-9570-A39A-97FF9DE695C9}"/>
              </a:ext>
            </a:extLst>
          </p:cNvPr>
          <p:cNvGrpSpPr/>
          <p:nvPr/>
        </p:nvGrpSpPr>
        <p:grpSpPr>
          <a:xfrm>
            <a:off x="8961121" y="3768404"/>
            <a:ext cx="2667271" cy="1845181"/>
            <a:chOff x="8961121" y="3768404"/>
            <a:chExt cx="2667271" cy="1845181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05B27C-066F-A1A5-02FA-333CE7C41E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1121" y="3768404"/>
              <a:ext cx="1057604" cy="14299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37869B4-5B05-9CBE-28DF-2E86D00EC598}"/>
                </a:ext>
              </a:extLst>
            </p:cNvPr>
            <p:cNvSpPr/>
            <p:nvPr/>
          </p:nvSpPr>
          <p:spPr>
            <a:xfrm>
              <a:off x="9327134" y="4861071"/>
              <a:ext cx="2301258" cy="752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C00616"/>
                  </a:solidFill>
                  <a:latin typeface="+mn-lt"/>
                </a:rPr>
                <a:t>Freely falling</a:t>
              </a:r>
            </a:p>
            <a:p>
              <a:pPr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C00616"/>
                  </a:solidFill>
                  <a:latin typeface="+mn-lt"/>
                </a:rPr>
                <a:t>atom laser beam</a:t>
              </a:r>
              <a:endParaRPr lang="en-US" sz="1600" dirty="0">
                <a:solidFill>
                  <a:srgbClr val="C00616"/>
                </a:solidFill>
                <a:latin typeface="+mn-lt"/>
              </a:endParaRPr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0EFBEB9-FD9C-4450-FFE8-D539B5C41766}"/>
              </a:ext>
            </a:extLst>
          </p:cNvPr>
          <p:cNvCxnSpPr>
            <a:cxnSpLocks/>
          </p:cNvCxnSpPr>
          <p:nvPr/>
        </p:nvCxnSpPr>
        <p:spPr>
          <a:xfrm flipH="1">
            <a:off x="9511826" y="2594273"/>
            <a:ext cx="430169" cy="573899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26F00CD-1F82-529D-944B-53086650D5A2}"/>
              </a:ext>
            </a:extLst>
          </p:cNvPr>
          <p:cNvCxnSpPr>
            <a:cxnSpLocks/>
          </p:cNvCxnSpPr>
          <p:nvPr/>
        </p:nvCxnSpPr>
        <p:spPr>
          <a:xfrm flipH="1">
            <a:off x="7806876" y="4384533"/>
            <a:ext cx="768749" cy="1015872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860C3CF-A9C5-3F58-3EB9-3EA2D9097CCA}"/>
              </a:ext>
            </a:extLst>
          </p:cNvPr>
          <p:cNvGrpSpPr/>
          <p:nvPr/>
        </p:nvGrpSpPr>
        <p:grpSpPr>
          <a:xfrm>
            <a:off x="7344772" y="3341414"/>
            <a:ext cx="2559410" cy="476360"/>
            <a:chOff x="7344772" y="3341414"/>
            <a:chExt cx="2559410" cy="47636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5A30FAD-69E3-B294-860A-8564F64AD76B}"/>
                </a:ext>
              </a:extLst>
            </p:cNvPr>
            <p:cNvSpPr/>
            <p:nvPr/>
          </p:nvSpPr>
          <p:spPr>
            <a:xfrm>
              <a:off x="9704362" y="3610795"/>
              <a:ext cx="199820" cy="206979"/>
            </a:xfrm>
            <a:prstGeom prst="ellipse">
              <a:avLst/>
            </a:prstGeom>
            <a:solidFill>
              <a:srgbClr val="C006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E05520E-2D03-FB04-15CC-90E96351FC70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 flipV="1">
              <a:off x="7344772" y="3714285"/>
              <a:ext cx="2359590" cy="163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A0AC205-B4FF-8E31-0A1F-9C99C25E1515}"/>
                </a:ext>
              </a:extLst>
            </p:cNvPr>
            <p:cNvSpPr/>
            <p:nvPr/>
          </p:nvSpPr>
          <p:spPr>
            <a:xfrm>
              <a:off x="8162217" y="3341414"/>
              <a:ext cx="1403032" cy="413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err="1">
                  <a:solidFill>
                    <a:srgbClr val="FF0000"/>
                  </a:solidFill>
                  <a:latin typeface="+mn-lt"/>
                </a:rPr>
                <a:t>outcoupler</a:t>
              </a:r>
              <a:endParaRPr lang="en-US" sz="16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91" name="Arrow: Right 4">
            <a:extLst>
              <a:ext uri="{FF2B5EF4-FFF2-40B4-BE49-F238E27FC236}">
                <a16:creationId xmlns:a16="http://schemas.microsoft.com/office/drawing/2014/main" id="{9E259DF6-0E32-2524-5899-8FF96CDE9464}"/>
              </a:ext>
            </a:extLst>
          </p:cNvPr>
          <p:cNvSpPr/>
          <p:nvPr/>
        </p:nvSpPr>
        <p:spPr bwMode="auto">
          <a:xfrm rot="10800000">
            <a:off x="5405007" y="2116401"/>
            <a:ext cx="972382" cy="507358"/>
          </a:xfrm>
          <a:prstGeom prst="rightArrow">
            <a:avLst/>
          </a:prstGeom>
          <a:solidFill>
            <a:srgbClr val="FF858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65236A0-0F58-577F-1BB0-06F273035955}"/>
              </a:ext>
            </a:extLst>
          </p:cNvPr>
          <p:cNvSpPr/>
          <p:nvPr/>
        </p:nvSpPr>
        <p:spPr>
          <a:xfrm>
            <a:off x="5046400" y="1742631"/>
            <a:ext cx="1848795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cooling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D66AEC8-6862-9747-6DC7-1552603C5AD6}"/>
              </a:ext>
            </a:extLst>
          </p:cNvPr>
          <p:cNvSpPr/>
          <p:nvPr/>
        </p:nvSpPr>
        <p:spPr>
          <a:xfrm>
            <a:off x="8898752" y="1616758"/>
            <a:ext cx="1848795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Junyu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08A0DF9-B553-6460-9DD7-19B0A2884AEB}"/>
              </a:ext>
            </a:extLst>
          </p:cNvPr>
          <p:cNvSpPr/>
          <p:nvPr/>
        </p:nvSpPr>
        <p:spPr>
          <a:xfrm>
            <a:off x="10218308" y="1234900"/>
            <a:ext cx="1330016" cy="554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Davide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Natale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05EFDDB-2962-6254-FC06-7130B9A5B838}"/>
              </a:ext>
            </a:extLst>
          </p:cNvPr>
          <p:cNvSpPr/>
          <p:nvPr/>
        </p:nvSpPr>
        <p:spPr>
          <a:xfrm>
            <a:off x="11159861" y="1234900"/>
            <a:ext cx="1330016" cy="554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Benjamin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Pasquiou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9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1"/>
    </mc:Choice>
    <mc:Fallback xmlns="">
      <p:transition spd="slow" advTm="3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1" grpId="0"/>
      <p:bldP spid="11" grpId="1"/>
      <p:bldP spid="15" grpId="1"/>
      <p:bldP spid="21" grpId="0"/>
      <p:bldP spid="23" grpId="0"/>
      <p:bldP spid="23" grpId="1"/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4D1AC9-C2E8-C45F-7034-6C24F4D8A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r="61703"/>
          <a:stretch/>
        </p:blipFill>
        <p:spPr>
          <a:xfrm>
            <a:off x="801857" y="957909"/>
            <a:ext cx="344658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318E8-0594-9C4D-C65A-CA3DF894B5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62" y="955916"/>
            <a:ext cx="6716933" cy="524153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D7A24FE-685A-1C54-0D73-041B8F6110C3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10951029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Coherent 3-photon transfer to metastable state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E8721-E723-9802-A72B-815D3ACED79C}"/>
              </a:ext>
            </a:extLst>
          </p:cNvPr>
          <p:cNvSpPr/>
          <p:nvPr/>
        </p:nvSpPr>
        <p:spPr>
          <a:xfrm>
            <a:off x="6979409" y="1189456"/>
            <a:ext cx="3908985" cy="1016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aseline="30000" dirty="0">
                <a:solidFill>
                  <a:prstClr val="black"/>
                </a:solidFill>
                <a:latin typeface="+mn-lt"/>
              </a:rPr>
              <a:t>1</a:t>
            </a:r>
            <a:r>
              <a:rPr lang="en-US" sz="2800" dirty="0">
                <a:solidFill>
                  <a:prstClr val="black"/>
                </a:solidFill>
                <a:latin typeface="+mn-lt"/>
              </a:rPr>
              <a:t>S</a:t>
            </a:r>
            <a:r>
              <a:rPr lang="en-US" sz="2800" baseline="-25000" dirty="0">
                <a:solidFill>
                  <a:prstClr val="black"/>
                </a:solidFill>
                <a:latin typeface="+mn-lt"/>
              </a:rPr>
              <a:t>0</a:t>
            </a:r>
            <a:r>
              <a:rPr lang="en-US" sz="2800" dirty="0">
                <a:solidFill>
                  <a:prstClr val="black"/>
                </a:solidFill>
                <a:latin typeface="+mn-lt"/>
              </a:rPr>
              <a:t> – </a:t>
            </a:r>
            <a:r>
              <a:rPr lang="en-US" sz="2800" baseline="30000" dirty="0">
                <a:solidFill>
                  <a:prstClr val="black"/>
                </a:solidFill>
                <a:latin typeface="+mn-lt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+mn-lt"/>
              </a:rPr>
              <a:t>P</a:t>
            </a:r>
            <a:r>
              <a:rPr lang="en-US" sz="2800" baseline="-25000" dirty="0">
                <a:solidFill>
                  <a:prstClr val="black"/>
                </a:solidFill>
                <a:latin typeface="+mn-lt"/>
              </a:rPr>
              <a:t>0</a:t>
            </a:r>
            <a:r>
              <a:rPr lang="en-US" sz="2800" dirty="0">
                <a:solidFill>
                  <a:prstClr val="black"/>
                </a:solidFill>
                <a:latin typeface="+mn-lt"/>
              </a:rPr>
              <a:t> Rabi oscillations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0629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Outline</a:t>
            </a:r>
          </a:p>
        </p:txBody>
      </p:sp>
      <p:sp>
        <p:nvSpPr>
          <p:cNvPr id="202" name="Abgerundetes Rechteck 17">
            <a:extLst>
              <a:ext uri="{FF2B5EF4-FFF2-40B4-BE49-F238E27FC236}">
                <a16:creationId xmlns:a16="http://schemas.microsoft.com/office/drawing/2014/main" id="{B22C4166-F0FE-4CBC-9C87-17E626A552A1}"/>
              </a:ext>
            </a:extLst>
          </p:cNvPr>
          <p:cNvSpPr/>
          <p:nvPr/>
        </p:nvSpPr>
        <p:spPr>
          <a:xfrm>
            <a:off x="1547158" y="902825"/>
            <a:ext cx="4357845" cy="2564624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C122F436-FE20-40CE-9BD4-497933FE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 r="69459" b="67732"/>
          <a:stretch/>
        </p:blipFill>
        <p:spPr>
          <a:xfrm>
            <a:off x="1856721" y="1533417"/>
            <a:ext cx="3724813" cy="1515709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A576528-4945-408A-919A-41FAC7F51F36}"/>
              </a:ext>
            </a:extLst>
          </p:cNvPr>
          <p:cNvGrpSpPr>
            <a:grpSpLocks noChangeAspect="1"/>
          </p:cNvGrpSpPr>
          <p:nvPr/>
        </p:nvGrpSpPr>
        <p:grpSpPr>
          <a:xfrm>
            <a:off x="4694630" y="2702770"/>
            <a:ext cx="873331" cy="381503"/>
            <a:chOff x="6014506" y="6100337"/>
            <a:chExt cx="321354" cy="14037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C30E0C-6F19-439E-AD7C-8FE4E925253B}"/>
                </a:ext>
              </a:extLst>
            </p:cNvPr>
            <p:cNvCxnSpPr/>
            <p:nvPr/>
          </p:nvCxnSpPr>
          <p:spPr bwMode="auto">
            <a:xfrm>
              <a:off x="6112880" y="6100337"/>
              <a:ext cx="100584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Textfeld 186">
              <a:extLst>
                <a:ext uri="{FF2B5EF4-FFF2-40B4-BE49-F238E27FC236}">
                  <a16:creationId xmlns:a16="http://schemas.microsoft.com/office/drawing/2014/main" id="{FB614E36-7B65-4715-8010-F313D2555311}"/>
                </a:ext>
              </a:extLst>
            </p:cNvPr>
            <p:cNvSpPr txBox="1"/>
            <p:nvPr/>
          </p:nvSpPr>
          <p:spPr>
            <a:xfrm>
              <a:off x="6014506" y="6110874"/>
              <a:ext cx="321354" cy="129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100µm</a:t>
              </a:r>
            </a:p>
          </p:txBody>
        </p:sp>
      </p:grpSp>
      <p:sp>
        <p:nvSpPr>
          <p:cNvPr id="207" name="Abgerundetes Rechteck 17">
            <a:extLst>
              <a:ext uri="{FF2B5EF4-FFF2-40B4-BE49-F238E27FC236}">
                <a16:creationId xmlns:a16="http://schemas.microsoft.com/office/drawing/2014/main" id="{199842C0-9493-43C4-B674-55C6D61ECF0A}"/>
              </a:ext>
            </a:extLst>
          </p:cNvPr>
          <p:cNvSpPr/>
          <p:nvPr/>
        </p:nvSpPr>
        <p:spPr>
          <a:xfrm>
            <a:off x="6302263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itel 1">
            <a:extLst>
              <a:ext uri="{FF2B5EF4-FFF2-40B4-BE49-F238E27FC236}">
                <a16:creationId xmlns:a16="http://schemas.microsoft.com/office/drawing/2014/main" id="{989865FE-52DC-476A-8FBE-AB620340B18F}"/>
              </a:ext>
            </a:extLst>
          </p:cNvPr>
          <p:cNvSpPr txBox="1">
            <a:spLocks/>
          </p:cNvSpPr>
          <p:nvPr/>
        </p:nvSpPr>
        <p:spPr>
          <a:xfrm>
            <a:off x="6302263" y="3831931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Continuous-wave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atom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9" name="Abgerundetes Rechteck 17">
            <a:extLst>
              <a:ext uri="{FF2B5EF4-FFF2-40B4-BE49-F238E27FC236}">
                <a16:creationId xmlns:a16="http://schemas.microsoft.com/office/drawing/2014/main" id="{C2A9D530-A815-4113-9C16-9F977B617457}"/>
              </a:ext>
            </a:extLst>
          </p:cNvPr>
          <p:cNvSpPr/>
          <p:nvPr/>
        </p:nvSpPr>
        <p:spPr>
          <a:xfrm>
            <a:off x="1530381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Titel 1">
            <a:extLst>
              <a:ext uri="{FF2B5EF4-FFF2-40B4-BE49-F238E27FC236}">
                <a16:creationId xmlns:a16="http://schemas.microsoft.com/office/drawing/2014/main" id="{D29DE16A-2650-4CE3-A5E7-CEE3526D3303}"/>
              </a:ext>
            </a:extLst>
          </p:cNvPr>
          <p:cNvSpPr txBox="1">
            <a:spLocks/>
          </p:cNvSpPr>
          <p:nvPr/>
        </p:nvSpPr>
        <p:spPr>
          <a:xfrm>
            <a:off x="1530381" y="3832622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clocks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1" name="Titel 1">
            <a:extLst>
              <a:ext uri="{FF2B5EF4-FFF2-40B4-BE49-F238E27FC236}">
                <a16:creationId xmlns:a16="http://schemas.microsoft.com/office/drawing/2014/main" id="{963BD723-403A-4E60-8404-9B38E3A0443F}"/>
              </a:ext>
            </a:extLst>
          </p:cNvPr>
          <p:cNvSpPr txBox="1">
            <a:spLocks/>
          </p:cNvSpPr>
          <p:nvPr/>
        </p:nvSpPr>
        <p:spPr>
          <a:xfrm>
            <a:off x="1515117" y="990511"/>
            <a:ext cx="4357845" cy="707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µK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Sr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beam in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dark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2" name="Abgerundetes Rechteck 17">
            <a:extLst>
              <a:ext uri="{FF2B5EF4-FFF2-40B4-BE49-F238E27FC236}">
                <a16:creationId xmlns:a16="http://schemas.microsoft.com/office/drawing/2014/main" id="{59387073-EB87-47E6-82AC-3023D69CA1D0}"/>
              </a:ext>
            </a:extLst>
          </p:cNvPr>
          <p:cNvSpPr/>
          <p:nvPr/>
        </p:nvSpPr>
        <p:spPr>
          <a:xfrm>
            <a:off x="6302263" y="902826"/>
            <a:ext cx="4374621" cy="2574498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itel 1">
            <a:extLst>
              <a:ext uri="{FF2B5EF4-FFF2-40B4-BE49-F238E27FC236}">
                <a16:creationId xmlns:a16="http://schemas.microsoft.com/office/drawing/2014/main" id="{1CA63350-C220-48B7-96BC-CCBC4FFEF872}"/>
              </a:ext>
            </a:extLst>
          </p:cNvPr>
          <p:cNvSpPr txBox="1">
            <a:spLocks/>
          </p:cNvSpPr>
          <p:nvPr/>
        </p:nvSpPr>
        <p:spPr>
          <a:xfrm>
            <a:off x="6302263" y="965550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BEC</a:t>
            </a:r>
          </a:p>
        </p:txBody>
      </p:sp>
      <p:sp>
        <p:nvSpPr>
          <p:cNvPr id="214" name="Right Arrow 35">
            <a:extLst>
              <a:ext uri="{FF2B5EF4-FFF2-40B4-BE49-F238E27FC236}">
                <a16:creationId xmlns:a16="http://schemas.microsoft.com/office/drawing/2014/main" id="{AB165DCE-9963-4216-AFA2-0EE185934F2F}"/>
              </a:ext>
            </a:extLst>
          </p:cNvPr>
          <p:cNvSpPr/>
          <p:nvPr/>
        </p:nvSpPr>
        <p:spPr>
          <a:xfrm>
            <a:off x="5726572" y="2130646"/>
            <a:ext cx="748795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ight Arrow 37">
            <a:extLst>
              <a:ext uri="{FF2B5EF4-FFF2-40B4-BE49-F238E27FC236}">
                <a16:creationId xmlns:a16="http://schemas.microsoft.com/office/drawing/2014/main" id="{F2166697-5B1C-44F1-B22A-CBCA234BA27B}"/>
              </a:ext>
            </a:extLst>
          </p:cNvPr>
          <p:cNvSpPr/>
          <p:nvPr/>
        </p:nvSpPr>
        <p:spPr>
          <a:xfrm rot="5400000">
            <a:off x="8116656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ight Arrow 39">
            <a:extLst>
              <a:ext uri="{FF2B5EF4-FFF2-40B4-BE49-F238E27FC236}">
                <a16:creationId xmlns:a16="http://schemas.microsoft.com/office/drawing/2014/main" id="{F079054D-13D7-4A98-824F-6C5E8DC76652}"/>
              </a:ext>
            </a:extLst>
          </p:cNvPr>
          <p:cNvSpPr/>
          <p:nvPr/>
        </p:nvSpPr>
        <p:spPr>
          <a:xfrm rot="5400000">
            <a:off x="3232683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439A3F0D-E491-4B36-B4BD-5A4AC552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14376" b="10594"/>
          <a:stretch/>
        </p:blipFill>
        <p:spPr>
          <a:xfrm>
            <a:off x="6644614" y="1533417"/>
            <a:ext cx="3689921" cy="1489761"/>
          </a:xfrm>
          <a:prstGeom prst="rect">
            <a:avLst/>
          </a:prstGeom>
        </p:spPr>
      </p:pic>
      <p:sp>
        <p:nvSpPr>
          <p:cNvPr id="218" name="Textfeld 28">
            <a:extLst>
              <a:ext uri="{FF2B5EF4-FFF2-40B4-BE49-F238E27FC236}">
                <a16:creationId xmlns:a16="http://schemas.microsoft.com/office/drawing/2014/main" id="{10B3112B-0FA8-4878-B53C-817C0240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117" y="6220008"/>
            <a:ext cx="4389885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time</a:t>
            </a:r>
          </a:p>
        </p:txBody>
      </p:sp>
      <p:sp>
        <p:nvSpPr>
          <p:cNvPr id="219" name="Textfeld 28">
            <a:extLst>
              <a:ext uri="{FF2B5EF4-FFF2-40B4-BE49-F238E27FC236}">
                <a16:creationId xmlns:a16="http://schemas.microsoft.com/office/drawing/2014/main" id="{4CC0729C-BE92-4633-92CF-59F8BC56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262" y="6220008"/>
            <a:ext cx="4374622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rotation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313C19-4DF4-49D6-9E6E-763744136106}"/>
              </a:ext>
            </a:extLst>
          </p:cNvPr>
          <p:cNvSpPr/>
          <p:nvPr/>
        </p:nvSpPr>
        <p:spPr bwMode="auto">
          <a:xfrm>
            <a:off x="6644615" y="4353129"/>
            <a:ext cx="3689921" cy="1851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780179A-E728-4E5A-8196-A37C0D26EE0E}"/>
              </a:ext>
            </a:extLst>
          </p:cNvPr>
          <p:cNvGrpSpPr/>
          <p:nvPr/>
        </p:nvGrpSpPr>
        <p:grpSpPr>
          <a:xfrm>
            <a:off x="8710222" y="5404223"/>
            <a:ext cx="110682" cy="703196"/>
            <a:chOff x="2337487" y="4276181"/>
            <a:chExt cx="194356" cy="1959321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03585572-CC3A-4B8C-B4B0-397CBC4EBC98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431" name="Freeform 7 4">
                <a:extLst>
                  <a:ext uri="{FF2B5EF4-FFF2-40B4-BE49-F238E27FC236}">
                    <a16:creationId xmlns:a16="http://schemas.microsoft.com/office/drawing/2014/main" id="{1BDCFE73-CBDB-46A1-942E-3909E184E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2" name="Freeform 8 4">
                <a:extLst>
                  <a:ext uri="{FF2B5EF4-FFF2-40B4-BE49-F238E27FC236}">
                    <a16:creationId xmlns:a16="http://schemas.microsoft.com/office/drawing/2014/main" id="{188C6DFA-7485-435F-835C-F826BFCB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3" name="Freeform 9 4">
                <a:extLst>
                  <a:ext uri="{FF2B5EF4-FFF2-40B4-BE49-F238E27FC236}">
                    <a16:creationId xmlns:a16="http://schemas.microsoft.com/office/drawing/2014/main" id="{E2689A99-68A4-4FE6-9B7A-94960DE0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4" name="Freeform 10 4">
                <a:extLst>
                  <a:ext uri="{FF2B5EF4-FFF2-40B4-BE49-F238E27FC236}">
                    <a16:creationId xmlns:a16="http://schemas.microsoft.com/office/drawing/2014/main" id="{48E001E8-8249-4412-936D-6DDC4E4A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0" name="Isosceles Triangle 429">
              <a:extLst>
                <a:ext uri="{FF2B5EF4-FFF2-40B4-BE49-F238E27FC236}">
                  <a16:creationId xmlns:a16="http://schemas.microsoft.com/office/drawing/2014/main" id="{913328C3-FFEA-4D70-AB3A-33AEBFB02A0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7" y="5917885"/>
              <a:ext cx="194352" cy="317617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5E24891-8268-4C6D-A500-97D7BC7F4061}"/>
              </a:ext>
            </a:extLst>
          </p:cNvPr>
          <p:cNvGrpSpPr/>
          <p:nvPr/>
        </p:nvGrpSpPr>
        <p:grpSpPr>
          <a:xfrm>
            <a:off x="7637739" y="4508845"/>
            <a:ext cx="2264534" cy="1013265"/>
            <a:chOff x="7651543" y="2234282"/>
            <a:chExt cx="3934953" cy="1760694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F66AF9F-4F08-4F83-9884-F3501873FE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B735180-7DED-4B95-9854-3F1677784ED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760694"/>
              <a:chOff x="7651543" y="2234282"/>
              <a:chExt cx="3934953" cy="1760694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51D9740-8A96-46EA-B01A-1F3077724F4D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F301B4E5-5B42-4427-9AAD-18EFD6A4B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2F23897-59C1-4321-AAE1-FAAD66CBE7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4FA2165-C818-43F2-9896-CFCBF16F5B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E7891B6-5A55-46F5-9590-F3B2EF57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C917D87D-E2EE-480C-9D8B-7C74B977AF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2ED01D2-8C40-40D2-8AA3-B22ADCC962DA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CC7D1B8-6195-4653-B12C-BA823BD4248D}"/>
                  </a:ext>
                </a:extLst>
              </p:cNvPr>
              <p:cNvSpPr/>
              <p:nvPr/>
            </p:nvSpPr>
            <p:spPr>
              <a:xfrm>
                <a:off x="9331963" y="3384365"/>
                <a:ext cx="634285" cy="61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5" name="Ellipse 602">
            <a:extLst>
              <a:ext uri="{FF2B5EF4-FFF2-40B4-BE49-F238E27FC236}">
                <a16:creationId xmlns:a16="http://schemas.microsoft.com/office/drawing/2014/main" id="{DCB83ECD-3666-44CA-8040-7141963B19B5}"/>
              </a:ext>
            </a:extLst>
          </p:cNvPr>
          <p:cNvSpPr/>
          <p:nvPr/>
        </p:nvSpPr>
        <p:spPr bwMode="auto">
          <a:xfrm rot="1315744">
            <a:off x="8569627" y="501878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6" name="Ellipse 608">
            <a:extLst>
              <a:ext uri="{FF2B5EF4-FFF2-40B4-BE49-F238E27FC236}">
                <a16:creationId xmlns:a16="http://schemas.microsoft.com/office/drawing/2014/main" id="{912E2E86-1D9A-4A23-BB07-73D9E4A3FD4A}"/>
              </a:ext>
            </a:extLst>
          </p:cNvPr>
          <p:cNvSpPr/>
          <p:nvPr/>
        </p:nvSpPr>
        <p:spPr bwMode="auto">
          <a:xfrm rot="1315744">
            <a:off x="8339248" y="519381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7" name="Freihandform 619">
            <a:extLst>
              <a:ext uri="{FF2B5EF4-FFF2-40B4-BE49-F238E27FC236}">
                <a16:creationId xmlns:a16="http://schemas.microsoft.com/office/drawing/2014/main" id="{15C8885D-361A-47E7-8A72-4E7B36DAA6CA}"/>
              </a:ext>
            </a:extLst>
          </p:cNvPr>
          <p:cNvSpPr/>
          <p:nvPr/>
        </p:nvSpPr>
        <p:spPr bwMode="auto">
          <a:xfrm rot="1315744">
            <a:off x="8437684" y="5134174"/>
            <a:ext cx="226738" cy="126568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8" name="Freihandform 620">
            <a:extLst>
              <a:ext uri="{FF2B5EF4-FFF2-40B4-BE49-F238E27FC236}">
                <a16:creationId xmlns:a16="http://schemas.microsoft.com/office/drawing/2014/main" id="{BBD0B867-E527-4366-B1DC-C3771E70884D}"/>
              </a:ext>
            </a:extLst>
          </p:cNvPr>
          <p:cNvSpPr/>
          <p:nvPr/>
        </p:nvSpPr>
        <p:spPr bwMode="auto">
          <a:xfrm rot="1315744" flipH="1">
            <a:off x="8302343" y="4960715"/>
            <a:ext cx="262942" cy="112938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9" name="Ellipse 602">
            <a:extLst>
              <a:ext uri="{FF2B5EF4-FFF2-40B4-BE49-F238E27FC236}">
                <a16:creationId xmlns:a16="http://schemas.microsoft.com/office/drawing/2014/main" id="{AFE90CA5-47A3-4629-B669-834C8F6C5F83}"/>
              </a:ext>
            </a:extLst>
          </p:cNvPr>
          <p:cNvSpPr/>
          <p:nvPr/>
        </p:nvSpPr>
        <p:spPr bwMode="auto">
          <a:xfrm rot="1315744">
            <a:off x="8657333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" name="Ellipse 602">
            <a:extLst>
              <a:ext uri="{FF2B5EF4-FFF2-40B4-BE49-F238E27FC236}">
                <a16:creationId xmlns:a16="http://schemas.microsoft.com/office/drawing/2014/main" id="{ACC48369-A230-4BBC-811B-F8907085A8B9}"/>
              </a:ext>
            </a:extLst>
          </p:cNvPr>
          <p:cNvSpPr/>
          <p:nvPr/>
        </p:nvSpPr>
        <p:spPr bwMode="auto">
          <a:xfrm rot="1315744">
            <a:off x="8183651" y="4559545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" name="Ellipse 602">
            <a:extLst>
              <a:ext uri="{FF2B5EF4-FFF2-40B4-BE49-F238E27FC236}">
                <a16:creationId xmlns:a16="http://schemas.microsoft.com/office/drawing/2014/main" id="{A7D142F3-160B-4293-B733-3B2283FC6587}"/>
              </a:ext>
            </a:extLst>
          </p:cNvPr>
          <p:cNvSpPr/>
          <p:nvPr/>
        </p:nvSpPr>
        <p:spPr bwMode="auto">
          <a:xfrm rot="1315744">
            <a:off x="8059582" y="486171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2" name="Ellipse 602">
            <a:extLst>
              <a:ext uri="{FF2B5EF4-FFF2-40B4-BE49-F238E27FC236}">
                <a16:creationId xmlns:a16="http://schemas.microsoft.com/office/drawing/2014/main" id="{A71E7D7A-2AB4-48A3-8873-F8CCA70423CE}"/>
              </a:ext>
            </a:extLst>
          </p:cNvPr>
          <p:cNvSpPr/>
          <p:nvPr/>
        </p:nvSpPr>
        <p:spPr bwMode="auto">
          <a:xfrm rot="1315744">
            <a:off x="9172925" y="503517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3" name="Ellipse 602">
            <a:extLst>
              <a:ext uri="{FF2B5EF4-FFF2-40B4-BE49-F238E27FC236}">
                <a16:creationId xmlns:a16="http://schemas.microsoft.com/office/drawing/2014/main" id="{D096C834-7771-47FE-8888-A3AD2474D0E5}"/>
              </a:ext>
            </a:extLst>
          </p:cNvPr>
          <p:cNvSpPr/>
          <p:nvPr/>
        </p:nvSpPr>
        <p:spPr bwMode="auto">
          <a:xfrm rot="1315744">
            <a:off x="9040594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4" name="Ellipse 602">
            <a:extLst>
              <a:ext uri="{FF2B5EF4-FFF2-40B4-BE49-F238E27FC236}">
                <a16:creationId xmlns:a16="http://schemas.microsoft.com/office/drawing/2014/main" id="{E1B97184-E99D-4788-BAB2-7BA263333114}"/>
              </a:ext>
            </a:extLst>
          </p:cNvPr>
          <p:cNvSpPr/>
          <p:nvPr/>
        </p:nvSpPr>
        <p:spPr bwMode="auto">
          <a:xfrm rot="1315744">
            <a:off x="9068282" y="5195216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" name="Ellipse 602">
            <a:extLst>
              <a:ext uri="{FF2B5EF4-FFF2-40B4-BE49-F238E27FC236}">
                <a16:creationId xmlns:a16="http://schemas.microsoft.com/office/drawing/2014/main" id="{6AC06DD6-60BD-4436-B764-BD78B1423F06}"/>
              </a:ext>
            </a:extLst>
          </p:cNvPr>
          <p:cNvSpPr>
            <a:spLocks noChangeAspect="1"/>
          </p:cNvSpPr>
          <p:nvPr/>
        </p:nvSpPr>
        <p:spPr bwMode="auto">
          <a:xfrm rot="1315744">
            <a:off x="6820733" y="4562371"/>
            <a:ext cx="90000" cy="90000"/>
          </a:xfrm>
          <a:prstGeom prst="ellipse">
            <a:avLst/>
          </a:prstGeom>
          <a:solidFill>
            <a:srgbClr val="0B87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6" name="Ellipse 602">
            <a:extLst>
              <a:ext uri="{FF2B5EF4-FFF2-40B4-BE49-F238E27FC236}">
                <a16:creationId xmlns:a16="http://schemas.microsoft.com/office/drawing/2014/main" id="{4547943C-7D89-4C52-ABEA-DE75838E8D33}"/>
              </a:ext>
            </a:extLst>
          </p:cNvPr>
          <p:cNvSpPr/>
          <p:nvPr/>
        </p:nvSpPr>
        <p:spPr bwMode="auto">
          <a:xfrm rot="1315744">
            <a:off x="7079888" y="465007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7" name="Ellipse 602">
            <a:extLst>
              <a:ext uri="{FF2B5EF4-FFF2-40B4-BE49-F238E27FC236}">
                <a16:creationId xmlns:a16="http://schemas.microsoft.com/office/drawing/2014/main" id="{7E6E69EE-655A-4B1D-93E3-9B40CA08B1B5}"/>
              </a:ext>
            </a:extLst>
          </p:cNvPr>
          <p:cNvSpPr/>
          <p:nvPr/>
        </p:nvSpPr>
        <p:spPr bwMode="auto">
          <a:xfrm rot="1315744">
            <a:off x="7287807" y="454603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1" name="Ellipse 602">
            <a:extLst>
              <a:ext uri="{FF2B5EF4-FFF2-40B4-BE49-F238E27FC236}">
                <a16:creationId xmlns:a16="http://schemas.microsoft.com/office/drawing/2014/main" id="{47F26B45-91FE-4A11-B56D-9A193E350729}"/>
              </a:ext>
            </a:extLst>
          </p:cNvPr>
          <p:cNvSpPr/>
          <p:nvPr/>
        </p:nvSpPr>
        <p:spPr bwMode="auto">
          <a:xfrm rot="1315744">
            <a:off x="7255298" y="482548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" name="Ellipse 602">
            <a:extLst>
              <a:ext uri="{FF2B5EF4-FFF2-40B4-BE49-F238E27FC236}">
                <a16:creationId xmlns:a16="http://schemas.microsoft.com/office/drawing/2014/main" id="{0064D862-E602-44B1-B05A-E30E7CABA8D6}"/>
              </a:ext>
            </a:extLst>
          </p:cNvPr>
          <p:cNvSpPr/>
          <p:nvPr/>
        </p:nvSpPr>
        <p:spPr bwMode="auto">
          <a:xfrm rot="1315744">
            <a:off x="7352166" y="471863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5" name="Ellipse 602">
            <a:extLst>
              <a:ext uri="{FF2B5EF4-FFF2-40B4-BE49-F238E27FC236}">
                <a16:creationId xmlns:a16="http://schemas.microsoft.com/office/drawing/2014/main" id="{39884844-970B-4681-B73A-9A59C2BFB733}"/>
              </a:ext>
            </a:extLst>
          </p:cNvPr>
          <p:cNvSpPr/>
          <p:nvPr/>
        </p:nvSpPr>
        <p:spPr bwMode="auto">
          <a:xfrm rot="1315744">
            <a:off x="6899241" y="4770851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6" name="Ellipse 602">
            <a:extLst>
              <a:ext uri="{FF2B5EF4-FFF2-40B4-BE49-F238E27FC236}">
                <a16:creationId xmlns:a16="http://schemas.microsoft.com/office/drawing/2014/main" id="{9759E506-4112-41D0-897D-342C71F56EDA}"/>
              </a:ext>
            </a:extLst>
          </p:cNvPr>
          <p:cNvSpPr/>
          <p:nvPr/>
        </p:nvSpPr>
        <p:spPr bwMode="auto">
          <a:xfrm rot="1315744">
            <a:off x="7070215" y="481623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7" name="Arrow: Right 406">
            <a:extLst>
              <a:ext uri="{FF2B5EF4-FFF2-40B4-BE49-F238E27FC236}">
                <a16:creationId xmlns:a16="http://schemas.microsoft.com/office/drawing/2014/main" id="{43CA4F6D-5868-4647-A01E-09F188584C53}"/>
              </a:ext>
            </a:extLst>
          </p:cNvPr>
          <p:cNvSpPr/>
          <p:nvPr/>
        </p:nvSpPr>
        <p:spPr bwMode="auto">
          <a:xfrm>
            <a:off x="7540131" y="4619355"/>
            <a:ext cx="559598" cy="29198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5" name="Picture 434">
            <a:extLst>
              <a:ext uri="{FF2B5EF4-FFF2-40B4-BE49-F238E27FC236}">
                <a16:creationId xmlns:a16="http://schemas.microsoft.com/office/drawing/2014/main" id="{7168FFC6-D7FD-4F71-BFA0-F794DAF3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8" r="6124" b="4554"/>
          <a:stretch/>
        </p:blipFill>
        <p:spPr>
          <a:xfrm>
            <a:off x="1851439" y="4353130"/>
            <a:ext cx="3699786" cy="18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85"/>
    </mc:Choice>
    <mc:Fallback xmlns="">
      <p:transition spd="slow" advTm="5068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0491A2-6512-9ABD-9D9C-6555D34A58A6}"/>
              </a:ext>
            </a:extLst>
          </p:cNvPr>
          <p:cNvSpPr/>
          <p:nvPr/>
        </p:nvSpPr>
        <p:spPr>
          <a:xfrm>
            <a:off x="1199456" y="834477"/>
            <a:ext cx="9433048" cy="2449195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  <a:sym typeface="Helvetica Light"/>
            </a:endParaRPr>
          </a:p>
        </p:txBody>
      </p:sp>
      <p:sp>
        <p:nvSpPr>
          <p:cNvPr id="46" name="Textfeld 28">
            <a:extLst>
              <a:ext uri="{FF2B5EF4-FFF2-40B4-BE49-F238E27FC236}">
                <a16:creationId xmlns:a16="http://schemas.microsoft.com/office/drawing/2014/main" id="{1F23C979-E2F7-7D8D-B738-07E650C3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135" y="3348071"/>
            <a:ext cx="3098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 fluctuating quantity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99159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hallenge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measurement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deadtime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feld 28">
            <a:extLst>
              <a:ext uri="{FF2B5EF4-FFF2-40B4-BE49-F238E27FC236}">
                <a16:creationId xmlns:a16="http://schemas.microsoft.com/office/drawing/2014/main" id="{7F61A9CF-C87F-ECD7-6F5D-9992D661D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891" y="893362"/>
            <a:ext cx="4744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Ultracold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intermittently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available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098214-C106-6291-4250-88C093ADAB16}"/>
              </a:ext>
            </a:extLst>
          </p:cNvPr>
          <p:cNvCxnSpPr/>
          <p:nvPr/>
        </p:nvCxnSpPr>
        <p:spPr>
          <a:xfrm flipV="1">
            <a:off x="1448518" y="2951687"/>
            <a:ext cx="8915481" cy="3728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28">
            <a:extLst>
              <a:ext uri="{FF2B5EF4-FFF2-40B4-BE49-F238E27FC236}">
                <a16:creationId xmlns:a16="http://schemas.microsoft.com/office/drawing/2014/main" id="{066DC767-7EF7-B7A9-8569-F23FDAB8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099" y="2919859"/>
            <a:ext cx="781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6" name="Textfeld 28">
            <a:extLst>
              <a:ext uri="{FF2B5EF4-FFF2-40B4-BE49-F238E27FC236}">
                <a16:creationId xmlns:a16="http://schemas.microsoft.com/office/drawing/2014/main" id="{59574A0D-96B2-6563-EB16-FFF94529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90" y="5889487"/>
            <a:ext cx="2623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dead time</a:t>
            </a:r>
          </a:p>
        </p:txBody>
      </p:sp>
      <p:sp>
        <p:nvSpPr>
          <p:cNvPr id="7" name="Textfeld 28">
            <a:extLst>
              <a:ext uri="{FF2B5EF4-FFF2-40B4-BE49-F238E27FC236}">
                <a16:creationId xmlns:a16="http://schemas.microsoft.com/office/drawing/2014/main" id="{2C1DB3A6-D892-F87E-89E2-6B2115656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674" y="5468052"/>
            <a:ext cx="64312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measurement time</a:t>
            </a:r>
          </a:p>
        </p:txBody>
      </p:sp>
      <p:cxnSp>
        <p:nvCxnSpPr>
          <p:cNvPr id="8" name="Elbow Connector 293">
            <a:extLst>
              <a:ext uri="{FF2B5EF4-FFF2-40B4-BE49-F238E27FC236}">
                <a16:creationId xmlns:a16="http://schemas.microsoft.com/office/drawing/2014/main" id="{31736B5F-808D-5F97-3E41-577DFB58C94B}"/>
              </a:ext>
            </a:extLst>
          </p:cNvPr>
          <p:cNvCxnSpPr>
            <a:stCxn id="6" idx="1"/>
          </p:cNvCxnSpPr>
          <p:nvPr/>
        </p:nvCxnSpPr>
        <p:spPr bwMode="auto">
          <a:xfrm rot="10800000">
            <a:off x="2336816" y="5303558"/>
            <a:ext cx="80474" cy="770597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Elbow Connector 294">
            <a:extLst>
              <a:ext uri="{FF2B5EF4-FFF2-40B4-BE49-F238E27FC236}">
                <a16:creationId xmlns:a16="http://schemas.microsoft.com/office/drawing/2014/main" id="{5316663C-BF6E-F2F7-503A-F398B4D17E39}"/>
              </a:ext>
            </a:extLst>
          </p:cNvPr>
          <p:cNvCxnSpPr>
            <a:stCxn id="7" idx="1"/>
          </p:cNvCxnSpPr>
          <p:nvPr/>
        </p:nvCxnSpPr>
        <p:spPr bwMode="auto">
          <a:xfrm rot="10800000">
            <a:off x="2770298" y="5303557"/>
            <a:ext cx="197377" cy="349163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28">
            <a:extLst>
              <a:ext uri="{FF2B5EF4-FFF2-40B4-BE49-F238E27FC236}">
                <a16:creationId xmlns:a16="http://schemas.microsoft.com/office/drawing/2014/main" id="{B5CBF680-1B6A-0E42-CD5B-A3479D3E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991" y="3883426"/>
            <a:ext cx="878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</a:t>
            </a:r>
          </a:p>
        </p:txBody>
      </p:sp>
      <p:sp>
        <p:nvSpPr>
          <p:cNvPr id="12" name="Textfeld 28">
            <a:extLst>
              <a:ext uri="{FF2B5EF4-FFF2-40B4-BE49-F238E27FC236}">
                <a16:creationId xmlns:a16="http://schemas.microsoft.com/office/drawing/2014/main" id="{446439AB-1D1F-4949-6D1B-3C4A4EC5C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224" y="3878607"/>
            <a:ext cx="179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True average</a:t>
            </a:r>
          </a:p>
        </p:txBody>
      </p:sp>
      <p:sp>
        <p:nvSpPr>
          <p:cNvPr id="13" name="Freeform 264">
            <a:extLst>
              <a:ext uri="{FF2B5EF4-FFF2-40B4-BE49-F238E27FC236}">
                <a16:creationId xmlns:a16="http://schemas.microsoft.com/office/drawing/2014/main" id="{3FB3E029-54D4-CB89-8795-2B6144452A1B}"/>
              </a:ext>
            </a:extLst>
          </p:cNvPr>
          <p:cNvSpPr/>
          <p:nvPr/>
        </p:nvSpPr>
        <p:spPr bwMode="auto">
          <a:xfrm>
            <a:off x="1846315" y="3825944"/>
            <a:ext cx="2162709" cy="1118567"/>
          </a:xfrm>
          <a:custGeom>
            <a:avLst/>
            <a:gdLst>
              <a:gd name="connsiteX0" fmla="*/ 0 w 7851227"/>
              <a:gd name="connsiteY0" fmla="*/ 576516 h 1901034"/>
              <a:gd name="connsiteX1" fmla="*/ 173420 w 7851227"/>
              <a:gd name="connsiteY1" fmla="*/ 1002185 h 1901034"/>
              <a:gd name="connsiteX2" fmla="*/ 512379 w 7851227"/>
              <a:gd name="connsiteY2" fmla="*/ 1167723 h 1901034"/>
              <a:gd name="connsiteX3" fmla="*/ 670034 w 7851227"/>
              <a:gd name="connsiteY3" fmla="*/ 773585 h 1901034"/>
              <a:gd name="connsiteX4" fmla="*/ 882869 w 7851227"/>
              <a:gd name="connsiteY4" fmla="*/ 1246551 h 1901034"/>
              <a:gd name="connsiteX5" fmla="*/ 1166648 w 7851227"/>
              <a:gd name="connsiteY5" fmla="*/ 1498799 h 1901034"/>
              <a:gd name="connsiteX6" fmla="*/ 1387365 w 7851227"/>
              <a:gd name="connsiteY6" fmla="*/ 1073130 h 1901034"/>
              <a:gd name="connsiteX7" fmla="*/ 1568669 w 7851227"/>
              <a:gd name="connsiteY7" fmla="*/ 1301730 h 1901034"/>
              <a:gd name="connsiteX8" fmla="*/ 1836683 w 7851227"/>
              <a:gd name="connsiteY8" fmla="*/ 521337 h 1901034"/>
              <a:gd name="connsiteX9" fmla="*/ 2057400 w 7851227"/>
              <a:gd name="connsiteY9" fmla="*/ 608047 h 1901034"/>
              <a:gd name="connsiteX10" fmla="*/ 2364827 w 7851227"/>
              <a:gd name="connsiteY10" fmla="*/ 16841 h 1901034"/>
              <a:gd name="connsiteX11" fmla="*/ 2538248 w 7851227"/>
              <a:gd name="connsiteY11" fmla="*/ 623813 h 1901034"/>
              <a:gd name="connsiteX12" fmla="*/ 2837793 w 7851227"/>
              <a:gd name="connsiteY12" fmla="*/ 142965 h 1901034"/>
              <a:gd name="connsiteX13" fmla="*/ 2892972 w 7851227"/>
              <a:gd name="connsiteY13" fmla="*/ 781468 h 1901034"/>
              <a:gd name="connsiteX14" fmla="*/ 3452648 w 7851227"/>
              <a:gd name="connsiteY14" fmla="*/ 1075 h 1901034"/>
              <a:gd name="connsiteX15" fmla="*/ 3405351 w 7851227"/>
              <a:gd name="connsiteY15" fmla="*/ 986420 h 1901034"/>
              <a:gd name="connsiteX16" fmla="*/ 3657600 w 7851227"/>
              <a:gd name="connsiteY16" fmla="*/ 1049482 h 1901034"/>
              <a:gd name="connsiteX17" fmla="*/ 3728545 w 7851227"/>
              <a:gd name="connsiteY17" fmla="*/ 1900820 h 1901034"/>
              <a:gd name="connsiteX18" fmla="*/ 4201510 w 7851227"/>
              <a:gd name="connsiteY18" fmla="*/ 1136192 h 1901034"/>
              <a:gd name="connsiteX19" fmla="*/ 4264572 w 7851227"/>
              <a:gd name="connsiteY19" fmla="*/ 1553979 h 1901034"/>
              <a:gd name="connsiteX20" fmla="*/ 4611414 w 7851227"/>
              <a:gd name="connsiteY20" fmla="*/ 765703 h 1901034"/>
              <a:gd name="connsiteX21" fmla="*/ 4619296 w 7851227"/>
              <a:gd name="connsiteY21" fmla="*/ 1333261 h 1901034"/>
              <a:gd name="connsiteX22" fmla="*/ 4855779 w 7851227"/>
              <a:gd name="connsiteY22" fmla="*/ 568634 h 1901034"/>
              <a:gd name="connsiteX23" fmla="*/ 4910958 w 7851227"/>
              <a:gd name="connsiteY23" fmla="*/ 1151958 h 1901034"/>
              <a:gd name="connsiteX24" fmla="*/ 5439103 w 7851227"/>
              <a:gd name="connsiteY24" fmla="*/ 442510 h 1901034"/>
              <a:gd name="connsiteX25" fmla="*/ 5399689 w 7851227"/>
              <a:gd name="connsiteY25" fmla="*/ 1215020 h 1901034"/>
              <a:gd name="connsiteX26" fmla="*/ 5793827 w 7851227"/>
              <a:gd name="connsiteY26" fmla="*/ 789351 h 1901034"/>
              <a:gd name="connsiteX27" fmla="*/ 6006662 w 7851227"/>
              <a:gd name="connsiteY27" fmla="*/ 1522447 h 1901034"/>
              <a:gd name="connsiteX28" fmla="*/ 6511158 w 7851227"/>
              <a:gd name="connsiteY28" fmla="*/ 1262316 h 1901034"/>
              <a:gd name="connsiteX29" fmla="*/ 6668814 w 7851227"/>
              <a:gd name="connsiteY29" fmla="*/ 1837758 h 1901034"/>
              <a:gd name="connsiteX30" fmla="*/ 7244255 w 7851227"/>
              <a:gd name="connsiteY30" fmla="*/ 1136192 h 1901034"/>
              <a:gd name="connsiteX31" fmla="*/ 7283669 w 7851227"/>
              <a:gd name="connsiteY31" fmla="*/ 1404206 h 1901034"/>
              <a:gd name="connsiteX32" fmla="*/ 7654158 w 7851227"/>
              <a:gd name="connsiteY32" fmla="*/ 245441 h 1901034"/>
              <a:gd name="connsiteX33" fmla="*/ 7740869 w 7851227"/>
              <a:gd name="connsiteY33" fmla="*/ 797234 h 1901034"/>
              <a:gd name="connsiteX34" fmla="*/ 7851227 w 7851227"/>
              <a:gd name="connsiteY34" fmla="*/ 529220 h 1901034"/>
              <a:gd name="connsiteX0" fmla="*/ -1 w 7677806"/>
              <a:gd name="connsiteY0" fmla="*/ 1002185 h 1901034"/>
              <a:gd name="connsiteX1" fmla="*/ 338958 w 7677806"/>
              <a:gd name="connsiteY1" fmla="*/ 1167723 h 1901034"/>
              <a:gd name="connsiteX2" fmla="*/ 496613 w 7677806"/>
              <a:gd name="connsiteY2" fmla="*/ 773585 h 1901034"/>
              <a:gd name="connsiteX3" fmla="*/ 709448 w 7677806"/>
              <a:gd name="connsiteY3" fmla="*/ 1246551 h 1901034"/>
              <a:gd name="connsiteX4" fmla="*/ 993227 w 7677806"/>
              <a:gd name="connsiteY4" fmla="*/ 1498799 h 1901034"/>
              <a:gd name="connsiteX5" fmla="*/ 1213944 w 7677806"/>
              <a:gd name="connsiteY5" fmla="*/ 1073130 h 1901034"/>
              <a:gd name="connsiteX6" fmla="*/ 1395248 w 7677806"/>
              <a:gd name="connsiteY6" fmla="*/ 1301730 h 1901034"/>
              <a:gd name="connsiteX7" fmla="*/ 1663262 w 7677806"/>
              <a:gd name="connsiteY7" fmla="*/ 521337 h 1901034"/>
              <a:gd name="connsiteX8" fmla="*/ 1883979 w 7677806"/>
              <a:gd name="connsiteY8" fmla="*/ 608047 h 1901034"/>
              <a:gd name="connsiteX9" fmla="*/ 2191406 w 7677806"/>
              <a:gd name="connsiteY9" fmla="*/ 16841 h 1901034"/>
              <a:gd name="connsiteX10" fmla="*/ 2364827 w 7677806"/>
              <a:gd name="connsiteY10" fmla="*/ 623813 h 1901034"/>
              <a:gd name="connsiteX11" fmla="*/ 2664372 w 7677806"/>
              <a:gd name="connsiteY11" fmla="*/ 142965 h 1901034"/>
              <a:gd name="connsiteX12" fmla="*/ 2719551 w 7677806"/>
              <a:gd name="connsiteY12" fmla="*/ 781468 h 1901034"/>
              <a:gd name="connsiteX13" fmla="*/ 3279227 w 7677806"/>
              <a:gd name="connsiteY13" fmla="*/ 1075 h 1901034"/>
              <a:gd name="connsiteX14" fmla="*/ 3231930 w 7677806"/>
              <a:gd name="connsiteY14" fmla="*/ 986420 h 1901034"/>
              <a:gd name="connsiteX15" fmla="*/ 3484179 w 7677806"/>
              <a:gd name="connsiteY15" fmla="*/ 1049482 h 1901034"/>
              <a:gd name="connsiteX16" fmla="*/ 3555124 w 7677806"/>
              <a:gd name="connsiteY16" fmla="*/ 1900820 h 1901034"/>
              <a:gd name="connsiteX17" fmla="*/ 4028089 w 7677806"/>
              <a:gd name="connsiteY17" fmla="*/ 1136192 h 1901034"/>
              <a:gd name="connsiteX18" fmla="*/ 4091151 w 7677806"/>
              <a:gd name="connsiteY18" fmla="*/ 1553979 h 1901034"/>
              <a:gd name="connsiteX19" fmla="*/ 4437993 w 7677806"/>
              <a:gd name="connsiteY19" fmla="*/ 765703 h 1901034"/>
              <a:gd name="connsiteX20" fmla="*/ 4445875 w 7677806"/>
              <a:gd name="connsiteY20" fmla="*/ 1333261 h 1901034"/>
              <a:gd name="connsiteX21" fmla="*/ 4682358 w 7677806"/>
              <a:gd name="connsiteY21" fmla="*/ 568634 h 1901034"/>
              <a:gd name="connsiteX22" fmla="*/ 4737537 w 7677806"/>
              <a:gd name="connsiteY22" fmla="*/ 1151958 h 1901034"/>
              <a:gd name="connsiteX23" fmla="*/ 5265682 w 7677806"/>
              <a:gd name="connsiteY23" fmla="*/ 442510 h 1901034"/>
              <a:gd name="connsiteX24" fmla="*/ 5226268 w 7677806"/>
              <a:gd name="connsiteY24" fmla="*/ 1215020 h 1901034"/>
              <a:gd name="connsiteX25" fmla="*/ 5620406 w 7677806"/>
              <a:gd name="connsiteY25" fmla="*/ 789351 h 1901034"/>
              <a:gd name="connsiteX26" fmla="*/ 5833241 w 7677806"/>
              <a:gd name="connsiteY26" fmla="*/ 1522447 h 1901034"/>
              <a:gd name="connsiteX27" fmla="*/ 6337737 w 7677806"/>
              <a:gd name="connsiteY27" fmla="*/ 1262316 h 1901034"/>
              <a:gd name="connsiteX28" fmla="*/ 6495393 w 7677806"/>
              <a:gd name="connsiteY28" fmla="*/ 1837758 h 1901034"/>
              <a:gd name="connsiteX29" fmla="*/ 7070834 w 7677806"/>
              <a:gd name="connsiteY29" fmla="*/ 1136192 h 1901034"/>
              <a:gd name="connsiteX30" fmla="*/ 7110248 w 7677806"/>
              <a:gd name="connsiteY30" fmla="*/ 1404206 h 1901034"/>
              <a:gd name="connsiteX31" fmla="*/ 7480737 w 7677806"/>
              <a:gd name="connsiteY31" fmla="*/ 245441 h 1901034"/>
              <a:gd name="connsiteX32" fmla="*/ 7567448 w 7677806"/>
              <a:gd name="connsiteY32" fmla="*/ 797234 h 1901034"/>
              <a:gd name="connsiteX33" fmla="*/ 7677806 w 7677806"/>
              <a:gd name="connsiteY33" fmla="*/ 529220 h 1901034"/>
              <a:gd name="connsiteX0" fmla="*/ -1 w 7338847"/>
              <a:gd name="connsiteY0" fmla="*/ 1167723 h 1901034"/>
              <a:gd name="connsiteX1" fmla="*/ 157654 w 7338847"/>
              <a:gd name="connsiteY1" fmla="*/ 773585 h 1901034"/>
              <a:gd name="connsiteX2" fmla="*/ 370489 w 7338847"/>
              <a:gd name="connsiteY2" fmla="*/ 1246551 h 1901034"/>
              <a:gd name="connsiteX3" fmla="*/ 654268 w 7338847"/>
              <a:gd name="connsiteY3" fmla="*/ 1498799 h 1901034"/>
              <a:gd name="connsiteX4" fmla="*/ 874985 w 7338847"/>
              <a:gd name="connsiteY4" fmla="*/ 1073130 h 1901034"/>
              <a:gd name="connsiteX5" fmla="*/ 1056289 w 7338847"/>
              <a:gd name="connsiteY5" fmla="*/ 1301730 h 1901034"/>
              <a:gd name="connsiteX6" fmla="*/ 1324303 w 7338847"/>
              <a:gd name="connsiteY6" fmla="*/ 521337 h 1901034"/>
              <a:gd name="connsiteX7" fmla="*/ 1545020 w 7338847"/>
              <a:gd name="connsiteY7" fmla="*/ 608047 h 1901034"/>
              <a:gd name="connsiteX8" fmla="*/ 1852447 w 7338847"/>
              <a:gd name="connsiteY8" fmla="*/ 16841 h 1901034"/>
              <a:gd name="connsiteX9" fmla="*/ 2025868 w 7338847"/>
              <a:gd name="connsiteY9" fmla="*/ 623813 h 1901034"/>
              <a:gd name="connsiteX10" fmla="*/ 2325413 w 7338847"/>
              <a:gd name="connsiteY10" fmla="*/ 142965 h 1901034"/>
              <a:gd name="connsiteX11" fmla="*/ 2380592 w 7338847"/>
              <a:gd name="connsiteY11" fmla="*/ 781468 h 1901034"/>
              <a:gd name="connsiteX12" fmla="*/ 2940268 w 7338847"/>
              <a:gd name="connsiteY12" fmla="*/ 1075 h 1901034"/>
              <a:gd name="connsiteX13" fmla="*/ 2892971 w 7338847"/>
              <a:gd name="connsiteY13" fmla="*/ 986420 h 1901034"/>
              <a:gd name="connsiteX14" fmla="*/ 3145220 w 7338847"/>
              <a:gd name="connsiteY14" fmla="*/ 1049482 h 1901034"/>
              <a:gd name="connsiteX15" fmla="*/ 3216165 w 7338847"/>
              <a:gd name="connsiteY15" fmla="*/ 1900820 h 1901034"/>
              <a:gd name="connsiteX16" fmla="*/ 3689130 w 7338847"/>
              <a:gd name="connsiteY16" fmla="*/ 1136192 h 1901034"/>
              <a:gd name="connsiteX17" fmla="*/ 3752192 w 7338847"/>
              <a:gd name="connsiteY17" fmla="*/ 1553979 h 1901034"/>
              <a:gd name="connsiteX18" fmla="*/ 4099034 w 7338847"/>
              <a:gd name="connsiteY18" fmla="*/ 765703 h 1901034"/>
              <a:gd name="connsiteX19" fmla="*/ 4106916 w 7338847"/>
              <a:gd name="connsiteY19" fmla="*/ 1333261 h 1901034"/>
              <a:gd name="connsiteX20" fmla="*/ 4343399 w 7338847"/>
              <a:gd name="connsiteY20" fmla="*/ 568634 h 1901034"/>
              <a:gd name="connsiteX21" fmla="*/ 4398578 w 7338847"/>
              <a:gd name="connsiteY21" fmla="*/ 1151958 h 1901034"/>
              <a:gd name="connsiteX22" fmla="*/ 4926723 w 7338847"/>
              <a:gd name="connsiteY22" fmla="*/ 442510 h 1901034"/>
              <a:gd name="connsiteX23" fmla="*/ 4887309 w 7338847"/>
              <a:gd name="connsiteY23" fmla="*/ 1215020 h 1901034"/>
              <a:gd name="connsiteX24" fmla="*/ 5281447 w 7338847"/>
              <a:gd name="connsiteY24" fmla="*/ 789351 h 1901034"/>
              <a:gd name="connsiteX25" fmla="*/ 5494282 w 7338847"/>
              <a:gd name="connsiteY25" fmla="*/ 1522447 h 1901034"/>
              <a:gd name="connsiteX26" fmla="*/ 5998778 w 7338847"/>
              <a:gd name="connsiteY26" fmla="*/ 1262316 h 1901034"/>
              <a:gd name="connsiteX27" fmla="*/ 6156434 w 7338847"/>
              <a:gd name="connsiteY27" fmla="*/ 1837758 h 1901034"/>
              <a:gd name="connsiteX28" fmla="*/ 6731875 w 7338847"/>
              <a:gd name="connsiteY28" fmla="*/ 1136192 h 1901034"/>
              <a:gd name="connsiteX29" fmla="*/ 6771289 w 7338847"/>
              <a:gd name="connsiteY29" fmla="*/ 1404206 h 1901034"/>
              <a:gd name="connsiteX30" fmla="*/ 7141778 w 7338847"/>
              <a:gd name="connsiteY30" fmla="*/ 245441 h 1901034"/>
              <a:gd name="connsiteX31" fmla="*/ 7228489 w 7338847"/>
              <a:gd name="connsiteY31" fmla="*/ 797234 h 1901034"/>
              <a:gd name="connsiteX32" fmla="*/ 7338847 w 7338847"/>
              <a:gd name="connsiteY32" fmla="*/ 529220 h 1901034"/>
              <a:gd name="connsiteX0" fmla="*/ -2 w 7181191"/>
              <a:gd name="connsiteY0" fmla="*/ 773585 h 1901034"/>
              <a:gd name="connsiteX1" fmla="*/ 212833 w 7181191"/>
              <a:gd name="connsiteY1" fmla="*/ 1246551 h 1901034"/>
              <a:gd name="connsiteX2" fmla="*/ 496612 w 7181191"/>
              <a:gd name="connsiteY2" fmla="*/ 1498799 h 1901034"/>
              <a:gd name="connsiteX3" fmla="*/ 717329 w 7181191"/>
              <a:gd name="connsiteY3" fmla="*/ 1073130 h 1901034"/>
              <a:gd name="connsiteX4" fmla="*/ 898633 w 7181191"/>
              <a:gd name="connsiteY4" fmla="*/ 1301730 h 1901034"/>
              <a:gd name="connsiteX5" fmla="*/ 1166647 w 7181191"/>
              <a:gd name="connsiteY5" fmla="*/ 521337 h 1901034"/>
              <a:gd name="connsiteX6" fmla="*/ 1387364 w 7181191"/>
              <a:gd name="connsiteY6" fmla="*/ 608047 h 1901034"/>
              <a:gd name="connsiteX7" fmla="*/ 1694791 w 7181191"/>
              <a:gd name="connsiteY7" fmla="*/ 16841 h 1901034"/>
              <a:gd name="connsiteX8" fmla="*/ 1868212 w 7181191"/>
              <a:gd name="connsiteY8" fmla="*/ 623813 h 1901034"/>
              <a:gd name="connsiteX9" fmla="*/ 2167757 w 7181191"/>
              <a:gd name="connsiteY9" fmla="*/ 142965 h 1901034"/>
              <a:gd name="connsiteX10" fmla="*/ 2222936 w 7181191"/>
              <a:gd name="connsiteY10" fmla="*/ 781468 h 1901034"/>
              <a:gd name="connsiteX11" fmla="*/ 2782612 w 7181191"/>
              <a:gd name="connsiteY11" fmla="*/ 1075 h 1901034"/>
              <a:gd name="connsiteX12" fmla="*/ 2735315 w 7181191"/>
              <a:gd name="connsiteY12" fmla="*/ 986420 h 1901034"/>
              <a:gd name="connsiteX13" fmla="*/ 2987564 w 7181191"/>
              <a:gd name="connsiteY13" fmla="*/ 1049482 h 1901034"/>
              <a:gd name="connsiteX14" fmla="*/ 3058509 w 7181191"/>
              <a:gd name="connsiteY14" fmla="*/ 1900820 h 1901034"/>
              <a:gd name="connsiteX15" fmla="*/ 3531474 w 7181191"/>
              <a:gd name="connsiteY15" fmla="*/ 1136192 h 1901034"/>
              <a:gd name="connsiteX16" fmla="*/ 3594536 w 7181191"/>
              <a:gd name="connsiteY16" fmla="*/ 1553979 h 1901034"/>
              <a:gd name="connsiteX17" fmla="*/ 3941378 w 7181191"/>
              <a:gd name="connsiteY17" fmla="*/ 765703 h 1901034"/>
              <a:gd name="connsiteX18" fmla="*/ 3949260 w 7181191"/>
              <a:gd name="connsiteY18" fmla="*/ 1333261 h 1901034"/>
              <a:gd name="connsiteX19" fmla="*/ 4185743 w 7181191"/>
              <a:gd name="connsiteY19" fmla="*/ 568634 h 1901034"/>
              <a:gd name="connsiteX20" fmla="*/ 4240922 w 7181191"/>
              <a:gd name="connsiteY20" fmla="*/ 1151958 h 1901034"/>
              <a:gd name="connsiteX21" fmla="*/ 4769067 w 7181191"/>
              <a:gd name="connsiteY21" fmla="*/ 442510 h 1901034"/>
              <a:gd name="connsiteX22" fmla="*/ 4729653 w 7181191"/>
              <a:gd name="connsiteY22" fmla="*/ 1215020 h 1901034"/>
              <a:gd name="connsiteX23" fmla="*/ 5123791 w 7181191"/>
              <a:gd name="connsiteY23" fmla="*/ 789351 h 1901034"/>
              <a:gd name="connsiteX24" fmla="*/ 5336626 w 7181191"/>
              <a:gd name="connsiteY24" fmla="*/ 1522447 h 1901034"/>
              <a:gd name="connsiteX25" fmla="*/ 5841122 w 7181191"/>
              <a:gd name="connsiteY25" fmla="*/ 1262316 h 1901034"/>
              <a:gd name="connsiteX26" fmla="*/ 5998778 w 7181191"/>
              <a:gd name="connsiteY26" fmla="*/ 1837758 h 1901034"/>
              <a:gd name="connsiteX27" fmla="*/ 6574219 w 7181191"/>
              <a:gd name="connsiteY27" fmla="*/ 1136192 h 1901034"/>
              <a:gd name="connsiteX28" fmla="*/ 6613633 w 7181191"/>
              <a:gd name="connsiteY28" fmla="*/ 1404206 h 1901034"/>
              <a:gd name="connsiteX29" fmla="*/ 6984122 w 7181191"/>
              <a:gd name="connsiteY29" fmla="*/ 245441 h 1901034"/>
              <a:gd name="connsiteX30" fmla="*/ 7070833 w 7181191"/>
              <a:gd name="connsiteY30" fmla="*/ 797234 h 1901034"/>
              <a:gd name="connsiteX31" fmla="*/ 7181191 w 7181191"/>
              <a:gd name="connsiteY31" fmla="*/ 529220 h 190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181191" h="1901034">
                <a:moveTo>
                  <a:pt x="-2" y="773585"/>
                </a:moveTo>
                <a:cubicBezTo>
                  <a:pt x="61746" y="786723"/>
                  <a:pt x="130064" y="1125682"/>
                  <a:pt x="212833" y="1246551"/>
                </a:cubicBezTo>
                <a:cubicBezTo>
                  <a:pt x="295602" y="1367420"/>
                  <a:pt x="412529" y="1527703"/>
                  <a:pt x="496612" y="1498799"/>
                </a:cubicBezTo>
                <a:cubicBezTo>
                  <a:pt x="580695" y="1469896"/>
                  <a:pt x="650326" y="1105975"/>
                  <a:pt x="717329" y="1073130"/>
                </a:cubicBezTo>
                <a:cubicBezTo>
                  <a:pt x="784332" y="1040285"/>
                  <a:pt x="823747" y="1393695"/>
                  <a:pt x="898633" y="1301730"/>
                </a:cubicBezTo>
                <a:cubicBezTo>
                  <a:pt x="973519" y="1209765"/>
                  <a:pt x="1085192" y="636951"/>
                  <a:pt x="1166647" y="521337"/>
                </a:cubicBezTo>
                <a:cubicBezTo>
                  <a:pt x="1248102" y="405723"/>
                  <a:pt x="1299340" y="692130"/>
                  <a:pt x="1387364" y="608047"/>
                </a:cubicBezTo>
                <a:cubicBezTo>
                  <a:pt x="1475388" y="523964"/>
                  <a:pt x="1614650" y="14213"/>
                  <a:pt x="1694791" y="16841"/>
                </a:cubicBezTo>
                <a:cubicBezTo>
                  <a:pt x="1774932" y="19469"/>
                  <a:pt x="1789384" y="602792"/>
                  <a:pt x="1868212" y="623813"/>
                </a:cubicBezTo>
                <a:cubicBezTo>
                  <a:pt x="1947040" y="644834"/>
                  <a:pt x="2108636" y="116689"/>
                  <a:pt x="2167757" y="142965"/>
                </a:cubicBezTo>
                <a:cubicBezTo>
                  <a:pt x="2226878" y="169241"/>
                  <a:pt x="2120460" y="805116"/>
                  <a:pt x="2222936" y="781468"/>
                </a:cubicBezTo>
                <a:cubicBezTo>
                  <a:pt x="2325412" y="757820"/>
                  <a:pt x="2697216" y="-33084"/>
                  <a:pt x="2782612" y="1075"/>
                </a:cubicBezTo>
                <a:cubicBezTo>
                  <a:pt x="2868009" y="35234"/>
                  <a:pt x="2701156" y="811686"/>
                  <a:pt x="2735315" y="986420"/>
                </a:cubicBezTo>
                <a:cubicBezTo>
                  <a:pt x="2769474" y="1161154"/>
                  <a:pt x="2933698" y="897082"/>
                  <a:pt x="2987564" y="1049482"/>
                </a:cubicBezTo>
                <a:cubicBezTo>
                  <a:pt x="3041430" y="1201882"/>
                  <a:pt x="2967857" y="1886368"/>
                  <a:pt x="3058509" y="1900820"/>
                </a:cubicBezTo>
                <a:cubicBezTo>
                  <a:pt x="3149161" y="1915272"/>
                  <a:pt x="3442136" y="1193999"/>
                  <a:pt x="3531474" y="1136192"/>
                </a:cubicBezTo>
                <a:cubicBezTo>
                  <a:pt x="3620812" y="1078385"/>
                  <a:pt x="3526219" y="1615727"/>
                  <a:pt x="3594536" y="1553979"/>
                </a:cubicBezTo>
                <a:cubicBezTo>
                  <a:pt x="3662853" y="1492231"/>
                  <a:pt x="3882257" y="802489"/>
                  <a:pt x="3941378" y="765703"/>
                </a:cubicBezTo>
                <a:cubicBezTo>
                  <a:pt x="4000499" y="728917"/>
                  <a:pt x="3908533" y="1366106"/>
                  <a:pt x="3949260" y="1333261"/>
                </a:cubicBezTo>
                <a:cubicBezTo>
                  <a:pt x="3989987" y="1300416"/>
                  <a:pt x="4137133" y="598851"/>
                  <a:pt x="4185743" y="568634"/>
                </a:cubicBezTo>
                <a:cubicBezTo>
                  <a:pt x="4234353" y="538417"/>
                  <a:pt x="4143701" y="1172979"/>
                  <a:pt x="4240922" y="1151958"/>
                </a:cubicBezTo>
                <a:cubicBezTo>
                  <a:pt x="4338143" y="1130937"/>
                  <a:pt x="4687612" y="432000"/>
                  <a:pt x="4769067" y="442510"/>
                </a:cubicBezTo>
                <a:cubicBezTo>
                  <a:pt x="4850522" y="453020"/>
                  <a:pt x="4670532" y="1157213"/>
                  <a:pt x="4729653" y="1215020"/>
                </a:cubicBezTo>
                <a:cubicBezTo>
                  <a:pt x="4788774" y="1272827"/>
                  <a:pt x="5022629" y="738113"/>
                  <a:pt x="5123791" y="789351"/>
                </a:cubicBezTo>
                <a:cubicBezTo>
                  <a:pt x="5224953" y="840589"/>
                  <a:pt x="5217071" y="1443620"/>
                  <a:pt x="5336626" y="1522447"/>
                </a:cubicBezTo>
                <a:cubicBezTo>
                  <a:pt x="5456181" y="1601275"/>
                  <a:pt x="5730763" y="1209764"/>
                  <a:pt x="5841122" y="1262316"/>
                </a:cubicBezTo>
                <a:cubicBezTo>
                  <a:pt x="5951481" y="1314868"/>
                  <a:pt x="5876595" y="1858779"/>
                  <a:pt x="5998778" y="1837758"/>
                </a:cubicBezTo>
                <a:cubicBezTo>
                  <a:pt x="6120961" y="1816737"/>
                  <a:pt x="6471743" y="1208451"/>
                  <a:pt x="6574219" y="1136192"/>
                </a:cubicBezTo>
                <a:cubicBezTo>
                  <a:pt x="6676695" y="1063933"/>
                  <a:pt x="6545316" y="1552665"/>
                  <a:pt x="6613633" y="1404206"/>
                </a:cubicBezTo>
                <a:cubicBezTo>
                  <a:pt x="6681950" y="1255748"/>
                  <a:pt x="6907922" y="346603"/>
                  <a:pt x="6984122" y="245441"/>
                </a:cubicBezTo>
                <a:cubicBezTo>
                  <a:pt x="7060322" y="144279"/>
                  <a:pt x="7037988" y="749938"/>
                  <a:pt x="7070833" y="797234"/>
                </a:cubicBezTo>
                <a:cubicBezTo>
                  <a:pt x="7103678" y="844531"/>
                  <a:pt x="7142434" y="686875"/>
                  <a:pt x="7181191" y="52922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9D646-7509-4206-0B55-B85FE944B652}"/>
              </a:ext>
            </a:extLst>
          </p:cNvPr>
          <p:cNvCxnSpPr/>
          <p:nvPr/>
        </p:nvCxnSpPr>
        <p:spPr bwMode="auto">
          <a:xfrm>
            <a:off x="2598878" y="5122499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1F3FDA-AC15-3574-B601-796873C00CCD}"/>
              </a:ext>
            </a:extLst>
          </p:cNvPr>
          <p:cNvCxnSpPr/>
          <p:nvPr/>
        </p:nvCxnSpPr>
        <p:spPr bwMode="auto">
          <a:xfrm>
            <a:off x="3475370" y="5122499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Freeform 271">
            <a:extLst>
              <a:ext uri="{FF2B5EF4-FFF2-40B4-BE49-F238E27FC236}">
                <a16:creationId xmlns:a16="http://schemas.microsoft.com/office/drawing/2014/main" id="{0E1CDAC5-9AE0-43B9-4DE7-2A8D0F8BEF69}"/>
              </a:ext>
            </a:extLst>
          </p:cNvPr>
          <p:cNvSpPr/>
          <p:nvPr/>
        </p:nvSpPr>
        <p:spPr bwMode="auto">
          <a:xfrm>
            <a:off x="3999859" y="3646906"/>
            <a:ext cx="3367546" cy="1244965"/>
          </a:xfrm>
          <a:custGeom>
            <a:avLst/>
            <a:gdLst>
              <a:gd name="connsiteX0" fmla="*/ 0 w 4091152"/>
              <a:gd name="connsiteY0" fmla="*/ 394755 h 900586"/>
              <a:gd name="connsiteX1" fmla="*/ 110358 w 4091152"/>
              <a:gd name="connsiteY1" fmla="*/ 244983 h 900586"/>
              <a:gd name="connsiteX2" fmla="*/ 173421 w 4091152"/>
              <a:gd name="connsiteY2" fmla="*/ 442052 h 900586"/>
              <a:gd name="connsiteX3" fmla="*/ 386255 w 4091152"/>
              <a:gd name="connsiteY3" fmla="*/ 386873 h 900586"/>
              <a:gd name="connsiteX4" fmla="*/ 425669 w 4091152"/>
              <a:gd name="connsiteY4" fmla="*/ 528762 h 900586"/>
              <a:gd name="connsiteX5" fmla="*/ 551793 w 4091152"/>
              <a:gd name="connsiteY5" fmla="*/ 631238 h 900586"/>
              <a:gd name="connsiteX6" fmla="*/ 583324 w 4091152"/>
              <a:gd name="connsiteY6" fmla="*/ 851955 h 900586"/>
              <a:gd name="connsiteX7" fmla="*/ 717331 w 4091152"/>
              <a:gd name="connsiteY7" fmla="*/ 670652 h 900586"/>
              <a:gd name="connsiteX8" fmla="*/ 748862 w 4091152"/>
              <a:gd name="connsiteY8" fmla="*/ 844073 h 900586"/>
              <a:gd name="connsiteX9" fmla="*/ 859221 w 4091152"/>
              <a:gd name="connsiteY9" fmla="*/ 607590 h 900586"/>
              <a:gd name="connsiteX10" fmla="*/ 914400 w 4091152"/>
              <a:gd name="connsiteY10" fmla="*/ 875604 h 900586"/>
              <a:gd name="connsiteX11" fmla="*/ 1048407 w 4091152"/>
              <a:gd name="connsiteY11" fmla="*/ 536645 h 900586"/>
              <a:gd name="connsiteX12" fmla="*/ 1064172 w 4091152"/>
              <a:gd name="connsiteY12" fmla="*/ 686417 h 900586"/>
              <a:gd name="connsiteX13" fmla="*/ 1206062 w 4091152"/>
              <a:gd name="connsiteY13" fmla="*/ 591824 h 900586"/>
              <a:gd name="connsiteX14" fmla="*/ 1261241 w 4091152"/>
              <a:gd name="connsiteY14" fmla="*/ 820424 h 900586"/>
              <a:gd name="connsiteX15" fmla="*/ 1395248 w 4091152"/>
              <a:gd name="connsiteY15" fmla="*/ 615473 h 900586"/>
              <a:gd name="connsiteX16" fmla="*/ 1489841 w 4091152"/>
              <a:gd name="connsiteY16" fmla="*/ 828307 h 900586"/>
              <a:gd name="connsiteX17" fmla="*/ 1647496 w 4091152"/>
              <a:gd name="connsiteY17" fmla="*/ 710066 h 900586"/>
              <a:gd name="connsiteX18" fmla="*/ 1718441 w 4091152"/>
              <a:gd name="connsiteY18" fmla="*/ 844073 h 900586"/>
              <a:gd name="connsiteX19" fmla="*/ 1891862 w 4091152"/>
              <a:gd name="connsiteY19" fmla="*/ 639121 h 900586"/>
              <a:gd name="connsiteX20" fmla="*/ 1947041 w 4091152"/>
              <a:gd name="connsiteY20" fmla="*/ 804659 h 900586"/>
              <a:gd name="connsiteX21" fmla="*/ 2057400 w 4091152"/>
              <a:gd name="connsiteY21" fmla="*/ 552410 h 900586"/>
              <a:gd name="connsiteX22" fmla="*/ 2120462 w 4091152"/>
              <a:gd name="connsiteY22" fmla="*/ 347459 h 900586"/>
              <a:gd name="connsiteX23" fmla="*/ 2191407 w 4091152"/>
              <a:gd name="connsiteY23" fmla="*/ 568176 h 900586"/>
              <a:gd name="connsiteX24" fmla="*/ 2317531 w 4091152"/>
              <a:gd name="connsiteY24" fmla="*/ 300162 h 900586"/>
              <a:gd name="connsiteX25" fmla="*/ 2356945 w 4091152"/>
              <a:gd name="connsiteY25" fmla="*/ 520879 h 900586"/>
              <a:gd name="connsiteX26" fmla="*/ 2435772 w 4091152"/>
              <a:gd name="connsiteY26" fmla="*/ 315928 h 900586"/>
              <a:gd name="connsiteX27" fmla="*/ 2530365 w 4091152"/>
              <a:gd name="connsiteY27" fmla="*/ 725831 h 900586"/>
              <a:gd name="connsiteX28" fmla="*/ 2609193 w 4091152"/>
              <a:gd name="connsiteY28" fmla="*/ 583941 h 900586"/>
              <a:gd name="connsiteX29" fmla="*/ 2695903 w 4091152"/>
              <a:gd name="connsiteY29" fmla="*/ 899252 h 900586"/>
              <a:gd name="connsiteX30" fmla="*/ 3019096 w 4091152"/>
              <a:gd name="connsiteY30" fmla="*/ 702183 h 900586"/>
              <a:gd name="connsiteX31" fmla="*/ 3058510 w 4091152"/>
              <a:gd name="connsiteY31" fmla="*/ 828307 h 900586"/>
              <a:gd name="connsiteX32" fmla="*/ 3192517 w 4091152"/>
              <a:gd name="connsiteY32" fmla="*/ 315928 h 900586"/>
              <a:gd name="connsiteX33" fmla="*/ 3239814 w 4091152"/>
              <a:gd name="connsiteY33" fmla="*/ 497231 h 900586"/>
              <a:gd name="connsiteX34" fmla="*/ 3405352 w 4091152"/>
              <a:gd name="connsiteY34" fmla="*/ 8500 h 900586"/>
              <a:gd name="connsiteX35" fmla="*/ 3468414 w 4091152"/>
              <a:gd name="connsiteY35" fmla="*/ 197686 h 900586"/>
              <a:gd name="connsiteX36" fmla="*/ 3570889 w 4091152"/>
              <a:gd name="connsiteY36" fmla="*/ 339576 h 900586"/>
              <a:gd name="connsiteX37" fmla="*/ 3633952 w 4091152"/>
              <a:gd name="connsiteY37" fmla="*/ 623355 h 900586"/>
              <a:gd name="connsiteX38" fmla="*/ 3815255 w 4091152"/>
              <a:gd name="connsiteY38" fmla="*/ 568176 h 900586"/>
              <a:gd name="connsiteX39" fmla="*/ 3878317 w 4091152"/>
              <a:gd name="connsiteY39" fmla="*/ 773128 h 900586"/>
              <a:gd name="connsiteX40" fmla="*/ 4004441 w 4091152"/>
              <a:gd name="connsiteY40" fmla="*/ 607590 h 900586"/>
              <a:gd name="connsiteX41" fmla="*/ 4051738 w 4091152"/>
              <a:gd name="connsiteY41" fmla="*/ 725831 h 900586"/>
              <a:gd name="connsiteX42" fmla="*/ 4091152 w 4091152"/>
              <a:gd name="connsiteY42" fmla="*/ 654886 h 90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91152" h="900586">
                <a:moveTo>
                  <a:pt x="0" y="394755"/>
                </a:moveTo>
                <a:cubicBezTo>
                  <a:pt x="40727" y="315927"/>
                  <a:pt x="81455" y="237100"/>
                  <a:pt x="110358" y="244983"/>
                </a:cubicBezTo>
                <a:cubicBezTo>
                  <a:pt x="139261" y="252866"/>
                  <a:pt x="127438" y="418404"/>
                  <a:pt x="173421" y="442052"/>
                </a:cubicBezTo>
                <a:cubicBezTo>
                  <a:pt x="219404" y="465700"/>
                  <a:pt x="344214" y="372421"/>
                  <a:pt x="386255" y="386873"/>
                </a:cubicBezTo>
                <a:cubicBezTo>
                  <a:pt x="428296" y="401325"/>
                  <a:pt x="398079" y="488035"/>
                  <a:pt x="425669" y="528762"/>
                </a:cubicBezTo>
                <a:cubicBezTo>
                  <a:pt x="453259" y="569489"/>
                  <a:pt x="525517" y="577373"/>
                  <a:pt x="551793" y="631238"/>
                </a:cubicBezTo>
                <a:cubicBezTo>
                  <a:pt x="578069" y="685104"/>
                  <a:pt x="555734" y="845386"/>
                  <a:pt x="583324" y="851955"/>
                </a:cubicBezTo>
                <a:cubicBezTo>
                  <a:pt x="610914" y="858524"/>
                  <a:pt x="689741" y="671966"/>
                  <a:pt x="717331" y="670652"/>
                </a:cubicBezTo>
                <a:cubicBezTo>
                  <a:pt x="744921" y="669338"/>
                  <a:pt x="725214" y="854583"/>
                  <a:pt x="748862" y="844073"/>
                </a:cubicBezTo>
                <a:cubicBezTo>
                  <a:pt x="772510" y="833563"/>
                  <a:pt x="831631" y="602335"/>
                  <a:pt x="859221" y="607590"/>
                </a:cubicBezTo>
                <a:cubicBezTo>
                  <a:pt x="886811" y="612845"/>
                  <a:pt x="882869" y="887428"/>
                  <a:pt x="914400" y="875604"/>
                </a:cubicBezTo>
                <a:cubicBezTo>
                  <a:pt x="945931" y="863780"/>
                  <a:pt x="1023445" y="568176"/>
                  <a:pt x="1048407" y="536645"/>
                </a:cubicBezTo>
                <a:cubicBezTo>
                  <a:pt x="1073369" y="505114"/>
                  <a:pt x="1037896" y="677221"/>
                  <a:pt x="1064172" y="686417"/>
                </a:cubicBezTo>
                <a:cubicBezTo>
                  <a:pt x="1090448" y="695613"/>
                  <a:pt x="1173217" y="569490"/>
                  <a:pt x="1206062" y="591824"/>
                </a:cubicBezTo>
                <a:cubicBezTo>
                  <a:pt x="1238907" y="614158"/>
                  <a:pt x="1229710" y="816483"/>
                  <a:pt x="1261241" y="820424"/>
                </a:cubicBezTo>
                <a:cubicBezTo>
                  <a:pt x="1292772" y="824365"/>
                  <a:pt x="1357148" y="614159"/>
                  <a:pt x="1395248" y="615473"/>
                </a:cubicBezTo>
                <a:cubicBezTo>
                  <a:pt x="1433348" y="616787"/>
                  <a:pt x="1447800" y="812542"/>
                  <a:pt x="1489841" y="828307"/>
                </a:cubicBezTo>
                <a:cubicBezTo>
                  <a:pt x="1531882" y="844072"/>
                  <a:pt x="1609396" y="707438"/>
                  <a:pt x="1647496" y="710066"/>
                </a:cubicBezTo>
                <a:cubicBezTo>
                  <a:pt x="1685596" y="712694"/>
                  <a:pt x="1677713" y="855897"/>
                  <a:pt x="1718441" y="844073"/>
                </a:cubicBezTo>
                <a:cubicBezTo>
                  <a:pt x="1759169" y="832249"/>
                  <a:pt x="1853762" y="645690"/>
                  <a:pt x="1891862" y="639121"/>
                </a:cubicBezTo>
                <a:cubicBezTo>
                  <a:pt x="1929962" y="632552"/>
                  <a:pt x="1919451" y="819111"/>
                  <a:pt x="1947041" y="804659"/>
                </a:cubicBezTo>
                <a:cubicBezTo>
                  <a:pt x="1974631" y="790207"/>
                  <a:pt x="2028497" y="628610"/>
                  <a:pt x="2057400" y="552410"/>
                </a:cubicBezTo>
                <a:cubicBezTo>
                  <a:pt x="2086303" y="476210"/>
                  <a:pt x="2098128" y="344831"/>
                  <a:pt x="2120462" y="347459"/>
                </a:cubicBezTo>
                <a:cubicBezTo>
                  <a:pt x="2142796" y="350087"/>
                  <a:pt x="2158562" y="576059"/>
                  <a:pt x="2191407" y="568176"/>
                </a:cubicBezTo>
                <a:cubicBezTo>
                  <a:pt x="2224252" y="560293"/>
                  <a:pt x="2289941" y="308045"/>
                  <a:pt x="2317531" y="300162"/>
                </a:cubicBezTo>
                <a:cubicBezTo>
                  <a:pt x="2345121" y="292279"/>
                  <a:pt x="2337238" y="518251"/>
                  <a:pt x="2356945" y="520879"/>
                </a:cubicBezTo>
                <a:cubicBezTo>
                  <a:pt x="2376652" y="523507"/>
                  <a:pt x="2406869" y="281769"/>
                  <a:pt x="2435772" y="315928"/>
                </a:cubicBezTo>
                <a:cubicBezTo>
                  <a:pt x="2464675" y="350087"/>
                  <a:pt x="2501462" y="681162"/>
                  <a:pt x="2530365" y="725831"/>
                </a:cubicBezTo>
                <a:cubicBezTo>
                  <a:pt x="2559268" y="770500"/>
                  <a:pt x="2581603" y="555038"/>
                  <a:pt x="2609193" y="583941"/>
                </a:cubicBezTo>
                <a:cubicBezTo>
                  <a:pt x="2636783" y="612845"/>
                  <a:pt x="2627586" y="879545"/>
                  <a:pt x="2695903" y="899252"/>
                </a:cubicBezTo>
                <a:cubicBezTo>
                  <a:pt x="2764220" y="918959"/>
                  <a:pt x="2958662" y="714007"/>
                  <a:pt x="3019096" y="702183"/>
                </a:cubicBezTo>
                <a:cubicBezTo>
                  <a:pt x="3079531" y="690359"/>
                  <a:pt x="3029607" y="892683"/>
                  <a:pt x="3058510" y="828307"/>
                </a:cubicBezTo>
                <a:cubicBezTo>
                  <a:pt x="3087413" y="763931"/>
                  <a:pt x="3162300" y="371107"/>
                  <a:pt x="3192517" y="315928"/>
                </a:cubicBezTo>
                <a:cubicBezTo>
                  <a:pt x="3222734" y="260749"/>
                  <a:pt x="3204342" y="548469"/>
                  <a:pt x="3239814" y="497231"/>
                </a:cubicBezTo>
                <a:cubicBezTo>
                  <a:pt x="3275286" y="445993"/>
                  <a:pt x="3367252" y="58424"/>
                  <a:pt x="3405352" y="8500"/>
                </a:cubicBezTo>
                <a:cubicBezTo>
                  <a:pt x="3443452" y="-41424"/>
                  <a:pt x="3440824" y="142507"/>
                  <a:pt x="3468414" y="197686"/>
                </a:cubicBezTo>
                <a:cubicBezTo>
                  <a:pt x="3496004" y="252865"/>
                  <a:pt x="3543299" y="268631"/>
                  <a:pt x="3570889" y="339576"/>
                </a:cubicBezTo>
                <a:cubicBezTo>
                  <a:pt x="3598479" y="410521"/>
                  <a:pt x="3593224" y="585255"/>
                  <a:pt x="3633952" y="623355"/>
                </a:cubicBezTo>
                <a:cubicBezTo>
                  <a:pt x="3674680" y="661455"/>
                  <a:pt x="3774528" y="543214"/>
                  <a:pt x="3815255" y="568176"/>
                </a:cubicBezTo>
                <a:cubicBezTo>
                  <a:pt x="3855983" y="593138"/>
                  <a:pt x="3846786" y="766559"/>
                  <a:pt x="3878317" y="773128"/>
                </a:cubicBezTo>
                <a:cubicBezTo>
                  <a:pt x="3909848" y="779697"/>
                  <a:pt x="3975538" y="615473"/>
                  <a:pt x="4004441" y="607590"/>
                </a:cubicBezTo>
                <a:cubicBezTo>
                  <a:pt x="4033344" y="599707"/>
                  <a:pt x="4037286" y="717948"/>
                  <a:pt x="4051738" y="725831"/>
                </a:cubicBezTo>
                <a:cubicBezTo>
                  <a:pt x="4066190" y="733714"/>
                  <a:pt x="4078671" y="694300"/>
                  <a:pt x="4091152" y="65488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030682-916A-1A73-E00B-D6E5734CB240}"/>
              </a:ext>
            </a:extLst>
          </p:cNvPr>
          <p:cNvCxnSpPr/>
          <p:nvPr/>
        </p:nvCxnSpPr>
        <p:spPr bwMode="auto">
          <a:xfrm>
            <a:off x="2598877" y="454858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D32F2C-BAAF-631F-311E-B03A4D4C2032}"/>
              </a:ext>
            </a:extLst>
          </p:cNvPr>
          <p:cNvCxnSpPr/>
          <p:nvPr/>
        </p:nvCxnSpPr>
        <p:spPr bwMode="auto">
          <a:xfrm>
            <a:off x="3475369" y="4679351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6906D4-AB5A-58C4-5D3F-95819479FABF}"/>
              </a:ext>
            </a:extLst>
          </p:cNvPr>
          <p:cNvCxnSpPr/>
          <p:nvPr/>
        </p:nvCxnSpPr>
        <p:spPr bwMode="auto">
          <a:xfrm>
            <a:off x="2981700" y="511886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FCF4A9-BEE2-1CCF-741A-93D94E0FEBA4}"/>
              </a:ext>
            </a:extLst>
          </p:cNvPr>
          <p:cNvCxnSpPr/>
          <p:nvPr/>
        </p:nvCxnSpPr>
        <p:spPr bwMode="auto">
          <a:xfrm>
            <a:off x="2105208" y="511886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AFFC77-7AAD-7C43-EF5A-EFCE6853FCF5}"/>
              </a:ext>
            </a:extLst>
          </p:cNvPr>
          <p:cNvGrpSpPr/>
          <p:nvPr/>
        </p:nvGrpSpPr>
        <p:grpSpPr>
          <a:xfrm>
            <a:off x="3851702" y="4228939"/>
            <a:ext cx="3512458" cy="893561"/>
            <a:chOff x="2475185" y="4140447"/>
            <a:chExt cx="3512458" cy="89356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DF8841-463C-1D7C-5F8C-970C4CBF4BAA}"/>
                </a:ext>
              </a:extLst>
            </p:cNvPr>
            <p:cNvCxnSpPr/>
            <p:nvPr/>
          </p:nvCxnSpPr>
          <p:spPr bwMode="auto">
            <a:xfrm>
              <a:off x="2975344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088176-578A-359F-23FB-4B28A4F2FD17}"/>
                </a:ext>
              </a:extLst>
            </p:cNvPr>
            <p:cNvCxnSpPr/>
            <p:nvPr/>
          </p:nvCxnSpPr>
          <p:spPr bwMode="auto">
            <a:xfrm>
              <a:off x="3851836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0DE4255-F93C-0BA2-87C0-46ED74942B9A}"/>
                </a:ext>
              </a:extLst>
            </p:cNvPr>
            <p:cNvCxnSpPr/>
            <p:nvPr/>
          </p:nvCxnSpPr>
          <p:spPr bwMode="auto">
            <a:xfrm>
              <a:off x="4728327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DD480E-4FF8-7F9F-8F06-5F6DB9D0AA7D}"/>
                </a:ext>
              </a:extLst>
            </p:cNvPr>
            <p:cNvCxnSpPr/>
            <p:nvPr/>
          </p:nvCxnSpPr>
          <p:spPr bwMode="auto">
            <a:xfrm>
              <a:off x="5604820" y="5034008"/>
              <a:ext cx="382823" cy="0"/>
            </a:xfrm>
            <a:prstGeom prst="line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D81482-28D1-C104-6D85-A70B6B8FCC79}"/>
                </a:ext>
              </a:extLst>
            </p:cNvPr>
            <p:cNvCxnSpPr/>
            <p:nvPr/>
          </p:nvCxnSpPr>
          <p:spPr bwMode="auto">
            <a:xfrm>
              <a:off x="2975343" y="457996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2BE2A6-9024-B2F4-2FF7-5025AB9BD77C}"/>
                </a:ext>
              </a:extLst>
            </p:cNvPr>
            <p:cNvCxnSpPr/>
            <p:nvPr/>
          </p:nvCxnSpPr>
          <p:spPr bwMode="auto">
            <a:xfrm>
              <a:off x="3851835" y="457996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61BF0A-895A-B678-1D29-652B088E9233}"/>
                </a:ext>
              </a:extLst>
            </p:cNvPr>
            <p:cNvCxnSpPr/>
            <p:nvPr/>
          </p:nvCxnSpPr>
          <p:spPr bwMode="auto">
            <a:xfrm>
              <a:off x="4728326" y="4634450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6F7DD88-3BA0-288B-6920-B90F25A4C607}"/>
                </a:ext>
              </a:extLst>
            </p:cNvPr>
            <p:cNvCxnSpPr/>
            <p:nvPr/>
          </p:nvCxnSpPr>
          <p:spPr bwMode="auto">
            <a:xfrm>
              <a:off x="5604819" y="4460092"/>
              <a:ext cx="382823" cy="0"/>
            </a:xfrm>
            <a:prstGeom prst="line">
              <a:avLst/>
            </a:prstGeom>
            <a:noFill/>
            <a:ln w="349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12D605-B562-A451-902C-A526E52B1D58}"/>
                </a:ext>
              </a:extLst>
            </p:cNvPr>
            <p:cNvCxnSpPr/>
            <p:nvPr/>
          </p:nvCxnSpPr>
          <p:spPr bwMode="auto">
            <a:xfrm>
              <a:off x="5111150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C5A6F9-722E-C02F-DC2E-42F779A172DF}"/>
                </a:ext>
              </a:extLst>
            </p:cNvPr>
            <p:cNvCxnSpPr/>
            <p:nvPr/>
          </p:nvCxnSpPr>
          <p:spPr bwMode="auto">
            <a:xfrm>
              <a:off x="4234658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D326A7D-6C0C-7116-3414-4A475FF09C22}"/>
                </a:ext>
              </a:extLst>
            </p:cNvPr>
            <p:cNvCxnSpPr/>
            <p:nvPr/>
          </p:nvCxnSpPr>
          <p:spPr bwMode="auto">
            <a:xfrm>
              <a:off x="3358166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90EC15-58A8-9434-723C-A6F8EBC3BBAF}"/>
                </a:ext>
              </a:extLst>
            </p:cNvPr>
            <p:cNvCxnSpPr/>
            <p:nvPr/>
          </p:nvCxnSpPr>
          <p:spPr bwMode="auto">
            <a:xfrm>
              <a:off x="2481675" y="503037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46DE35-269D-92CB-3F19-3E28633E78C6}"/>
                </a:ext>
              </a:extLst>
            </p:cNvPr>
            <p:cNvCxnSpPr/>
            <p:nvPr/>
          </p:nvCxnSpPr>
          <p:spPr bwMode="auto">
            <a:xfrm>
              <a:off x="5104660" y="414044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B431C0-B3A8-367A-3C10-AE9E3F534DC7}"/>
                </a:ext>
              </a:extLst>
            </p:cNvPr>
            <p:cNvCxnSpPr/>
            <p:nvPr/>
          </p:nvCxnSpPr>
          <p:spPr bwMode="auto">
            <a:xfrm>
              <a:off x="4228168" y="4216728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2B59380-9A18-1035-0E13-4B52DDAC38F7}"/>
                </a:ext>
              </a:extLst>
            </p:cNvPr>
            <p:cNvCxnSpPr/>
            <p:nvPr/>
          </p:nvCxnSpPr>
          <p:spPr bwMode="auto">
            <a:xfrm>
              <a:off x="3351677" y="4543644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16894D-7508-5B4E-1240-39E6560BC514}"/>
                </a:ext>
              </a:extLst>
            </p:cNvPr>
            <p:cNvCxnSpPr/>
            <p:nvPr/>
          </p:nvCxnSpPr>
          <p:spPr bwMode="auto">
            <a:xfrm>
              <a:off x="2475185" y="4140447"/>
              <a:ext cx="500158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21A698-C3CB-F78A-97AB-7546A3561BEB}"/>
              </a:ext>
            </a:extLst>
          </p:cNvPr>
          <p:cNvCxnSpPr/>
          <p:nvPr/>
        </p:nvCxnSpPr>
        <p:spPr bwMode="auto">
          <a:xfrm>
            <a:off x="2975210" y="4370601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FB66845-BA7C-458C-60E5-7154935C84A8}"/>
              </a:ext>
            </a:extLst>
          </p:cNvPr>
          <p:cNvCxnSpPr/>
          <p:nvPr/>
        </p:nvCxnSpPr>
        <p:spPr bwMode="auto">
          <a:xfrm>
            <a:off x="2098718" y="4032788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6743F76-DCEE-3E0B-25E3-FF35469981F3}"/>
              </a:ext>
            </a:extLst>
          </p:cNvPr>
          <p:cNvCxnSpPr/>
          <p:nvPr/>
        </p:nvCxnSpPr>
        <p:spPr bwMode="auto">
          <a:xfrm>
            <a:off x="7832051" y="4548582"/>
            <a:ext cx="382823" cy="0"/>
          </a:xfrm>
          <a:prstGeom prst="lin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A2D4CF-0EA7-498B-136B-EE2FEDC21D31}"/>
              </a:ext>
            </a:extLst>
          </p:cNvPr>
          <p:cNvCxnSpPr/>
          <p:nvPr/>
        </p:nvCxnSpPr>
        <p:spPr bwMode="auto">
          <a:xfrm>
            <a:off x="8587619" y="4300042"/>
            <a:ext cx="382823" cy="0"/>
          </a:xfrm>
          <a:prstGeom prst="line">
            <a:avLst/>
          </a:prstGeom>
          <a:noFill/>
          <a:ln w="349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EC58230-99EB-0DAB-85B6-CA91A9AB7F9E}"/>
              </a:ext>
            </a:extLst>
          </p:cNvPr>
          <p:cNvCxnSpPr/>
          <p:nvPr/>
        </p:nvCxnSpPr>
        <p:spPr bwMode="auto">
          <a:xfrm flipH="1">
            <a:off x="8400905" y="4278007"/>
            <a:ext cx="3057" cy="30561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4" name="Textfeld 28">
            <a:extLst>
              <a:ext uri="{FF2B5EF4-FFF2-40B4-BE49-F238E27FC236}">
                <a16:creationId xmlns:a16="http://schemas.microsoft.com/office/drawing/2014/main" id="{ACB8C658-1D9F-273D-47EA-4A9B4964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046" y="4696593"/>
            <a:ext cx="12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Error!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4C03C4-78AB-D771-5402-3BE245820890}"/>
              </a:ext>
            </a:extLst>
          </p:cNvPr>
          <p:cNvCxnSpPr/>
          <p:nvPr/>
        </p:nvCxnSpPr>
        <p:spPr>
          <a:xfrm flipH="1" flipV="1">
            <a:off x="8497571" y="4494689"/>
            <a:ext cx="281459" cy="300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28">
            <a:extLst>
              <a:ext uri="{FF2B5EF4-FFF2-40B4-BE49-F238E27FC236}">
                <a16:creationId xmlns:a16="http://schemas.microsoft.com/office/drawing/2014/main" id="{50194FC1-3535-DD8C-E2F4-F2EBCCEC3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162" y="6409739"/>
            <a:ext cx="10920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Solution for inertial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combine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classical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high-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bandwidth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atomic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high-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accuracy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9C8D5AC5-8673-D0EF-F6C4-222964BB8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92365" y="1759938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feld 28">
            <a:extLst>
              <a:ext uri="{FF2B5EF4-FFF2-40B4-BE49-F238E27FC236}">
                <a16:creationId xmlns:a16="http://schemas.microsoft.com/office/drawing/2014/main" id="{112F264A-537D-EC1B-C059-8030B5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126" y="1404280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63" name="Rounded Rectangle 216">
            <a:extLst>
              <a:ext uri="{FF2B5EF4-FFF2-40B4-BE49-F238E27FC236}">
                <a16:creationId xmlns:a16="http://schemas.microsoft.com/office/drawing/2014/main" id="{FAABA074-806F-EA15-A715-6BC9408226EC}"/>
              </a:ext>
            </a:extLst>
          </p:cNvPr>
          <p:cNvSpPr/>
          <p:nvPr/>
        </p:nvSpPr>
        <p:spPr>
          <a:xfrm>
            <a:off x="4280279" y="136461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64" name="Gerade Verbindung mit Pfeil 24">
            <a:extLst>
              <a:ext uri="{FF2B5EF4-FFF2-40B4-BE49-F238E27FC236}">
                <a16:creationId xmlns:a16="http://schemas.microsoft.com/office/drawing/2014/main" id="{9AA3FF38-FDC1-81E3-4C33-37467F0E9761}"/>
              </a:ext>
            </a:extLst>
          </p:cNvPr>
          <p:cNvCxnSpPr/>
          <p:nvPr/>
        </p:nvCxnSpPr>
        <p:spPr>
          <a:xfrm>
            <a:off x="1894687" y="2166401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5" name="Ellipse 752">
            <a:extLst>
              <a:ext uri="{FF2B5EF4-FFF2-40B4-BE49-F238E27FC236}">
                <a16:creationId xmlns:a16="http://schemas.microsoft.com/office/drawing/2014/main" id="{819CB29B-587D-6726-F192-334B1610B84B}"/>
              </a:ext>
            </a:extLst>
          </p:cNvPr>
          <p:cNvSpPr>
            <a:spLocks/>
          </p:cNvSpPr>
          <p:nvPr/>
        </p:nvSpPr>
        <p:spPr bwMode="auto">
          <a:xfrm>
            <a:off x="1848354" y="213669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66" name="Gerade Verbindung mit Pfeil 768">
            <a:extLst>
              <a:ext uri="{FF2B5EF4-FFF2-40B4-BE49-F238E27FC236}">
                <a16:creationId xmlns:a16="http://schemas.microsoft.com/office/drawing/2014/main" id="{83719D18-177E-5087-93D4-61C36AFBF7E0}"/>
              </a:ext>
            </a:extLst>
          </p:cNvPr>
          <p:cNvCxnSpPr/>
          <p:nvPr/>
        </p:nvCxnSpPr>
        <p:spPr>
          <a:xfrm>
            <a:off x="1697799" y="224707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7" name="Textfeld 28">
            <a:extLst>
              <a:ext uri="{FF2B5EF4-FFF2-40B4-BE49-F238E27FC236}">
                <a16:creationId xmlns:a16="http://schemas.microsoft.com/office/drawing/2014/main" id="{28713CA0-F55D-9A74-D206-DD30BEA89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407" y="1413392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68" name="Rounded Rectangle 221">
            <a:extLst>
              <a:ext uri="{FF2B5EF4-FFF2-40B4-BE49-F238E27FC236}">
                <a16:creationId xmlns:a16="http://schemas.microsoft.com/office/drawing/2014/main" id="{2081846B-3938-227F-64AF-634375AE8021}"/>
              </a:ext>
            </a:extLst>
          </p:cNvPr>
          <p:cNvSpPr/>
          <p:nvPr/>
        </p:nvSpPr>
        <p:spPr>
          <a:xfrm>
            <a:off x="1435406" y="135213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47352C-1FF7-B0C8-57AE-65ABC9B44EB3}"/>
              </a:ext>
            </a:extLst>
          </p:cNvPr>
          <p:cNvGrpSpPr/>
          <p:nvPr/>
        </p:nvGrpSpPr>
        <p:grpSpPr>
          <a:xfrm>
            <a:off x="2061768" y="2219673"/>
            <a:ext cx="258684" cy="67391"/>
            <a:chOff x="945724" y="2244096"/>
            <a:chExt cx="256963" cy="81358"/>
          </a:xfrm>
        </p:grpSpPr>
        <p:sp>
          <p:nvSpPr>
            <p:cNvPr id="70" name="Freihandform 776">
              <a:extLst>
                <a:ext uri="{FF2B5EF4-FFF2-40B4-BE49-F238E27FC236}">
                  <a16:creationId xmlns:a16="http://schemas.microsoft.com/office/drawing/2014/main" id="{8D7DC343-B1D7-5911-5E4E-95F9B3F8A1C1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42B371D-4580-B523-20FE-9521E401DE7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A30EA4C-E106-7C2C-DE2E-95323A20AA4E}"/>
              </a:ext>
            </a:extLst>
          </p:cNvPr>
          <p:cNvGrpSpPr/>
          <p:nvPr/>
        </p:nvGrpSpPr>
        <p:grpSpPr>
          <a:xfrm>
            <a:off x="2121956" y="2071371"/>
            <a:ext cx="258684" cy="67391"/>
            <a:chOff x="945724" y="2244096"/>
            <a:chExt cx="256963" cy="81358"/>
          </a:xfrm>
        </p:grpSpPr>
        <p:sp>
          <p:nvSpPr>
            <p:cNvPr id="86" name="Freihandform 776">
              <a:extLst>
                <a:ext uri="{FF2B5EF4-FFF2-40B4-BE49-F238E27FC236}">
                  <a16:creationId xmlns:a16="http://schemas.microsoft.com/office/drawing/2014/main" id="{C3D0DC7B-4EA9-25D3-08DD-FE0953D5CD89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8A366F6-7289-266B-5683-F3753A4653E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488A495-662D-B2A5-BE30-A7B5FAFE3C59}"/>
              </a:ext>
            </a:extLst>
          </p:cNvPr>
          <p:cNvGrpSpPr/>
          <p:nvPr/>
        </p:nvGrpSpPr>
        <p:grpSpPr>
          <a:xfrm>
            <a:off x="2247888" y="2142838"/>
            <a:ext cx="258684" cy="67391"/>
            <a:chOff x="945724" y="2244096"/>
            <a:chExt cx="256963" cy="81358"/>
          </a:xfrm>
        </p:grpSpPr>
        <p:sp>
          <p:nvSpPr>
            <p:cNvPr id="90" name="Freihandform 776">
              <a:extLst>
                <a:ext uri="{FF2B5EF4-FFF2-40B4-BE49-F238E27FC236}">
                  <a16:creationId xmlns:a16="http://schemas.microsoft.com/office/drawing/2014/main" id="{2EFD09D5-69BD-A8EF-9130-28FDA0B7440C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8B270D6-3599-47DC-7AB3-DA50147DFF3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9E423EF-FC2A-5576-98CA-67DC04A10F28}"/>
              </a:ext>
            </a:extLst>
          </p:cNvPr>
          <p:cNvGrpSpPr/>
          <p:nvPr/>
        </p:nvGrpSpPr>
        <p:grpSpPr>
          <a:xfrm>
            <a:off x="2377229" y="2232530"/>
            <a:ext cx="258684" cy="67391"/>
            <a:chOff x="945724" y="2244096"/>
            <a:chExt cx="256963" cy="81358"/>
          </a:xfrm>
        </p:grpSpPr>
        <p:sp>
          <p:nvSpPr>
            <p:cNvPr id="95" name="Freihandform 776">
              <a:extLst>
                <a:ext uri="{FF2B5EF4-FFF2-40B4-BE49-F238E27FC236}">
                  <a16:creationId xmlns:a16="http://schemas.microsoft.com/office/drawing/2014/main" id="{79AAB099-9BD5-328A-4141-1708C3C93EC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09B723D-1F52-6DB7-7B76-D031697A2C2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640EF1D-C0F6-5510-DFA9-24B05BC636EC}"/>
              </a:ext>
            </a:extLst>
          </p:cNvPr>
          <p:cNvGrpSpPr/>
          <p:nvPr/>
        </p:nvGrpSpPr>
        <p:grpSpPr>
          <a:xfrm>
            <a:off x="2419041" y="2061571"/>
            <a:ext cx="258684" cy="67391"/>
            <a:chOff x="945724" y="2244096"/>
            <a:chExt cx="256963" cy="81358"/>
          </a:xfrm>
        </p:grpSpPr>
        <p:sp>
          <p:nvSpPr>
            <p:cNvPr id="98" name="Freihandform 776">
              <a:extLst>
                <a:ext uri="{FF2B5EF4-FFF2-40B4-BE49-F238E27FC236}">
                  <a16:creationId xmlns:a16="http://schemas.microsoft.com/office/drawing/2014/main" id="{EA6B1E11-D108-284A-A0AF-D24B2506E24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F85317C9-FEF3-66D3-BDD3-CE6EEB5E6547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7A11EBD-D01C-B085-BBD9-9DB606C2DF32}"/>
              </a:ext>
            </a:extLst>
          </p:cNvPr>
          <p:cNvGrpSpPr/>
          <p:nvPr/>
        </p:nvGrpSpPr>
        <p:grpSpPr>
          <a:xfrm rot="6628019">
            <a:off x="1850401" y="1987302"/>
            <a:ext cx="212850" cy="81902"/>
            <a:chOff x="945724" y="2244096"/>
            <a:chExt cx="256963" cy="81358"/>
          </a:xfrm>
        </p:grpSpPr>
        <p:sp>
          <p:nvSpPr>
            <p:cNvPr id="101" name="Freihandform 776">
              <a:extLst>
                <a:ext uri="{FF2B5EF4-FFF2-40B4-BE49-F238E27FC236}">
                  <a16:creationId xmlns:a16="http://schemas.microsoft.com/office/drawing/2014/main" id="{BD95E458-FB82-AE99-6727-01DFCEC7BEC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3AF4716-0172-4612-F8C4-25EA0AC9413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AE7CE50-1F73-4684-DA8F-FAD8CFA2E9B4}"/>
              </a:ext>
            </a:extLst>
          </p:cNvPr>
          <p:cNvGrpSpPr/>
          <p:nvPr/>
        </p:nvGrpSpPr>
        <p:grpSpPr>
          <a:xfrm rot="18050091">
            <a:off x="1495511" y="2366974"/>
            <a:ext cx="212850" cy="81902"/>
            <a:chOff x="945724" y="2244096"/>
            <a:chExt cx="256963" cy="81358"/>
          </a:xfrm>
        </p:grpSpPr>
        <p:sp>
          <p:nvSpPr>
            <p:cNvPr id="104" name="Freihandform 776">
              <a:extLst>
                <a:ext uri="{FF2B5EF4-FFF2-40B4-BE49-F238E27FC236}">
                  <a16:creationId xmlns:a16="http://schemas.microsoft.com/office/drawing/2014/main" id="{6E14E4CE-16E2-1AEF-2E30-BA08A944BC3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D6CA4B86-A550-D014-EED0-95CCE7D17AB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9C7AF0-F12F-1CCE-2274-55F4A78106E3}"/>
              </a:ext>
            </a:extLst>
          </p:cNvPr>
          <p:cNvGrpSpPr/>
          <p:nvPr/>
        </p:nvGrpSpPr>
        <p:grpSpPr>
          <a:xfrm rot="14452607">
            <a:off x="1862626" y="2358557"/>
            <a:ext cx="212850" cy="81902"/>
            <a:chOff x="945724" y="2244096"/>
            <a:chExt cx="256963" cy="81358"/>
          </a:xfrm>
        </p:grpSpPr>
        <p:sp>
          <p:nvSpPr>
            <p:cNvPr id="107" name="Freihandform 776">
              <a:extLst>
                <a:ext uri="{FF2B5EF4-FFF2-40B4-BE49-F238E27FC236}">
                  <a16:creationId xmlns:a16="http://schemas.microsoft.com/office/drawing/2014/main" id="{4C0D1C2B-F38D-1864-CFE9-942A03AA2B9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7EA00F3-8169-0859-2633-8681FBC90398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109" name="Gerade Verbindung mit Pfeil 24">
            <a:extLst>
              <a:ext uri="{FF2B5EF4-FFF2-40B4-BE49-F238E27FC236}">
                <a16:creationId xmlns:a16="http://schemas.microsoft.com/office/drawing/2014/main" id="{CE62D433-50DF-3B48-A526-B456586C14AD}"/>
              </a:ext>
            </a:extLst>
          </p:cNvPr>
          <p:cNvCxnSpPr/>
          <p:nvPr/>
        </p:nvCxnSpPr>
        <p:spPr>
          <a:xfrm>
            <a:off x="3305570" y="217888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10" name="Gerade Verbindung mit Pfeil 768">
            <a:extLst>
              <a:ext uri="{FF2B5EF4-FFF2-40B4-BE49-F238E27FC236}">
                <a16:creationId xmlns:a16="http://schemas.microsoft.com/office/drawing/2014/main" id="{FE03BBAD-0574-8D3A-A230-A2E1C2B02837}"/>
              </a:ext>
            </a:extLst>
          </p:cNvPr>
          <p:cNvCxnSpPr/>
          <p:nvPr/>
        </p:nvCxnSpPr>
        <p:spPr>
          <a:xfrm>
            <a:off x="3108683" y="225955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11" name="Textfeld 28">
            <a:extLst>
              <a:ext uri="{FF2B5EF4-FFF2-40B4-BE49-F238E27FC236}">
                <a16:creationId xmlns:a16="http://schemas.microsoft.com/office/drawing/2014/main" id="{53526BB1-BB83-86AF-7684-5DC9F388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288" y="1425871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12" name="Rounded Rectangle 249">
            <a:extLst>
              <a:ext uri="{FF2B5EF4-FFF2-40B4-BE49-F238E27FC236}">
                <a16:creationId xmlns:a16="http://schemas.microsoft.com/office/drawing/2014/main" id="{B3DF5926-95C3-2171-268C-A5021998D20F}"/>
              </a:ext>
            </a:extLst>
          </p:cNvPr>
          <p:cNvSpPr/>
          <p:nvPr/>
        </p:nvSpPr>
        <p:spPr>
          <a:xfrm>
            <a:off x="2846289" y="1364610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31A757F-D81A-FE96-DE12-BE15509E3281}"/>
              </a:ext>
            </a:extLst>
          </p:cNvPr>
          <p:cNvGrpSpPr/>
          <p:nvPr/>
        </p:nvGrpSpPr>
        <p:grpSpPr>
          <a:xfrm>
            <a:off x="3472651" y="2232152"/>
            <a:ext cx="258684" cy="67391"/>
            <a:chOff x="945724" y="2244096"/>
            <a:chExt cx="256963" cy="81358"/>
          </a:xfrm>
        </p:grpSpPr>
        <p:sp>
          <p:nvSpPr>
            <p:cNvPr id="114" name="Freihandform 776">
              <a:extLst>
                <a:ext uri="{FF2B5EF4-FFF2-40B4-BE49-F238E27FC236}">
                  <a16:creationId xmlns:a16="http://schemas.microsoft.com/office/drawing/2014/main" id="{46D29EE9-2239-DE41-C0DE-F93040D5E0A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5FF7064-C5F8-E40B-4DBE-A47C82486F42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BB2A2FE-2836-B948-49C3-2DFF1CCE3080}"/>
              </a:ext>
            </a:extLst>
          </p:cNvPr>
          <p:cNvGrpSpPr/>
          <p:nvPr/>
        </p:nvGrpSpPr>
        <p:grpSpPr>
          <a:xfrm>
            <a:off x="3532840" y="2083851"/>
            <a:ext cx="258684" cy="67391"/>
            <a:chOff x="945724" y="2244096"/>
            <a:chExt cx="256963" cy="81358"/>
          </a:xfrm>
        </p:grpSpPr>
        <p:sp>
          <p:nvSpPr>
            <p:cNvPr id="117" name="Freihandform 776">
              <a:extLst>
                <a:ext uri="{FF2B5EF4-FFF2-40B4-BE49-F238E27FC236}">
                  <a16:creationId xmlns:a16="http://schemas.microsoft.com/office/drawing/2014/main" id="{0EC983C9-8D8F-D7C9-777B-43A7F7D3353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57CDBFA-E751-A96A-BABA-2940D64981D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A6574EC-1C85-0455-BF43-2569F6925893}"/>
              </a:ext>
            </a:extLst>
          </p:cNvPr>
          <p:cNvGrpSpPr/>
          <p:nvPr/>
        </p:nvGrpSpPr>
        <p:grpSpPr>
          <a:xfrm>
            <a:off x="3658772" y="2155317"/>
            <a:ext cx="258684" cy="67391"/>
            <a:chOff x="945724" y="2244096"/>
            <a:chExt cx="256963" cy="81358"/>
          </a:xfrm>
        </p:grpSpPr>
        <p:sp>
          <p:nvSpPr>
            <p:cNvPr id="120" name="Freihandform 776">
              <a:extLst>
                <a:ext uri="{FF2B5EF4-FFF2-40B4-BE49-F238E27FC236}">
                  <a16:creationId xmlns:a16="http://schemas.microsoft.com/office/drawing/2014/main" id="{BD442F4A-1618-92D9-FE16-53FF84A71579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928C78A-A9A5-6456-04AF-4CBE9B09BAE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0046318-6B71-F78C-9CAB-FAD9977DD28E}"/>
              </a:ext>
            </a:extLst>
          </p:cNvPr>
          <p:cNvGrpSpPr/>
          <p:nvPr/>
        </p:nvGrpSpPr>
        <p:grpSpPr>
          <a:xfrm>
            <a:off x="3788113" y="2245009"/>
            <a:ext cx="258684" cy="67391"/>
            <a:chOff x="945724" y="2244096"/>
            <a:chExt cx="256963" cy="81358"/>
          </a:xfrm>
        </p:grpSpPr>
        <p:sp>
          <p:nvSpPr>
            <p:cNvPr id="123" name="Freihandform 776">
              <a:extLst>
                <a:ext uri="{FF2B5EF4-FFF2-40B4-BE49-F238E27FC236}">
                  <a16:creationId xmlns:a16="http://schemas.microsoft.com/office/drawing/2014/main" id="{EF83E79A-617C-812D-28A5-93336CAFDD7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6F4129E-C8B8-14B2-2E4A-8E23792C9F0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77B0910-9C7E-90EA-C2F6-8ACFBD9F1B67}"/>
              </a:ext>
            </a:extLst>
          </p:cNvPr>
          <p:cNvGrpSpPr/>
          <p:nvPr/>
        </p:nvGrpSpPr>
        <p:grpSpPr>
          <a:xfrm>
            <a:off x="3829926" y="2074050"/>
            <a:ext cx="258684" cy="67391"/>
            <a:chOff x="945724" y="2244096"/>
            <a:chExt cx="256963" cy="81358"/>
          </a:xfrm>
        </p:grpSpPr>
        <p:sp>
          <p:nvSpPr>
            <p:cNvPr id="126" name="Freihandform 776">
              <a:extLst>
                <a:ext uri="{FF2B5EF4-FFF2-40B4-BE49-F238E27FC236}">
                  <a16:creationId xmlns:a16="http://schemas.microsoft.com/office/drawing/2014/main" id="{B5CB0B5D-807A-40CE-F4D5-CD263BDFF62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CCBF5EF6-CD96-14BD-31B9-AFDE6F4452D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4CEE6C0-8D91-D64F-9C62-21BF8E3406BA}"/>
              </a:ext>
            </a:extLst>
          </p:cNvPr>
          <p:cNvGrpSpPr/>
          <p:nvPr/>
        </p:nvGrpSpPr>
        <p:grpSpPr>
          <a:xfrm rot="6628019">
            <a:off x="3261285" y="1999781"/>
            <a:ext cx="212850" cy="81902"/>
            <a:chOff x="945724" y="2244096"/>
            <a:chExt cx="256963" cy="81358"/>
          </a:xfrm>
        </p:grpSpPr>
        <p:sp>
          <p:nvSpPr>
            <p:cNvPr id="129" name="Freihandform 776">
              <a:extLst>
                <a:ext uri="{FF2B5EF4-FFF2-40B4-BE49-F238E27FC236}">
                  <a16:creationId xmlns:a16="http://schemas.microsoft.com/office/drawing/2014/main" id="{70EA5493-5169-6F9A-730E-BC8C1FE458A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E53896FA-9F09-66C8-503E-3F93A4AFEB3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38D7E83-C1DE-8AED-71EF-F7EF937A1F29}"/>
              </a:ext>
            </a:extLst>
          </p:cNvPr>
          <p:cNvGrpSpPr/>
          <p:nvPr/>
        </p:nvGrpSpPr>
        <p:grpSpPr>
          <a:xfrm rot="18050091">
            <a:off x="2906394" y="2379454"/>
            <a:ext cx="212850" cy="81902"/>
            <a:chOff x="945724" y="2244096"/>
            <a:chExt cx="256963" cy="81358"/>
          </a:xfrm>
        </p:grpSpPr>
        <p:sp>
          <p:nvSpPr>
            <p:cNvPr id="132" name="Freihandform 776">
              <a:extLst>
                <a:ext uri="{FF2B5EF4-FFF2-40B4-BE49-F238E27FC236}">
                  <a16:creationId xmlns:a16="http://schemas.microsoft.com/office/drawing/2014/main" id="{A6C3D6A2-D65C-5C71-A004-59C2372D039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0D088DC-626D-0E0E-13E1-15D6EA8CDDB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9D0FEA0-964D-5CA2-1D7F-B13D946CC6F6}"/>
              </a:ext>
            </a:extLst>
          </p:cNvPr>
          <p:cNvGrpSpPr/>
          <p:nvPr/>
        </p:nvGrpSpPr>
        <p:grpSpPr>
          <a:xfrm rot="14452607">
            <a:off x="3273510" y="2371035"/>
            <a:ext cx="212850" cy="81902"/>
            <a:chOff x="945724" y="2244096"/>
            <a:chExt cx="256963" cy="81358"/>
          </a:xfrm>
        </p:grpSpPr>
        <p:sp>
          <p:nvSpPr>
            <p:cNvPr id="135" name="Freihandform 776">
              <a:extLst>
                <a:ext uri="{FF2B5EF4-FFF2-40B4-BE49-F238E27FC236}">
                  <a16:creationId xmlns:a16="http://schemas.microsoft.com/office/drawing/2014/main" id="{D8A63DCF-5E80-A1B4-B07F-351153DD9406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ABE9251-9A88-6636-C151-A3406DF5D569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7" name="Ellipse 752">
            <a:extLst>
              <a:ext uri="{FF2B5EF4-FFF2-40B4-BE49-F238E27FC236}">
                <a16:creationId xmlns:a16="http://schemas.microsoft.com/office/drawing/2014/main" id="{06EC17C8-2A02-A8C3-F713-51171363643A}"/>
              </a:ext>
            </a:extLst>
          </p:cNvPr>
          <p:cNvSpPr>
            <a:spLocks/>
          </p:cNvSpPr>
          <p:nvPr/>
        </p:nvSpPr>
        <p:spPr bwMode="auto">
          <a:xfrm>
            <a:off x="1639030" y="2215421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38" name="Ellipse 752">
            <a:extLst>
              <a:ext uri="{FF2B5EF4-FFF2-40B4-BE49-F238E27FC236}">
                <a16:creationId xmlns:a16="http://schemas.microsoft.com/office/drawing/2014/main" id="{377DB69C-FB9C-7EE6-44FC-84753F65BBF8}"/>
              </a:ext>
            </a:extLst>
          </p:cNvPr>
          <p:cNvSpPr>
            <a:spLocks/>
          </p:cNvSpPr>
          <p:nvPr/>
        </p:nvSpPr>
        <p:spPr bwMode="auto">
          <a:xfrm>
            <a:off x="3249405" y="214917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39" name="Ellipse 752">
            <a:extLst>
              <a:ext uri="{FF2B5EF4-FFF2-40B4-BE49-F238E27FC236}">
                <a16:creationId xmlns:a16="http://schemas.microsoft.com/office/drawing/2014/main" id="{B87ADE1B-0A28-BEC3-9B41-D85C6BA0A149}"/>
              </a:ext>
            </a:extLst>
          </p:cNvPr>
          <p:cNvSpPr>
            <a:spLocks/>
          </p:cNvSpPr>
          <p:nvPr/>
        </p:nvSpPr>
        <p:spPr bwMode="auto">
          <a:xfrm>
            <a:off x="3040081" y="2227901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140" name="Picture 3">
            <a:extLst>
              <a:ext uri="{FF2B5EF4-FFF2-40B4-BE49-F238E27FC236}">
                <a16:creationId xmlns:a16="http://schemas.microsoft.com/office/drawing/2014/main" id="{900364AD-C2EA-55C7-F24A-14CF78E1C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75520" y="1778890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Textfeld 28">
            <a:extLst>
              <a:ext uri="{FF2B5EF4-FFF2-40B4-BE49-F238E27FC236}">
                <a16:creationId xmlns:a16="http://schemas.microsoft.com/office/drawing/2014/main" id="{1B6432A2-37A2-CC64-70F1-3A8B6F212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279" y="1423232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142" name="Rounded Rectangle 280">
            <a:extLst>
              <a:ext uri="{FF2B5EF4-FFF2-40B4-BE49-F238E27FC236}">
                <a16:creationId xmlns:a16="http://schemas.microsoft.com/office/drawing/2014/main" id="{2902E8C8-1248-E9F7-8E43-0486FA6C964C}"/>
              </a:ext>
            </a:extLst>
          </p:cNvPr>
          <p:cNvSpPr/>
          <p:nvPr/>
        </p:nvSpPr>
        <p:spPr>
          <a:xfrm>
            <a:off x="8563433" y="138356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143" name="Gerade Verbindung mit Pfeil 24">
            <a:extLst>
              <a:ext uri="{FF2B5EF4-FFF2-40B4-BE49-F238E27FC236}">
                <a16:creationId xmlns:a16="http://schemas.microsoft.com/office/drawing/2014/main" id="{3ED7830E-2423-3B45-6A81-52C0D5C6C478}"/>
              </a:ext>
            </a:extLst>
          </p:cNvPr>
          <p:cNvCxnSpPr/>
          <p:nvPr/>
        </p:nvCxnSpPr>
        <p:spPr>
          <a:xfrm>
            <a:off x="6177841" y="218535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44" name="Ellipse 752">
            <a:extLst>
              <a:ext uri="{FF2B5EF4-FFF2-40B4-BE49-F238E27FC236}">
                <a16:creationId xmlns:a16="http://schemas.microsoft.com/office/drawing/2014/main" id="{CC026F06-5CC0-9C3E-7218-427E05C85315}"/>
              </a:ext>
            </a:extLst>
          </p:cNvPr>
          <p:cNvSpPr>
            <a:spLocks/>
          </p:cNvSpPr>
          <p:nvPr/>
        </p:nvSpPr>
        <p:spPr bwMode="auto">
          <a:xfrm>
            <a:off x="6131508" y="2155646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145" name="Gerade Verbindung mit Pfeil 768">
            <a:extLst>
              <a:ext uri="{FF2B5EF4-FFF2-40B4-BE49-F238E27FC236}">
                <a16:creationId xmlns:a16="http://schemas.microsoft.com/office/drawing/2014/main" id="{163B5DC1-CB93-5E9C-5A21-D5335C4EF3F3}"/>
              </a:ext>
            </a:extLst>
          </p:cNvPr>
          <p:cNvCxnSpPr/>
          <p:nvPr/>
        </p:nvCxnSpPr>
        <p:spPr>
          <a:xfrm>
            <a:off x="5980954" y="226602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46" name="Textfeld 28">
            <a:extLst>
              <a:ext uri="{FF2B5EF4-FFF2-40B4-BE49-F238E27FC236}">
                <a16:creationId xmlns:a16="http://schemas.microsoft.com/office/drawing/2014/main" id="{A3511A5D-66B5-AB08-0976-68F6FC4A8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559" y="1432344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47" name="Rounded Rectangle 285">
            <a:extLst>
              <a:ext uri="{FF2B5EF4-FFF2-40B4-BE49-F238E27FC236}">
                <a16:creationId xmlns:a16="http://schemas.microsoft.com/office/drawing/2014/main" id="{182068E2-5823-E3DD-CD54-6680FAFEB318}"/>
              </a:ext>
            </a:extLst>
          </p:cNvPr>
          <p:cNvSpPr/>
          <p:nvPr/>
        </p:nvSpPr>
        <p:spPr>
          <a:xfrm>
            <a:off x="5718559" y="137108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2A5FF2E-21A6-A3E4-3B00-0B84F8A47EC8}"/>
              </a:ext>
            </a:extLst>
          </p:cNvPr>
          <p:cNvGrpSpPr/>
          <p:nvPr/>
        </p:nvGrpSpPr>
        <p:grpSpPr>
          <a:xfrm>
            <a:off x="6344922" y="2238625"/>
            <a:ext cx="258684" cy="67391"/>
            <a:chOff x="945724" y="2244096"/>
            <a:chExt cx="256963" cy="81358"/>
          </a:xfrm>
        </p:grpSpPr>
        <p:sp>
          <p:nvSpPr>
            <p:cNvPr id="149" name="Freihandform 776">
              <a:extLst>
                <a:ext uri="{FF2B5EF4-FFF2-40B4-BE49-F238E27FC236}">
                  <a16:creationId xmlns:a16="http://schemas.microsoft.com/office/drawing/2014/main" id="{4B09F798-980A-FD57-E659-163AB8DE050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65EF1D59-114B-1D8C-42DD-6C772A487E30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2A0F6E4-9EB6-D657-5BD5-DA7E078FFFE5}"/>
              </a:ext>
            </a:extLst>
          </p:cNvPr>
          <p:cNvGrpSpPr/>
          <p:nvPr/>
        </p:nvGrpSpPr>
        <p:grpSpPr>
          <a:xfrm>
            <a:off x="6405110" y="2090323"/>
            <a:ext cx="258684" cy="67391"/>
            <a:chOff x="945724" y="2244096"/>
            <a:chExt cx="256963" cy="81358"/>
          </a:xfrm>
        </p:grpSpPr>
        <p:sp>
          <p:nvSpPr>
            <p:cNvPr id="152" name="Freihandform 776">
              <a:extLst>
                <a:ext uri="{FF2B5EF4-FFF2-40B4-BE49-F238E27FC236}">
                  <a16:creationId xmlns:a16="http://schemas.microsoft.com/office/drawing/2014/main" id="{880C80A1-C100-4E94-87C4-BD109FA61160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2665CF36-AF2A-9F76-D671-D7482B256D3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50E02FA-E1AA-88D1-EF4F-95D024AA7427}"/>
              </a:ext>
            </a:extLst>
          </p:cNvPr>
          <p:cNvGrpSpPr/>
          <p:nvPr/>
        </p:nvGrpSpPr>
        <p:grpSpPr>
          <a:xfrm>
            <a:off x="6531043" y="2161790"/>
            <a:ext cx="258684" cy="67391"/>
            <a:chOff x="945724" y="2244096"/>
            <a:chExt cx="256963" cy="81358"/>
          </a:xfrm>
        </p:grpSpPr>
        <p:sp>
          <p:nvSpPr>
            <p:cNvPr id="155" name="Freihandform 776">
              <a:extLst>
                <a:ext uri="{FF2B5EF4-FFF2-40B4-BE49-F238E27FC236}">
                  <a16:creationId xmlns:a16="http://schemas.microsoft.com/office/drawing/2014/main" id="{AC47BA6B-E85F-2F5C-B1CD-9D6445BE8E6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33E8FAD6-0F48-5CD3-C2E6-51911073D3A4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6F72204-B2F6-C974-6864-89E38AD213E8}"/>
              </a:ext>
            </a:extLst>
          </p:cNvPr>
          <p:cNvGrpSpPr/>
          <p:nvPr/>
        </p:nvGrpSpPr>
        <p:grpSpPr>
          <a:xfrm>
            <a:off x="6660383" y="2251482"/>
            <a:ext cx="258684" cy="67391"/>
            <a:chOff x="945724" y="2244096"/>
            <a:chExt cx="256963" cy="81358"/>
          </a:xfrm>
        </p:grpSpPr>
        <p:sp>
          <p:nvSpPr>
            <p:cNvPr id="158" name="Freihandform 776">
              <a:extLst>
                <a:ext uri="{FF2B5EF4-FFF2-40B4-BE49-F238E27FC236}">
                  <a16:creationId xmlns:a16="http://schemas.microsoft.com/office/drawing/2014/main" id="{88A4B227-D058-5E02-3267-B3C4F2C84B7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EC41F870-21D1-B7A1-53C2-03AA5BEE374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48564C0-A103-4BDE-72AC-DB2A0FB6BE7A}"/>
              </a:ext>
            </a:extLst>
          </p:cNvPr>
          <p:cNvGrpSpPr/>
          <p:nvPr/>
        </p:nvGrpSpPr>
        <p:grpSpPr>
          <a:xfrm>
            <a:off x="6702196" y="2080523"/>
            <a:ext cx="258684" cy="67391"/>
            <a:chOff x="945724" y="2244096"/>
            <a:chExt cx="256963" cy="81358"/>
          </a:xfrm>
        </p:grpSpPr>
        <p:sp>
          <p:nvSpPr>
            <p:cNvPr id="161" name="Freihandform 776">
              <a:extLst>
                <a:ext uri="{FF2B5EF4-FFF2-40B4-BE49-F238E27FC236}">
                  <a16:creationId xmlns:a16="http://schemas.microsoft.com/office/drawing/2014/main" id="{B26E1267-59C9-2E38-B841-29D733ED6FB1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EA7C61-D5F0-337D-FEE8-4FAA958E839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F8BC675C-0D6C-AF48-E6D8-1E99DBA9ACDE}"/>
              </a:ext>
            </a:extLst>
          </p:cNvPr>
          <p:cNvGrpSpPr/>
          <p:nvPr/>
        </p:nvGrpSpPr>
        <p:grpSpPr>
          <a:xfrm rot="6628019">
            <a:off x="6133555" y="2006253"/>
            <a:ext cx="212850" cy="81902"/>
            <a:chOff x="945724" y="2244096"/>
            <a:chExt cx="256963" cy="81358"/>
          </a:xfrm>
        </p:grpSpPr>
        <p:sp>
          <p:nvSpPr>
            <p:cNvPr id="164" name="Freihandform 776">
              <a:extLst>
                <a:ext uri="{FF2B5EF4-FFF2-40B4-BE49-F238E27FC236}">
                  <a16:creationId xmlns:a16="http://schemas.microsoft.com/office/drawing/2014/main" id="{C91A86E7-E71F-B11A-A9D7-31EA5EA2544F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F31E02DD-12F5-9AB3-9390-ADB2874EABC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DEF1DD6-9443-48EC-2BA0-5AD62166BF41}"/>
              </a:ext>
            </a:extLst>
          </p:cNvPr>
          <p:cNvGrpSpPr/>
          <p:nvPr/>
        </p:nvGrpSpPr>
        <p:grpSpPr>
          <a:xfrm rot="18050091">
            <a:off x="5778665" y="2385926"/>
            <a:ext cx="212850" cy="81902"/>
            <a:chOff x="945724" y="2244096"/>
            <a:chExt cx="256963" cy="81358"/>
          </a:xfrm>
        </p:grpSpPr>
        <p:sp>
          <p:nvSpPr>
            <p:cNvPr id="167" name="Freihandform 776">
              <a:extLst>
                <a:ext uri="{FF2B5EF4-FFF2-40B4-BE49-F238E27FC236}">
                  <a16:creationId xmlns:a16="http://schemas.microsoft.com/office/drawing/2014/main" id="{96E68357-660C-AE71-176B-974051DD204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F58C0D8-8A77-54A9-2C4A-60270950999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748D053-2F51-87EE-43CD-8073A73BFCD9}"/>
              </a:ext>
            </a:extLst>
          </p:cNvPr>
          <p:cNvGrpSpPr/>
          <p:nvPr/>
        </p:nvGrpSpPr>
        <p:grpSpPr>
          <a:xfrm rot="14452607">
            <a:off x="6145780" y="2377509"/>
            <a:ext cx="212850" cy="81902"/>
            <a:chOff x="945724" y="2244096"/>
            <a:chExt cx="256963" cy="81358"/>
          </a:xfrm>
        </p:grpSpPr>
        <p:sp>
          <p:nvSpPr>
            <p:cNvPr id="170" name="Freihandform 776">
              <a:extLst>
                <a:ext uri="{FF2B5EF4-FFF2-40B4-BE49-F238E27FC236}">
                  <a16:creationId xmlns:a16="http://schemas.microsoft.com/office/drawing/2014/main" id="{3645F2B1-A407-CDAE-EE07-573351C1A26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F4B1F5C2-FA7F-249B-5023-DC777CBBA5B4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172" name="Gerade Verbindung mit Pfeil 24">
            <a:extLst>
              <a:ext uri="{FF2B5EF4-FFF2-40B4-BE49-F238E27FC236}">
                <a16:creationId xmlns:a16="http://schemas.microsoft.com/office/drawing/2014/main" id="{6D5E08A1-0E85-118C-2239-3CA658A090FF}"/>
              </a:ext>
            </a:extLst>
          </p:cNvPr>
          <p:cNvCxnSpPr/>
          <p:nvPr/>
        </p:nvCxnSpPr>
        <p:spPr>
          <a:xfrm>
            <a:off x="7588725" y="219783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73" name="Gerade Verbindung mit Pfeil 768">
            <a:extLst>
              <a:ext uri="{FF2B5EF4-FFF2-40B4-BE49-F238E27FC236}">
                <a16:creationId xmlns:a16="http://schemas.microsoft.com/office/drawing/2014/main" id="{CC7F1438-48DB-DD4C-F615-5F4900139F3E}"/>
              </a:ext>
            </a:extLst>
          </p:cNvPr>
          <p:cNvCxnSpPr/>
          <p:nvPr/>
        </p:nvCxnSpPr>
        <p:spPr>
          <a:xfrm>
            <a:off x="7391837" y="227850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74" name="Textfeld 28">
            <a:extLst>
              <a:ext uri="{FF2B5EF4-FFF2-40B4-BE49-F238E27FC236}">
                <a16:creationId xmlns:a16="http://schemas.microsoft.com/office/drawing/2014/main" id="{199B5C43-C6D7-A69F-F6F4-5B437E64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41" y="1444823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5" name="Rounded Rectangle 313">
            <a:extLst>
              <a:ext uri="{FF2B5EF4-FFF2-40B4-BE49-F238E27FC236}">
                <a16:creationId xmlns:a16="http://schemas.microsoft.com/office/drawing/2014/main" id="{C6946816-42A1-4963-1FA2-10A27CA560AD}"/>
              </a:ext>
            </a:extLst>
          </p:cNvPr>
          <p:cNvSpPr/>
          <p:nvPr/>
        </p:nvSpPr>
        <p:spPr>
          <a:xfrm>
            <a:off x="7129442" y="1383562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5822B43-110C-BB08-871F-3477BD5273AA}"/>
              </a:ext>
            </a:extLst>
          </p:cNvPr>
          <p:cNvGrpSpPr/>
          <p:nvPr/>
        </p:nvGrpSpPr>
        <p:grpSpPr>
          <a:xfrm>
            <a:off x="7755806" y="2251104"/>
            <a:ext cx="258684" cy="67391"/>
            <a:chOff x="945724" y="2244096"/>
            <a:chExt cx="256963" cy="81358"/>
          </a:xfrm>
        </p:grpSpPr>
        <p:sp>
          <p:nvSpPr>
            <p:cNvPr id="177" name="Freihandform 776">
              <a:extLst>
                <a:ext uri="{FF2B5EF4-FFF2-40B4-BE49-F238E27FC236}">
                  <a16:creationId xmlns:a16="http://schemas.microsoft.com/office/drawing/2014/main" id="{9F632DCD-FB6C-3A6E-C055-AB99E81A75B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67C3AF5-960F-618F-4954-D9AB495D597F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037AF42-6CB1-4A9D-24B6-C7AB4B56CC2D}"/>
              </a:ext>
            </a:extLst>
          </p:cNvPr>
          <p:cNvGrpSpPr/>
          <p:nvPr/>
        </p:nvGrpSpPr>
        <p:grpSpPr>
          <a:xfrm>
            <a:off x="7815994" y="2102803"/>
            <a:ext cx="258684" cy="67391"/>
            <a:chOff x="945724" y="2244096"/>
            <a:chExt cx="256963" cy="81358"/>
          </a:xfrm>
        </p:grpSpPr>
        <p:sp>
          <p:nvSpPr>
            <p:cNvPr id="180" name="Freihandform 776">
              <a:extLst>
                <a:ext uri="{FF2B5EF4-FFF2-40B4-BE49-F238E27FC236}">
                  <a16:creationId xmlns:a16="http://schemas.microsoft.com/office/drawing/2014/main" id="{F1979126-3E54-B651-2F24-E18525B8CDE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502D4E55-C233-3B89-C73E-BB0173FC52A3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F7368CC-F691-23A0-0583-556422125396}"/>
              </a:ext>
            </a:extLst>
          </p:cNvPr>
          <p:cNvGrpSpPr/>
          <p:nvPr/>
        </p:nvGrpSpPr>
        <p:grpSpPr>
          <a:xfrm>
            <a:off x="7941926" y="2174269"/>
            <a:ext cx="258684" cy="67391"/>
            <a:chOff x="945724" y="2244096"/>
            <a:chExt cx="256963" cy="81358"/>
          </a:xfrm>
        </p:grpSpPr>
        <p:sp>
          <p:nvSpPr>
            <p:cNvPr id="183" name="Freihandform 776">
              <a:extLst>
                <a:ext uri="{FF2B5EF4-FFF2-40B4-BE49-F238E27FC236}">
                  <a16:creationId xmlns:a16="http://schemas.microsoft.com/office/drawing/2014/main" id="{473BAEF8-3182-DC06-DCB1-807EFA47096C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28FEA70B-7FD6-216D-ABAE-2CCC0D03C869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9A7B028-FCCC-C646-64B2-89782838F144}"/>
              </a:ext>
            </a:extLst>
          </p:cNvPr>
          <p:cNvGrpSpPr/>
          <p:nvPr/>
        </p:nvGrpSpPr>
        <p:grpSpPr>
          <a:xfrm>
            <a:off x="8071267" y="2263961"/>
            <a:ext cx="258684" cy="67391"/>
            <a:chOff x="945724" y="2244096"/>
            <a:chExt cx="256963" cy="81358"/>
          </a:xfrm>
        </p:grpSpPr>
        <p:sp>
          <p:nvSpPr>
            <p:cNvPr id="186" name="Freihandform 776">
              <a:extLst>
                <a:ext uri="{FF2B5EF4-FFF2-40B4-BE49-F238E27FC236}">
                  <a16:creationId xmlns:a16="http://schemas.microsoft.com/office/drawing/2014/main" id="{F310B006-A458-BD18-CEAE-979C486119AC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78183EC4-BC05-6AA8-B087-16050A793F8A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76D5C0E-8981-911B-BDBB-A134FBF5DF72}"/>
              </a:ext>
            </a:extLst>
          </p:cNvPr>
          <p:cNvGrpSpPr/>
          <p:nvPr/>
        </p:nvGrpSpPr>
        <p:grpSpPr>
          <a:xfrm>
            <a:off x="8113080" y="2093002"/>
            <a:ext cx="258684" cy="67391"/>
            <a:chOff x="945724" y="2244096"/>
            <a:chExt cx="256963" cy="81358"/>
          </a:xfrm>
        </p:grpSpPr>
        <p:sp>
          <p:nvSpPr>
            <p:cNvPr id="189" name="Freihandform 776">
              <a:extLst>
                <a:ext uri="{FF2B5EF4-FFF2-40B4-BE49-F238E27FC236}">
                  <a16:creationId xmlns:a16="http://schemas.microsoft.com/office/drawing/2014/main" id="{DBF647DA-72A4-2E3F-F399-CBD29A36B18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49F72063-8619-FCE7-0D56-9234D4B4B31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8DFC0EC-9E3B-C550-8C65-A2F38E31C855}"/>
              </a:ext>
            </a:extLst>
          </p:cNvPr>
          <p:cNvGrpSpPr/>
          <p:nvPr/>
        </p:nvGrpSpPr>
        <p:grpSpPr>
          <a:xfrm rot="6628019">
            <a:off x="7544438" y="2018732"/>
            <a:ext cx="212850" cy="81902"/>
            <a:chOff x="945724" y="2244096"/>
            <a:chExt cx="256963" cy="81358"/>
          </a:xfrm>
        </p:grpSpPr>
        <p:sp>
          <p:nvSpPr>
            <p:cNvPr id="192" name="Freihandform 776">
              <a:extLst>
                <a:ext uri="{FF2B5EF4-FFF2-40B4-BE49-F238E27FC236}">
                  <a16:creationId xmlns:a16="http://schemas.microsoft.com/office/drawing/2014/main" id="{C747F777-1C59-B8E8-7820-6CBA324C5E7D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F50F8FE-9ECE-7921-82F9-0EAB54184768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92B9078-F8C3-E918-5BB0-4126620048CB}"/>
              </a:ext>
            </a:extLst>
          </p:cNvPr>
          <p:cNvGrpSpPr/>
          <p:nvPr/>
        </p:nvGrpSpPr>
        <p:grpSpPr>
          <a:xfrm rot="18050091">
            <a:off x="7189547" y="2398406"/>
            <a:ext cx="212850" cy="81902"/>
            <a:chOff x="945724" y="2244096"/>
            <a:chExt cx="256963" cy="81358"/>
          </a:xfrm>
        </p:grpSpPr>
        <p:sp>
          <p:nvSpPr>
            <p:cNvPr id="195" name="Freihandform 776">
              <a:extLst>
                <a:ext uri="{FF2B5EF4-FFF2-40B4-BE49-F238E27FC236}">
                  <a16:creationId xmlns:a16="http://schemas.microsoft.com/office/drawing/2014/main" id="{6D94E34C-FB6E-E092-77B0-2CEBDB62EA1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00756DD1-D364-2982-2B99-90C2DA4D6F4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EB35E8B-70D3-D0BD-F7CE-17FA27CFC990}"/>
              </a:ext>
            </a:extLst>
          </p:cNvPr>
          <p:cNvGrpSpPr/>
          <p:nvPr/>
        </p:nvGrpSpPr>
        <p:grpSpPr>
          <a:xfrm rot="14452607">
            <a:off x="7556665" y="2389987"/>
            <a:ext cx="212850" cy="81902"/>
            <a:chOff x="945724" y="2244096"/>
            <a:chExt cx="256963" cy="81358"/>
          </a:xfrm>
        </p:grpSpPr>
        <p:sp>
          <p:nvSpPr>
            <p:cNvPr id="198" name="Freihandform 776">
              <a:extLst>
                <a:ext uri="{FF2B5EF4-FFF2-40B4-BE49-F238E27FC236}">
                  <a16:creationId xmlns:a16="http://schemas.microsoft.com/office/drawing/2014/main" id="{EBBFE7F5-7543-6873-A9A1-9FABD7132E2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14B715B1-2929-AE82-E803-6475A218DBA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00" name="Ellipse 752">
            <a:extLst>
              <a:ext uri="{FF2B5EF4-FFF2-40B4-BE49-F238E27FC236}">
                <a16:creationId xmlns:a16="http://schemas.microsoft.com/office/drawing/2014/main" id="{D9CC583D-57F9-5D50-1396-8AD2F480754E}"/>
              </a:ext>
            </a:extLst>
          </p:cNvPr>
          <p:cNvSpPr>
            <a:spLocks/>
          </p:cNvSpPr>
          <p:nvPr/>
        </p:nvSpPr>
        <p:spPr bwMode="auto">
          <a:xfrm>
            <a:off x="5922183" y="223437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1" name="Ellipse 752">
            <a:extLst>
              <a:ext uri="{FF2B5EF4-FFF2-40B4-BE49-F238E27FC236}">
                <a16:creationId xmlns:a16="http://schemas.microsoft.com/office/drawing/2014/main" id="{6AAE80F1-AB57-3866-A4A9-653DE21165B4}"/>
              </a:ext>
            </a:extLst>
          </p:cNvPr>
          <p:cNvSpPr>
            <a:spLocks/>
          </p:cNvSpPr>
          <p:nvPr/>
        </p:nvSpPr>
        <p:spPr bwMode="auto">
          <a:xfrm>
            <a:off x="7532559" y="2168126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2" name="Ellipse 752">
            <a:extLst>
              <a:ext uri="{FF2B5EF4-FFF2-40B4-BE49-F238E27FC236}">
                <a16:creationId xmlns:a16="http://schemas.microsoft.com/office/drawing/2014/main" id="{812BD495-99F1-0937-2436-17EB457F5634}"/>
              </a:ext>
            </a:extLst>
          </p:cNvPr>
          <p:cNvSpPr>
            <a:spLocks/>
          </p:cNvSpPr>
          <p:nvPr/>
        </p:nvSpPr>
        <p:spPr bwMode="auto">
          <a:xfrm>
            <a:off x="7323234" y="224685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3" name="Textfeld 28">
            <a:extLst>
              <a:ext uri="{FF2B5EF4-FFF2-40B4-BE49-F238E27FC236}">
                <a16:creationId xmlns:a16="http://schemas.microsoft.com/office/drawing/2014/main" id="{D4C71609-7C51-F757-23D3-AC736FA93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210" y="1941474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2"/>
    </mc:Choice>
    <mc:Fallback xmlns="">
      <p:transition spd="slow" advTm="7693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99159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Fast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increase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measurement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precision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Afbeelding 56">
            <a:extLst>
              <a:ext uri="{FF2B5EF4-FFF2-40B4-BE49-F238E27FC236}">
                <a16:creationId xmlns:a16="http://schemas.microsoft.com/office/drawing/2014/main" id="{8891D46C-5DB8-3D6D-09E5-C1ED5B8D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872" y="59401"/>
            <a:ext cx="454007" cy="547062"/>
          </a:xfrm>
          <a:prstGeom prst="rect">
            <a:avLst/>
          </a:prstGeom>
        </p:spPr>
      </p:pic>
      <p:sp>
        <p:nvSpPr>
          <p:cNvPr id="222" name="Textfeld 28">
            <a:extLst>
              <a:ext uri="{FF2B5EF4-FFF2-40B4-BE49-F238E27FC236}">
                <a16:creationId xmlns:a16="http://schemas.microsoft.com/office/drawing/2014/main" id="{E593E130-247B-83C9-CEBA-868890D27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799" y="816861"/>
            <a:ext cx="52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Measurement precision over time</a:t>
            </a:r>
          </a:p>
        </p:txBody>
      </p:sp>
      <p:sp>
        <p:nvSpPr>
          <p:cNvPr id="223" name="Textfeld 28">
            <a:extLst>
              <a:ext uri="{FF2B5EF4-FFF2-40B4-BE49-F238E27FC236}">
                <a16:creationId xmlns:a16="http://schemas.microsoft.com/office/drawing/2014/main" id="{2FB8DE03-E78E-E58D-8533-81B4F0BA7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473" y="2932968"/>
            <a:ext cx="2623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dead time</a:t>
            </a:r>
          </a:p>
        </p:txBody>
      </p:sp>
      <p:sp>
        <p:nvSpPr>
          <p:cNvPr id="224" name="Textfeld 28">
            <a:extLst>
              <a:ext uri="{FF2B5EF4-FFF2-40B4-BE49-F238E27FC236}">
                <a16:creationId xmlns:a16="http://schemas.microsoft.com/office/drawing/2014/main" id="{4CBCAA8E-E1BB-5884-159B-62434579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855" y="2511533"/>
            <a:ext cx="5429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Uninterrupted measurement time </a:t>
            </a:r>
          </a:p>
        </p:txBody>
      </p:sp>
      <p:cxnSp>
        <p:nvCxnSpPr>
          <p:cNvPr id="225" name="Elbow Connector 293">
            <a:extLst>
              <a:ext uri="{FF2B5EF4-FFF2-40B4-BE49-F238E27FC236}">
                <a16:creationId xmlns:a16="http://schemas.microsoft.com/office/drawing/2014/main" id="{71653048-8018-C557-5E79-370B8EAF52D9}"/>
              </a:ext>
            </a:extLst>
          </p:cNvPr>
          <p:cNvCxnSpPr>
            <a:stCxn id="223" idx="1"/>
          </p:cNvCxnSpPr>
          <p:nvPr/>
        </p:nvCxnSpPr>
        <p:spPr bwMode="auto">
          <a:xfrm rot="10800000">
            <a:off x="3845999" y="2347039"/>
            <a:ext cx="80474" cy="770597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6" name="Elbow Connector 294">
            <a:extLst>
              <a:ext uri="{FF2B5EF4-FFF2-40B4-BE49-F238E27FC236}">
                <a16:creationId xmlns:a16="http://schemas.microsoft.com/office/drawing/2014/main" id="{284F95C9-5965-C8DD-EAB4-0B88D265E164}"/>
              </a:ext>
            </a:extLst>
          </p:cNvPr>
          <p:cNvCxnSpPr>
            <a:stCxn id="224" idx="1"/>
          </p:cNvCxnSpPr>
          <p:nvPr/>
        </p:nvCxnSpPr>
        <p:spPr bwMode="auto">
          <a:xfrm rot="10800000">
            <a:off x="4279501" y="2347039"/>
            <a:ext cx="197355" cy="349160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E7B34CE1-ED0A-486C-8348-A876DFC35979}"/>
              </a:ext>
            </a:extLst>
          </p:cNvPr>
          <p:cNvCxnSpPr/>
          <p:nvPr/>
        </p:nvCxnSpPr>
        <p:spPr bwMode="auto">
          <a:xfrm>
            <a:off x="4108061" y="2165980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35F9787A-D6F2-3773-9FB9-B878A82C8FD8}"/>
              </a:ext>
            </a:extLst>
          </p:cNvPr>
          <p:cNvCxnSpPr/>
          <p:nvPr/>
        </p:nvCxnSpPr>
        <p:spPr bwMode="auto">
          <a:xfrm>
            <a:off x="4984553" y="2165980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307588CA-3AED-0083-DE5E-DEADE63E7271}"/>
              </a:ext>
            </a:extLst>
          </p:cNvPr>
          <p:cNvCxnSpPr/>
          <p:nvPr/>
        </p:nvCxnSpPr>
        <p:spPr bwMode="auto">
          <a:xfrm>
            <a:off x="4490883" y="2162349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C91418F8-F93E-C5CD-F036-816F164E4A6D}"/>
              </a:ext>
            </a:extLst>
          </p:cNvPr>
          <p:cNvCxnSpPr/>
          <p:nvPr/>
        </p:nvCxnSpPr>
        <p:spPr bwMode="auto">
          <a:xfrm>
            <a:off x="3614391" y="2162349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549BB54F-D188-5740-09A4-57ED9FCC1654}"/>
              </a:ext>
            </a:extLst>
          </p:cNvPr>
          <p:cNvCxnSpPr/>
          <p:nvPr/>
        </p:nvCxnSpPr>
        <p:spPr bwMode="auto">
          <a:xfrm>
            <a:off x="5861044" y="2165981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A296ADAB-2CFF-9E1A-13B0-EC435758F543}"/>
              </a:ext>
            </a:extLst>
          </p:cNvPr>
          <p:cNvCxnSpPr/>
          <p:nvPr/>
        </p:nvCxnSpPr>
        <p:spPr bwMode="auto">
          <a:xfrm>
            <a:off x="6737536" y="2165981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D5C95961-FEF9-5F47-80BA-E00DDA208E79}"/>
              </a:ext>
            </a:extLst>
          </p:cNvPr>
          <p:cNvCxnSpPr/>
          <p:nvPr/>
        </p:nvCxnSpPr>
        <p:spPr bwMode="auto">
          <a:xfrm>
            <a:off x="7614027" y="2165981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16824965-5A09-6F62-65BA-990CE15B43A5}"/>
              </a:ext>
            </a:extLst>
          </p:cNvPr>
          <p:cNvCxnSpPr/>
          <p:nvPr/>
        </p:nvCxnSpPr>
        <p:spPr bwMode="auto">
          <a:xfrm>
            <a:off x="8490520" y="2165981"/>
            <a:ext cx="38282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1073DEDD-2500-B92C-DC4A-2130A2B09313}"/>
              </a:ext>
            </a:extLst>
          </p:cNvPr>
          <p:cNvCxnSpPr/>
          <p:nvPr/>
        </p:nvCxnSpPr>
        <p:spPr bwMode="auto">
          <a:xfrm>
            <a:off x="7996850" y="2162350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5A405044-5136-2698-02BD-B510C93CD4D9}"/>
              </a:ext>
            </a:extLst>
          </p:cNvPr>
          <p:cNvCxnSpPr/>
          <p:nvPr/>
        </p:nvCxnSpPr>
        <p:spPr bwMode="auto">
          <a:xfrm>
            <a:off x="7120358" y="2162350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C09B0E0A-7585-8176-6DC2-B553959878D8}"/>
              </a:ext>
            </a:extLst>
          </p:cNvPr>
          <p:cNvCxnSpPr/>
          <p:nvPr/>
        </p:nvCxnSpPr>
        <p:spPr bwMode="auto">
          <a:xfrm>
            <a:off x="6243866" y="2162350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7171343-6292-0801-7217-2D4A4AF4EB2A}"/>
              </a:ext>
            </a:extLst>
          </p:cNvPr>
          <p:cNvCxnSpPr/>
          <p:nvPr/>
        </p:nvCxnSpPr>
        <p:spPr bwMode="auto">
          <a:xfrm>
            <a:off x="5367375" y="2162350"/>
            <a:ext cx="500158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9" name="Textfeld 28">
            <a:extLst>
              <a:ext uri="{FF2B5EF4-FFF2-40B4-BE49-F238E27FC236}">
                <a16:creationId xmlns:a16="http://schemas.microsoft.com/office/drawing/2014/main" id="{BFBFF12B-DD78-D872-2ECE-526D120C8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398" y="1265357"/>
            <a:ext cx="52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 dead time</a:t>
            </a:r>
          </a:p>
        </p:txBody>
      </p:sp>
      <p:sp>
        <p:nvSpPr>
          <p:cNvPr id="240" name="Textfeld 28">
            <a:extLst>
              <a:ext uri="{FF2B5EF4-FFF2-40B4-BE49-F238E27FC236}">
                <a16:creationId xmlns:a16="http://schemas.microsoft.com/office/drawing/2014/main" id="{A484D2DE-0C0A-FA23-7CC2-F523E9C8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525" y="3833842"/>
            <a:ext cx="52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Continuous measurement</a:t>
            </a:r>
          </a:p>
        </p:txBody>
      </p:sp>
      <p:sp>
        <p:nvSpPr>
          <p:cNvPr id="241" name="Textfeld 28">
            <a:extLst>
              <a:ext uri="{FF2B5EF4-FFF2-40B4-BE49-F238E27FC236}">
                <a16:creationId xmlns:a16="http://schemas.microsoft.com/office/drawing/2014/main" id="{95EF698F-8455-D344-48F6-DDA76C880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790" y="2953592"/>
            <a:ext cx="3094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Fourier limited precision</a:t>
            </a:r>
          </a:p>
        </p:txBody>
      </p:sp>
      <p:sp>
        <p:nvSpPr>
          <p:cNvPr id="242" name="Textfeld 28">
            <a:extLst>
              <a:ext uri="{FF2B5EF4-FFF2-40B4-BE49-F238E27FC236}">
                <a16:creationId xmlns:a16="http://schemas.microsoft.com/office/drawing/2014/main" id="{B895D7D6-3232-07E0-AA77-00D78CCB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75" y="3353593"/>
            <a:ext cx="2765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Precision after averaging</a:t>
            </a:r>
          </a:p>
        </p:txBody>
      </p:sp>
      <p:sp>
        <p:nvSpPr>
          <p:cNvPr id="243" name="Textfeld 28">
            <a:extLst>
              <a:ext uri="{FF2B5EF4-FFF2-40B4-BE49-F238E27FC236}">
                <a16:creationId xmlns:a16="http://schemas.microsoft.com/office/drawing/2014/main" id="{5EF105B7-FFCF-AC96-BFEB-89E8B194B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984" y="4936565"/>
            <a:ext cx="2452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measurement time t</a:t>
            </a:r>
          </a:p>
        </p:txBody>
      </p:sp>
      <p:cxnSp>
        <p:nvCxnSpPr>
          <p:cNvPr id="244" name="Elbow Connector 294">
            <a:extLst>
              <a:ext uri="{FF2B5EF4-FFF2-40B4-BE49-F238E27FC236}">
                <a16:creationId xmlns:a16="http://schemas.microsoft.com/office/drawing/2014/main" id="{B9EB9670-DE90-D9B6-53B7-020812944EDF}"/>
              </a:ext>
            </a:extLst>
          </p:cNvPr>
          <p:cNvCxnSpPr>
            <a:stCxn id="243" idx="1"/>
          </p:cNvCxnSpPr>
          <p:nvPr/>
        </p:nvCxnSpPr>
        <p:spPr bwMode="auto">
          <a:xfrm rot="10800000">
            <a:off x="4261624" y="4772071"/>
            <a:ext cx="197361" cy="349160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20CECB0-3526-2F3A-A0C1-34EB96564DDD}"/>
              </a:ext>
            </a:extLst>
          </p:cNvPr>
          <p:cNvCxnSpPr>
            <a:cxnSpLocks/>
          </p:cNvCxnSpPr>
          <p:nvPr/>
        </p:nvCxnSpPr>
        <p:spPr bwMode="auto">
          <a:xfrm>
            <a:off x="3596518" y="4591012"/>
            <a:ext cx="5347643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6" name="Textfeld 28">
            <a:extLst>
              <a:ext uri="{FF2B5EF4-FFF2-40B4-BE49-F238E27FC236}">
                <a16:creationId xmlns:a16="http://schemas.microsoft.com/office/drawing/2014/main" id="{E8597419-C65C-B32B-2431-E1BE6E5BA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538" y="4936565"/>
            <a:ext cx="2184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Fourier limit</a:t>
            </a:r>
          </a:p>
        </p:txBody>
      </p:sp>
      <p:sp>
        <p:nvSpPr>
          <p:cNvPr id="247" name="Textfeld 28">
            <a:extLst>
              <a:ext uri="{FF2B5EF4-FFF2-40B4-BE49-F238E27FC236}">
                <a16:creationId xmlns:a16="http://schemas.microsoft.com/office/drawing/2014/main" id="{D69970ED-79C2-CCFB-F0A6-C4BA3F4C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209" y="1679619"/>
            <a:ext cx="3143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 measurement time  </a:t>
            </a:r>
          </a:p>
        </p:txBody>
      </p: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BF73A0B9-16F5-88CE-3EC5-329E42927984}"/>
              </a:ext>
            </a:extLst>
          </p:cNvPr>
          <p:cNvCxnSpPr/>
          <p:nvPr/>
        </p:nvCxnSpPr>
        <p:spPr>
          <a:xfrm>
            <a:off x="7782163" y="1871457"/>
            <a:ext cx="1091180" cy="0"/>
          </a:xfrm>
          <a:prstGeom prst="straightConnector1">
            <a:avLst/>
          </a:prstGeom>
          <a:noFill/>
          <a:ln w="9525" cap="flat" cmpd="sng" algn="ctr">
            <a:solidFill>
              <a:srgbClr val="505050"/>
            </a:solidFill>
            <a:prstDash val="solid"/>
            <a:tailEnd type="triangle"/>
          </a:ln>
          <a:effectLst/>
        </p:spPr>
      </p:cxn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2AF0C56E-105F-FB01-6B35-3479FB3AD7CF}"/>
              </a:ext>
            </a:extLst>
          </p:cNvPr>
          <p:cNvCxnSpPr>
            <a:cxnSpLocks/>
          </p:cNvCxnSpPr>
          <p:nvPr/>
        </p:nvCxnSpPr>
        <p:spPr>
          <a:xfrm flipH="1">
            <a:off x="3684225" y="1871457"/>
            <a:ext cx="1190539" cy="0"/>
          </a:xfrm>
          <a:prstGeom prst="straightConnector1">
            <a:avLst/>
          </a:prstGeom>
          <a:noFill/>
          <a:ln w="9525" cap="flat" cmpd="sng" algn="ctr">
            <a:solidFill>
              <a:srgbClr val="505050"/>
            </a:solidFill>
            <a:prstDash val="solid"/>
            <a:tailEnd type="triangle"/>
          </a:ln>
          <a:effectLst/>
        </p:spPr>
      </p:cxnSp>
      <p:sp>
        <p:nvSpPr>
          <p:cNvPr id="250" name="Textfeld 28">
            <a:extLst>
              <a:ext uri="{FF2B5EF4-FFF2-40B4-BE49-F238E27FC236}">
                <a16:creationId xmlns:a16="http://schemas.microsoft.com/office/drawing/2014/main" id="{7064CBA0-ABA7-1F32-34BA-63588AA5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537" y="5394417"/>
            <a:ext cx="2184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Precision </a:t>
            </a:r>
          </a:p>
        </p:txBody>
      </p:sp>
      <p:sp>
        <p:nvSpPr>
          <p:cNvPr id="251" name="Textfeld 28">
            <a:extLst>
              <a:ext uri="{FF2B5EF4-FFF2-40B4-BE49-F238E27FC236}">
                <a16:creationId xmlns:a16="http://schemas.microsoft.com/office/drawing/2014/main" id="{0FFA6038-84B2-F459-A2D5-DFB93E6B5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46" y="5949949"/>
            <a:ext cx="7014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Opportunity to reach 10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-18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precision in 100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 instead of 10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000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 !</a:t>
            </a:r>
          </a:p>
        </p:txBody>
      </p: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B56E093C-1191-4D89-7C93-92CEBE8F29A8}"/>
              </a:ext>
            </a:extLst>
          </p:cNvPr>
          <p:cNvCxnSpPr>
            <a:cxnSpLocks/>
          </p:cNvCxnSpPr>
          <p:nvPr/>
        </p:nvCxnSpPr>
        <p:spPr>
          <a:xfrm>
            <a:off x="2710321" y="6134615"/>
            <a:ext cx="459829" cy="0"/>
          </a:xfrm>
          <a:prstGeom prst="straightConnector1">
            <a:avLst/>
          </a:prstGeom>
          <a:noFill/>
          <a:ln w="9525" cap="flat" cmpd="sng" algn="ctr">
            <a:solidFill>
              <a:srgbClr val="505050"/>
            </a:solidFill>
            <a:prstDash val="solid"/>
            <a:tailEnd type="triangle"/>
          </a:ln>
          <a:effectLst/>
        </p:spPr>
      </p:cxnSp>
      <p:sp>
        <p:nvSpPr>
          <p:cNvPr id="253" name="Textfeld 28">
            <a:extLst>
              <a:ext uri="{FF2B5EF4-FFF2-40B4-BE49-F238E27FC236}">
                <a16:creationId xmlns:a16="http://schemas.microsoft.com/office/drawing/2014/main" id="{654EF49E-FFD3-4D15-C1F7-3E5162A45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560" y="6390844"/>
            <a:ext cx="5759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Need high signal-to-noise to work, i.e. high atom flux</a:t>
            </a:r>
          </a:p>
        </p:txBody>
      </p:sp>
      <p:pic>
        <p:nvPicPr>
          <p:cNvPr id="254" name="Picture 253">
            <a:extLst>
              <a:ext uri="{FF2B5EF4-FFF2-40B4-BE49-F238E27FC236}">
                <a16:creationId xmlns:a16="http://schemas.microsoft.com/office/drawing/2014/main" id="{E388B7BA-0B81-E8BD-FF92-1461CA25F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793" y="1758801"/>
            <a:ext cx="181925" cy="224503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A9C992FB-E343-AE5C-593C-BDED05914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010" y="2997985"/>
            <a:ext cx="665766" cy="278693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145032B9-E7C9-F870-E855-0DE5E062A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133" y="3399484"/>
            <a:ext cx="1772797" cy="325142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935D7BB7-B860-0FE2-CB73-6DC560885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8154" y="2556097"/>
            <a:ext cx="909622" cy="292929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5DC0050D-28F0-CFD8-0F25-B90204B90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3604" y="4997295"/>
            <a:ext cx="619478" cy="273186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E0E3817A-E5B5-2BCF-F715-17822A1C8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3604" y="5491330"/>
            <a:ext cx="619478" cy="273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9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12"/>
    </mc:Choice>
    <mc:Fallback xmlns="">
      <p:transition spd="slow" advTm="15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241" grpId="0"/>
      <p:bldP spid="242" grpId="0"/>
      <p:bldP spid="243" grpId="0"/>
      <p:bldP spid="246" grpId="0"/>
      <p:bldP spid="250" grpId="0"/>
      <p:bldP spid="251" grpId="0"/>
      <p:bldP spid="2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42662F9E-431C-4370-B2BA-24E11BF25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2" y="-2054991"/>
            <a:ext cx="12288892" cy="921667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F3212F3-19FF-4009-89D3-001457448FF6}"/>
              </a:ext>
            </a:extLst>
          </p:cNvPr>
          <p:cNvSpPr/>
          <p:nvPr/>
        </p:nvSpPr>
        <p:spPr>
          <a:xfrm>
            <a:off x="5226946" y="3165775"/>
            <a:ext cx="869054" cy="68965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bgerundetes Rechteck 40">
            <a:extLst>
              <a:ext uri="{FF2B5EF4-FFF2-40B4-BE49-F238E27FC236}">
                <a16:creationId xmlns:a16="http://schemas.microsoft.com/office/drawing/2014/main" id="{68F9925B-F17F-ACCC-717C-1FF7A0475A76}"/>
              </a:ext>
            </a:extLst>
          </p:cNvPr>
          <p:cNvSpPr/>
          <p:nvPr/>
        </p:nvSpPr>
        <p:spPr>
          <a:xfrm>
            <a:off x="7976059" y="4453078"/>
            <a:ext cx="3514278" cy="1279742"/>
          </a:xfrm>
          <a:prstGeom prst="roundRect">
            <a:avLst>
              <a:gd name="adj" fmla="val 21046"/>
            </a:avLst>
          </a:prstGeom>
          <a:solidFill>
            <a:srgbClr val="FEE75C"/>
          </a:solidFill>
          <a:ln w="3810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F63581-68FE-7261-E5BF-7E253DC7AF55}"/>
              </a:ext>
            </a:extLst>
          </p:cNvPr>
          <p:cNvGrpSpPr/>
          <p:nvPr/>
        </p:nvGrpSpPr>
        <p:grpSpPr>
          <a:xfrm>
            <a:off x="7980214" y="1372254"/>
            <a:ext cx="3514278" cy="2806977"/>
            <a:chOff x="7453004" y="4114574"/>
            <a:chExt cx="3220957" cy="2507202"/>
          </a:xfrm>
        </p:grpSpPr>
        <p:sp>
          <p:nvSpPr>
            <p:cNvPr id="18" name="Abgerundetes Rechteck 40">
              <a:extLst>
                <a:ext uri="{FF2B5EF4-FFF2-40B4-BE49-F238E27FC236}">
                  <a16:creationId xmlns:a16="http://schemas.microsoft.com/office/drawing/2014/main" id="{E88DCC83-15C6-DB9D-FA58-3276ED38930C}"/>
                </a:ext>
              </a:extLst>
            </p:cNvPr>
            <p:cNvSpPr/>
            <p:nvPr/>
          </p:nvSpPr>
          <p:spPr>
            <a:xfrm>
              <a:off x="7453004" y="4114574"/>
              <a:ext cx="3220957" cy="2507202"/>
            </a:xfrm>
            <a:prstGeom prst="roundRect">
              <a:avLst>
                <a:gd name="adj" fmla="val 10626"/>
              </a:avLst>
            </a:prstGeom>
            <a:solidFill>
              <a:srgbClr val="FEE75C"/>
            </a:solidFill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feld 41">
              <a:extLst>
                <a:ext uri="{FF2B5EF4-FFF2-40B4-BE49-F238E27FC236}">
                  <a16:creationId xmlns:a16="http://schemas.microsoft.com/office/drawing/2014/main" id="{D3AB9502-9A9D-DAC3-441A-FAF15BAF850F}"/>
                </a:ext>
              </a:extLst>
            </p:cNvPr>
            <p:cNvSpPr txBox="1"/>
            <p:nvPr/>
          </p:nvSpPr>
          <p:spPr>
            <a:xfrm>
              <a:off x="7642387" y="4719002"/>
              <a:ext cx="2834573" cy="632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Continuous ultracold atom source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feld 42">
              <a:extLst>
                <a:ext uri="{FF2B5EF4-FFF2-40B4-BE49-F238E27FC236}">
                  <a16:creationId xmlns:a16="http://schemas.microsoft.com/office/drawing/2014/main" id="{DFEA9118-1D8A-7438-AF14-354CC2886701}"/>
                </a:ext>
              </a:extLst>
            </p:cNvPr>
            <p:cNvSpPr txBox="1"/>
            <p:nvPr/>
          </p:nvSpPr>
          <p:spPr>
            <a:xfrm>
              <a:off x="7625412" y="5502245"/>
              <a:ext cx="2310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atom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flux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feld 44">
              <a:extLst>
                <a:ext uri="{FF2B5EF4-FFF2-40B4-BE49-F238E27FC236}">
                  <a16:creationId xmlns:a16="http://schemas.microsoft.com/office/drawing/2014/main" id="{76F66790-E5E5-E6A7-46AD-A3DE76DEEAE7}"/>
                </a:ext>
              </a:extLst>
            </p:cNvPr>
            <p:cNvSpPr txBox="1"/>
            <p:nvPr/>
          </p:nvSpPr>
          <p:spPr>
            <a:xfrm>
              <a:off x="8280518" y="4303974"/>
              <a:ext cx="155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Challenges</a:t>
              </a:r>
            </a:p>
          </p:txBody>
        </p:sp>
      </p:grpSp>
      <p:sp>
        <p:nvSpPr>
          <p:cNvPr id="22" name="Textfeld 42">
            <a:extLst>
              <a:ext uri="{FF2B5EF4-FFF2-40B4-BE49-F238E27FC236}">
                <a16:creationId xmlns:a16="http://schemas.microsoft.com/office/drawing/2014/main" id="{C5901DF9-0E41-F8DE-19E5-D5DD2BA60D21}"/>
              </a:ext>
            </a:extLst>
          </p:cNvPr>
          <p:cNvSpPr txBox="1"/>
          <p:nvPr/>
        </p:nvSpPr>
        <p:spPr>
          <a:xfrm>
            <a:off x="8168323" y="3532226"/>
            <a:ext cx="2520404" cy="40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feld 42">
            <a:extLst>
              <a:ext uri="{FF2B5EF4-FFF2-40B4-BE49-F238E27FC236}">
                <a16:creationId xmlns:a16="http://schemas.microsoft.com/office/drawing/2014/main" id="{F796A621-F57C-E740-1E9F-4474714D2442}"/>
              </a:ext>
            </a:extLst>
          </p:cNvPr>
          <p:cNvSpPr txBox="1"/>
          <p:nvPr/>
        </p:nvSpPr>
        <p:spPr>
          <a:xfrm>
            <a:off x="8257149" y="5073660"/>
            <a:ext cx="3098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ultracold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</a:t>
            </a:r>
          </a:p>
        </p:txBody>
      </p:sp>
      <p:sp>
        <p:nvSpPr>
          <p:cNvPr id="24" name="Textfeld 44">
            <a:extLst>
              <a:ext uri="{FF2B5EF4-FFF2-40B4-BE49-F238E27FC236}">
                <a16:creationId xmlns:a16="http://schemas.microsoft.com/office/drawing/2014/main" id="{4CF8E8FB-79BC-7748-8B6C-97E9A8F50BE7}"/>
              </a:ext>
            </a:extLst>
          </p:cNvPr>
          <p:cNvSpPr txBox="1"/>
          <p:nvPr/>
        </p:nvSpPr>
        <p:spPr>
          <a:xfrm>
            <a:off x="8358260" y="4611995"/>
            <a:ext cx="281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very good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2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0"/>
    </mc:Choice>
    <mc:Fallback xmlns="">
      <p:transition spd="slow" advTm="3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342F1-DA2E-0A70-DCD2-85F15D863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DFB350B-49FE-D11F-682C-A7098B9B5F03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Continuous </a:t>
            </a:r>
            <a:r>
              <a:rPr lang="en-US" sz="4000" dirty="0" err="1">
                <a:solidFill>
                  <a:prstClr val="black"/>
                </a:solidFill>
              </a:rPr>
              <a:t>superradiant</a:t>
            </a:r>
            <a:r>
              <a:rPr lang="en-US" sz="4000" dirty="0">
                <a:solidFill>
                  <a:prstClr val="black"/>
                </a:solidFill>
              </a:rPr>
              <a:t> clock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609AB-502C-C713-9745-406D22BE2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05" b="8666"/>
          <a:stretch/>
        </p:blipFill>
        <p:spPr>
          <a:xfrm>
            <a:off x="1948526" y="929390"/>
            <a:ext cx="8332143" cy="3530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37996-AF11-F223-4EAD-5148607ACC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b="54918"/>
          <a:stretch/>
        </p:blipFill>
        <p:spPr>
          <a:xfrm>
            <a:off x="2083269" y="4944214"/>
            <a:ext cx="4759533" cy="1643872"/>
          </a:xfrm>
          <a:prstGeom prst="rect">
            <a:avLst/>
          </a:prstGeom>
        </p:spPr>
      </p:pic>
      <p:sp>
        <p:nvSpPr>
          <p:cNvPr id="7" name="Textfeld 28">
            <a:extLst>
              <a:ext uri="{FF2B5EF4-FFF2-40B4-BE49-F238E27FC236}">
                <a16:creationId xmlns:a16="http://schemas.microsoft.com/office/drawing/2014/main" id="{F027DCEB-8AF1-6DDA-EE8A-DCB1FA6A9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030" y="4427719"/>
            <a:ext cx="4095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Continuous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ultracold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strontium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beam 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feld 28">
            <a:extLst>
              <a:ext uri="{FF2B5EF4-FFF2-40B4-BE49-F238E27FC236}">
                <a16:creationId xmlns:a16="http://schemas.microsoft.com/office/drawing/2014/main" id="{8B63636E-1D9A-303D-359B-56F590E9E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893" y="4427719"/>
            <a:ext cx="23142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Clock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beam out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ounded Rectangle 27">
            <a:extLst>
              <a:ext uri="{FF2B5EF4-FFF2-40B4-BE49-F238E27FC236}">
                <a16:creationId xmlns:a16="http://schemas.microsoft.com/office/drawing/2014/main" id="{552A601A-DA75-9926-8043-563C3C974CD7}"/>
              </a:ext>
            </a:extLst>
          </p:cNvPr>
          <p:cNvSpPr/>
          <p:nvPr/>
        </p:nvSpPr>
        <p:spPr>
          <a:xfrm>
            <a:off x="2288328" y="5483510"/>
            <a:ext cx="1329189" cy="3775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ight Arrow 28">
            <a:extLst>
              <a:ext uri="{FF2B5EF4-FFF2-40B4-BE49-F238E27FC236}">
                <a16:creationId xmlns:a16="http://schemas.microsoft.com/office/drawing/2014/main" id="{0F345A0E-D96D-7187-3E42-9FED3CDC0A10}"/>
              </a:ext>
            </a:extLst>
          </p:cNvPr>
          <p:cNvSpPr/>
          <p:nvPr/>
        </p:nvSpPr>
        <p:spPr>
          <a:xfrm rot="18025672">
            <a:off x="2720372" y="5027145"/>
            <a:ext cx="800106" cy="244853"/>
          </a:xfrm>
          <a:prstGeom prst="rightArrow">
            <a:avLst>
              <a:gd name="adj1" fmla="val 23382"/>
              <a:gd name="adj2" fmla="val 618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Rechteck 175">
            <a:extLst>
              <a:ext uri="{FF2B5EF4-FFF2-40B4-BE49-F238E27FC236}">
                <a16:creationId xmlns:a16="http://schemas.microsoft.com/office/drawing/2014/main" id="{B3E46449-AC83-CA90-F01E-F6AB5993A7AC}"/>
              </a:ext>
            </a:extLst>
          </p:cNvPr>
          <p:cNvSpPr/>
          <p:nvPr/>
        </p:nvSpPr>
        <p:spPr>
          <a:xfrm>
            <a:off x="8143032" y="5189946"/>
            <a:ext cx="4010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Arial" charset="0"/>
              </a:rPr>
              <a:t>See also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James Thompson group, JILA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Pulsed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superradiant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emission on Sr clock line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Science Advances,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e1601231 (2016)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3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1"/>
    </mc:Choice>
    <mc:Fallback xmlns="">
      <p:transition spd="slow" advTm="3669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4072549" y="2311832"/>
            <a:ext cx="7791818" cy="3514031"/>
            <a:chOff x="228290" y="929390"/>
            <a:chExt cx="8669979" cy="3910073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 rotWithShape="1">
            <a:blip r:embed="rId3"/>
            <a:srcRect t="14305" b="8666"/>
            <a:stretch/>
          </p:blipFill>
          <p:spPr>
            <a:xfrm>
              <a:off x="424525" y="929390"/>
              <a:ext cx="8332143" cy="3530184"/>
            </a:xfrm>
            <a:prstGeom prst="rect">
              <a:avLst/>
            </a:prstGeom>
          </p:spPr>
        </p:pic>
        <p:sp>
          <p:nvSpPr>
            <p:cNvPr id="178" name="Textfeld 28"/>
            <p:cNvSpPr txBox="1">
              <a:spLocks noChangeArrowheads="1"/>
            </p:cNvSpPr>
            <p:nvPr/>
          </p:nvSpPr>
          <p:spPr bwMode="auto">
            <a:xfrm>
              <a:off x="228290" y="4459574"/>
              <a:ext cx="4095926" cy="3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10766"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Continuous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</a:t>
              </a: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ultracold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</a:t>
              </a: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strontium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beam in</a:t>
              </a:r>
              <a:endParaRPr lang="de-DE" sz="1600" kern="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79" name="Textfeld 28"/>
            <p:cNvSpPr txBox="1">
              <a:spLocks noChangeArrowheads="1"/>
            </p:cNvSpPr>
            <p:nvPr/>
          </p:nvSpPr>
          <p:spPr bwMode="auto">
            <a:xfrm>
              <a:off x="6583970" y="4459574"/>
              <a:ext cx="2314299" cy="3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10766"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Clock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</a:t>
              </a: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laser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beam out</a:t>
              </a:r>
              <a:endParaRPr lang="de-DE" sz="1600" kern="0" dirty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/>
              <a:t>Superradiant </a:t>
            </a:r>
            <a:r>
              <a:rPr lang="de-DE" sz="3600" kern="0" dirty="0" err="1"/>
              <a:t>clock</a:t>
            </a:r>
            <a:endParaRPr lang="en-US" sz="3600" kern="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B25F327-8656-4772-9DF4-BA5F418B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1008054" y="2932027"/>
            <a:ext cx="1857765" cy="114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53">
            <a:extLst>
              <a:ext uri="{FF2B5EF4-FFF2-40B4-BE49-F238E27FC236}">
                <a16:creationId xmlns:a16="http://schemas.microsoft.com/office/drawing/2014/main" id="{548AAAB4-20AB-49E4-8E36-CF5C68A97C3C}"/>
              </a:ext>
            </a:extLst>
          </p:cNvPr>
          <p:cNvSpPr/>
          <p:nvPr/>
        </p:nvSpPr>
        <p:spPr>
          <a:xfrm rot="16200000">
            <a:off x="1431497" y="4510596"/>
            <a:ext cx="851761" cy="185446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C9324-551A-4850-A7DF-092C0168B895}"/>
              </a:ext>
            </a:extLst>
          </p:cNvPr>
          <p:cNvSpPr txBox="1"/>
          <p:nvPr/>
        </p:nvSpPr>
        <p:spPr>
          <a:xfrm>
            <a:off x="1575430" y="5004800"/>
            <a:ext cx="805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r>
              <a:rPr lang="en-GB" sz="16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6254B-905B-4816-88A3-860F6409F49D}"/>
              </a:ext>
            </a:extLst>
          </p:cNvPr>
          <p:cNvSpPr/>
          <p:nvPr/>
        </p:nvSpPr>
        <p:spPr>
          <a:xfrm>
            <a:off x="1551868" y="5035807"/>
            <a:ext cx="602430" cy="25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15" name="Textfeld 28">
            <a:extLst>
              <a:ext uri="{FF2B5EF4-FFF2-40B4-BE49-F238E27FC236}">
                <a16:creationId xmlns:a16="http://schemas.microsoft.com/office/drawing/2014/main" id="{A9B5525C-ED15-4C0A-8D40-2EE518D8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16" y="2513716"/>
            <a:ext cx="2515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ultracold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Sr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atoms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lattice</a:t>
            </a:r>
            <a:endParaRPr lang="de-DE" sz="16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B478F-A7A5-4A08-A43A-02D6990B1273}"/>
              </a:ext>
            </a:extLst>
          </p:cNvPr>
          <p:cNvSpPr/>
          <p:nvPr/>
        </p:nvSpPr>
        <p:spPr bwMode="auto">
          <a:xfrm>
            <a:off x="438539" y="2311832"/>
            <a:ext cx="3144416" cy="3167844"/>
          </a:xfrm>
          <a:prstGeom prst="rect">
            <a:avLst/>
          </a:prstGeom>
          <a:noFill/>
          <a:ln w="28575" cap="flat">
            <a:solidFill>
              <a:srgbClr val="0070C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feld 28">
            <a:extLst>
              <a:ext uri="{FF2B5EF4-FFF2-40B4-BE49-F238E27FC236}">
                <a16:creationId xmlns:a16="http://schemas.microsoft.com/office/drawing/2014/main" id="{3E626B3C-3B47-4988-9748-87215C143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77" y="1568475"/>
            <a:ext cx="2515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kern="0" dirty="0">
                <a:solidFill>
                  <a:srgbClr val="0070C0"/>
                </a:solidFill>
                <a:latin typeface="+mn-lt"/>
              </a:rPr>
              <a:t>Passive </a:t>
            </a: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clock</a:t>
            </a:r>
            <a:endParaRPr lang="de-DE" sz="20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Textfeld 28">
            <a:extLst>
              <a:ext uri="{FF2B5EF4-FFF2-40B4-BE49-F238E27FC236}">
                <a16:creationId xmlns:a16="http://schemas.microsoft.com/office/drawing/2014/main" id="{C4CC0E65-9078-42B7-BCF4-D51A580D0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568475"/>
            <a:ext cx="3861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Active</a:t>
            </a:r>
            <a:r>
              <a:rPr lang="de-AT" sz="2000" kern="0" dirty="0">
                <a:solidFill>
                  <a:srgbClr val="0070C0"/>
                </a:solidFill>
                <a:latin typeface="+mn-lt"/>
              </a:rPr>
              <a:t>, </a:t>
            </a: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superradiant</a:t>
            </a:r>
            <a:r>
              <a:rPr lang="de-AT" sz="2000" kern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clock</a:t>
            </a:r>
            <a:endParaRPr lang="de-DE" sz="2000" kern="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3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"/>
    </mc:Choice>
    <mc:Fallback xmlns="">
      <p:transition spd="slow" advTm="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Comparison</a:t>
            </a:r>
            <a:r>
              <a:rPr lang="de-DE" sz="3600" kern="0" dirty="0"/>
              <a:t> </a:t>
            </a:r>
            <a:r>
              <a:rPr lang="de-DE" sz="3600" kern="0" dirty="0" err="1"/>
              <a:t>to</a:t>
            </a:r>
            <a:r>
              <a:rPr lang="de-DE" sz="3600" kern="0" dirty="0"/>
              <a:t> </a:t>
            </a:r>
            <a:r>
              <a:rPr lang="de-DE" sz="3600" kern="0" dirty="0" err="1"/>
              <a:t>standard</a:t>
            </a:r>
            <a:r>
              <a:rPr lang="de-DE" sz="3600" kern="0" dirty="0"/>
              <a:t> </a:t>
            </a:r>
            <a:r>
              <a:rPr lang="de-DE" sz="3600" kern="0" dirty="0" err="1"/>
              <a:t>laser</a:t>
            </a:r>
            <a:endParaRPr lang="en-US" sz="3600" kern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313D6F-23A3-4398-B1BE-299814094EF9}"/>
              </a:ext>
            </a:extLst>
          </p:cNvPr>
          <p:cNvGrpSpPr/>
          <p:nvPr/>
        </p:nvGrpSpPr>
        <p:grpSpPr>
          <a:xfrm>
            <a:off x="3954403" y="2251292"/>
            <a:ext cx="1984090" cy="229652"/>
            <a:chOff x="5707423" y="1698559"/>
            <a:chExt cx="1984090" cy="989621"/>
          </a:xfrm>
        </p:grpSpPr>
        <p:sp>
          <p:nvSpPr>
            <p:cNvPr id="12" name="Freeform 7 1">
              <a:extLst>
                <a:ext uri="{FF2B5EF4-FFF2-40B4-BE49-F238E27FC236}">
                  <a16:creationId xmlns:a16="http://schemas.microsoft.com/office/drawing/2014/main" id="{CF5B951A-6567-4C4C-A4DA-C1AA5CA23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423" y="1698559"/>
              <a:ext cx="387589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" name="Freeform 8 1">
              <a:extLst>
                <a:ext uri="{FF2B5EF4-FFF2-40B4-BE49-F238E27FC236}">
                  <a16:creationId xmlns:a16="http://schemas.microsoft.com/office/drawing/2014/main" id="{E478499F-92FC-466D-B0A5-C5F44E381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2007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" name="Freeform 9 1">
              <a:extLst>
                <a:ext uri="{FF2B5EF4-FFF2-40B4-BE49-F238E27FC236}">
                  <a16:creationId xmlns:a16="http://schemas.microsoft.com/office/drawing/2014/main" id="{B7A73DC0-D554-4624-9C44-2A91EBF1C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20" y="1698559"/>
              <a:ext cx="64127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Freeform 10 1">
              <a:extLst>
                <a:ext uri="{FF2B5EF4-FFF2-40B4-BE49-F238E27FC236}">
                  <a16:creationId xmlns:a16="http://schemas.microsoft.com/office/drawing/2014/main" id="{43B68FF0-3CAC-4DDC-890C-45665AF39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190" y="1698559"/>
              <a:ext cx="438323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AB2FE1-AFB4-4E41-BF83-3C7F93510DEE}"/>
              </a:ext>
            </a:extLst>
          </p:cNvPr>
          <p:cNvGrpSpPr/>
          <p:nvPr/>
        </p:nvGrpSpPr>
        <p:grpSpPr>
          <a:xfrm>
            <a:off x="1264977" y="5240264"/>
            <a:ext cx="2412305" cy="146548"/>
            <a:chOff x="2671445" y="4013496"/>
            <a:chExt cx="2412305" cy="989621"/>
          </a:xfrm>
        </p:grpSpPr>
        <p:sp>
          <p:nvSpPr>
            <p:cNvPr id="17" name="Freeform 11 2">
              <a:extLst>
                <a:ext uri="{FF2B5EF4-FFF2-40B4-BE49-F238E27FC236}">
                  <a16:creationId xmlns:a16="http://schemas.microsoft.com/office/drawing/2014/main" id="{56CE4780-7958-43AD-BE2E-3E94155D5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411" y="4013496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8" name="Freeform 7 2">
              <a:extLst>
                <a:ext uri="{FF2B5EF4-FFF2-40B4-BE49-F238E27FC236}">
                  <a16:creationId xmlns:a16="http://schemas.microsoft.com/office/drawing/2014/main" id="{F2B178F5-BCEB-44DC-B50C-A6BF713EA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445" y="4013496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9" name="Freeform 8 2">
              <a:extLst>
                <a:ext uri="{FF2B5EF4-FFF2-40B4-BE49-F238E27FC236}">
                  <a16:creationId xmlns:a16="http://schemas.microsoft.com/office/drawing/2014/main" id="{9D22EF3A-7464-4D4F-9C06-B95076A8E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330" y="4013496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" name="Freeform 9 2">
              <a:extLst>
                <a:ext uri="{FF2B5EF4-FFF2-40B4-BE49-F238E27FC236}">
                  <a16:creationId xmlns:a16="http://schemas.microsoft.com/office/drawing/2014/main" id="{8B54F0BB-E5F2-46AA-B6C3-BAD91FCC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106" y="4013496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" name="Freeform 10 2">
              <a:extLst>
                <a:ext uri="{FF2B5EF4-FFF2-40B4-BE49-F238E27FC236}">
                  <a16:creationId xmlns:a16="http://schemas.microsoft.com/office/drawing/2014/main" id="{7335BFD0-14FB-4B81-A946-2E80D93B3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396" y="4013496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11 3">
            <a:extLst>
              <a:ext uri="{FF2B5EF4-FFF2-40B4-BE49-F238E27FC236}">
                <a16:creationId xmlns:a16="http://schemas.microsoft.com/office/drawing/2014/main" id="{1ECC1AA2-E19E-447B-9642-B7B730FA3565}"/>
              </a:ext>
            </a:extLst>
          </p:cNvPr>
          <p:cNvSpPr>
            <a:spLocks/>
          </p:cNvSpPr>
          <p:nvPr/>
        </p:nvSpPr>
        <p:spPr bwMode="auto">
          <a:xfrm>
            <a:off x="3250943" y="1867791"/>
            <a:ext cx="426339" cy="989621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5E44AF-31B2-4244-A956-F325E46088F4}"/>
              </a:ext>
            </a:extLst>
          </p:cNvPr>
          <p:cNvSpPr/>
          <p:nvPr/>
        </p:nvSpPr>
        <p:spPr bwMode="auto">
          <a:xfrm>
            <a:off x="3579598" y="1699632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717388-DFA8-4BD9-9314-F46CD9BF84A0}"/>
              </a:ext>
            </a:extLst>
          </p:cNvPr>
          <p:cNvGrpSpPr/>
          <p:nvPr/>
        </p:nvGrpSpPr>
        <p:grpSpPr>
          <a:xfrm>
            <a:off x="869960" y="1514167"/>
            <a:ext cx="758963" cy="1725283"/>
            <a:chOff x="1233578" y="1958196"/>
            <a:chExt cx="758963" cy="1725283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EED2027B-9C2E-4CDB-AFA2-8E873376F38D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2D649C-4568-41CE-AE62-220DF86D3AFE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1CF6B7-6E61-40D7-B2E7-93F447794E6C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C958D4-75FF-4609-A6F5-13ED647D3A6F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7A5A60-C4E1-44E8-B73F-CABC9E421C70}"/>
              </a:ext>
            </a:extLst>
          </p:cNvPr>
          <p:cNvGrpSpPr/>
          <p:nvPr/>
        </p:nvGrpSpPr>
        <p:grpSpPr>
          <a:xfrm rot="10800000">
            <a:off x="3187233" y="1496847"/>
            <a:ext cx="758963" cy="1725283"/>
            <a:chOff x="1233578" y="1958196"/>
            <a:chExt cx="758963" cy="1725283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9196AF7-8FB0-4643-B777-78884934A22A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4E0ACD-2278-444E-AD14-9DD7DEA87A1F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4A412B-B440-46A6-ACCF-26E046BA7747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557511C-72C3-40C0-9309-AE10111F33DA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Rechteck 175 1">
            <a:extLst>
              <a:ext uri="{FF2B5EF4-FFF2-40B4-BE49-F238E27FC236}">
                <a16:creationId xmlns:a16="http://schemas.microsoft.com/office/drawing/2014/main" id="{B1288E7A-384C-4F4A-A432-CC4D5DB73661}"/>
              </a:ext>
            </a:extLst>
          </p:cNvPr>
          <p:cNvSpPr/>
          <p:nvPr/>
        </p:nvSpPr>
        <p:spPr>
          <a:xfrm>
            <a:off x="472174" y="1018955"/>
            <a:ext cx="53273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solidFill>
                  <a:srgbClr val="0070C0"/>
                </a:solidFill>
                <a:latin typeface="Arial" charset="0"/>
              </a:rPr>
              <a:t>Standard laser:</a:t>
            </a:r>
            <a:r>
              <a:rPr lang="en-GB" sz="16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frequency stability from length of cavity</a:t>
            </a:r>
            <a:endParaRPr lang="de-DE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" name="Freeform 7 3">
            <a:extLst>
              <a:ext uri="{FF2B5EF4-FFF2-40B4-BE49-F238E27FC236}">
                <a16:creationId xmlns:a16="http://schemas.microsoft.com/office/drawing/2014/main" id="{1AF730A9-EE90-4ED9-B197-08B2F08EAE86}"/>
              </a:ext>
            </a:extLst>
          </p:cNvPr>
          <p:cNvSpPr>
            <a:spLocks/>
          </p:cNvSpPr>
          <p:nvPr/>
        </p:nvSpPr>
        <p:spPr bwMode="auto">
          <a:xfrm>
            <a:off x="1264977" y="1867791"/>
            <a:ext cx="486557" cy="98962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Freeform 8 3">
            <a:extLst>
              <a:ext uri="{FF2B5EF4-FFF2-40B4-BE49-F238E27FC236}">
                <a16:creationId xmlns:a16="http://schemas.microsoft.com/office/drawing/2014/main" id="{7EDB5181-83FC-408E-BFD6-FD1A521C6F35}"/>
              </a:ext>
            </a:extLst>
          </p:cNvPr>
          <p:cNvSpPr>
            <a:spLocks/>
          </p:cNvSpPr>
          <p:nvPr/>
        </p:nvSpPr>
        <p:spPr bwMode="auto">
          <a:xfrm>
            <a:off x="1753862" y="1867791"/>
            <a:ext cx="529913" cy="989621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Freeform 9 3">
            <a:extLst>
              <a:ext uri="{FF2B5EF4-FFF2-40B4-BE49-F238E27FC236}">
                <a16:creationId xmlns:a16="http://schemas.microsoft.com/office/drawing/2014/main" id="{045CAA5A-E945-48C1-BFA0-69FAC804D4D6}"/>
              </a:ext>
            </a:extLst>
          </p:cNvPr>
          <p:cNvSpPr>
            <a:spLocks/>
          </p:cNvSpPr>
          <p:nvPr/>
        </p:nvSpPr>
        <p:spPr bwMode="auto">
          <a:xfrm>
            <a:off x="2285637" y="1867791"/>
            <a:ext cx="423930" cy="989621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8" name="Freeform 10 3">
            <a:extLst>
              <a:ext uri="{FF2B5EF4-FFF2-40B4-BE49-F238E27FC236}">
                <a16:creationId xmlns:a16="http://schemas.microsoft.com/office/drawing/2014/main" id="{F91EEA0A-DDB0-4808-BBC0-556A2F04D98D}"/>
              </a:ext>
            </a:extLst>
          </p:cNvPr>
          <p:cNvSpPr>
            <a:spLocks/>
          </p:cNvSpPr>
          <p:nvPr/>
        </p:nvSpPr>
        <p:spPr bwMode="auto">
          <a:xfrm>
            <a:off x="2711928" y="1867791"/>
            <a:ext cx="537139" cy="989621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9" name="Rechteck 175 2">
            <a:extLst>
              <a:ext uri="{FF2B5EF4-FFF2-40B4-BE49-F238E27FC236}">
                <a16:creationId xmlns:a16="http://schemas.microsoft.com/office/drawing/2014/main" id="{BD62B6CF-D2E8-4048-B7C6-3EB3665F88D4}"/>
              </a:ext>
            </a:extLst>
          </p:cNvPr>
          <p:cNvSpPr/>
          <p:nvPr/>
        </p:nvSpPr>
        <p:spPr>
          <a:xfrm>
            <a:off x="472174" y="3881790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 err="1">
                <a:solidFill>
                  <a:srgbClr val="0070C0"/>
                </a:solidFill>
                <a:latin typeface="Arial" charset="0"/>
              </a:rPr>
              <a:t>Superradiant</a:t>
            </a:r>
            <a:r>
              <a:rPr lang="en-GB" sz="1600" b="1" dirty="0">
                <a:solidFill>
                  <a:srgbClr val="0070C0"/>
                </a:solidFill>
                <a:latin typeface="Arial" charset="0"/>
              </a:rPr>
              <a:t> clock laser:</a:t>
            </a:r>
            <a:r>
              <a:rPr lang="en-GB" sz="16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frequency stability from ensemble spin of atoms</a:t>
            </a:r>
            <a:endParaRPr lang="de-DE" sz="16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C479-AE3D-47FB-9B11-615449B9B2F0}"/>
              </a:ext>
            </a:extLst>
          </p:cNvPr>
          <p:cNvGrpSpPr/>
          <p:nvPr/>
        </p:nvGrpSpPr>
        <p:grpSpPr>
          <a:xfrm>
            <a:off x="3946196" y="2248344"/>
            <a:ext cx="1984090" cy="229652"/>
            <a:chOff x="5707423" y="1698559"/>
            <a:chExt cx="1984090" cy="989621"/>
          </a:xfrm>
        </p:grpSpPr>
        <p:sp>
          <p:nvSpPr>
            <p:cNvPr id="41" name="Freeform 7 4">
              <a:extLst>
                <a:ext uri="{FF2B5EF4-FFF2-40B4-BE49-F238E27FC236}">
                  <a16:creationId xmlns:a16="http://schemas.microsoft.com/office/drawing/2014/main" id="{FF36CB6D-67FD-4976-9BEF-F5B93F91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2" name="Freeform 8 4">
              <a:extLst>
                <a:ext uri="{FF2B5EF4-FFF2-40B4-BE49-F238E27FC236}">
                  <a16:creationId xmlns:a16="http://schemas.microsoft.com/office/drawing/2014/main" id="{B11EFA14-2939-420C-A455-0EE30DE5C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3" name="Freeform 9 4">
              <a:extLst>
                <a:ext uri="{FF2B5EF4-FFF2-40B4-BE49-F238E27FC236}">
                  <a16:creationId xmlns:a16="http://schemas.microsoft.com/office/drawing/2014/main" id="{FBD31BEA-AF17-436F-B202-B7E457A6A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4" name="Freeform 10 4">
              <a:extLst>
                <a:ext uri="{FF2B5EF4-FFF2-40B4-BE49-F238E27FC236}">
                  <a16:creationId xmlns:a16="http://schemas.microsoft.com/office/drawing/2014/main" id="{C97328DD-D3AF-4328-8F6B-A94AC849C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1056A02-D3F9-4B03-9E8A-2D4DE39C08DB}"/>
              </a:ext>
            </a:extLst>
          </p:cNvPr>
          <p:cNvSpPr/>
          <p:nvPr/>
        </p:nvSpPr>
        <p:spPr bwMode="auto">
          <a:xfrm>
            <a:off x="3579598" y="4647200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78EBE82-0D65-4261-B9E3-EFA8BB127AA0}"/>
              </a:ext>
            </a:extLst>
          </p:cNvPr>
          <p:cNvGrpSpPr/>
          <p:nvPr/>
        </p:nvGrpSpPr>
        <p:grpSpPr>
          <a:xfrm>
            <a:off x="869960" y="4461735"/>
            <a:ext cx="758963" cy="1725283"/>
            <a:chOff x="1233578" y="1958196"/>
            <a:chExt cx="758963" cy="1725283"/>
          </a:xfrm>
        </p:grpSpPr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D8BBD819-7FF0-421E-A0D0-DE73DED795BA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1923C4-4BEF-4AB5-A1C0-40661F616FAB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9558285-FD94-4F1A-98FD-8DD7205C9DFE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F109E5E-A895-4ABB-B4D2-623906EA4001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6CB93F-498B-4743-9B82-70653976FF31}"/>
              </a:ext>
            </a:extLst>
          </p:cNvPr>
          <p:cNvGrpSpPr/>
          <p:nvPr/>
        </p:nvGrpSpPr>
        <p:grpSpPr>
          <a:xfrm rot="10800000">
            <a:off x="3187233" y="4427163"/>
            <a:ext cx="758963" cy="1725283"/>
            <a:chOff x="1233578" y="1958196"/>
            <a:chExt cx="758963" cy="1725283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79712B7-6FA4-4FD5-A728-FCBEDE7CCAAD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851098-03CA-4338-80C6-47B1136FBA76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5FF6F5-FDC3-4634-AF53-9238E185D7C3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5A72F70-C169-44CA-92AF-2291DD7F06ED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4F8E05-644E-4FD2-8766-1CD9924ACF2B}"/>
              </a:ext>
            </a:extLst>
          </p:cNvPr>
          <p:cNvGrpSpPr/>
          <p:nvPr/>
        </p:nvGrpSpPr>
        <p:grpSpPr>
          <a:xfrm>
            <a:off x="3946196" y="5244706"/>
            <a:ext cx="1984090" cy="129102"/>
            <a:chOff x="5707423" y="1698559"/>
            <a:chExt cx="1984090" cy="989621"/>
          </a:xfrm>
        </p:grpSpPr>
        <p:sp>
          <p:nvSpPr>
            <p:cNvPr id="57" name="Freeform 7 5">
              <a:extLst>
                <a:ext uri="{FF2B5EF4-FFF2-40B4-BE49-F238E27FC236}">
                  <a16:creationId xmlns:a16="http://schemas.microsoft.com/office/drawing/2014/main" id="{5DC30195-86DC-4692-BA92-89F34E7F4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8" name="Freeform 8 5">
              <a:extLst>
                <a:ext uri="{FF2B5EF4-FFF2-40B4-BE49-F238E27FC236}">
                  <a16:creationId xmlns:a16="http://schemas.microsoft.com/office/drawing/2014/main" id="{221EAC8C-9043-45FE-981A-86154DA21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9" name="Freeform 9 5">
              <a:extLst>
                <a:ext uri="{FF2B5EF4-FFF2-40B4-BE49-F238E27FC236}">
                  <a16:creationId xmlns:a16="http://schemas.microsoft.com/office/drawing/2014/main" id="{A8179BFC-7961-421A-BAA0-9973EF80C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0" name="Freeform 10 5">
              <a:extLst>
                <a:ext uri="{FF2B5EF4-FFF2-40B4-BE49-F238E27FC236}">
                  <a16:creationId xmlns:a16="http://schemas.microsoft.com/office/drawing/2014/main" id="{E39DACB6-2A8A-40E6-9959-6DD7E56CD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8A2776-22F3-4443-A0E4-87D2B744A9FF}"/>
              </a:ext>
            </a:extLst>
          </p:cNvPr>
          <p:cNvGrpSpPr/>
          <p:nvPr/>
        </p:nvGrpSpPr>
        <p:grpSpPr>
          <a:xfrm>
            <a:off x="1698561" y="4928130"/>
            <a:ext cx="239852" cy="382038"/>
            <a:chOff x="6306566" y="4963590"/>
            <a:chExt cx="239852" cy="382038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A1C1C80-08CD-43AE-B9AF-0D08EBEF3D73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3" name="Oval 23 1">
              <a:extLst>
                <a:ext uri="{FF2B5EF4-FFF2-40B4-BE49-F238E27FC236}">
                  <a16:creationId xmlns:a16="http://schemas.microsoft.com/office/drawing/2014/main" id="{3CF4EA18-B2C1-41ED-AF91-A3BA690E4C2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38CD64-75B8-4DAD-B52E-55B32FE37E8A}"/>
              </a:ext>
            </a:extLst>
          </p:cNvPr>
          <p:cNvGrpSpPr/>
          <p:nvPr/>
        </p:nvGrpSpPr>
        <p:grpSpPr>
          <a:xfrm>
            <a:off x="2028454" y="5195912"/>
            <a:ext cx="239852" cy="382038"/>
            <a:chOff x="6306566" y="4963590"/>
            <a:chExt cx="239852" cy="382038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E34936A-34CA-4407-95F0-83023DBD52CA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6" name="Oval 23 2">
              <a:extLst>
                <a:ext uri="{FF2B5EF4-FFF2-40B4-BE49-F238E27FC236}">
                  <a16:creationId xmlns:a16="http://schemas.microsoft.com/office/drawing/2014/main" id="{0994D596-F3E3-4C8F-9815-C1E6B425C9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1CF6CC7-56F9-40C3-AD3E-3F66EBF59153}"/>
              </a:ext>
            </a:extLst>
          </p:cNvPr>
          <p:cNvGrpSpPr/>
          <p:nvPr/>
        </p:nvGrpSpPr>
        <p:grpSpPr>
          <a:xfrm>
            <a:off x="2414696" y="4907155"/>
            <a:ext cx="239852" cy="382038"/>
            <a:chOff x="6306566" y="4963590"/>
            <a:chExt cx="239852" cy="382038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80FFDA8-21E1-4FD8-8FD7-7D5CD3499EB5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9" name="Oval 23 3">
              <a:extLst>
                <a:ext uri="{FF2B5EF4-FFF2-40B4-BE49-F238E27FC236}">
                  <a16:creationId xmlns:a16="http://schemas.microsoft.com/office/drawing/2014/main" id="{198A5148-6DA6-4C3C-A67E-4D0F5E5A71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693CFA-CA67-4C16-9EE7-13E0D14C7EFD}"/>
              </a:ext>
            </a:extLst>
          </p:cNvPr>
          <p:cNvGrpSpPr/>
          <p:nvPr/>
        </p:nvGrpSpPr>
        <p:grpSpPr>
          <a:xfrm>
            <a:off x="2773844" y="5085033"/>
            <a:ext cx="239852" cy="382038"/>
            <a:chOff x="6306566" y="4963590"/>
            <a:chExt cx="239852" cy="382038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FE00D72-5CBE-476C-9AA2-FE6947820C02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2" name="Oval 23 4">
              <a:extLst>
                <a:ext uri="{FF2B5EF4-FFF2-40B4-BE49-F238E27FC236}">
                  <a16:creationId xmlns:a16="http://schemas.microsoft.com/office/drawing/2014/main" id="{0EEFCC6C-7029-44B0-896F-A49C56CDED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C302732-2DEE-47C9-9088-850E11089135}"/>
              </a:ext>
            </a:extLst>
          </p:cNvPr>
          <p:cNvGrpSpPr/>
          <p:nvPr/>
        </p:nvGrpSpPr>
        <p:grpSpPr>
          <a:xfrm>
            <a:off x="2391658" y="5296462"/>
            <a:ext cx="239852" cy="382038"/>
            <a:chOff x="6306566" y="4963590"/>
            <a:chExt cx="239852" cy="382038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22438DF-6331-482D-BCEE-5D6472BB4D62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5" name="Oval 23 5">
              <a:extLst>
                <a:ext uri="{FF2B5EF4-FFF2-40B4-BE49-F238E27FC236}">
                  <a16:creationId xmlns:a16="http://schemas.microsoft.com/office/drawing/2014/main" id="{40369F7B-C73B-403D-8626-8BD0EB04C9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51BA652-3D04-4416-88F3-58479B70D0C9}"/>
              </a:ext>
            </a:extLst>
          </p:cNvPr>
          <p:cNvCxnSpPr/>
          <p:nvPr/>
        </p:nvCxnSpPr>
        <p:spPr bwMode="auto">
          <a:xfrm>
            <a:off x="930182" y="5299359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BBC87F4-CB1F-4AEF-98C1-DAB6EF420291}"/>
              </a:ext>
            </a:extLst>
          </p:cNvPr>
          <p:cNvCxnSpPr/>
          <p:nvPr/>
        </p:nvCxnSpPr>
        <p:spPr bwMode="auto">
          <a:xfrm>
            <a:off x="3266318" y="5296462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E63DA2C-6135-4354-9D58-7C128A4BE317}"/>
              </a:ext>
            </a:extLst>
          </p:cNvPr>
          <p:cNvCxnSpPr/>
          <p:nvPr/>
        </p:nvCxnSpPr>
        <p:spPr bwMode="auto">
          <a:xfrm>
            <a:off x="930182" y="2350464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E97E4CE-1B2C-4C07-AF40-0F89C1CCAA9C}"/>
              </a:ext>
            </a:extLst>
          </p:cNvPr>
          <p:cNvCxnSpPr/>
          <p:nvPr/>
        </p:nvCxnSpPr>
        <p:spPr bwMode="auto">
          <a:xfrm>
            <a:off x="3266318" y="2347567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80" name="Oval 23 6">
            <a:extLst>
              <a:ext uri="{FF2B5EF4-FFF2-40B4-BE49-F238E27FC236}">
                <a16:creationId xmlns:a16="http://schemas.microsoft.com/office/drawing/2014/main" id="{F919F3BB-8C44-434B-B12C-DF1B3FD3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5024" y="2428648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" name="Oval 23 7">
            <a:extLst>
              <a:ext uri="{FF2B5EF4-FFF2-40B4-BE49-F238E27FC236}">
                <a16:creationId xmlns:a16="http://schemas.microsoft.com/office/drawing/2014/main" id="{CFC37875-86A9-4D36-A77D-E29EEC410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12332" y="2189597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Oval 23 8">
            <a:extLst>
              <a:ext uri="{FF2B5EF4-FFF2-40B4-BE49-F238E27FC236}">
                <a16:creationId xmlns:a16="http://schemas.microsoft.com/office/drawing/2014/main" id="{4AAA549D-5ADC-42BF-A323-AAF3CF6FF9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5535" y="2520380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3" name="Oval 23 9">
            <a:extLst>
              <a:ext uri="{FF2B5EF4-FFF2-40B4-BE49-F238E27FC236}">
                <a16:creationId xmlns:a16="http://schemas.microsoft.com/office/drawing/2014/main" id="{AE0B6656-3C9F-45EC-9F71-DB63CFE534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7906" y="2331227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4" name="Oval 23 10">
            <a:extLst>
              <a:ext uri="{FF2B5EF4-FFF2-40B4-BE49-F238E27FC236}">
                <a16:creationId xmlns:a16="http://schemas.microsoft.com/office/drawing/2014/main" id="{2737C6EA-A92C-47BB-89EF-E63F231569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4119" y="2172886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" name="image17.png 1">
            <a:extLst>
              <a:ext uri="{FF2B5EF4-FFF2-40B4-BE49-F238E27FC236}">
                <a16:creationId xmlns:a16="http://schemas.microsoft.com/office/drawing/2014/main" id="{F04909D3-B43B-4683-80C9-5D531DFEB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166" r="61476"/>
          <a:stretch/>
        </p:blipFill>
        <p:spPr>
          <a:xfrm>
            <a:off x="7584713" y="1809308"/>
            <a:ext cx="3762998" cy="1733634"/>
          </a:xfrm>
          <a:prstGeom prst="rect">
            <a:avLst/>
          </a:prstGeom>
          <a:ln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E48B90-8D68-4D76-90A5-FEF44C16A6A5}"/>
              </a:ext>
            </a:extLst>
          </p:cNvPr>
          <p:cNvSpPr/>
          <p:nvPr/>
        </p:nvSpPr>
        <p:spPr bwMode="auto">
          <a:xfrm>
            <a:off x="8059623" y="2163326"/>
            <a:ext cx="1375408" cy="4624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85" name="image17.png 2">
            <a:extLst>
              <a:ext uri="{FF2B5EF4-FFF2-40B4-BE49-F238E27FC236}">
                <a16:creationId xmlns:a16="http://schemas.microsoft.com/office/drawing/2014/main" id="{B0DF4B38-7373-4148-9570-5A95E08D8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40" t="68285" r="11536" b="-817"/>
          <a:stretch/>
        </p:blipFill>
        <p:spPr>
          <a:xfrm>
            <a:off x="7629222" y="4803584"/>
            <a:ext cx="3762998" cy="1717736"/>
          </a:xfrm>
          <a:prstGeom prst="rect">
            <a:avLst/>
          </a:prstGeom>
          <a:ln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1BEF8C9-5D51-411B-A06A-B1BEA780C4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80" y="1604010"/>
            <a:ext cx="746529" cy="236206"/>
          </a:xfrm>
          <a:prstGeom prst="rect">
            <a:avLst/>
          </a:prstGeom>
        </p:spPr>
      </p:pic>
      <p:sp>
        <p:nvSpPr>
          <p:cNvPr id="87" name="Rechteck 175 3">
            <a:extLst>
              <a:ext uri="{FF2B5EF4-FFF2-40B4-BE49-F238E27FC236}">
                <a16:creationId xmlns:a16="http://schemas.microsoft.com/office/drawing/2014/main" id="{60B68829-3CDA-450B-BE08-7142FB1F1D60}"/>
              </a:ext>
            </a:extLst>
          </p:cNvPr>
          <p:cNvSpPr/>
          <p:nvPr/>
        </p:nvSpPr>
        <p:spPr>
          <a:xfrm>
            <a:off x="7836736" y="1496847"/>
            <a:ext cx="2674351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good-cavity regime: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6CE95A3F-8422-425C-B7A2-FDDFB05B4D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77" y="4539414"/>
            <a:ext cx="746529" cy="236206"/>
          </a:xfrm>
          <a:prstGeom prst="rect">
            <a:avLst/>
          </a:prstGeom>
        </p:spPr>
      </p:pic>
      <p:sp>
        <p:nvSpPr>
          <p:cNvPr id="89" name="Rechteck 175 4">
            <a:extLst>
              <a:ext uri="{FF2B5EF4-FFF2-40B4-BE49-F238E27FC236}">
                <a16:creationId xmlns:a16="http://schemas.microsoft.com/office/drawing/2014/main" id="{2B354BDD-C5A6-4CA7-87CD-A4F2FC77E08A}"/>
              </a:ext>
            </a:extLst>
          </p:cNvPr>
          <p:cNvSpPr/>
          <p:nvPr/>
        </p:nvSpPr>
        <p:spPr>
          <a:xfrm>
            <a:off x="7836736" y="4432250"/>
            <a:ext cx="2674351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bad-cavity regime: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" name="Rechteck 175 3">
            <a:extLst>
              <a:ext uri="{FF2B5EF4-FFF2-40B4-BE49-F238E27FC236}">
                <a16:creationId xmlns:a16="http://schemas.microsoft.com/office/drawing/2014/main" id="{F271A651-6C24-4FD6-A4E2-53FE8A7C42A0}"/>
              </a:ext>
            </a:extLst>
          </p:cNvPr>
          <p:cNvSpPr/>
          <p:nvPr/>
        </p:nvSpPr>
        <p:spPr>
          <a:xfrm>
            <a:off x="8009555" y="2282465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00A3FF"/>
                </a:solidFill>
                <a:latin typeface="Arial" charset="0"/>
              </a:rPr>
              <a:t>cavity mode</a:t>
            </a:r>
            <a:endParaRPr lang="de-DE" sz="1400" dirty="0">
              <a:solidFill>
                <a:srgbClr val="00A3FF"/>
              </a:solidFill>
              <a:latin typeface="Arial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FCDD639-987D-4BF7-A62F-FBCB70486378}"/>
              </a:ext>
            </a:extLst>
          </p:cNvPr>
          <p:cNvSpPr/>
          <p:nvPr/>
        </p:nvSpPr>
        <p:spPr bwMode="auto">
          <a:xfrm>
            <a:off x="7438389" y="2676124"/>
            <a:ext cx="1243296" cy="3433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2" name="Rechteck 175 3">
            <a:extLst>
              <a:ext uri="{FF2B5EF4-FFF2-40B4-BE49-F238E27FC236}">
                <a16:creationId xmlns:a16="http://schemas.microsoft.com/office/drawing/2014/main" id="{77BA8B85-B76B-4CE9-9E98-E7BE43B3795E}"/>
              </a:ext>
            </a:extLst>
          </p:cNvPr>
          <p:cNvSpPr/>
          <p:nvPr/>
        </p:nvSpPr>
        <p:spPr>
          <a:xfrm>
            <a:off x="7403287" y="2710138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  <a:latin typeface="Arial" charset="0"/>
              </a:rPr>
              <a:t>gain profile</a:t>
            </a:r>
            <a:endParaRPr lang="de-DE" sz="1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8E842EE-ED5B-46EF-A20B-D1C61230446E}"/>
              </a:ext>
            </a:extLst>
          </p:cNvPr>
          <p:cNvSpPr/>
          <p:nvPr/>
        </p:nvSpPr>
        <p:spPr bwMode="auto">
          <a:xfrm>
            <a:off x="8029766" y="5194689"/>
            <a:ext cx="1375408" cy="4624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4" name="Rechteck 175 3">
            <a:extLst>
              <a:ext uri="{FF2B5EF4-FFF2-40B4-BE49-F238E27FC236}">
                <a16:creationId xmlns:a16="http://schemas.microsoft.com/office/drawing/2014/main" id="{FEF833AF-41C0-4F4D-8FF4-10DF4579EB9C}"/>
              </a:ext>
            </a:extLst>
          </p:cNvPr>
          <p:cNvSpPr/>
          <p:nvPr/>
        </p:nvSpPr>
        <p:spPr>
          <a:xfrm>
            <a:off x="7979698" y="5313828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00A3FF"/>
                </a:solidFill>
                <a:latin typeface="Arial" charset="0"/>
              </a:rPr>
              <a:t>cavity mode</a:t>
            </a:r>
            <a:endParaRPr lang="de-DE" sz="1400" dirty="0">
              <a:solidFill>
                <a:srgbClr val="00A3FF"/>
              </a:solidFill>
              <a:latin typeface="Arial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612693B-DB03-4D4B-A37D-5A0155C63435}"/>
              </a:ext>
            </a:extLst>
          </p:cNvPr>
          <p:cNvSpPr/>
          <p:nvPr/>
        </p:nvSpPr>
        <p:spPr bwMode="auto">
          <a:xfrm>
            <a:off x="8344267" y="5854193"/>
            <a:ext cx="1243296" cy="3433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6" name="Rechteck 175 3">
            <a:extLst>
              <a:ext uri="{FF2B5EF4-FFF2-40B4-BE49-F238E27FC236}">
                <a16:creationId xmlns:a16="http://schemas.microsoft.com/office/drawing/2014/main" id="{41D2882D-50CE-4581-88DA-C176D77100C8}"/>
              </a:ext>
            </a:extLst>
          </p:cNvPr>
          <p:cNvSpPr/>
          <p:nvPr/>
        </p:nvSpPr>
        <p:spPr>
          <a:xfrm>
            <a:off x="8309165" y="5888206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  <a:latin typeface="Arial" charset="0"/>
              </a:rPr>
              <a:t>gain profile</a:t>
            </a:r>
            <a:endParaRPr lang="de-DE" sz="1400" dirty="0">
              <a:solidFill>
                <a:srgbClr val="FF00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41"/>
    </mc:Choice>
    <mc:Fallback xmlns="">
      <p:transition spd="slow" advTm="9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 animBg="1"/>
      <p:bldP spid="89" grpId="0"/>
      <p:bldP spid="93" grpId="0" animBg="1"/>
      <p:bldP spid="94" grpId="0"/>
      <p:bldP spid="95" grpId="0" animBg="1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96748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Classical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vs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quantum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sensors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6" name="Rounded Rectangle 53">
            <a:extLst>
              <a:ext uri="{FF2B5EF4-FFF2-40B4-BE49-F238E27FC236}">
                <a16:creationId xmlns:a16="http://schemas.microsoft.com/office/drawing/2014/main" id="{DD112AF1-0CDB-ACE9-768D-460CC8E7C119}"/>
              </a:ext>
            </a:extLst>
          </p:cNvPr>
          <p:cNvSpPr/>
          <p:nvPr/>
        </p:nvSpPr>
        <p:spPr>
          <a:xfrm>
            <a:off x="6215607" y="975618"/>
            <a:ext cx="2812961" cy="2756434"/>
          </a:xfrm>
          <a:prstGeom prst="roundRect">
            <a:avLst/>
          </a:prstGeom>
          <a:solidFill>
            <a:srgbClr val="FEE448"/>
          </a:solidFill>
          <a:ln w="317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53A2B7-8288-B30C-8982-971DB9EA65E2}"/>
              </a:ext>
            </a:extLst>
          </p:cNvPr>
          <p:cNvSpPr/>
          <p:nvPr/>
        </p:nvSpPr>
        <p:spPr>
          <a:xfrm>
            <a:off x="6712363" y="1688625"/>
            <a:ext cx="1823530" cy="17927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Rounded Rectangle 52">
            <a:extLst>
              <a:ext uri="{FF2B5EF4-FFF2-40B4-BE49-F238E27FC236}">
                <a16:creationId xmlns:a16="http://schemas.microsoft.com/office/drawing/2014/main" id="{6D0A48B6-6B5D-3F8D-15A6-790D9C6BB07A}"/>
              </a:ext>
            </a:extLst>
          </p:cNvPr>
          <p:cNvSpPr/>
          <p:nvPr/>
        </p:nvSpPr>
        <p:spPr>
          <a:xfrm>
            <a:off x="1251704" y="968135"/>
            <a:ext cx="2812961" cy="2756434"/>
          </a:xfrm>
          <a:prstGeom prst="roundRect">
            <a:avLst/>
          </a:prstGeom>
          <a:solidFill>
            <a:srgbClr val="FEE448"/>
          </a:solidFill>
          <a:ln w="317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32AB03-A2EF-5088-7154-2D3C680E2C5A}"/>
              </a:ext>
            </a:extLst>
          </p:cNvPr>
          <p:cNvSpPr/>
          <p:nvPr/>
        </p:nvSpPr>
        <p:spPr>
          <a:xfrm>
            <a:off x="1748459" y="1681142"/>
            <a:ext cx="1823530" cy="17927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feld 28">
            <a:extLst>
              <a:ext uri="{FF2B5EF4-FFF2-40B4-BE49-F238E27FC236}">
                <a16:creationId xmlns:a16="http://schemas.microsoft.com/office/drawing/2014/main" id="{D3EF7265-D758-468C-D318-D06FED81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704" y="1092450"/>
            <a:ext cx="28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</a:rPr>
              <a:t>Pendulum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B8B7097-E824-1AEF-46C5-9621F3A10F6E}"/>
              </a:ext>
            </a:extLst>
          </p:cNvPr>
          <p:cNvCxnSpPr/>
          <p:nvPr/>
        </p:nvCxnSpPr>
        <p:spPr>
          <a:xfrm>
            <a:off x="2614777" y="1939849"/>
            <a:ext cx="338304" cy="91176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D1EB2AFA-D710-234D-5D26-51D8E14E655B}"/>
              </a:ext>
            </a:extLst>
          </p:cNvPr>
          <p:cNvSpPr/>
          <p:nvPr/>
        </p:nvSpPr>
        <p:spPr>
          <a:xfrm>
            <a:off x="2807950" y="2786318"/>
            <a:ext cx="363660" cy="364706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3" name="Textfeld 28">
            <a:extLst>
              <a:ext uri="{FF2B5EF4-FFF2-40B4-BE49-F238E27FC236}">
                <a16:creationId xmlns:a16="http://schemas.microsoft.com/office/drawing/2014/main" id="{630AC6C7-14C0-8A12-417E-3223F90DE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607" y="1092450"/>
            <a:ext cx="28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</a:rPr>
              <a:t>Atom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4" name="Right Arrow 7">
            <a:extLst>
              <a:ext uri="{FF2B5EF4-FFF2-40B4-BE49-F238E27FC236}">
                <a16:creationId xmlns:a16="http://schemas.microsoft.com/office/drawing/2014/main" id="{36CDDCA0-CE54-E239-EE17-0CC8511FD4C8}"/>
              </a:ext>
            </a:extLst>
          </p:cNvPr>
          <p:cNvSpPr/>
          <p:nvPr/>
        </p:nvSpPr>
        <p:spPr>
          <a:xfrm>
            <a:off x="4561420" y="2223196"/>
            <a:ext cx="1185294" cy="504602"/>
          </a:xfrm>
          <a:prstGeom prst="rightArrow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75" name="Gruppieren 2">
            <a:extLst>
              <a:ext uri="{FF2B5EF4-FFF2-40B4-BE49-F238E27FC236}">
                <a16:creationId xmlns:a16="http://schemas.microsoft.com/office/drawing/2014/main" id="{44669DE8-C5B6-E66D-AA77-6630CD73044F}"/>
              </a:ext>
            </a:extLst>
          </p:cNvPr>
          <p:cNvGrpSpPr>
            <a:grpSpLocks/>
          </p:cNvGrpSpPr>
          <p:nvPr/>
        </p:nvGrpSpPr>
        <p:grpSpPr bwMode="auto">
          <a:xfrm>
            <a:off x="7214416" y="2129873"/>
            <a:ext cx="814088" cy="865841"/>
            <a:chOff x="1547664" y="1881093"/>
            <a:chExt cx="642937" cy="683811"/>
          </a:xfrm>
        </p:grpSpPr>
        <p:sp>
          <p:nvSpPr>
            <p:cNvPr id="76" name="Ellipse 53">
              <a:extLst>
                <a:ext uri="{FF2B5EF4-FFF2-40B4-BE49-F238E27FC236}">
                  <a16:creationId xmlns:a16="http://schemas.microsoft.com/office/drawing/2014/main" id="{7CE889C3-4750-AADA-ADBD-79BB1B86C023}"/>
                </a:ext>
              </a:extLst>
            </p:cNvPr>
            <p:cNvSpPr/>
            <p:nvPr/>
          </p:nvSpPr>
          <p:spPr>
            <a:xfrm>
              <a:off x="1547664" y="1921967"/>
              <a:ext cx="642937" cy="642937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7" name="Ellipse 56">
              <a:extLst>
                <a:ext uri="{FF2B5EF4-FFF2-40B4-BE49-F238E27FC236}">
                  <a16:creationId xmlns:a16="http://schemas.microsoft.com/office/drawing/2014/main" id="{EB08B184-5A40-8C36-F5C0-EB13329E3E10}"/>
                </a:ext>
              </a:extLst>
            </p:cNvPr>
            <p:cNvSpPr/>
            <p:nvPr/>
          </p:nvSpPr>
          <p:spPr>
            <a:xfrm>
              <a:off x="1815952" y="1881093"/>
              <a:ext cx="72216" cy="72216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78" name="Ellipse 53">
            <a:extLst>
              <a:ext uri="{FF2B5EF4-FFF2-40B4-BE49-F238E27FC236}">
                <a16:creationId xmlns:a16="http://schemas.microsoft.com/office/drawing/2014/main" id="{6690F9D8-E11A-40A3-04D0-1282EA1058DF}"/>
              </a:ext>
            </a:extLst>
          </p:cNvPr>
          <p:cNvSpPr>
            <a:spLocks noChangeAspect="1"/>
          </p:cNvSpPr>
          <p:nvPr/>
        </p:nvSpPr>
        <p:spPr bwMode="auto">
          <a:xfrm>
            <a:off x="6923063" y="1879455"/>
            <a:ext cx="1416278" cy="1416277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9DBA328-5560-395F-4318-566D17F2A559}"/>
              </a:ext>
            </a:extLst>
          </p:cNvPr>
          <p:cNvGrpSpPr/>
          <p:nvPr/>
        </p:nvGrpSpPr>
        <p:grpSpPr>
          <a:xfrm>
            <a:off x="6874286" y="1994528"/>
            <a:ext cx="526459" cy="164588"/>
            <a:chOff x="4985405" y="1664321"/>
            <a:chExt cx="526459" cy="164588"/>
          </a:xfrm>
        </p:grpSpPr>
        <p:sp>
          <p:nvSpPr>
            <p:cNvPr id="80" name="Freihandform 776">
              <a:extLst>
                <a:ext uri="{FF2B5EF4-FFF2-40B4-BE49-F238E27FC236}">
                  <a16:creationId xmlns:a16="http://schemas.microsoft.com/office/drawing/2014/main" id="{27ACA66E-4375-55D9-FC2E-622906AE9DF7}"/>
                </a:ext>
              </a:extLst>
            </p:cNvPr>
            <p:cNvSpPr/>
            <p:nvPr/>
          </p:nvSpPr>
          <p:spPr>
            <a:xfrm rot="10800000">
              <a:off x="4985405" y="1664321"/>
              <a:ext cx="457371" cy="16458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939A7D0-6C3E-13F3-E33C-833E0E6E1263}"/>
                </a:ext>
              </a:extLst>
            </p:cNvPr>
            <p:cNvCxnSpPr/>
            <p:nvPr/>
          </p:nvCxnSpPr>
          <p:spPr>
            <a:xfrm>
              <a:off x="5447856" y="1733136"/>
              <a:ext cx="6400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36E847A-D7B5-7ED0-E044-A8A7D1214770}"/>
              </a:ext>
            </a:extLst>
          </p:cNvPr>
          <p:cNvCxnSpPr>
            <a:endCxn id="78" idx="0"/>
          </p:cNvCxnSpPr>
          <p:nvPr/>
        </p:nvCxnSpPr>
        <p:spPr>
          <a:xfrm flipV="1">
            <a:off x="7598134" y="1879454"/>
            <a:ext cx="0" cy="296138"/>
          </a:xfrm>
          <a:prstGeom prst="straightConnector1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tailEnd type="arrow" w="sm" len="sm"/>
          </a:ln>
          <a:effectLst/>
        </p:spPr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F6EE6DA4-D415-1D61-5F99-41978C435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12" y="2484488"/>
            <a:ext cx="211180" cy="211180"/>
          </a:xfrm>
          <a:prstGeom prst="rect">
            <a:avLst/>
          </a:prstGeom>
        </p:spPr>
      </p:pic>
      <p:sp>
        <p:nvSpPr>
          <p:cNvPr id="84" name="Textfeld 28">
            <a:extLst>
              <a:ext uri="{FF2B5EF4-FFF2-40B4-BE49-F238E27FC236}">
                <a16:creationId xmlns:a16="http://schemas.microsoft.com/office/drawing/2014/main" id="{8EF713C7-A4E8-5E79-C12A-234425C19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408" y="3834865"/>
            <a:ext cx="3022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Highest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accuracy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5" name="Textfeld 28">
            <a:extLst>
              <a:ext uri="{FF2B5EF4-FFF2-40B4-BE49-F238E27FC236}">
                <a16:creationId xmlns:a16="http://schemas.microsoft.com/office/drawing/2014/main" id="{01BF34AF-D210-F8DE-A949-DFE5E3799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392" y="4271186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High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transition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frequency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                      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optical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transitions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6" name="Textfeld 28">
            <a:extLst>
              <a:ext uri="{FF2B5EF4-FFF2-40B4-BE49-F238E27FC236}">
                <a16:creationId xmlns:a16="http://schemas.microsoft.com/office/drawing/2014/main" id="{537B1ADE-10F1-D5A8-C206-A52B2B4B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392" y="5936898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No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Doppler shift                                          cool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atoms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to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standstill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7" name="Textfeld 28">
            <a:extLst>
              <a:ext uri="{FF2B5EF4-FFF2-40B4-BE49-F238E27FC236}">
                <a16:creationId xmlns:a16="http://schemas.microsoft.com/office/drawing/2014/main" id="{85F61F8B-F001-3745-4114-B512C8CE1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392" y="4687614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Narrow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transition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                                     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mHz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linewidth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8" name="Textfeld 28">
            <a:extLst>
              <a:ext uri="{FF2B5EF4-FFF2-40B4-BE49-F238E27FC236}">
                <a16:creationId xmlns:a16="http://schemas.microsoft.com/office/drawing/2014/main" id="{0299078F-56FF-37D5-F476-40A2ECE0A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392" y="5104042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Large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signal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                                                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use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many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atoms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9" name="Textfeld 28">
            <a:extLst>
              <a:ext uri="{FF2B5EF4-FFF2-40B4-BE49-F238E27FC236}">
                <a16:creationId xmlns:a16="http://schemas.microsoft.com/office/drawing/2014/main" id="{89EA7C4B-5A20-F2A3-B5E4-09A6A6B2A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392" y="5520470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Undisturbed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by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other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atoms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                   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use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gas of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atoms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9032BCD-4890-D85F-484E-C91001280C10}"/>
              </a:ext>
            </a:extLst>
          </p:cNvPr>
          <p:cNvCxnSpPr/>
          <p:nvPr/>
        </p:nvCxnSpPr>
        <p:spPr>
          <a:xfrm flipV="1">
            <a:off x="8506857" y="4475219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0B0D26C-4A5F-9436-EE45-E8CBEBB9CC56}"/>
              </a:ext>
            </a:extLst>
          </p:cNvPr>
          <p:cNvCxnSpPr/>
          <p:nvPr/>
        </p:nvCxnSpPr>
        <p:spPr>
          <a:xfrm flipV="1">
            <a:off x="8506857" y="4890365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0546450-038C-FCB2-A701-D978D14CA1FC}"/>
              </a:ext>
            </a:extLst>
          </p:cNvPr>
          <p:cNvCxnSpPr/>
          <p:nvPr/>
        </p:nvCxnSpPr>
        <p:spPr>
          <a:xfrm flipV="1">
            <a:off x="8506857" y="5305511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9074C8-72CE-C89D-77F2-3D8A9E8A7C81}"/>
              </a:ext>
            </a:extLst>
          </p:cNvPr>
          <p:cNvCxnSpPr/>
          <p:nvPr/>
        </p:nvCxnSpPr>
        <p:spPr>
          <a:xfrm flipV="1">
            <a:off x="8506857" y="5720657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0CBCACE-83D8-4C00-9744-3229CB6FB2DC}"/>
              </a:ext>
            </a:extLst>
          </p:cNvPr>
          <p:cNvCxnSpPr/>
          <p:nvPr/>
        </p:nvCxnSpPr>
        <p:spPr>
          <a:xfrm flipV="1">
            <a:off x="8506857" y="6135804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691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64"/>
    </mc:Choice>
    <mc:Fallback xmlns="">
      <p:transition spd="slow" advTm="12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3" grpId="0"/>
      <p:bldP spid="74" grpId="0" animBg="1"/>
      <p:bldP spid="78" grpId="0" animBg="1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994558" y="220108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Active</a:t>
            </a:r>
            <a:r>
              <a:rPr lang="de-DE" sz="3600" kern="0" dirty="0"/>
              <a:t> </a:t>
            </a:r>
            <a:r>
              <a:rPr lang="de-DE" sz="3600" kern="0" dirty="0" err="1"/>
              <a:t>optical</a:t>
            </a:r>
            <a:r>
              <a:rPr lang="de-DE" sz="3600" kern="0" dirty="0"/>
              <a:t> </a:t>
            </a:r>
            <a:r>
              <a:rPr lang="de-DE" sz="3600" kern="0" dirty="0" err="1"/>
              <a:t>clock</a:t>
            </a:r>
            <a:endParaRPr lang="en-US" sz="3600" kern="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33CE96C-824B-4BA6-95D0-D2E186557B31}"/>
              </a:ext>
            </a:extLst>
          </p:cNvPr>
          <p:cNvSpPr/>
          <p:nvPr/>
        </p:nvSpPr>
        <p:spPr bwMode="auto">
          <a:xfrm>
            <a:off x="6601630" y="1644592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" name="Oval 23">
            <a:extLst>
              <a:ext uri="{FF2B5EF4-FFF2-40B4-BE49-F238E27FC236}">
                <a16:creationId xmlns:a16="http://schemas.microsoft.com/office/drawing/2014/main" id="{4C7F09E9-E12B-4DEF-AC28-7B6A1E66FB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0593" y="2030261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" name="Oval 23">
            <a:extLst>
              <a:ext uri="{FF2B5EF4-FFF2-40B4-BE49-F238E27FC236}">
                <a16:creationId xmlns:a16="http://schemas.microsoft.com/office/drawing/2014/main" id="{D8029849-5ACA-4C0E-AFE5-EE753AEF1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0486" y="2298043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" name="Oval 23">
            <a:extLst>
              <a:ext uri="{FF2B5EF4-FFF2-40B4-BE49-F238E27FC236}">
                <a16:creationId xmlns:a16="http://schemas.microsoft.com/office/drawing/2014/main" id="{3C6ABD58-393F-425D-8F44-FB4E1F4D1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728" y="2009286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" name="Oval 23">
            <a:extLst>
              <a:ext uri="{FF2B5EF4-FFF2-40B4-BE49-F238E27FC236}">
                <a16:creationId xmlns:a16="http://schemas.microsoft.com/office/drawing/2014/main" id="{5B0850A5-6DBC-414E-B16C-3A5BAD9AF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5876" y="2187164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7" name="Oval 23">
            <a:extLst>
              <a:ext uri="{FF2B5EF4-FFF2-40B4-BE49-F238E27FC236}">
                <a16:creationId xmlns:a16="http://schemas.microsoft.com/office/drawing/2014/main" id="{EFA44A81-41D6-4023-9FBC-31D2DAF926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13690" y="2398593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" name="Rechteck 175">
            <a:extLst>
              <a:ext uri="{FF2B5EF4-FFF2-40B4-BE49-F238E27FC236}">
                <a16:creationId xmlns:a16="http://schemas.microsoft.com/office/drawing/2014/main" id="{11558CF7-C63E-49AE-9028-02922801A452}"/>
              </a:ext>
            </a:extLst>
          </p:cNvPr>
          <p:cNvSpPr/>
          <p:nvPr/>
        </p:nvSpPr>
        <p:spPr>
          <a:xfrm>
            <a:off x="1753745" y="868538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Goal: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photons from </a:t>
            </a:r>
            <a:r>
              <a:rPr lang="en-GB" sz="1600" dirty="0" err="1">
                <a:solidFill>
                  <a:prstClr val="black"/>
                </a:solidFill>
                <a:latin typeface="Arial" charset="0"/>
              </a:rPr>
              <a:t>mHz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 linewidth transition</a:t>
            </a:r>
          </a:p>
        </p:txBody>
      </p:sp>
      <p:sp>
        <p:nvSpPr>
          <p:cNvPr id="109" name="Oval 23">
            <a:extLst>
              <a:ext uri="{FF2B5EF4-FFF2-40B4-BE49-F238E27FC236}">
                <a16:creationId xmlns:a16="http://schemas.microsoft.com/office/drawing/2014/main" id="{B841231C-8338-4926-999B-7EB5B0094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249" y="2387861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6382D3A-A9B5-45CD-ADDC-98B3F030B9B2}"/>
              </a:ext>
            </a:extLst>
          </p:cNvPr>
          <p:cNvGrpSpPr/>
          <p:nvPr/>
        </p:nvGrpSpPr>
        <p:grpSpPr>
          <a:xfrm rot="6628019">
            <a:off x="5287185" y="1403845"/>
            <a:ext cx="410994" cy="146450"/>
            <a:chOff x="948387" y="2244096"/>
            <a:chExt cx="254300" cy="81358"/>
          </a:xfrm>
        </p:grpSpPr>
        <p:sp>
          <p:nvSpPr>
            <p:cNvPr id="111" name="Freihandform 776">
              <a:extLst>
                <a:ext uri="{FF2B5EF4-FFF2-40B4-BE49-F238E27FC236}">
                  <a16:creationId xmlns:a16="http://schemas.microsoft.com/office/drawing/2014/main" id="{EFC46017-281C-43D4-9928-A7BCD000217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47D24CE-F59F-4096-BEBA-C80BC0EACA4E}"/>
                </a:ext>
              </a:extLst>
            </p:cNvPr>
            <p:cNvCxnSpPr>
              <a:stCxn id="111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19393F4-8DF3-4E79-B3CF-5EE30CB2AFF8}"/>
              </a:ext>
            </a:extLst>
          </p:cNvPr>
          <p:cNvGrpSpPr/>
          <p:nvPr/>
        </p:nvGrpSpPr>
        <p:grpSpPr>
          <a:xfrm rot="10190313">
            <a:off x="6943115" y="2170871"/>
            <a:ext cx="410994" cy="146450"/>
            <a:chOff x="948387" y="2244096"/>
            <a:chExt cx="254300" cy="81358"/>
          </a:xfrm>
        </p:grpSpPr>
        <p:sp>
          <p:nvSpPr>
            <p:cNvPr id="114" name="Freihandform 776">
              <a:extLst>
                <a:ext uri="{FF2B5EF4-FFF2-40B4-BE49-F238E27FC236}">
                  <a16:creationId xmlns:a16="http://schemas.microsoft.com/office/drawing/2014/main" id="{AE3CCA94-413E-43DE-9173-F48A34BB62D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607C8050-8768-4A4C-BF2C-A22845ED7C23}"/>
                </a:ext>
              </a:extLst>
            </p:cNvPr>
            <p:cNvCxnSpPr>
              <a:stCxn id="114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825A56C-47CD-4D2D-A1C1-965894A83E3A}"/>
              </a:ext>
            </a:extLst>
          </p:cNvPr>
          <p:cNvGrpSpPr/>
          <p:nvPr/>
        </p:nvGrpSpPr>
        <p:grpSpPr>
          <a:xfrm rot="19962045">
            <a:off x="4663133" y="2825471"/>
            <a:ext cx="410994" cy="146450"/>
            <a:chOff x="948387" y="2244096"/>
            <a:chExt cx="254300" cy="81358"/>
          </a:xfrm>
        </p:grpSpPr>
        <p:sp>
          <p:nvSpPr>
            <p:cNvPr id="117" name="Freihandform 776">
              <a:extLst>
                <a:ext uri="{FF2B5EF4-FFF2-40B4-BE49-F238E27FC236}">
                  <a16:creationId xmlns:a16="http://schemas.microsoft.com/office/drawing/2014/main" id="{9A6184D2-7237-4FD0-847F-3293F9B4A83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3D2A03E-CEE4-4DE8-87B5-0F268B9219A4}"/>
                </a:ext>
              </a:extLst>
            </p:cNvPr>
            <p:cNvCxnSpPr>
              <a:stCxn id="117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034245F-A296-4B13-A57C-8007B8EA7FA8}"/>
              </a:ext>
            </a:extLst>
          </p:cNvPr>
          <p:cNvGrpSpPr/>
          <p:nvPr/>
        </p:nvGrpSpPr>
        <p:grpSpPr>
          <a:xfrm rot="13768632">
            <a:off x="6150338" y="3037062"/>
            <a:ext cx="410994" cy="146450"/>
            <a:chOff x="948387" y="2244096"/>
            <a:chExt cx="254300" cy="81358"/>
          </a:xfrm>
        </p:grpSpPr>
        <p:sp>
          <p:nvSpPr>
            <p:cNvPr id="120" name="Freihandform 776">
              <a:extLst>
                <a:ext uri="{FF2B5EF4-FFF2-40B4-BE49-F238E27FC236}">
                  <a16:creationId xmlns:a16="http://schemas.microsoft.com/office/drawing/2014/main" id="{D8BDA92B-E386-46B4-8F43-8C4678D077D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27E80464-2ECE-4C92-B548-62A052AB7830}"/>
                </a:ext>
              </a:extLst>
            </p:cNvPr>
            <p:cNvCxnSpPr>
              <a:stCxn id="120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echteck 175">
            <a:extLst>
              <a:ext uri="{FF2B5EF4-FFF2-40B4-BE49-F238E27FC236}">
                <a16:creationId xmlns:a16="http://schemas.microsoft.com/office/drawing/2014/main" id="{EB222130-9D3F-4F6A-A072-1AC69F2EB0FF}"/>
              </a:ext>
            </a:extLst>
          </p:cNvPr>
          <p:cNvSpPr/>
          <p:nvPr/>
        </p:nvSpPr>
        <p:spPr>
          <a:xfrm>
            <a:off x="1815825" y="3482644"/>
            <a:ext cx="1391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Challenges: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" name="Rechteck 175">
            <a:extLst>
              <a:ext uri="{FF2B5EF4-FFF2-40B4-BE49-F238E27FC236}">
                <a16:creationId xmlns:a16="http://schemas.microsoft.com/office/drawing/2014/main" id="{EBC53FB7-1291-4D98-8C3B-1C8A145B4543}"/>
              </a:ext>
            </a:extLst>
          </p:cNvPr>
          <p:cNvSpPr/>
          <p:nvPr/>
        </p:nvSpPr>
        <p:spPr>
          <a:xfrm>
            <a:off x="3207521" y="3482644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minutes of excited state lifetime</a:t>
            </a:r>
            <a:endParaRPr lang="en-GB" sz="16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124" name="Rechteck 175">
            <a:extLst>
              <a:ext uri="{FF2B5EF4-FFF2-40B4-BE49-F238E27FC236}">
                <a16:creationId xmlns:a16="http://schemas.microsoft.com/office/drawing/2014/main" id="{2DF60535-846C-476E-863E-1F5B5C90BD7A}"/>
              </a:ext>
            </a:extLst>
          </p:cNvPr>
          <p:cNvSpPr/>
          <p:nvPr/>
        </p:nvSpPr>
        <p:spPr>
          <a:xfrm>
            <a:off x="1815824" y="4495716"/>
            <a:ext cx="7954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Solution: </a:t>
            </a:r>
            <a:r>
              <a:rPr lang="en-GB" sz="1600" dirty="0">
                <a:solidFill>
                  <a:srgbClr val="000000"/>
                </a:solidFill>
                <a:latin typeface="Arial" charset="0"/>
              </a:rPr>
              <a:t>enhance emission into single mode by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</a:rPr>
              <a:t>superradiance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5" name="Rechteck 175">
            <a:extLst>
              <a:ext uri="{FF2B5EF4-FFF2-40B4-BE49-F238E27FC236}">
                <a16:creationId xmlns:a16="http://schemas.microsoft.com/office/drawing/2014/main" id="{541F9207-D5A8-409B-AE7C-10A62342F639}"/>
              </a:ext>
            </a:extLst>
          </p:cNvPr>
          <p:cNvSpPr/>
          <p:nvPr/>
        </p:nvSpPr>
        <p:spPr>
          <a:xfrm>
            <a:off x="3207521" y="3723478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emission into 4</a:t>
            </a:r>
            <a:r>
              <a:rPr lang="en-GB" sz="1600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26" name="Rectangle 1">
            <a:extLst>
              <a:ext uri="{FF2B5EF4-FFF2-40B4-BE49-F238E27FC236}">
                <a16:creationId xmlns:a16="http://schemas.microsoft.com/office/drawing/2014/main" id="{F8807208-66BA-4F77-843D-3FD07779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298" y="5008960"/>
            <a:ext cx="87406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Proposals:</a:t>
            </a: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Jingbiao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Chen, 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arXiv:physics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/0512096 (2005), Chinese Science Bulletin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348 (2009)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  D.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Meiser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J. Ye, D. R. Carlson, M. J. Holland, PRL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163601 (2009)</a:t>
            </a:r>
          </a:p>
          <a:p>
            <a:pPr algn="l" eaLnBrk="0" hangingPunct="0"/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Pulsed demonstration:</a:t>
            </a:r>
            <a:b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  M. A. Norcia, M. N. Winchester, J. R. K. Cline and J. K. Thompson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Science Advances, </a:t>
            </a:r>
            <a:r>
              <a:rPr lang="en-GB" sz="1400" b="1" dirty="0">
                <a:solidFill>
                  <a:prstClr val="black"/>
                </a:solidFill>
                <a:latin typeface="Arial" charset="0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e1601231 (2016)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2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7"/>
    </mc:Choice>
    <mc:Fallback xmlns="">
      <p:transition spd="slow" advTm="3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  <p:bldP spid="1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Phased</a:t>
            </a:r>
            <a:r>
              <a:rPr lang="de-DE" sz="3600" kern="0" dirty="0"/>
              <a:t> </a:t>
            </a:r>
            <a:r>
              <a:rPr lang="de-DE" sz="3600" kern="0" dirty="0" err="1"/>
              <a:t>array</a:t>
            </a:r>
            <a:r>
              <a:rPr lang="de-DE" sz="3600" kern="0" dirty="0"/>
              <a:t> </a:t>
            </a:r>
            <a:r>
              <a:rPr lang="de-DE" sz="3600" kern="0" dirty="0" err="1"/>
              <a:t>of</a:t>
            </a:r>
            <a:r>
              <a:rPr lang="de-DE" sz="3600" kern="0" dirty="0"/>
              <a:t> </a:t>
            </a:r>
            <a:r>
              <a:rPr lang="de-DE" sz="3600" i="1" kern="0" dirty="0"/>
              <a:t>N</a:t>
            </a:r>
            <a:r>
              <a:rPr lang="de-DE" sz="3600" kern="0" dirty="0"/>
              <a:t> </a:t>
            </a:r>
            <a:r>
              <a:rPr lang="de-DE" sz="3600" kern="0" dirty="0" err="1"/>
              <a:t>emitters</a:t>
            </a:r>
            <a:endParaRPr lang="en-US" sz="3600" kern="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B07F4D-4B3C-4C3D-AFF7-8AE78CF8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252" y="1938075"/>
            <a:ext cx="4264729" cy="789765"/>
          </a:xfrm>
          <a:prstGeom prst="rect">
            <a:avLst/>
          </a:prstGeom>
        </p:spPr>
      </p:pic>
      <p:sp>
        <p:nvSpPr>
          <p:cNvPr id="30" name="Rechteck 175">
            <a:extLst>
              <a:ext uri="{FF2B5EF4-FFF2-40B4-BE49-F238E27FC236}">
                <a16:creationId xmlns:a16="http://schemas.microsoft.com/office/drawing/2014/main" id="{07423E65-88A9-4508-BC72-B27B5A02C5F2}"/>
              </a:ext>
            </a:extLst>
          </p:cNvPr>
          <p:cNvSpPr/>
          <p:nvPr/>
        </p:nvSpPr>
        <p:spPr>
          <a:xfrm>
            <a:off x="533222" y="866821"/>
            <a:ext cx="311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Closer spaced than wavelength 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Random phase</a:t>
            </a:r>
          </a:p>
        </p:txBody>
      </p:sp>
      <p:sp>
        <p:nvSpPr>
          <p:cNvPr id="31" name="Rechteck 175">
            <a:extLst>
              <a:ext uri="{FF2B5EF4-FFF2-40B4-BE49-F238E27FC236}">
                <a16:creationId xmlns:a16="http://schemas.microsoft.com/office/drawing/2014/main" id="{149EB1EE-708C-4597-A06A-FD7CC8178257}"/>
              </a:ext>
            </a:extLst>
          </p:cNvPr>
          <p:cNvSpPr/>
          <p:nvPr/>
        </p:nvSpPr>
        <p:spPr>
          <a:xfrm>
            <a:off x="752552" y="5745471"/>
            <a:ext cx="2292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Random interference</a:t>
            </a:r>
          </a:p>
        </p:txBody>
      </p:sp>
      <p:sp>
        <p:nvSpPr>
          <p:cNvPr id="32" name="Rechteck 175">
            <a:extLst>
              <a:ext uri="{FF2B5EF4-FFF2-40B4-BE49-F238E27FC236}">
                <a16:creationId xmlns:a16="http://schemas.microsoft.com/office/drawing/2014/main" id="{5A651D1C-B228-4D8A-9189-809FF75B47D4}"/>
              </a:ext>
            </a:extLst>
          </p:cNvPr>
          <p:cNvSpPr/>
          <p:nvPr/>
        </p:nvSpPr>
        <p:spPr>
          <a:xfrm>
            <a:off x="752552" y="6402682"/>
            <a:ext cx="1232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Power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9FDAB7-ABAB-441C-BBF1-F84D44623EBD}"/>
              </a:ext>
            </a:extLst>
          </p:cNvPr>
          <p:cNvSpPr/>
          <p:nvPr/>
        </p:nvSpPr>
        <p:spPr bwMode="auto">
          <a:xfrm>
            <a:off x="5066242" y="2187586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6D1187-E444-4E43-95DF-AB7DBCE12DA7}"/>
              </a:ext>
            </a:extLst>
          </p:cNvPr>
          <p:cNvCxnSpPr>
            <a:endCxn id="33" idx="7"/>
          </p:cNvCxnSpPr>
          <p:nvPr/>
        </p:nvCxnSpPr>
        <p:spPr bwMode="auto">
          <a:xfrm flipV="1">
            <a:off x="5248037" y="2240948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hteck 175">
            <a:extLst>
              <a:ext uri="{FF2B5EF4-FFF2-40B4-BE49-F238E27FC236}">
                <a16:creationId xmlns:a16="http://schemas.microsoft.com/office/drawing/2014/main" id="{E8057301-DC51-44CB-AF3E-0E1132ADE1F8}"/>
              </a:ext>
            </a:extLst>
          </p:cNvPr>
          <p:cNvSpPr/>
          <p:nvPr/>
        </p:nvSpPr>
        <p:spPr>
          <a:xfrm>
            <a:off x="4537062" y="5819050"/>
            <a:ext cx="2753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Constructive interference</a:t>
            </a:r>
          </a:p>
        </p:txBody>
      </p:sp>
      <p:sp>
        <p:nvSpPr>
          <p:cNvPr id="36" name="Rechteck 175">
            <a:extLst>
              <a:ext uri="{FF2B5EF4-FFF2-40B4-BE49-F238E27FC236}">
                <a16:creationId xmlns:a16="http://schemas.microsoft.com/office/drawing/2014/main" id="{EA2902A9-26E5-4DC1-BE82-846B81A86CB4}"/>
              </a:ext>
            </a:extLst>
          </p:cNvPr>
          <p:cNvSpPr/>
          <p:nvPr/>
        </p:nvSpPr>
        <p:spPr>
          <a:xfrm>
            <a:off x="4537062" y="6406481"/>
            <a:ext cx="1486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Power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2000" baseline="30000" dirty="0">
                <a:solidFill>
                  <a:prstClr val="black"/>
                </a:solidFill>
                <a:latin typeface="Arial" charset="0"/>
              </a:rPr>
              <a:t>2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Rechteck 175">
            <a:extLst>
              <a:ext uri="{FF2B5EF4-FFF2-40B4-BE49-F238E27FC236}">
                <a16:creationId xmlns:a16="http://schemas.microsoft.com/office/drawing/2014/main" id="{F19D69F2-E1C9-4C71-A5ED-63EC15EFAD52}"/>
              </a:ext>
            </a:extLst>
          </p:cNvPr>
          <p:cNvSpPr/>
          <p:nvPr/>
        </p:nvSpPr>
        <p:spPr>
          <a:xfrm>
            <a:off x="4559139" y="6123174"/>
            <a:ext cx="1464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E-field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2CACA20-9C66-42D2-80A0-E2BF26549E7E}"/>
              </a:ext>
            </a:extLst>
          </p:cNvPr>
          <p:cNvSpPr/>
          <p:nvPr/>
        </p:nvSpPr>
        <p:spPr bwMode="auto">
          <a:xfrm>
            <a:off x="4692664" y="1710055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2F85AF4-1637-4A70-B94E-D9B449F17908}"/>
              </a:ext>
            </a:extLst>
          </p:cNvPr>
          <p:cNvCxnSpPr>
            <a:endCxn id="38" idx="7"/>
          </p:cNvCxnSpPr>
          <p:nvPr/>
        </p:nvCxnSpPr>
        <p:spPr bwMode="auto">
          <a:xfrm flipV="1">
            <a:off x="4874458" y="1763417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6FEB3C1-6383-49F7-B04A-B07BC0D71D5E}"/>
              </a:ext>
            </a:extLst>
          </p:cNvPr>
          <p:cNvSpPr/>
          <p:nvPr/>
        </p:nvSpPr>
        <p:spPr bwMode="auto">
          <a:xfrm>
            <a:off x="5442466" y="1781260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F32EF0-7EE0-4822-A7C3-BB770232232A}"/>
              </a:ext>
            </a:extLst>
          </p:cNvPr>
          <p:cNvCxnSpPr>
            <a:endCxn id="40" idx="7"/>
          </p:cNvCxnSpPr>
          <p:nvPr/>
        </p:nvCxnSpPr>
        <p:spPr bwMode="auto">
          <a:xfrm flipV="1">
            <a:off x="5624261" y="1834622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B90E4B4-F429-4A7F-A8A6-630DBD2C3778}"/>
              </a:ext>
            </a:extLst>
          </p:cNvPr>
          <p:cNvSpPr/>
          <p:nvPr/>
        </p:nvSpPr>
        <p:spPr bwMode="auto">
          <a:xfrm>
            <a:off x="5627476" y="2294872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4481F1-C2CF-4B35-8F00-A716D13B692C}"/>
              </a:ext>
            </a:extLst>
          </p:cNvPr>
          <p:cNvCxnSpPr>
            <a:endCxn id="42" idx="7"/>
          </p:cNvCxnSpPr>
          <p:nvPr/>
        </p:nvCxnSpPr>
        <p:spPr bwMode="auto">
          <a:xfrm flipV="1">
            <a:off x="5809271" y="2348234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F59AD14F-6398-4665-8787-7A66D439D4E9}"/>
              </a:ext>
            </a:extLst>
          </p:cNvPr>
          <p:cNvSpPr/>
          <p:nvPr/>
        </p:nvSpPr>
        <p:spPr bwMode="auto">
          <a:xfrm>
            <a:off x="4639417" y="2432280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0FFB30C-9C08-4471-BAB5-2E854B90BF7D}"/>
              </a:ext>
            </a:extLst>
          </p:cNvPr>
          <p:cNvCxnSpPr>
            <a:endCxn id="44" idx="7"/>
          </p:cNvCxnSpPr>
          <p:nvPr/>
        </p:nvCxnSpPr>
        <p:spPr bwMode="auto">
          <a:xfrm flipV="1">
            <a:off x="4821212" y="2485641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926B9837-C77C-488F-98F6-60D2B7B2F393}"/>
              </a:ext>
            </a:extLst>
          </p:cNvPr>
          <p:cNvSpPr/>
          <p:nvPr/>
        </p:nvSpPr>
        <p:spPr bwMode="auto">
          <a:xfrm>
            <a:off x="6123457" y="1977792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CD2F0C0-E407-4EED-881D-90091FB115C2}"/>
              </a:ext>
            </a:extLst>
          </p:cNvPr>
          <p:cNvCxnSpPr>
            <a:endCxn id="46" idx="7"/>
          </p:cNvCxnSpPr>
          <p:nvPr/>
        </p:nvCxnSpPr>
        <p:spPr bwMode="auto">
          <a:xfrm flipV="1">
            <a:off x="6305252" y="2031154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FE1CC8-6F1E-4322-BEA3-C13F944D9872}"/>
              </a:ext>
            </a:extLst>
          </p:cNvPr>
          <p:cNvGrpSpPr/>
          <p:nvPr/>
        </p:nvGrpSpPr>
        <p:grpSpPr>
          <a:xfrm rot="10800000">
            <a:off x="8384718" y="2129232"/>
            <a:ext cx="363588" cy="364373"/>
            <a:chOff x="8464736" y="1895158"/>
            <a:chExt cx="363588" cy="36437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9F9AF4-870F-4983-A8D9-ECD41A160499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C02D253-10BD-4C92-8971-A2B5D6628421}"/>
                </a:ext>
              </a:extLst>
            </p:cNvPr>
            <p:cNvCxnSpPr>
              <a:cxnSpLocks/>
              <a:endCxn id="49" idx="0"/>
            </p:cNvCxnSpPr>
            <p:nvPr/>
          </p:nvCxnSpPr>
          <p:spPr bwMode="auto">
            <a:xfrm rot="10800000">
              <a:off x="8646530" y="1895158"/>
              <a:ext cx="0" cy="18218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D4CF31-AE63-49B4-B6F9-A26FCACEEF9D}"/>
              </a:ext>
            </a:extLst>
          </p:cNvPr>
          <p:cNvGrpSpPr/>
          <p:nvPr/>
        </p:nvGrpSpPr>
        <p:grpSpPr>
          <a:xfrm>
            <a:off x="8975178" y="2129232"/>
            <a:ext cx="363588" cy="364373"/>
            <a:chOff x="8464736" y="1895158"/>
            <a:chExt cx="363588" cy="36437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7B36CAE-A693-4EAC-B922-0B46822B6BB8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EE2D35D-A134-4FB7-84E9-7FB62B4023BB}"/>
                </a:ext>
              </a:extLst>
            </p:cNvPr>
            <p:cNvCxnSpPr>
              <a:cxnSpLocks/>
              <a:endCxn id="52" idx="0"/>
            </p:cNvCxnSpPr>
            <p:nvPr/>
          </p:nvCxnSpPr>
          <p:spPr bwMode="auto">
            <a:xfrm flipV="1">
              <a:off x="8646530" y="1895158"/>
              <a:ext cx="0" cy="18218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4B4276-C97B-4E9F-A52B-0985EE1A55F4}"/>
              </a:ext>
            </a:extLst>
          </p:cNvPr>
          <p:cNvGrpSpPr/>
          <p:nvPr/>
        </p:nvGrpSpPr>
        <p:grpSpPr>
          <a:xfrm rot="10800000">
            <a:off x="9565638" y="2129232"/>
            <a:ext cx="363588" cy="364373"/>
            <a:chOff x="8464736" y="1895158"/>
            <a:chExt cx="363588" cy="36437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BA548F9-A5CE-4F86-96C4-BA74B6C52B9D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4FCFD37-798E-4F30-AFD3-B2AA4A15C4ED}"/>
                </a:ext>
              </a:extLst>
            </p:cNvPr>
            <p:cNvCxnSpPr>
              <a:cxnSpLocks/>
              <a:endCxn id="55" idx="0"/>
            </p:cNvCxnSpPr>
            <p:nvPr/>
          </p:nvCxnSpPr>
          <p:spPr bwMode="auto">
            <a:xfrm rot="10800000">
              <a:off x="8646530" y="1895158"/>
              <a:ext cx="0" cy="18218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8625A9-1D72-479C-B980-6348ACE9E29C}"/>
              </a:ext>
            </a:extLst>
          </p:cNvPr>
          <p:cNvGrpSpPr/>
          <p:nvPr/>
        </p:nvGrpSpPr>
        <p:grpSpPr>
          <a:xfrm>
            <a:off x="10156098" y="2129232"/>
            <a:ext cx="363588" cy="364373"/>
            <a:chOff x="8464736" y="1895158"/>
            <a:chExt cx="363588" cy="36437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21226A5-E110-47A4-817A-92581E329D36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C8C4C16-91BA-4B26-82CD-EFFC7BE9F9A0}"/>
                </a:ext>
              </a:extLst>
            </p:cNvPr>
            <p:cNvCxnSpPr>
              <a:cxnSpLocks/>
              <a:endCxn id="58" idx="0"/>
            </p:cNvCxnSpPr>
            <p:nvPr/>
          </p:nvCxnSpPr>
          <p:spPr bwMode="auto">
            <a:xfrm flipV="1">
              <a:off x="8646530" y="1895158"/>
              <a:ext cx="0" cy="18218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75D376-5E77-4027-9D7A-BD95EE824F18}"/>
              </a:ext>
            </a:extLst>
          </p:cNvPr>
          <p:cNvGrpSpPr/>
          <p:nvPr/>
        </p:nvGrpSpPr>
        <p:grpSpPr>
          <a:xfrm rot="10800000">
            <a:off x="10746559" y="2129232"/>
            <a:ext cx="363588" cy="364373"/>
            <a:chOff x="8464736" y="1895158"/>
            <a:chExt cx="363588" cy="36437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FFEFE6F-59A0-4874-8961-8D348A4C449B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FB1E8EF-9A9D-41CE-90FF-A3087B3FED07}"/>
                </a:ext>
              </a:extLst>
            </p:cNvPr>
            <p:cNvCxnSpPr>
              <a:cxnSpLocks/>
              <a:endCxn id="61" idx="0"/>
            </p:cNvCxnSpPr>
            <p:nvPr/>
          </p:nvCxnSpPr>
          <p:spPr bwMode="auto">
            <a:xfrm rot="10800000">
              <a:off x="8646530" y="1895158"/>
              <a:ext cx="0" cy="18218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3" name="Rechteck 175">
            <a:extLst>
              <a:ext uri="{FF2B5EF4-FFF2-40B4-BE49-F238E27FC236}">
                <a16:creationId xmlns:a16="http://schemas.microsoft.com/office/drawing/2014/main" id="{33AAAFCA-BD06-40B8-9E03-78A709973F1C}"/>
              </a:ext>
            </a:extLst>
          </p:cNvPr>
          <p:cNvSpPr/>
          <p:nvPr/>
        </p:nvSpPr>
        <p:spPr>
          <a:xfrm>
            <a:off x="752552" y="6104839"/>
            <a:ext cx="1828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E-field ~ Sqrt(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N)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" name="Rechteck 175">
            <a:extLst>
              <a:ext uri="{FF2B5EF4-FFF2-40B4-BE49-F238E27FC236}">
                <a16:creationId xmlns:a16="http://schemas.microsoft.com/office/drawing/2014/main" id="{1C768EA4-4028-4FEF-82B4-FC5915B2A27C}"/>
              </a:ext>
            </a:extLst>
          </p:cNvPr>
          <p:cNvSpPr/>
          <p:nvPr/>
        </p:nvSpPr>
        <p:spPr>
          <a:xfrm rot="16200000">
            <a:off x="10741611" y="4360195"/>
            <a:ext cx="2414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Arial" charset="0"/>
              </a:rPr>
              <a:t>Electric field   (arb. units.)</a:t>
            </a:r>
          </a:p>
        </p:txBody>
      </p:sp>
      <p:sp>
        <p:nvSpPr>
          <p:cNvPr id="65" name="Rechteck 175">
            <a:extLst>
              <a:ext uri="{FF2B5EF4-FFF2-40B4-BE49-F238E27FC236}">
                <a16:creationId xmlns:a16="http://schemas.microsoft.com/office/drawing/2014/main" id="{A1EBC7DB-795E-4ECD-9EE8-62FA25FBAEE9}"/>
              </a:ext>
            </a:extLst>
          </p:cNvPr>
          <p:cNvSpPr/>
          <p:nvPr/>
        </p:nvSpPr>
        <p:spPr>
          <a:xfrm>
            <a:off x="8566513" y="6417189"/>
            <a:ext cx="29957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Power along axis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2000" baseline="30000" dirty="0">
                <a:solidFill>
                  <a:prstClr val="black"/>
                </a:solidFill>
                <a:latin typeface="Arial" charset="0"/>
              </a:rPr>
              <a:t>2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" name="Rechteck 175">
            <a:extLst>
              <a:ext uri="{FF2B5EF4-FFF2-40B4-BE49-F238E27FC236}">
                <a16:creationId xmlns:a16="http://schemas.microsoft.com/office/drawing/2014/main" id="{DAAC81B0-22B9-4BE9-AC76-020D16BEC5D2}"/>
              </a:ext>
            </a:extLst>
          </p:cNvPr>
          <p:cNvSpPr/>
          <p:nvPr/>
        </p:nvSpPr>
        <p:spPr>
          <a:xfrm>
            <a:off x="163935" y="2968369"/>
            <a:ext cx="15776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Electric field</a:t>
            </a:r>
          </a:p>
        </p:txBody>
      </p:sp>
      <p:sp>
        <p:nvSpPr>
          <p:cNvPr id="67" name="Rechteck 175">
            <a:extLst>
              <a:ext uri="{FF2B5EF4-FFF2-40B4-BE49-F238E27FC236}">
                <a16:creationId xmlns:a16="http://schemas.microsoft.com/office/drawing/2014/main" id="{E07EA5D3-9792-435D-B44F-DE2C5365AC36}"/>
              </a:ext>
            </a:extLst>
          </p:cNvPr>
          <p:cNvSpPr/>
          <p:nvPr/>
        </p:nvSpPr>
        <p:spPr>
          <a:xfrm>
            <a:off x="8394236" y="866821"/>
            <a:ext cx="311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Spaced wavelength/2 along axis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Alternating phase</a:t>
            </a:r>
          </a:p>
        </p:txBody>
      </p:sp>
      <p:sp>
        <p:nvSpPr>
          <p:cNvPr id="68" name="Rechteck 175">
            <a:extLst>
              <a:ext uri="{FF2B5EF4-FFF2-40B4-BE49-F238E27FC236}">
                <a16:creationId xmlns:a16="http://schemas.microsoft.com/office/drawing/2014/main" id="{43CCDF34-3D01-446F-9DCD-8BA51903189B}"/>
              </a:ext>
            </a:extLst>
          </p:cNvPr>
          <p:cNvSpPr/>
          <p:nvPr/>
        </p:nvSpPr>
        <p:spPr>
          <a:xfrm>
            <a:off x="4418464" y="876449"/>
            <a:ext cx="311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Closer spaced than wavelength 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Same phase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FB4FF9-3C00-4C67-BB47-26D58D4DD97A}"/>
              </a:ext>
            </a:extLst>
          </p:cNvPr>
          <p:cNvSpPr/>
          <p:nvPr/>
        </p:nvSpPr>
        <p:spPr bwMode="auto">
          <a:xfrm>
            <a:off x="1267743" y="2042145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3757B5F-3C79-411F-88D0-4DEE1BD51D15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 flipV="1">
            <a:off x="1449538" y="2224332"/>
            <a:ext cx="181793" cy="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CD5624DB-15F1-4464-8B51-06DDFF163C50}"/>
              </a:ext>
            </a:extLst>
          </p:cNvPr>
          <p:cNvSpPr/>
          <p:nvPr/>
        </p:nvSpPr>
        <p:spPr bwMode="auto">
          <a:xfrm>
            <a:off x="894165" y="1564614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E5B84C2-2921-409E-A2D7-92BF7BDA1B8C}"/>
              </a:ext>
            </a:extLst>
          </p:cNvPr>
          <p:cNvCxnSpPr>
            <a:endCxn id="71" idx="7"/>
          </p:cNvCxnSpPr>
          <p:nvPr/>
        </p:nvCxnSpPr>
        <p:spPr bwMode="auto">
          <a:xfrm flipV="1">
            <a:off x="1075959" y="1617976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694731F0-EE94-41F3-B6C4-D66F89537EF4}"/>
              </a:ext>
            </a:extLst>
          </p:cNvPr>
          <p:cNvSpPr/>
          <p:nvPr/>
        </p:nvSpPr>
        <p:spPr bwMode="auto">
          <a:xfrm>
            <a:off x="1643967" y="1635819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08B27F8-C857-4282-A480-A10ABFDC4E3F}"/>
              </a:ext>
            </a:extLst>
          </p:cNvPr>
          <p:cNvCxnSpPr>
            <a:cxnSpLocks/>
            <a:endCxn id="73" idx="1"/>
          </p:cNvCxnSpPr>
          <p:nvPr/>
        </p:nvCxnSpPr>
        <p:spPr bwMode="auto">
          <a:xfrm flipH="1" flipV="1">
            <a:off x="1697213" y="1689180"/>
            <a:ext cx="128550" cy="12882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E8820609-0EDB-49C4-B1E0-E2164FEBC965}"/>
              </a:ext>
            </a:extLst>
          </p:cNvPr>
          <p:cNvSpPr/>
          <p:nvPr/>
        </p:nvSpPr>
        <p:spPr bwMode="auto">
          <a:xfrm>
            <a:off x="1828977" y="2149431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632723-3B76-4F31-925E-D4F5046ACC8A}"/>
              </a:ext>
            </a:extLst>
          </p:cNvPr>
          <p:cNvCxnSpPr>
            <a:cxnSpLocks/>
            <a:endCxn id="75" idx="3"/>
          </p:cNvCxnSpPr>
          <p:nvPr/>
        </p:nvCxnSpPr>
        <p:spPr bwMode="auto">
          <a:xfrm flipH="1">
            <a:off x="1882223" y="2331619"/>
            <a:ext cx="128550" cy="12882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9F1401F2-8B26-461D-9F61-70CC8173FF3E}"/>
              </a:ext>
            </a:extLst>
          </p:cNvPr>
          <p:cNvSpPr/>
          <p:nvPr/>
        </p:nvSpPr>
        <p:spPr bwMode="auto">
          <a:xfrm>
            <a:off x="840918" y="2286839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27CEBF6-8D37-4894-8ED1-BE0F17E3CC30}"/>
              </a:ext>
            </a:extLst>
          </p:cNvPr>
          <p:cNvCxnSpPr>
            <a:cxnSpLocks/>
            <a:endCxn id="77" idx="2"/>
          </p:cNvCxnSpPr>
          <p:nvPr/>
        </p:nvCxnSpPr>
        <p:spPr bwMode="auto">
          <a:xfrm flipH="1">
            <a:off x="840918" y="2469026"/>
            <a:ext cx="181796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F2F361BD-6569-4EFC-8BD9-3195972E8B0D}"/>
              </a:ext>
            </a:extLst>
          </p:cNvPr>
          <p:cNvSpPr/>
          <p:nvPr/>
        </p:nvSpPr>
        <p:spPr bwMode="auto">
          <a:xfrm>
            <a:off x="2324958" y="1832351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0D2FC6C-AC5A-48E5-A623-A2000E7A10FC}"/>
              </a:ext>
            </a:extLst>
          </p:cNvPr>
          <p:cNvCxnSpPr>
            <a:cxnSpLocks/>
            <a:endCxn id="79" idx="4"/>
          </p:cNvCxnSpPr>
          <p:nvPr/>
        </p:nvCxnSpPr>
        <p:spPr bwMode="auto">
          <a:xfrm flipH="1">
            <a:off x="2506752" y="2014539"/>
            <a:ext cx="2" cy="18218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1A9414B-90C1-4598-B30A-93EE7E9C99CF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1562278" y="1755084"/>
            <a:ext cx="489470" cy="1112668"/>
            <a:chOff x="1233578" y="1958196"/>
            <a:chExt cx="758963" cy="1725283"/>
          </a:xfrm>
        </p:grpSpPr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989C7A18-DC39-42AC-81C3-8BD5AC555328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16A9DC2-C0EE-457C-8388-03EDA6F10A70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83BBB23-3098-4E9B-82BC-24202B6034F7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12A2B24-E3BF-444F-B7C2-F2C5D5D7D979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AA44BC6-3BB6-4B36-9EA6-3BA048F73B21}"/>
              </a:ext>
            </a:extLst>
          </p:cNvPr>
          <p:cNvGrpSpPr>
            <a:grpSpLocks noChangeAspect="1"/>
          </p:cNvGrpSpPr>
          <p:nvPr/>
        </p:nvGrpSpPr>
        <p:grpSpPr>
          <a:xfrm>
            <a:off x="7425858" y="1765653"/>
            <a:ext cx="489470" cy="1112668"/>
            <a:chOff x="1233578" y="1958196"/>
            <a:chExt cx="758963" cy="1725283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621A3A03-897A-434B-A824-17F15F970049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195C9B5-5163-45B4-9746-5F48C6D473C3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78F87AD-53C1-4432-BBEE-CC3EAF1B1886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ABEB0DD-6300-481A-970F-C6079D726FF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19B3578-D617-4874-93E5-5B8BD43F8C35}"/>
              </a:ext>
            </a:extLst>
          </p:cNvPr>
          <p:cNvCxnSpPr/>
          <p:nvPr/>
        </p:nvCxnSpPr>
        <p:spPr bwMode="auto">
          <a:xfrm flipV="1">
            <a:off x="7664978" y="2311418"/>
            <a:ext cx="414765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B4320675-8A4C-4543-98E2-DBC534DA9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3" t="3549" r="3578" b="4467"/>
          <a:stretch/>
        </p:blipFill>
        <p:spPr>
          <a:xfrm>
            <a:off x="8604035" y="3310756"/>
            <a:ext cx="2395617" cy="24149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619101F-1317-4DCD-AAF3-5822E285E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297" y="3275875"/>
            <a:ext cx="392327" cy="250609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2C9F037-4227-480A-8426-A95BD50E2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45" t="4014" r="5274" b="5004"/>
          <a:stretch/>
        </p:blipFill>
        <p:spPr>
          <a:xfrm>
            <a:off x="699285" y="3310755"/>
            <a:ext cx="2398484" cy="241390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3FC3568-0A33-4DB7-965F-8680594DAB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2" t="2187" r="4264" b="7122"/>
          <a:stretch/>
        </p:blipFill>
        <p:spPr>
          <a:xfrm>
            <a:off x="4536107" y="3310756"/>
            <a:ext cx="2444871" cy="2414972"/>
          </a:xfrm>
          <a:prstGeom prst="rect">
            <a:avLst/>
          </a:prstGeom>
        </p:spPr>
      </p:pic>
      <p:sp>
        <p:nvSpPr>
          <p:cNvPr id="96" name="Rechteck 175">
            <a:extLst>
              <a:ext uri="{FF2B5EF4-FFF2-40B4-BE49-F238E27FC236}">
                <a16:creationId xmlns:a16="http://schemas.microsoft.com/office/drawing/2014/main" id="{DD55FD35-FF17-4209-BEEC-BE2DBAC83C21}"/>
              </a:ext>
            </a:extLst>
          </p:cNvPr>
          <p:cNvSpPr/>
          <p:nvPr/>
        </p:nvSpPr>
        <p:spPr>
          <a:xfrm>
            <a:off x="8566512" y="5856751"/>
            <a:ext cx="2548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Constructive interference along axis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5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63"/>
    </mc:Choice>
    <mc:Fallback xmlns="">
      <p:transition spd="slow" advTm="12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9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How</a:t>
            </a:r>
            <a:r>
              <a:rPr lang="de-DE" sz="3600" kern="0" dirty="0"/>
              <a:t> </a:t>
            </a:r>
            <a:r>
              <a:rPr lang="de-DE" sz="3600" kern="0" dirty="0" err="1"/>
              <a:t>is</a:t>
            </a:r>
            <a:r>
              <a:rPr lang="de-DE" sz="3600" kern="0" dirty="0"/>
              <a:t> </a:t>
            </a:r>
            <a:r>
              <a:rPr lang="de-DE" sz="3600" kern="0" dirty="0" err="1"/>
              <a:t>superradiance</a:t>
            </a:r>
            <a:r>
              <a:rPr lang="de-DE" sz="3600" kern="0" dirty="0"/>
              <a:t> </a:t>
            </a:r>
            <a:r>
              <a:rPr lang="de-DE" sz="3600" kern="0" dirty="0" err="1"/>
              <a:t>established</a:t>
            </a:r>
            <a:r>
              <a:rPr lang="de-DE" sz="3600" kern="0" dirty="0"/>
              <a:t>?</a:t>
            </a:r>
            <a:endParaRPr lang="en-US" sz="3600" kern="0" dirty="0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F005C044-FC64-45B3-A7CB-E5E39CAC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23" y="3369379"/>
            <a:ext cx="558330" cy="53971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78F1963-C109-4182-AB7B-8D8E402A2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39" y="3380988"/>
            <a:ext cx="559570" cy="53351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F05CBB9-1B71-43F0-9F25-F9DA37F1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963" y="3377724"/>
            <a:ext cx="558330" cy="539719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67940EC9-695E-4BC9-B013-FA126E6CEC60}"/>
              </a:ext>
            </a:extLst>
          </p:cNvPr>
          <p:cNvGrpSpPr>
            <a:grpSpLocks noChangeAspect="1"/>
          </p:cNvGrpSpPr>
          <p:nvPr/>
        </p:nvGrpSpPr>
        <p:grpSpPr>
          <a:xfrm>
            <a:off x="807995" y="1116471"/>
            <a:ext cx="489470" cy="1112668"/>
            <a:chOff x="1233578" y="1958196"/>
            <a:chExt cx="758963" cy="1725283"/>
          </a:xfrm>
        </p:grpSpPr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3036AAA6-894E-4F9A-8D38-282AE28F869A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1021782-AFA7-488E-8AAA-7A7C56509C9E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FB3BB04-8540-419E-96FC-3C798CA4CFF2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EB73F5C-4EA6-405B-A01E-D068479DF9C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B909155-9BCE-4B35-A55B-18F64E2A2F4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950030" y="3082906"/>
            <a:ext cx="489470" cy="1112668"/>
            <a:chOff x="1233578" y="1958196"/>
            <a:chExt cx="758963" cy="1725283"/>
          </a:xfrm>
        </p:grpSpPr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C67062AE-B055-4287-88B8-B208D4F9EAC5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A5D529B-75B9-4836-8C9E-55F3F4BD8F15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D6D499B-628D-40ED-853E-E3FBA33F6F1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AB0FE78-08A1-4C13-AD7D-6E1BA6EDBDA9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C983204-00BD-4A34-818B-102ED5B7EFA7}"/>
              </a:ext>
            </a:extLst>
          </p:cNvPr>
          <p:cNvGrpSpPr>
            <a:grpSpLocks noChangeAspect="1"/>
          </p:cNvGrpSpPr>
          <p:nvPr/>
        </p:nvGrpSpPr>
        <p:grpSpPr>
          <a:xfrm>
            <a:off x="813610" y="3093475"/>
            <a:ext cx="489470" cy="1112668"/>
            <a:chOff x="1233578" y="1958196"/>
            <a:chExt cx="758963" cy="1725283"/>
          </a:xfrm>
        </p:grpSpPr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B4C1601F-ADC2-44A9-A454-E78E08170B93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554564D-EC5A-4854-AB16-E04923184693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80B2066-7628-4D23-A572-5EDE20A3BA7B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6F30CB8-75BA-4702-A2B4-795D0DB71E69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916623F-FE13-4E0B-8867-911FC9405013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944415" y="5033499"/>
            <a:ext cx="489470" cy="1112668"/>
            <a:chOff x="1233578" y="1958196"/>
            <a:chExt cx="758963" cy="1725283"/>
          </a:xfrm>
        </p:grpSpPr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01B45155-8B5C-468D-A844-EED8B04586E6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5DF33DB-EC31-4B9E-8D91-01B72CA45546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1F20569-20B9-4D07-BEF2-CBE3E0035F06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62E4F9C-2CE5-43F2-B31F-08279F7C0EB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8DDB569-579D-4134-825D-DD105FE13C30}"/>
              </a:ext>
            </a:extLst>
          </p:cNvPr>
          <p:cNvGrpSpPr>
            <a:grpSpLocks noChangeAspect="1"/>
          </p:cNvGrpSpPr>
          <p:nvPr/>
        </p:nvGrpSpPr>
        <p:grpSpPr>
          <a:xfrm>
            <a:off x="807995" y="5044068"/>
            <a:ext cx="489470" cy="1112668"/>
            <a:chOff x="1233578" y="1958196"/>
            <a:chExt cx="758963" cy="1725283"/>
          </a:xfrm>
        </p:grpSpPr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2C76EA64-8AD1-47D4-AA93-4693C9AD881C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BAEA933-F6ED-4B04-B940-A8A286318E6D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9E9E11D-C734-4BD4-B543-B2FADA66309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C581F3E-E2D1-494D-9761-984213AF5E4D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2978A64-CF0C-4D04-8D3B-EF77255A4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036" y="2891197"/>
            <a:ext cx="1774001" cy="171486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8A99AA96-D9B9-44D3-AE72-7F79C21CF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99" y="4855465"/>
            <a:ext cx="1789770" cy="167544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26F8941C-1D0C-48FF-8585-1329BD29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2987" y="5394290"/>
            <a:ext cx="1762174" cy="170698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29DBBFEC-00C2-4B21-89B6-CB0254E9D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3036" y="976205"/>
            <a:ext cx="1699099" cy="16557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644A5B43-56D2-4928-862E-CE51597F7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358" y="976205"/>
            <a:ext cx="1703041" cy="1636023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04443CF-380D-477E-BAFF-87122B73F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1507" y="5904434"/>
            <a:ext cx="554607" cy="537237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D89C28-72EE-499E-8420-3DB4AD7E302A}"/>
              </a:ext>
            </a:extLst>
          </p:cNvPr>
          <p:cNvGrpSpPr/>
          <p:nvPr/>
        </p:nvGrpSpPr>
        <p:grpSpPr>
          <a:xfrm>
            <a:off x="1075721" y="1546398"/>
            <a:ext cx="4135618" cy="202263"/>
            <a:chOff x="1072470" y="1867791"/>
            <a:chExt cx="956161" cy="989621"/>
          </a:xfrm>
        </p:grpSpPr>
        <p:sp>
          <p:nvSpPr>
            <p:cNvPr id="132" name="Freeform 7 3">
              <a:extLst>
                <a:ext uri="{FF2B5EF4-FFF2-40B4-BE49-F238E27FC236}">
                  <a16:creationId xmlns:a16="http://schemas.microsoft.com/office/drawing/2014/main" id="{DE5D54AD-BBF3-434D-87BE-27C6C36B7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70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3" name="Freeform 8 3">
              <a:extLst>
                <a:ext uri="{FF2B5EF4-FFF2-40B4-BE49-F238E27FC236}">
                  <a16:creationId xmlns:a16="http://schemas.microsoft.com/office/drawing/2014/main" id="{226541D7-8D74-4B5B-BE00-20AC0AA6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55" y="1867791"/>
              <a:ext cx="467276" cy="989621"/>
            </a:xfrm>
            <a:custGeom>
              <a:avLst/>
              <a:gdLst>
                <a:gd name="connsiteX0" fmla="*/ 0 w 9909"/>
                <a:gd name="connsiteY0" fmla="*/ 67 h 10000"/>
                <a:gd name="connsiteX1" fmla="*/ 91 w 9909"/>
                <a:gd name="connsiteY1" fmla="*/ 150 h 10000"/>
                <a:gd name="connsiteX2" fmla="*/ 136 w 9909"/>
                <a:gd name="connsiteY2" fmla="*/ 258 h 10000"/>
                <a:gd name="connsiteX3" fmla="*/ 273 w 9909"/>
                <a:gd name="connsiteY3" fmla="*/ 408 h 10000"/>
                <a:gd name="connsiteX4" fmla="*/ 455 w 9909"/>
                <a:gd name="connsiteY4" fmla="*/ 750 h 10000"/>
                <a:gd name="connsiteX5" fmla="*/ 591 w 9909"/>
                <a:gd name="connsiteY5" fmla="*/ 1192 h 10000"/>
                <a:gd name="connsiteX6" fmla="*/ 1000 w 9909"/>
                <a:gd name="connsiteY6" fmla="*/ 2542 h 10000"/>
                <a:gd name="connsiteX7" fmla="*/ 1364 w 9909"/>
                <a:gd name="connsiteY7" fmla="*/ 4050 h 10000"/>
                <a:gd name="connsiteX8" fmla="*/ 2045 w 9909"/>
                <a:gd name="connsiteY8" fmla="*/ 6942 h 10000"/>
                <a:gd name="connsiteX9" fmla="*/ 2364 w 9909"/>
                <a:gd name="connsiteY9" fmla="*/ 8308 h 10000"/>
                <a:gd name="connsiteX10" fmla="*/ 2591 w 9909"/>
                <a:gd name="connsiteY10" fmla="*/ 8858 h 10000"/>
                <a:gd name="connsiteX11" fmla="*/ 2727 w 9909"/>
                <a:gd name="connsiteY11" fmla="*/ 9283 h 10000"/>
                <a:gd name="connsiteX12" fmla="*/ 2955 w 9909"/>
                <a:gd name="connsiteY12" fmla="*/ 9642 h 10000"/>
                <a:gd name="connsiteX13" fmla="*/ 3045 w 9909"/>
                <a:gd name="connsiteY13" fmla="*/ 9783 h 10000"/>
                <a:gd name="connsiteX14" fmla="*/ 3091 w 9909"/>
                <a:gd name="connsiteY14" fmla="*/ 9833 h 10000"/>
                <a:gd name="connsiteX15" fmla="*/ 3182 w 9909"/>
                <a:gd name="connsiteY15" fmla="*/ 9900 h 10000"/>
                <a:gd name="connsiteX16" fmla="*/ 3273 w 9909"/>
                <a:gd name="connsiteY16" fmla="*/ 9950 h 10000"/>
                <a:gd name="connsiteX17" fmla="*/ 3318 w 9909"/>
                <a:gd name="connsiteY17" fmla="*/ 9983 h 10000"/>
                <a:gd name="connsiteX18" fmla="*/ 3409 w 9909"/>
                <a:gd name="connsiteY18" fmla="*/ 10000 h 10000"/>
                <a:gd name="connsiteX19" fmla="*/ 3545 w 9909"/>
                <a:gd name="connsiteY19" fmla="*/ 9967 h 10000"/>
                <a:gd name="connsiteX20" fmla="*/ 3636 w 9909"/>
                <a:gd name="connsiteY20" fmla="*/ 9917 h 10000"/>
                <a:gd name="connsiteX21" fmla="*/ 3682 w 9909"/>
                <a:gd name="connsiteY21" fmla="*/ 9850 h 10000"/>
                <a:gd name="connsiteX22" fmla="*/ 3773 w 9909"/>
                <a:gd name="connsiteY22" fmla="*/ 9742 h 10000"/>
                <a:gd name="connsiteX23" fmla="*/ 3818 w 9909"/>
                <a:gd name="connsiteY23" fmla="*/ 9608 h 10000"/>
                <a:gd name="connsiteX24" fmla="*/ 4045 w 9909"/>
                <a:gd name="connsiteY24" fmla="*/ 9233 h 10000"/>
                <a:gd name="connsiteX25" fmla="*/ 4182 w 9909"/>
                <a:gd name="connsiteY25" fmla="*/ 8792 h 10000"/>
                <a:gd name="connsiteX26" fmla="*/ 4545 w 9909"/>
                <a:gd name="connsiteY26" fmla="*/ 7508 h 10000"/>
                <a:gd name="connsiteX27" fmla="*/ 5000 w 9909"/>
                <a:gd name="connsiteY27" fmla="*/ 5808 h 10000"/>
                <a:gd name="connsiteX28" fmla="*/ 5409 w 9909"/>
                <a:gd name="connsiteY28" fmla="*/ 4117 h 10000"/>
                <a:gd name="connsiteX29" fmla="*/ 5773 w 9909"/>
                <a:gd name="connsiteY29" fmla="*/ 2600 h 10000"/>
                <a:gd name="connsiteX30" fmla="*/ 6136 w 9909"/>
                <a:gd name="connsiteY30" fmla="*/ 1317 h 10000"/>
                <a:gd name="connsiteX31" fmla="*/ 6273 w 9909"/>
                <a:gd name="connsiteY31" fmla="*/ 883 h 10000"/>
                <a:gd name="connsiteX32" fmla="*/ 6500 w 9909"/>
                <a:gd name="connsiteY32" fmla="*/ 492 h 10000"/>
                <a:gd name="connsiteX33" fmla="*/ 6591 w 9909"/>
                <a:gd name="connsiteY33" fmla="*/ 308 h 10000"/>
                <a:gd name="connsiteX34" fmla="*/ 6636 w 9909"/>
                <a:gd name="connsiteY34" fmla="*/ 183 h 10000"/>
                <a:gd name="connsiteX35" fmla="*/ 6727 w 9909"/>
                <a:gd name="connsiteY35" fmla="*/ 100 h 10000"/>
                <a:gd name="connsiteX36" fmla="*/ 6864 w 9909"/>
                <a:gd name="connsiteY36" fmla="*/ 33 h 10000"/>
                <a:gd name="connsiteX37" fmla="*/ 6955 w 9909"/>
                <a:gd name="connsiteY37" fmla="*/ 0 h 10000"/>
                <a:gd name="connsiteX38" fmla="*/ 7000 w 9909"/>
                <a:gd name="connsiteY38" fmla="*/ 0 h 10000"/>
                <a:gd name="connsiteX39" fmla="*/ 7091 w 9909"/>
                <a:gd name="connsiteY39" fmla="*/ 17 h 10000"/>
                <a:gd name="connsiteX40" fmla="*/ 7182 w 9909"/>
                <a:gd name="connsiteY40" fmla="*/ 50 h 10000"/>
                <a:gd name="connsiteX41" fmla="*/ 7227 w 9909"/>
                <a:gd name="connsiteY41" fmla="*/ 100 h 10000"/>
                <a:gd name="connsiteX42" fmla="*/ 7227 w 9909"/>
                <a:gd name="connsiteY42" fmla="*/ 150 h 10000"/>
                <a:gd name="connsiteX43" fmla="*/ 7364 w 9909"/>
                <a:gd name="connsiteY43" fmla="*/ 258 h 10000"/>
                <a:gd name="connsiteX44" fmla="*/ 7455 w 9909"/>
                <a:gd name="connsiteY44" fmla="*/ 408 h 10000"/>
                <a:gd name="connsiteX45" fmla="*/ 7682 w 9909"/>
                <a:gd name="connsiteY45" fmla="*/ 833 h 10000"/>
                <a:gd name="connsiteX46" fmla="*/ 8045 w 9909"/>
                <a:gd name="connsiteY46" fmla="*/ 1917 h 10000"/>
                <a:gd name="connsiteX47" fmla="*/ 8818 w 9909"/>
                <a:gd name="connsiteY47" fmla="*/ 5300 h 10000"/>
                <a:gd name="connsiteX48" fmla="*/ 9545 w 9909"/>
                <a:gd name="connsiteY48" fmla="*/ 8117 h 10000"/>
                <a:gd name="connsiteX49" fmla="*/ 9909 w 9909"/>
                <a:gd name="connsiteY49" fmla="*/ 9150 h 10000"/>
                <a:gd name="connsiteX0" fmla="*/ 0 w 9633"/>
                <a:gd name="connsiteY0" fmla="*/ 67 h 10000"/>
                <a:gd name="connsiteX1" fmla="*/ 92 w 9633"/>
                <a:gd name="connsiteY1" fmla="*/ 150 h 10000"/>
                <a:gd name="connsiteX2" fmla="*/ 137 w 9633"/>
                <a:gd name="connsiteY2" fmla="*/ 258 h 10000"/>
                <a:gd name="connsiteX3" fmla="*/ 276 w 9633"/>
                <a:gd name="connsiteY3" fmla="*/ 408 h 10000"/>
                <a:gd name="connsiteX4" fmla="*/ 459 w 9633"/>
                <a:gd name="connsiteY4" fmla="*/ 750 h 10000"/>
                <a:gd name="connsiteX5" fmla="*/ 596 w 9633"/>
                <a:gd name="connsiteY5" fmla="*/ 1192 h 10000"/>
                <a:gd name="connsiteX6" fmla="*/ 1009 w 9633"/>
                <a:gd name="connsiteY6" fmla="*/ 2542 h 10000"/>
                <a:gd name="connsiteX7" fmla="*/ 1377 w 9633"/>
                <a:gd name="connsiteY7" fmla="*/ 4050 h 10000"/>
                <a:gd name="connsiteX8" fmla="*/ 2064 w 9633"/>
                <a:gd name="connsiteY8" fmla="*/ 6942 h 10000"/>
                <a:gd name="connsiteX9" fmla="*/ 2386 w 9633"/>
                <a:gd name="connsiteY9" fmla="*/ 8308 h 10000"/>
                <a:gd name="connsiteX10" fmla="*/ 2615 w 9633"/>
                <a:gd name="connsiteY10" fmla="*/ 8858 h 10000"/>
                <a:gd name="connsiteX11" fmla="*/ 2752 w 9633"/>
                <a:gd name="connsiteY11" fmla="*/ 9283 h 10000"/>
                <a:gd name="connsiteX12" fmla="*/ 2982 w 9633"/>
                <a:gd name="connsiteY12" fmla="*/ 9642 h 10000"/>
                <a:gd name="connsiteX13" fmla="*/ 3073 w 9633"/>
                <a:gd name="connsiteY13" fmla="*/ 9783 h 10000"/>
                <a:gd name="connsiteX14" fmla="*/ 3119 w 9633"/>
                <a:gd name="connsiteY14" fmla="*/ 9833 h 10000"/>
                <a:gd name="connsiteX15" fmla="*/ 3211 w 9633"/>
                <a:gd name="connsiteY15" fmla="*/ 9900 h 10000"/>
                <a:gd name="connsiteX16" fmla="*/ 3303 w 9633"/>
                <a:gd name="connsiteY16" fmla="*/ 9950 h 10000"/>
                <a:gd name="connsiteX17" fmla="*/ 3348 w 9633"/>
                <a:gd name="connsiteY17" fmla="*/ 9983 h 10000"/>
                <a:gd name="connsiteX18" fmla="*/ 3440 w 9633"/>
                <a:gd name="connsiteY18" fmla="*/ 10000 h 10000"/>
                <a:gd name="connsiteX19" fmla="*/ 3578 w 9633"/>
                <a:gd name="connsiteY19" fmla="*/ 9967 h 10000"/>
                <a:gd name="connsiteX20" fmla="*/ 3669 w 9633"/>
                <a:gd name="connsiteY20" fmla="*/ 9917 h 10000"/>
                <a:gd name="connsiteX21" fmla="*/ 3716 w 9633"/>
                <a:gd name="connsiteY21" fmla="*/ 9850 h 10000"/>
                <a:gd name="connsiteX22" fmla="*/ 3808 w 9633"/>
                <a:gd name="connsiteY22" fmla="*/ 9742 h 10000"/>
                <a:gd name="connsiteX23" fmla="*/ 3853 w 9633"/>
                <a:gd name="connsiteY23" fmla="*/ 9608 h 10000"/>
                <a:gd name="connsiteX24" fmla="*/ 4082 w 9633"/>
                <a:gd name="connsiteY24" fmla="*/ 9233 h 10000"/>
                <a:gd name="connsiteX25" fmla="*/ 4220 w 9633"/>
                <a:gd name="connsiteY25" fmla="*/ 8792 h 10000"/>
                <a:gd name="connsiteX26" fmla="*/ 4587 w 9633"/>
                <a:gd name="connsiteY26" fmla="*/ 7508 h 10000"/>
                <a:gd name="connsiteX27" fmla="*/ 5046 w 9633"/>
                <a:gd name="connsiteY27" fmla="*/ 5808 h 10000"/>
                <a:gd name="connsiteX28" fmla="*/ 5459 w 9633"/>
                <a:gd name="connsiteY28" fmla="*/ 4117 h 10000"/>
                <a:gd name="connsiteX29" fmla="*/ 5826 w 9633"/>
                <a:gd name="connsiteY29" fmla="*/ 2600 h 10000"/>
                <a:gd name="connsiteX30" fmla="*/ 6192 w 9633"/>
                <a:gd name="connsiteY30" fmla="*/ 1317 h 10000"/>
                <a:gd name="connsiteX31" fmla="*/ 6331 w 9633"/>
                <a:gd name="connsiteY31" fmla="*/ 883 h 10000"/>
                <a:gd name="connsiteX32" fmla="*/ 6560 w 9633"/>
                <a:gd name="connsiteY32" fmla="*/ 492 h 10000"/>
                <a:gd name="connsiteX33" fmla="*/ 6652 w 9633"/>
                <a:gd name="connsiteY33" fmla="*/ 308 h 10000"/>
                <a:gd name="connsiteX34" fmla="*/ 6697 w 9633"/>
                <a:gd name="connsiteY34" fmla="*/ 183 h 10000"/>
                <a:gd name="connsiteX35" fmla="*/ 6789 w 9633"/>
                <a:gd name="connsiteY35" fmla="*/ 100 h 10000"/>
                <a:gd name="connsiteX36" fmla="*/ 6927 w 9633"/>
                <a:gd name="connsiteY36" fmla="*/ 33 h 10000"/>
                <a:gd name="connsiteX37" fmla="*/ 7019 w 9633"/>
                <a:gd name="connsiteY37" fmla="*/ 0 h 10000"/>
                <a:gd name="connsiteX38" fmla="*/ 7064 w 9633"/>
                <a:gd name="connsiteY38" fmla="*/ 0 h 10000"/>
                <a:gd name="connsiteX39" fmla="*/ 7156 w 9633"/>
                <a:gd name="connsiteY39" fmla="*/ 17 h 10000"/>
                <a:gd name="connsiteX40" fmla="*/ 7248 w 9633"/>
                <a:gd name="connsiteY40" fmla="*/ 50 h 10000"/>
                <a:gd name="connsiteX41" fmla="*/ 7293 w 9633"/>
                <a:gd name="connsiteY41" fmla="*/ 100 h 10000"/>
                <a:gd name="connsiteX42" fmla="*/ 7293 w 9633"/>
                <a:gd name="connsiteY42" fmla="*/ 150 h 10000"/>
                <a:gd name="connsiteX43" fmla="*/ 7432 w 9633"/>
                <a:gd name="connsiteY43" fmla="*/ 258 h 10000"/>
                <a:gd name="connsiteX44" fmla="*/ 7523 w 9633"/>
                <a:gd name="connsiteY44" fmla="*/ 408 h 10000"/>
                <a:gd name="connsiteX45" fmla="*/ 7753 w 9633"/>
                <a:gd name="connsiteY45" fmla="*/ 833 h 10000"/>
                <a:gd name="connsiteX46" fmla="*/ 8119 w 9633"/>
                <a:gd name="connsiteY46" fmla="*/ 1917 h 10000"/>
                <a:gd name="connsiteX47" fmla="*/ 8899 w 9633"/>
                <a:gd name="connsiteY47" fmla="*/ 5300 h 10000"/>
                <a:gd name="connsiteX48" fmla="*/ 9633 w 9633"/>
                <a:gd name="connsiteY48" fmla="*/ 8117 h 10000"/>
                <a:gd name="connsiteX0" fmla="*/ 0 w 9238"/>
                <a:gd name="connsiteY0" fmla="*/ 67 h 10000"/>
                <a:gd name="connsiteX1" fmla="*/ 96 w 9238"/>
                <a:gd name="connsiteY1" fmla="*/ 150 h 10000"/>
                <a:gd name="connsiteX2" fmla="*/ 142 w 9238"/>
                <a:gd name="connsiteY2" fmla="*/ 258 h 10000"/>
                <a:gd name="connsiteX3" fmla="*/ 287 w 9238"/>
                <a:gd name="connsiteY3" fmla="*/ 408 h 10000"/>
                <a:gd name="connsiteX4" fmla="*/ 476 w 9238"/>
                <a:gd name="connsiteY4" fmla="*/ 750 h 10000"/>
                <a:gd name="connsiteX5" fmla="*/ 619 w 9238"/>
                <a:gd name="connsiteY5" fmla="*/ 1192 h 10000"/>
                <a:gd name="connsiteX6" fmla="*/ 1047 w 9238"/>
                <a:gd name="connsiteY6" fmla="*/ 2542 h 10000"/>
                <a:gd name="connsiteX7" fmla="*/ 1429 w 9238"/>
                <a:gd name="connsiteY7" fmla="*/ 4050 h 10000"/>
                <a:gd name="connsiteX8" fmla="*/ 2143 w 9238"/>
                <a:gd name="connsiteY8" fmla="*/ 6942 h 10000"/>
                <a:gd name="connsiteX9" fmla="*/ 2477 w 9238"/>
                <a:gd name="connsiteY9" fmla="*/ 8308 h 10000"/>
                <a:gd name="connsiteX10" fmla="*/ 2715 w 9238"/>
                <a:gd name="connsiteY10" fmla="*/ 8858 h 10000"/>
                <a:gd name="connsiteX11" fmla="*/ 2857 w 9238"/>
                <a:gd name="connsiteY11" fmla="*/ 9283 h 10000"/>
                <a:gd name="connsiteX12" fmla="*/ 3096 w 9238"/>
                <a:gd name="connsiteY12" fmla="*/ 9642 h 10000"/>
                <a:gd name="connsiteX13" fmla="*/ 3190 w 9238"/>
                <a:gd name="connsiteY13" fmla="*/ 9783 h 10000"/>
                <a:gd name="connsiteX14" fmla="*/ 3238 w 9238"/>
                <a:gd name="connsiteY14" fmla="*/ 9833 h 10000"/>
                <a:gd name="connsiteX15" fmla="*/ 3333 w 9238"/>
                <a:gd name="connsiteY15" fmla="*/ 9900 h 10000"/>
                <a:gd name="connsiteX16" fmla="*/ 3429 w 9238"/>
                <a:gd name="connsiteY16" fmla="*/ 9950 h 10000"/>
                <a:gd name="connsiteX17" fmla="*/ 3476 w 9238"/>
                <a:gd name="connsiteY17" fmla="*/ 9983 h 10000"/>
                <a:gd name="connsiteX18" fmla="*/ 3571 w 9238"/>
                <a:gd name="connsiteY18" fmla="*/ 10000 h 10000"/>
                <a:gd name="connsiteX19" fmla="*/ 3714 w 9238"/>
                <a:gd name="connsiteY19" fmla="*/ 9967 h 10000"/>
                <a:gd name="connsiteX20" fmla="*/ 3809 w 9238"/>
                <a:gd name="connsiteY20" fmla="*/ 9917 h 10000"/>
                <a:gd name="connsiteX21" fmla="*/ 3858 w 9238"/>
                <a:gd name="connsiteY21" fmla="*/ 9850 h 10000"/>
                <a:gd name="connsiteX22" fmla="*/ 3953 w 9238"/>
                <a:gd name="connsiteY22" fmla="*/ 9742 h 10000"/>
                <a:gd name="connsiteX23" fmla="*/ 4000 w 9238"/>
                <a:gd name="connsiteY23" fmla="*/ 9608 h 10000"/>
                <a:gd name="connsiteX24" fmla="*/ 4238 w 9238"/>
                <a:gd name="connsiteY24" fmla="*/ 9233 h 10000"/>
                <a:gd name="connsiteX25" fmla="*/ 4381 w 9238"/>
                <a:gd name="connsiteY25" fmla="*/ 8792 h 10000"/>
                <a:gd name="connsiteX26" fmla="*/ 4762 w 9238"/>
                <a:gd name="connsiteY26" fmla="*/ 7508 h 10000"/>
                <a:gd name="connsiteX27" fmla="*/ 5238 w 9238"/>
                <a:gd name="connsiteY27" fmla="*/ 5808 h 10000"/>
                <a:gd name="connsiteX28" fmla="*/ 5667 w 9238"/>
                <a:gd name="connsiteY28" fmla="*/ 4117 h 10000"/>
                <a:gd name="connsiteX29" fmla="*/ 6048 w 9238"/>
                <a:gd name="connsiteY29" fmla="*/ 2600 h 10000"/>
                <a:gd name="connsiteX30" fmla="*/ 6428 w 9238"/>
                <a:gd name="connsiteY30" fmla="*/ 1317 h 10000"/>
                <a:gd name="connsiteX31" fmla="*/ 6572 w 9238"/>
                <a:gd name="connsiteY31" fmla="*/ 883 h 10000"/>
                <a:gd name="connsiteX32" fmla="*/ 6810 w 9238"/>
                <a:gd name="connsiteY32" fmla="*/ 492 h 10000"/>
                <a:gd name="connsiteX33" fmla="*/ 6905 w 9238"/>
                <a:gd name="connsiteY33" fmla="*/ 308 h 10000"/>
                <a:gd name="connsiteX34" fmla="*/ 6952 w 9238"/>
                <a:gd name="connsiteY34" fmla="*/ 183 h 10000"/>
                <a:gd name="connsiteX35" fmla="*/ 7048 w 9238"/>
                <a:gd name="connsiteY35" fmla="*/ 100 h 10000"/>
                <a:gd name="connsiteX36" fmla="*/ 7191 w 9238"/>
                <a:gd name="connsiteY36" fmla="*/ 33 h 10000"/>
                <a:gd name="connsiteX37" fmla="*/ 7286 w 9238"/>
                <a:gd name="connsiteY37" fmla="*/ 0 h 10000"/>
                <a:gd name="connsiteX38" fmla="*/ 7333 w 9238"/>
                <a:gd name="connsiteY38" fmla="*/ 0 h 10000"/>
                <a:gd name="connsiteX39" fmla="*/ 7429 w 9238"/>
                <a:gd name="connsiteY39" fmla="*/ 17 h 10000"/>
                <a:gd name="connsiteX40" fmla="*/ 7524 w 9238"/>
                <a:gd name="connsiteY40" fmla="*/ 50 h 10000"/>
                <a:gd name="connsiteX41" fmla="*/ 7571 w 9238"/>
                <a:gd name="connsiteY41" fmla="*/ 100 h 10000"/>
                <a:gd name="connsiteX42" fmla="*/ 7571 w 9238"/>
                <a:gd name="connsiteY42" fmla="*/ 150 h 10000"/>
                <a:gd name="connsiteX43" fmla="*/ 7715 w 9238"/>
                <a:gd name="connsiteY43" fmla="*/ 258 h 10000"/>
                <a:gd name="connsiteX44" fmla="*/ 7810 w 9238"/>
                <a:gd name="connsiteY44" fmla="*/ 408 h 10000"/>
                <a:gd name="connsiteX45" fmla="*/ 8048 w 9238"/>
                <a:gd name="connsiteY45" fmla="*/ 833 h 10000"/>
                <a:gd name="connsiteX46" fmla="*/ 8428 w 9238"/>
                <a:gd name="connsiteY46" fmla="*/ 1917 h 10000"/>
                <a:gd name="connsiteX47" fmla="*/ 9238 w 9238"/>
                <a:gd name="connsiteY47" fmla="*/ 53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238" h="10000">
                  <a:moveTo>
                    <a:pt x="0" y="67"/>
                  </a:moveTo>
                  <a:cubicBezTo>
                    <a:pt x="31" y="95"/>
                    <a:pt x="64" y="122"/>
                    <a:pt x="96" y="150"/>
                  </a:cubicBezTo>
                  <a:cubicBezTo>
                    <a:pt x="111" y="186"/>
                    <a:pt x="127" y="222"/>
                    <a:pt x="142" y="258"/>
                  </a:cubicBezTo>
                  <a:lnTo>
                    <a:pt x="287" y="408"/>
                  </a:lnTo>
                  <a:lnTo>
                    <a:pt x="476" y="750"/>
                  </a:lnTo>
                  <a:cubicBezTo>
                    <a:pt x="524" y="897"/>
                    <a:pt x="572" y="1045"/>
                    <a:pt x="619" y="1192"/>
                  </a:cubicBezTo>
                  <a:lnTo>
                    <a:pt x="1047" y="2542"/>
                  </a:lnTo>
                  <a:cubicBezTo>
                    <a:pt x="1174" y="3045"/>
                    <a:pt x="1302" y="3547"/>
                    <a:pt x="1429" y="4050"/>
                  </a:cubicBezTo>
                  <a:lnTo>
                    <a:pt x="2143" y="6942"/>
                  </a:lnTo>
                  <a:lnTo>
                    <a:pt x="2477" y="8308"/>
                  </a:lnTo>
                  <a:cubicBezTo>
                    <a:pt x="2556" y="8491"/>
                    <a:pt x="2635" y="8675"/>
                    <a:pt x="2715" y="8858"/>
                  </a:cubicBezTo>
                  <a:cubicBezTo>
                    <a:pt x="2761" y="9000"/>
                    <a:pt x="2810" y="9141"/>
                    <a:pt x="2857" y="9283"/>
                  </a:cubicBezTo>
                  <a:lnTo>
                    <a:pt x="3096" y="9642"/>
                  </a:lnTo>
                  <a:cubicBezTo>
                    <a:pt x="3127" y="9689"/>
                    <a:pt x="3159" y="9736"/>
                    <a:pt x="3190" y="9783"/>
                  </a:cubicBezTo>
                  <a:cubicBezTo>
                    <a:pt x="3206" y="9800"/>
                    <a:pt x="3222" y="9816"/>
                    <a:pt x="3238" y="9833"/>
                  </a:cubicBezTo>
                  <a:cubicBezTo>
                    <a:pt x="3270" y="9855"/>
                    <a:pt x="3301" y="9878"/>
                    <a:pt x="3333" y="9900"/>
                  </a:cubicBezTo>
                  <a:cubicBezTo>
                    <a:pt x="3364" y="9917"/>
                    <a:pt x="3398" y="9933"/>
                    <a:pt x="3429" y="9950"/>
                  </a:cubicBezTo>
                  <a:cubicBezTo>
                    <a:pt x="3445" y="9961"/>
                    <a:pt x="3460" y="9972"/>
                    <a:pt x="3476" y="9983"/>
                  </a:cubicBezTo>
                  <a:lnTo>
                    <a:pt x="3571" y="10000"/>
                  </a:lnTo>
                  <a:lnTo>
                    <a:pt x="3714" y="9967"/>
                  </a:lnTo>
                  <a:cubicBezTo>
                    <a:pt x="3745" y="9950"/>
                    <a:pt x="3778" y="9934"/>
                    <a:pt x="3809" y="9917"/>
                  </a:cubicBezTo>
                  <a:lnTo>
                    <a:pt x="3858" y="9850"/>
                  </a:lnTo>
                  <a:cubicBezTo>
                    <a:pt x="3889" y="9814"/>
                    <a:pt x="3921" y="9778"/>
                    <a:pt x="3953" y="9742"/>
                  </a:cubicBezTo>
                  <a:cubicBezTo>
                    <a:pt x="3969" y="9697"/>
                    <a:pt x="3984" y="9653"/>
                    <a:pt x="4000" y="9608"/>
                  </a:cubicBezTo>
                  <a:lnTo>
                    <a:pt x="4238" y="9233"/>
                  </a:lnTo>
                  <a:cubicBezTo>
                    <a:pt x="4286" y="9086"/>
                    <a:pt x="4333" y="8939"/>
                    <a:pt x="4381" y="8792"/>
                  </a:cubicBezTo>
                  <a:lnTo>
                    <a:pt x="4762" y="7508"/>
                  </a:lnTo>
                  <a:lnTo>
                    <a:pt x="5238" y="5808"/>
                  </a:lnTo>
                  <a:cubicBezTo>
                    <a:pt x="5380" y="5244"/>
                    <a:pt x="5524" y="4681"/>
                    <a:pt x="5667" y="4117"/>
                  </a:cubicBezTo>
                  <a:lnTo>
                    <a:pt x="6048" y="2600"/>
                  </a:lnTo>
                  <a:lnTo>
                    <a:pt x="6428" y="1317"/>
                  </a:lnTo>
                  <a:cubicBezTo>
                    <a:pt x="6477" y="1172"/>
                    <a:pt x="6523" y="1028"/>
                    <a:pt x="6572" y="883"/>
                  </a:cubicBezTo>
                  <a:lnTo>
                    <a:pt x="6810" y="492"/>
                  </a:lnTo>
                  <a:cubicBezTo>
                    <a:pt x="6841" y="431"/>
                    <a:pt x="6873" y="369"/>
                    <a:pt x="6905" y="308"/>
                  </a:cubicBezTo>
                  <a:cubicBezTo>
                    <a:pt x="6921" y="266"/>
                    <a:pt x="6937" y="225"/>
                    <a:pt x="6952" y="183"/>
                  </a:cubicBezTo>
                  <a:cubicBezTo>
                    <a:pt x="6983" y="155"/>
                    <a:pt x="7017" y="128"/>
                    <a:pt x="7048" y="100"/>
                  </a:cubicBezTo>
                  <a:cubicBezTo>
                    <a:pt x="7096" y="78"/>
                    <a:pt x="7143" y="55"/>
                    <a:pt x="7191" y="33"/>
                  </a:cubicBezTo>
                  <a:lnTo>
                    <a:pt x="7286" y="0"/>
                  </a:lnTo>
                  <a:lnTo>
                    <a:pt x="7333" y="0"/>
                  </a:lnTo>
                  <a:cubicBezTo>
                    <a:pt x="7365" y="6"/>
                    <a:pt x="7397" y="11"/>
                    <a:pt x="7429" y="17"/>
                  </a:cubicBezTo>
                  <a:lnTo>
                    <a:pt x="7524" y="50"/>
                  </a:lnTo>
                  <a:lnTo>
                    <a:pt x="7571" y="100"/>
                  </a:lnTo>
                  <a:lnTo>
                    <a:pt x="7571" y="150"/>
                  </a:lnTo>
                  <a:lnTo>
                    <a:pt x="7715" y="258"/>
                  </a:lnTo>
                  <a:cubicBezTo>
                    <a:pt x="7746" y="308"/>
                    <a:pt x="7778" y="358"/>
                    <a:pt x="7810" y="408"/>
                  </a:cubicBezTo>
                  <a:cubicBezTo>
                    <a:pt x="7889" y="550"/>
                    <a:pt x="7969" y="691"/>
                    <a:pt x="8048" y="833"/>
                  </a:cubicBezTo>
                  <a:cubicBezTo>
                    <a:pt x="8175" y="1194"/>
                    <a:pt x="8301" y="1556"/>
                    <a:pt x="8428" y="1917"/>
                  </a:cubicBezTo>
                  <a:lnTo>
                    <a:pt x="9238" y="530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40E76BCB-E54C-4F24-92FE-A864D36A7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525" y="1386975"/>
            <a:ext cx="534756" cy="521108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6697123-9A61-4DC3-AFFD-FC5BDB2B3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122" y="1386975"/>
            <a:ext cx="534756" cy="52110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80468B8B-38D6-41C1-9B60-2CA1D4814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963" y="1386975"/>
            <a:ext cx="534756" cy="521108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C1DBAA8-2848-423F-8106-53FD1F13FD76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944415" y="1105902"/>
            <a:ext cx="489470" cy="1112668"/>
            <a:chOff x="1233578" y="1958196"/>
            <a:chExt cx="758963" cy="1725283"/>
          </a:xfrm>
        </p:grpSpPr>
        <p:sp>
          <p:nvSpPr>
            <p:cNvPr id="138" name="Arc 137">
              <a:extLst>
                <a:ext uri="{FF2B5EF4-FFF2-40B4-BE49-F238E27FC236}">
                  <a16:creationId xmlns:a16="http://schemas.microsoft.com/office/drawing/2014/main" id="{D31E3258-20D9-46E4-98E1-726F0E09CE57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6B6D532-C7A2-4F1F-9A64-8289FFC05357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587915A-59D8-4BC4-896B-AE6E526F3499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68D4728-6EF2-4D36-9806-1BDD47E7977E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D98FE32-0E73-43AE-BD09-6ECB2A7ACD60}"/>
              </a:ext>
            </a:extLst>
          </p:cNvPr>
          <p:cNvGrpSpPr/>
          <p:nvPr/>
        </p:nvGrpSpPr>
        <p:grpSpPr>
          <a:xfrm>
            <a:off x="1065417" y="3252897"/>
            <a:ext cx="4135618" cy="831403"/>
            <a:chOff x="1072470" y="1867791"/>
            <a:chExt cx="956161" cy="989621"/>
          </a:xfrm>
        </p:grpSpPr>
        <p:sp>
          <p:nvSpPr>
            <p:cNvPr id="143" name="Freeform 7 3">
              <a:extLst>
                <a:ext uri="{FF2B5EF4-FFF2-40B4-BE49-F238E27FC236}">
                  <a16:creationId xmlns:a16="http://schemas.microsoft.com/office/drawing/2014/main" id="{536A3EAA-EAFF-460D-B12B-AA924CBF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70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4" name="Freeform 8 3">
              <a:extLst>
                <a:ext uri="{FF2B5EF4-FFF2-40B4-BE49-F238E27FC236}">
                  <a16:creationId xmlns:a16="http://schemas.microsoft.com/office/drawing/2014/main" id="{9CB28052-32EF-43FD-AD77-6F0CC7C3B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55" y="1867791"/>
              <a:ext cx="467276" cy="989621"/>
            </a:xfrm>
            <a:custGeom>
              <a:avLst/>
              <a:gdLst>
                <a:gd name="connsiteX0" fmla="*/ 0 w 9909"/>
                <a:gd name="connsiteY0" fmla="*/ 67 h 10000"/>
                <a:gd name="connsiteX1" fmla="*/ 91 w 9909"/>
                <a:gd name="connsiteY1" fmla="*/ 150 h 10000"/>
                <a:gd name="connsiteX2" fmla="*/ 136 w 9909"/>
                <a:gd name="connsiteY2" fmla="*/ 258 h 10000"/>
                <a:gd name="connsiteX3" fmla="*/ 273 w 9909"/>
                <a:gd name="connsiteY3" fmla="*/ 408 h 10000"/>
                <a:gd name="connsiteX4" fmla="*/ 455 w 9909"/>
                <a:gd name="connsiteY4" fmla="*/ 750 h 10000"/>
                <a:gd name="connsiteX5" fmla="*/ 591 w 9909"/>
                <a:gd name="connsiteY5" fmla="*/ 1192 h 10000"/>
                <a:gd name="connsiteX6" fmla="*/ 1000 w 9909"/>
                <a:gd name="connsiteY6" fmla="*/ 2542 h 10000"/>
                <a:gd name="connsiteX7" fmla="*/ 1364 w 9909"/>
                <a:gd name="connsiteY7" fmla="*/ 4050 h 10000"/>
                <a:gd name="connsiteX8" fmla="*/ 2045 w 9909"/>
                <a:gd name="connsiteY8" fmla="*/ 6942 h 10000"/>
                <a:gd name="connsiteX9" fmla="*/ 2364 w 9909"/>
                <a:gd name="connsiteY9" fmla="*/ 8308 h 10000"/>
                <a:gd name="connsiteX10" fmla="*/ 2591 w 9909"/>
                <a:gd name="connsiteY10" fmla="*/ 8858 h 10000"/>
                <a:gd name="connsiteX11" fmla="*/ 2727 w 9909"/>
                <a:gd name="connsiteY11" fmla="*/ 9283 h 10000"/>
                <a:gd name="connsiteX12" fmla="*/ 2955 w 9909"/>
                <a:gd name="connsiteY12" fmla="*/ 9642 h 10000"/>
                <a:gd name="connsiteX13" fmla="*/ 3045 w 9909"/>
                <a:gd name="connsiteY13" fmla="*/ 9783 h 10000"/>
                <a:gd name="connsiteX14" fmla="*/ 3091 w 9909"/>
                <a:gd name="connsiteY14" fmla="*/ 9833 h 10000"/>
                <a:gd name="connsiteX15" fmla="*/ 3182 w 9909"/>
                <a:gd name="connsiteY15" fmla="*/ 9900 h 10000"/>
                <a:gd name="connsiteX16" fmla="*/ 3273 w 9909"/>
                <a:gd name="connsiteY16" fmla="*/ 9950 h 10000"/>
                <a:gd name="connsiteX17" fmla="*/ 3318 w 9909"/>
                <a:gd name="connsiteY17" fmla="*/ 9983 h 10000"/>
                <a:gd name="connsiteX18" fmla="*/ 3409 w 9909"/>
                <a:gd name="connsiteY18" fmla="*/ 10000 h 10000"/>
                <a:gd name="connsiteX19" fmla="*/ 3545 w 9909"/>
                <a:gd name="connsiteY19" fmla="*/ 9967 h 10000"/>
                <a:gd name="connsiteX20" fmla="*/ 3636 w 9909"/>
                <a:gd name="connsiteY20" fmla="*/ 9917 h 10000"/>
                <a:gd name="connsiteX21" fmla="*/ 3682 w 9909"/>
                <a:gd name="connsiteY21" fmla="*/ 9850 h 10000"/>
                <a:gd name="connsiteX22" fmla="*/ 3773 w 9909"/>
                <a:gd name="connsiteY22" fmla="*/ 9742 h 10000"/>
                <a:gd name="connsiteX23" fmla="*/ 3818 w 9909"/>
                <a:gd name="connsiteY23" fmla="*/ 9608 h 10000"/>
                <a:gd name="connsiteX24" fmla="*/ 4045 w 9909"/>
                <a:gd name="connsiteY24" fmla="*/ 9233 h 10000"/>
                <a:gd name="connsiteX25" fmla="*/ 4182 w 9909"/>
                <a:gd name="connsiteY25" fmla="*/ 8792 h 10000"/>
                <a:gd name="connsiteX26" fmla="*/ 4545 w 9909"/>
                <a:gd name="connsiteY26" fmla="*/ 7508 h 10000"/>
                <a:gd name="connsiteX27" fmla="*/ 5000 w 9909"/>
                <a:gd name="connsiteY27" fmla="*/ 5808 h 10000"/>
                <a:gd name="connsiteX28" fmla="*/ 5409 w 9909"/>
                <a:gd name="connsiteY28" fmla="*/ 4117 h 10000"/>
                <a:gd name="connsiteX29" fmla="*/ 5773 w 9909"/>
                <a:gd name="connsiteY29" fmla="*/ 2600 h 10000"/>
                <a:gd name="connsiteX30" fmla="*/ 6136 w 9909"/>
                <a:gd name="connsiteY30" fmla="*/ 1317 h 10000"/>
                <a:gd name="connsiteX31" fmla="*/ 6273 w 9909"/>
                <a:gd name="connsiteY31" fmla="*/ 883 h 10000"/>
                <a:gd name="connsiteX32" fmla="*/ 6500 w 9909"/>
                <a:gd name="connsiteY32" fmla="*/ 492 h 10000"/>
                <a:gd name="connsiteX33" fmla="*/ 6591 w 9909"/>
                <a:gd name="connsiteY33" fmla="*/ 308 h 10000"/>
                <a:gd name="connsiteX34" fmla="*/ 6636 w 9909"/>
                <a:gd name="connsiteY34" fmla="*/ 183 h 10000"/>
                <a:gd name="connsiteX35" fmla="*/ 6727 w 9909"/>
                <a:gd name="connsiteY35" fmla="*/ 100 h 10000"/>
                <a:gd name="connsiteX36" fmla="*/ 6864 w 9909"/>
                <a:gd name="connsiteY36" fmla="*/ 33 h 10000"/>
                <a:gd name="connsiteX37" fmla="*/ 6955 w 9909"/>
                <a:gd name="connsiteY37" fmla="*/ 0 h 10000"/>
                <a:gd name="connsiteX38" fmla="*/ 7000 w 9909"/>
                <a:gd name="connsiteY38" fmla="*/ 0 h 10000"/>
                <a:gd name="connsiteX39" fmla="*/ 7091 w 9909"/>
                <a:gd name="connsiteY39" fmla="*/ 17 h 10000"/>
                <a:gd name="connsiteX40" fmla="*/ 7182 w 9909"/>
                <a:gd name="connsiteY40" fmla="*/ 50 h 10000"/>
                <a:gd name="connsiteX41" fmla="*/ 7227 w 9909"/>
                <a:gd name="connsiteY41" fmla="*/ 100 h 10000"/>
                <a:gd name="connsiteX42" fmla="*/ 7227 w 9909"/>
                <a:gd name="connsiteY42" fmla="*/ 150 h 10000"/>
                <a:gd name="connsiteX43" fmla="*/ 7364 w 9909"/>
                <a:gd name="connsiteY43" fmla="*/ 258 h 10000"/>
                <a:gd name="connsiteX44" fmla="*/ 7455 w 9909"/>
                <a:gd name="connsiteY44" fmla="*/ 408 h 10000"/>
                <a:gd name="connsiteX45" fmla="*/ 7682 w 9909"/>
                <a:gd name="connsiteY45" fmla="*/ 833 h 10000"/>
                <a:gd name="connsiteX46" fmla="*/ 8045 w 9909"/>
                <a:gd name="connsiteY46" fmla="*/ 1917 h 10000"/>
                <a:gd name="connsiteX47" fmla="*/ 8818 w 9909"/>
                <a:gd name="connsiteY47" fmla="*/ 5300 h 10000"/>
                <a:gd name="connsiteX48" fmla="*/ 9545 w 9909"/>
                <a:gd name="connsiteY48" fmla="*/ 8117 h 10000"/>
                <a:gd name="connsiteX49" fmla="*/ 9909 w 9909"/>
                <a:gd name="connsiteY49" fmla="*/ 9150 h 10000"/>
                <a:gd name="connsiteX0" fmla="*/ 0 w 9633"/>
                <a:gd name="connsiteY0" fmla="*/ 67 h 10000"/>
                <a:gd name="connsiteX1" fmla="*/ 92 w 9633"/>
                <a:gd name="connsiteY1" fmla="*/ 150 h 10000"/>
                <a:gd name="connsiteX2" fmla="*/ 137 w 9633"/>
                <a:gd name="connsiteY2" fmla="*/ 258 h 10000"/>
                <a:gd name="connsiteX3" fmla="*/ 276 w 9633"/>
                <a:gd name="connsiteY3" fmla="*/ 408 h 10000"/>
                <a:gd name="connsiteX4" fmla="*/ 459 w 9633"/>
                <a:gd name="connsiteY4" fmla="*/ 750 h 10000"/>
                <a:gd name="connsiteX5" fmla="*/ 596 w 9633"/>
                <a:gd name="connsiteY5" fmla="*/ 1192 h 10000"/>
                <a:gd name="connsiteX6" fmla="*/ 1009 w 9633"/>
                <a:gd name="connsiteY6" fmla="*/ 2542 h 10000"/>
                <a:gd name="connsiteX7" fmla="*/ 1377 w 9633"/>
                <a:gd name="connsiteY7" fmla="*/ 4050 h 10000"/>
                <a:gd name="connsiteX8" fmla="*/ 2064 w 9633"/>
                <a:gd name="connsiteY8" fmla="*/ 6942 h 10000"/>
                <a:gd name="connsiteX9" fmla="*/ 2386 w 9633"/>
                <a:gd name="connsiteY9" fmla="*/ 8308 h 10000"/>
                <a:gd name="connsiteX10" fmla="*/ 2615 w 9633"/>
                <a:gd name="connsiteY10" fmla="*/ 8858 h 10000"/>
                <a:gd name="connsiteX11" fmla="*/ 2752 w 9633"/>
                <a:gd name="connsiteY11" fmla="*/ 9283 h 10000"/>
                <a:gd name="connsiteX12" fmla="*/ 2982 w 9633"/>
                <a:gd name="connsiteY12" fmla="*/ 9642 h 10000"/>
                <a:gd name="connsiteX13" fmla="*/ 3073 w 9633"/>
                <a:gd name="connsiteY13" fmla="*/ 9783 h 10000"/>
                <a:gd name="connsiteX14" fmla="*/ 3119 w 9633"/>
                <a:gd name="connsiteY14" fmla="*/ 9833 h 10000"/>
                <a:gd name="connsiteX15" fmla="*/ 3211 w 9633"/>
                <a:gd name="connsiteY15" fmla="*/ 9900 h 10000"/>
                <a:gd name="connsiteX16" fmla="*/ 3303 w 9633"/>
                <a:gd name="connsiteY16" fmla="*/ 9950 h 10000"/>
                <a:gd name="connsiteX17" fmla="*/ 3348 w 9633"/>
                <a:gd name="connsiteY17" fmla="*/ 9983 h 10000"/>
                <a:gd name="connsiteX18" fmla="*/ 3440 w 9633"/>
                <a:gd name="connsiteY18" fmla="*/ 10000 h 10000"/>
                <a:gd name="connsiteX19" fmla="*/ 3578 w 9633"/>
                <a:gd name="connsiteY19" fmla="*/ 9967 h 10000"/>
                <a:gd name="connsiteX20" fmla="*/ 3669 w 9633"/>
                <a:gd name="connsiteY20" fmla="*/ 9917 h 10000"/>
                <a:gd name="connsiteX21" fmla="*/ 3716 w 9633"/>
                <a:gd name="connsiteY21" fmla="*/ 9850 h 10000"/>
                <a:gd name="connsiteX22" fmla="*/ 3808 w 9633"/>
                <a:gd name="connsiteY22" fmla="*/ 9742 h 10000"/>
                <a:gd name="connsiteX23" fmla="*/ 3853 w 9633"/>
                <a:gd name="connsiteY23" fmla="*/ 9608 h 10000"/>
                <a:gd name="connsiteX24" fmla="*/ 4082 w 9633"/>
                <a:gd name="connsiteY24" fmla="*/ 9233 h 10000"/>
                <a:gd name="connsiteX25" fmla="*/ 4220 w 9633"/>
                <a:gd name="connsiteY25" fmla="*/ 8792 h 10000"/>
                <a:gd name="connsiteX26" fmla="*/ 4587 w 9633"/>
                <a:gd name="connsiteY26" fmla="*/ 7508 h 10000"/>
                <a:gd name="connsiteX27" fmla="*/ 5046 w 9633"/>
                <a:gd name="connsiteY27" fmla="*/ 5808 h 10000"/>
                <a:gd name="connsiteX28" fmla="*/ 5459 w 9633"/>
                <a:gd name="connsiteY28" fmla="*/ 4117 h 10000"/>
                <a:gd name="connsiteX29" fmla="*/ 5826 w 9633"/>
                <a:gd name="connsiteY29" fmla="*/ 2600 h 10000"/>
                <a:gd name="connsiteX30" fmla="*/ 6192 w 9633"/>
                <a:gd name="connsiteY30" fmla="*/ 1317 h 10000"/>
                <a:gd name="connsiteX31" fmla="*/ 6331 w 9633"/>
                <a:gd name="connsiteY31" fmla="*/ 883 h 10000"/>
                <a:gd name="connsiteX32" fmla="*/ 6560 w 9633"/>
                <a:gd name="connsiteY32" fmla="*/ 492 h 10000"/>
                <a:gd name="connsiteX33" fmla="*/ 6652 w 9633"/>
                <a:gd name="connsiteY33" fmla="*/ 308 h 10000"/>
                <a:gd name="connsiteX34" fmla="*/ 6697 w 9633"/>
                <a:gd name="connsiteY34" fmla="*/ 183 h 10000"/>
                <a:gd name="connsiteX35" fmla="*/ 6789 w 9633"/>
                <a:gd name="connsiteY35" fmla="*/ 100 h 10000"/>
                <a:gd name="connsiteX36" fmla="*/ 6927 w 9633"/>
                <a:gd name="connsiteY36" fmla="*/ 33 h 10000"/>
                <a:gd name="connsiteX37" fmla="*/ 7019 w 9633"/>
                <a:gd name="connsiteY37" fmla="*/ 0 h 10000"/>
                <a:gd name="connsiteX38" fmla="*/ 7064 w 9633"/>
                <a:gd name="connsiteY38" fmla="*/ 0 h 10000"/>
                <a:gd name="connsiteX39" fmla="*/ 7156 w 9633"/>
                <a:gd name="connsiteY39" fmla="*/ 17 h 10000"/>
                <a:gd name="connsiteX40" fmla="*/ 7248 w 9633"/>
                <a:gd name="connsiteY40" fmla="*/ 50 h 10000"/>
                <a:gd name="connsiteX41" fmla="*/ 7293 w 9633"/>
                <a:gd name="connsiteY41" fmla="*/ 100 h 10000"/>
                <a:gd name="connsiteX42" fmla="*/ 7293 w 9633"/>
                <a:gd name="connsiteY42" fmla="*/ 150 h 10000"/>
                <a:gd name="connsiteX43" fmla="*/ 7432 w 9633"/>
                <a:gd name="connsiteY43" fmla="*/ 258 h 10000"/>
                <a:gd name="connsiteX44" fmla="*/ 7523 w 9633"/>
                <a:gd name="connsiteY44" fmla="*/ 408 h 10000"/>
                <a:gd name="connsiteX45" fmla="*/ 7753 w 9633"/>
                <a:gd name="connsiteY45" fmla="*/ 833 h 10000"/>
                <a:gd name="connsiteX46" fmla="*/ 8119 w 9633"/>
                <a:gd name="connsiteY46" fmla="*/ 1917 h 10000"/>
                <a:gd name="connsiteX47" fmla="*/ 8899 w 9633"/>
                <a:gd name="connsiteY47" fmla="*/ 5300 h 10000"/>
                <a:gd name="connsiteX48" fmla="*/ 9633 w 9633"/>
                <a:gd name="connsiteY48" fmla="*/ 8117 h 10000"/>
                <a:gd name="connsiteX0" fmla="*/ 0 w 9238"/>
                <a:gd name="connsiteY0" fmla="*/ 67 h 10000"/>
                <a:gd name="connsiteX1" fmla="*/ 96 w 9238"/>
                <a:gd name="connsiteY1" fmla="*/ 150 h 10000"/>
                <a:gd name="connsiteX2" fmla="*/ 142 w 9238"/>
                <a:gd name="connsiteY2" fmla="*/ 258 h 10000"/>
                <a:gd name="connsiteX3" fmla="*/ 287 w 9238"/>
                <a:gd name="connsiteY3" fmla="*/ 408 h 10000"/>
                <a:gd name="connsiteX4" fmla="*/ 476 w 9238"/>
                <a:gd name="connsiteY4" fmla="*/ 750 h 10000"/>
                <a:gd name="connsiteX5" fmla="*/ 619 w 9238"/>
                <a:gd name="connsiteY5" fmla="*/ 1192 h 10000"/>
                <a:gd name="connsiteX6" fmla="*/ 1047 w 9238"/>
                <a:gd name="connsiteY6" fmla="*/ 2542 h 10000"/>
                <a:gd name="connsiteX7" fmla="*/ 1429 w 9238"/>
                <a:gd name="connsiteY7" fmla="*/ 4050 h 10000"/>
                <a:gd name="connsiteX8" fmla="*/ 2143 w 9238"/>
                <a:gd name="connsiteY8" fmla="*/ 6942 h 10000"/>
                <a:gd name="connsiteX9" fmla="*/ 2477 w 9238"/>
                <a:gd name="connsiteY9" fmla="*/ 8308 h 10000"/>
                <a:gd name="connsiteX10" fmla="*/ 2715 w 9238"/>
                <a:gd name="connsiteY10" fmla="*/ 8858 h 10000"/>
                <a:gd name="connsiteX11" fmla="*/ 2857 w 9238"/>
                <a:gd name="connsiteY11" fmla="*/ 9283 h 10000"/>
                <a:gd name="connsiteX12" fmla="*/ 3096 w 9238"/>
                <a:gd name="connsiteY12" fmla="*/ 9642 h 10000"/>
                <a:gd name="connsiteX13" fmla="*/ 3190 w 9238"/>
                <a:gd name="connsiteY13" fmla="*/ 9783 h 10000"/>
                <a:gd name="connsiteX14" fmla="*/ 3238 w 9238"/>
                <a:gd name="connsiteY14" fmla="*/ 9833 h 10000"/>
                <a:gd name="connsiteX15" fmla="*/ 3333 w 9238"/>
                <a:gd name="connsiteY15" fmla="*/ 9900 h 10000"/>
                <a:gd name="connsiteX16" fmla="*/ 3429 w 9238"/>
                <a:gd name="connsiteY16" fmla="*/ 9950 h 10000"/>
                <a:gd name="connsiteX17" fmla="*/ 3476 w 9238"/>
                <a:gd name="connsiteY17" fmla="*/ 9983 h 10000"/>
                <a:gd name="connsiteX18" fmla="*/ 3571 w 9238"/>
                <a:gd name="connsiteY18" fmla="*/ 10000 h 10000"/>
                <a:gd name="connsiteX19" fmla="*/ 3714 w 9238"/>
                <a:gd name="connsiteY19" fmla="*/ 9967 h 10000"/>
                <a:gd name="connsiteX20" fmla="*/ 3809 w 9238"/>
                <a:gd name="connsiteY20" fmla="*/ 9917 h 10000"/>
                <a:gd name="connsiteX21" fmla="*/ 3858 w 9238"/>
                <a:gd name="connsiteY21" fmla="*/ 9850 h 10000"/>
                <a:gd name="connsiteX22" fmla="*/ 3953 w 9238"/>
                <a:gd name="connsiteY22" fmla="*/ 9742 h 10000"/>
                <a:gd name="connsiteX23" fmla="*/ 4000 w 9238"/>
                <a:gd name="connsiteY23" fmla="*/ 9608 h 10000"/>
                <a:gd name="connsiteX24" fmla="*/ 4238 w 9238"/>
                <a:gd name="connsiteY24" fmla="*/ 9233 h 10000"/>
                <a:gd name="connsiteX25" fmla="*/ 4381 w 9238"/>
                <a:gd name="connsiteY25" fmla="*/ 8792 h 10000"/>
                <a:gd name="connsiteX26" fmla="*/ 4762 w 9238"/>
                <a:gd name="connsiteY26" fmla="*/ 7508 h 10000"/>
                <a:gd name="connsiteX27" fmla="*/ 5238 w 9238"/>
                <a:gd name="connsiteY27" fmla="*/ 5808 h 10000"/>
                <a:gd name="connsiteX28" fmla="*/ 5667 w 9238"/>
                <a:gd name="connsiteY28" fmla="*/ 4117 h 10000"/>
                <a:gd name="connsiteX29" fmla="*/ 6048 w 9238"/>
                <a:gd name="connsiteY29" fmla="*/ 2600 h 10000"/>
                <a:gd name="connsiteX30" fmla="*/ 6428 w 9238"/>
                <a:gd name="connsiteY30" fmla="*/ 1317 h 10000"/>
                <a:gd name="connsiteX31" fmla="*/ 6572 w 9238"/>
                <a:gd name="connsiteY31" fmla="*/ 883 h 10000"/>
                <a:gd name="connsiteX32" fmla="*/ 6810 w 9238"/>
                <a:gd name="connsiteY32" fmla="*/ 492 h 10000"/>
                <a:gd name="connsiteX33" fmla="*/ 6905 w 9238"/>
                <a:gd name="connsiteY33" fmla="*/ 308 h 10000"/>
                <a:gd name="connsiteX34" fmla="*/ 6952 w 9238"/>
                <a:gd name="connsiteY34" fmla="*/ 183 h 10000"/>
                <a:gd name="connsiteX35" fmla="*/ 7048 w 9238"/>
                <a:gd name="connsiteY35" fmla="*/ 100 h 10000"/>
                <a:gd name="connsiteX36" fmla="*/ 7191 w 9238"/>
                <a:gd name="connsiteY36" fmla="*/ 33 h 10000"/>
                <a:gd name="connsiteX37" fmla="*/ 7286 w 9238"/>
                <a:gd name="connsiteY37" fmla="*/ 0 h 10000"/>
                <a:gd name="connsiteX38" fmla="*/ 7333 w 9238"/>
                <a:gd name="connsiteY38" fmla="*/ 0 h 10000"/>
                <a:gd name="connsiteX39" fmla="*/ 7429 w 9238"/>
                <a:gd name="connsiteY39" fmla="*/ 17 h 10000"/>
                <a:gd name="connsiteX40" fmla="*/ 7524 w 9238"/>
                <a:gd name="connsiteY40" fmla="*/ 50 h 10000"/>
                <a:gd name="connsiteX41" fmla="*/ 7571 w 9238"/>
                <a:gd name="connsiteY41" fmla="*/ 100 h 10000"/>
                <a:gd name="connsiteX42" fmla="*/ 7571 w 9238"/>
                <a:gd name="connsiteY42" fmla="*/ 150 h 10000"/>
                <a:gd name="connsiteX43" fmla="*/ 7715 w 9238"/>
                <a:gd name="connsiteY43" fmla="*/ 258 h 10000"/>
                <a:gd name="connsiteX44" fmla="*/ 7810 w 9238"/>
                <a:gd name="connsiteY44" fmla="*/ 408 h 10000"/>
                <a:gd name="connsiteX45" fmla="*/ 8048 w 9238"/>
                <a:gd name="connsiteY45" fmla="*/ 833 h 10000"/>
                <a:gd name="connsiteX46" fmla="*/ 8428 w 9238"/>
                <a:gd name="connsiteY46" fmla="*/ 1917 h 10000"/>
                <a:gd name="connsiteX47" fmla="*/ 9238 w 9238"/>
                <a:gd name="connsiteY47" fmla="*/ 53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238" h="10000">
                  <a:moveTo>
                    <a:pt x="0" y="67"/>
                  </a:moveTo>
                  <a:cubicBezTo>
                    <a:pt x="31" y="95"/>
                    <a:pt x="64" y="122"/>
                    <a:pt x="96" y="150"/>
                  </a:cubicBezTo>
                  <a:cubicBezTo>
                    <a:pt x="111" y="186"/>
                    <a:pt x="127" y="222"/>
                    <a:pt x="142" y="258"/>
                  </a:cubicBezTo>
                  <a:lnTo>
                    <a:pt x="287" y="408"/>
                  </a:lnTo>
                  <a:lnTo>
                    <a:pt x="476" y="750"/>
                  </a:lnTo>
                  <a:cubicBezTo>
                    <a:pt x="524" y="897"/>
                    <a:pt x="572" y="1045"/>
                    <a:pt x="619" y="1192"/>
                  </a:cubicBezTo>
                  <a:lnTo>
                    <a:pt x="1047" y="2542"/>
                  </a:lnTo>
                  <a:cubicBezTo>
                    <a:pt x="1174" y="3045"/>
                    <a:pt x="1302" y="3547"/>
                    <a:pt x="1429" y="4050"/>
                  </a:cubicBezTo>
                  <a:lnTo>
                    <a:pt x="2143" y="6942"/>
                  </a:lnTo>
                  <a:lnTo>
                    <a:pt x="2477" y="8308"/>
                  </a:lnTo>
                  <a:cubicBezTo>
                    <a:pt x="2556" y="8491"/>
                    <a:pt x="2635" y="8675"/>
                    <a:pt x="2715" y="8858"/>
                  </a:cubicBezTo>
                  <a:cubicBezTo>
                    <a:pt x="2761" y="9000"/>
                    <a:pt x="2810" y="9141"/>
                    <a:pt x="2857" y="9283"/>
                  </a:cubicBezTo>
                  <a:lnTo>
                    <a:pt x="3096" y="9642"/>
                  </a:lnTo>
                  <a:cubicBezTo>
                    <a:pt x="3127" y="9689"/>
                    <a:pt x="3159" y="9736"/>
                    <a:pt x="3190" y="9783"/>
                  </a:cubicBezTo>
                  <a:cubicBezTo>
                    <a:pt x="3206" y="9800"/>
                    <a:pt x="3222" y="9816"/>
                    <a:pt x="3238" y="9833"/>
                  </a:cubicBezTo>
                  <a:cubicBezTo>
                    <a:pt x="3270" y="9855"/>
                    <a:pt x="3301" y="9878"/>
                    <a:pt x="3333" y="9900"/>
                  </a:cubicBezTo>
                  <a:cubicBezTo>
                    <a:pt x="3364" y="9917"/>
                    <a:pt x="3398" y="9933"/>
                    <a:pt x="3429" y="9950"/>
                  </a:cubicBezTo>
                  <a:cubicBezTo>
                    <a:pt x="3445" y="9961"/>
                    <a:pt x="3460" y="9972"/>
                    <a:pt x="3476" y="9983"/>
                  </a:cubicBezTo>
                  <a:lnTo>
                    <a:pt x="3571" y="10000"/>
                  </a:lnTo>
                  <a:lnTo>
                    <a:pt x="3714" y="9967"/>
                  </a:lnTo>
                  <a:cubicBezTo>
                    <a:pt x="3745" y="9950"/>
                    <a:pt x="3778" y="9934"/>
                    <a:pt x="3809" y="9917"/>
                  </a:cubicBezTo>
                  <a:lnTo>
                    <a:pt x="3858" y="9850"/>
                  </a:lnTo>
                  <a:cubicBezTo>
                    <a:pt x="3889" y="9814"/>
                    <a:pt x="3921" y="9778"/>
                    <a:pt x="3953" y="9742"/>
                  </a:cubicBezTo>
                  <a:cubicBezTo>
                    <a:pt x="3969" y="9697"/>
                    <a:pt x="3984" y="9653"/>
                    <a:pt x="4000" y="9608"/>
                  </a:cubicBezTo>
                  <a:lnTo>
                    <a:pt x="4238" y="9233"/>
                  </a:lnTo>
                  <a:cubicBezTo>
                    <a:pt x="4286" y="9086"/>
                    <a:pt x="4333" y="8939"/>
                    <a:pt x="4381" y="8792"/>
                  </a:cubicBezTo>
                  <a:lnTo>
                    <a:pt x="4762" y="7508"/>
                  </a:lnTo>
                  <a:lnTo>
                    <a:pt x="5238" y="5808"/>
                  </a:lnTo>
                  <a:cubicBezTo>
                    <a:pt x="5380" y="5244"/>
                    <a:pt x="5524" y="4681"/>
                    <a:pt x="5667" y="4117"/>
                  </a:cubicBezTo>
                  <a:lnTo>
                    <a:pt x="6048" y="2600"/>
                  </a:lnTo>
                  <a:lnTo>
                    <a:pt x="6428" y="1317"/>
                  </a:lnTo>
                  <a:cubicBezTo>
                    <a:pt x="6477" y="1172"/>
                    <a:pt x="6523" y="1028"/>
                    <a:pt x="6572" y="883"/>
                  </a:cubicBezTo>
                  <a:lnTo>
                    <a:pt x="6810" y="492"/>
                  </a:lnTo>
                  <a:cubicBezTo>
                    <a:pt x="6841" y="431"/>
                    <a:pt x="6873" y="369"/>
                    <a:pt x="6905" y="308"/>
                  </a:cubicBezTo>
                  <a:cubicBezTo>
                    <a:pt x="6921" y="266"/>
                    <a:pt x="6937" y="225"/>
                    <a:pt x="6952" y="183"/>
                  </a:cubicBezTo>
                  <a:cubicBezTo>
                    <a:pt x="6983" y="155"/>
                    <a:pt x="7017" y="128"/>
                    <a:pt x="7048" y="100"/>
                  </a:cubicBezTo>
                  <a:cubicBezTo>
                    <a:pt x="7096" y="78"/>
                    <a:pt x="7143" y="55"/>
                    <a:pt x="7191" y="33"/>
                  </a:cubicBezTo>
                  <a:lnTo>
                    <a:pt x="7286" y="0"/>
                  </a:lnTo>
                  <a:lnTo>
                    <a:pt x="7333" y="0"/>
                  </a:lnTo>
                  <a:cubicBezTo>
                    <a:pt x="7365" y="6"/>
                    <a:pt x="7397" y="11"/>
                    <a:pt x="7429" y="17"/>
                  </a:cubicBezTo>
                  <a:lnTo>
                    <a:pt x="7524" y="50"/>
                  </a:lnTo>
                  <a:lnTo>
                    <a:pt x="7571" y="100"/>
                  </a:lnTo>
                  <a:lnTo>
                    <a:pt x="7571" y="150"/>
                  </a:lnTo>
                  <a:lnTo>
                    <a:pt x="7715" y="258"/>
                  </a:lnTo>
                  <a:cubicBezTo>
                    <a:pt x="7746" y="308"/>
                    <a:pt x="7778" y="358"/>
                    <a:pt x="7810" y="408"/>
                  </a:cubicBezTo>
                  <a:cubicBezTo>
                    <a:pt x="7889" y="550"/>
                    <a:pt x="7969" y="691"/>
                    <a:pt x="8048" y="833"/>
                  </a:cubicBezTo>
                  <a:cubicBezTo>
                    <a:pt x="8175" y="1194"/>
                    <a:pt x="8301" y="1556"/>
                    <a:pt x="8428" y="1917"/>
                  </a:cubicBezTo>
                  <a:lnTo>
                    <a:pt x="9238" y="530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FDC209D-1D89-4134-B78C-E8832EEDA407}"/>
              </a:ext>
            </a:extLst>
          </p:cNvPr>
          <p:cNvGrpSpPr/>
          <p:nvPr/>
        </p:nvGrpSpPr>
        <p:grpSpPr>
          <a:xfrm>
            <a:off x="1047115" y="5490925"/>
            <a:ext cx="4135618" cy="202263"/>
            <a:chOff x="1072470" y="1867791"/>
            <a:chExt cx="956161" cy="989621"/>
          </a:xfrm>
        </p:grpSpPr>
        <p:sp>
          <p:nvSpPr>
            <p:cNvPr id="146" name="Freeform 7 3">
              <a:extLst>
                <a:ext uri="{FF2B5EF4-FFF2-40B4-BE49-F238E27FC236}">
                  <a16:creationId xmlns:a16="http://schemas.microsoft.com/office/drawing/2014/main" id="{E2638D3A-7A3B-4BDE-AC62-62E0AA52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70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7" name="Freeform 8 3">
              <a:extLst>
                <a:ext uri="{FF2B5EF4-FFF2-40B4-BE49-F238E27FC236}">
                  <a16:creationId xmlns:a16="http://schemas.microsoft.com/office/drawing/2014/main" id="{6ACC43B3-414E-4375-B588-089E76B01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55" y="1867791"/>
              <a:ext cx="467276" cy="989621"/>
            </a:xfrm>
            <a:custGeom>
              <a:avLst/>
              <a:gdLst>
                <a:gd name="connsiteX0" fmla="*/ 0 w 9909"/>
                <a:gd name="connsiteY0" fmla="*/ 67 h 10000"/>
                <a:gd name="connsiteX1" fmla="*/ 91 w 9909"/>
                <a:gd name="connsiteY1" fmla="*/ 150 h 10000"/>
                <a:gd name="connsiteX2" fmla="*/ 136 w 9909"/>
                <a:gd name="connsiteY2" fmla="*/ 258 h 10000"/>
                <a:gd name="connsiteX3" fmla="*/ 273 w 9909"/>
                <a:gd name="connsiteY3" fmla="*/ 408 h 10000"/>
                <a:gd name="connsiteX4" fmla="*/ 455 w 9909"/>
                <a:gd name="connsiteY4" fmla="*/ 750 h 10000"/>
                <a:gd name="connsiteX5" fmla="*/ 591 w 9909"/>
                <a:gd name="connsiteY5" fmla="*/ 1192 h 10000"/>
                <a:gd name="connsiteX6" fmla="*/ 1000 w 9909"/>
                <a:gd name="connsiteY6" fmla="*/ 2542 h 10000"/>
                <a:gd name="connsiteX7" fmla="*/ 1364 w 9909"/>
                <a:gd name="connsiteY7" fmla="*/ 4050 h 10000"/>
                <a:gd name="connsiteX8" fmla="*/ 2045 w 9909"/>
                <a:gd name="connsiteY8" fmla="*/ 6942 h 10000"/>
                <a:gd name="connsiteX9" fmla="*/ 2364 w 9909"/>
                <a:gd name="connsiteY9" fmla="*/ 8308 h 10000"/>
                <a:gd name="connsiteX10" fmla="*/ 2591 w 9909"/>
                <a:gd name="connsiteY10" fmla="*/ 8858 h 10000"/>
                <a:gd name="connsiteX11" fmla="*/ 2727 w 9909"/>
                <a:gd name="connsiteY11" fmla="*/ 9283 h 10000"/>
                <a:gd name="connsiteX12" fmla="*/ 2955 w 9909"/>
                <a:gd name="connsiteY12" fmla="*/ 9642 h 10000"/>
                <a:gd name="connsiteX13" fmla="*/ 3045 w 9909"/>
                <a:gd name="connsiteY13" fmla="*/ 9783 h 10000"/>
                <a:gd name="connsiteX14" fmla="*/ 3091 w 9909"/>
                <a:gd name="connsiteY14" fmla="*/ 9833 h 10000"/>
                <a:gd name="connsiteX15" fmla="*/ 3182 w 9909"/>
                <a:gd name="connsiteY15" fmla="*/ 9900 h 10000"/>
                <a:gd name="connsiteX16" fmla="*/ 3273 w 9909"/>
                <a:gd name="connsiteY16" fmla="*/ 9950 h 10000"/>
                <a:gd name="connsiteX17" fmla="*/ 3318 w 9909"/>
                <a:gd name="connsiteY17" fmla="*/ 9983 h 10000"/>
                <a:gd name="connsiteX18" fmla="*/ 3409 w 9909"/>
                <a:gd name="connsiteY18" fmla="*/ 10000 h 10000"/>
                <a:gd name="connsiteX19" fmla="*/ 3545 w 9909"/>
                <a:gd name="connsiteY19" fmla="*/ 9967 h 10000"/>
                <a:gd name="connsiteX20" fmla="*/ 3636 w 9909"/>
                <a:gd name="connsiteY20" fmla="*/ 9917 h 10000"/>
                <a:gd name="connsiteX21" fmla="*/ 3682 w 9909"/>
                <a:gd name="connsiteY21" fmla="*/ 9850 h 10000"/>
                <a:gd name="connsiteX22" fmla="*/ 3773 w 9909"/>
                <a:gd name="connsiteY22" fmla="*/ 9742 h 10000"/>
                <a:gd name="connsiteX23" fmla="*/ 3818 w 9909"/>
                <a:gd name="connsiteY23" fmla="*/ 9608 h 10000"/>
                <a:gd name="connsiteX24" fmla="*/ 4045 w 9909"/>
                <a:gd name="connsiteY24" fmla="*/ 9233 h 10000"/>
                <a:gd name="connsiteX25" fmla="*/ 4182 w 9909"/>
                <a:gd name="connsiteY25" fmla="*/ 8792 h 10000"/>
                <a:gd name="connsiteX26" fmla="*/ 4545 w 9909"/>
                <a:gd name="connsiteY26" fmla="*/ 7508 h 10000"/>
                <a:gd name="connsiteX27" fmla="*/ 5000 w 9909"/>
                <a:gd name="connsiteY27" fmla="*/ 5808 h 10000"/>
                <a:gd name="connsiteX28" fmla="*/ 5409 w 9909"/>
                <a:gd name="connsiteY28" fmla="*/ 4117 h 10000"/>
                <a:gd name="connsiteX29" fmla="*/ 5773 w 9909"/>
                <a:gd name="connsiteY29" fmla="*/ 2600 h 10000"/>
                <a:gd name="connsiteX30" fmla="*/ 6136 w 9909"/>
                <a:gd name="connsiteY30" fmla="*/ 1317 h 10000"/>
                <a:gd name="connsiteX31" fmla="*/ 6273 w 9909"/>
                <a:gd name="connsiteY31" fmla="*/ 883 h 10000"/>
                <a:gd name="connsiteX32" fmla="*/ 6500 w 9909"/>
                <a:gd name="connsiteY32" fmla="*/ 492 h 10000"/>
                <a:gd name="connsiteX33" fmla="*/ 6591 w 9909"/>
                <a:gd name="connsiteY33" fmla="*/ 308 h 10000"/>
                <a:gd name="connsiteX34" fmla="*/ 6636 w 9909"/>
                <a:gd name="connsiteY34" fmla="*/ 183 h 10000"/>
                <a:gd name="connsiteX35" fmla="*/ 6727 w 9909"/>
                <a:gd name="connsiteY35" fmla="*/ 100 h 10000"/>
                <a:gd name="connsiteX36" fmla="*/ 6864 w 9909"/>
                <a:gd name="connsiteY36" fmla="*/ 33 h 10000"/>
                <a:gd name="connsiteX37" fmla="*/ 6955 w 9909"/>
                <a:gd name="connsiteY37" fmla="*/ 0 h 10000"/>
                <a:gd name="connsiteX38" fmla="*/ 7000 w 9909"/>
                <a:gd name="connsiteY38" fmla="*/ 0 h 10000"/>
                <a:gd name="connsiteX39" fmla="*/ 7091 w 9909"/>
                <a:gd name="connsiteY39" fmla="*/ 17 h 10000"/>
                <a:gd name="connsiteX40" fmla="*/ 7182 w 9909"/>
                <a:gd name="connsiteY40" fmla="*/ 50 h 10000"/>
                <a:gd name="connsiteX41" fmla="*/ 7227 w 9909"/>
                <a:gd name="connsiteY41" fmla="*/ 100 h 10000"/>
                <a:gd name="connsiteX42" fmla="*/ 7227 w 9909"/>
                <a:gd name="connsiteY42" fmla="*/ 150 h 10000"/>
                <a:gd name="connsiteX43" fmla="*/ 7364 w 9909"/>
                <a:gd name="connsiteY43" fmla="*/ 258 h 10000"/>
                <a:gd name="connsiteX44" fmla="*/ 7455 w 9909"/>
                <a:gd name="connsiteY44" fmla="*/ 408 h 10000"/>
                <a:gd name="connsiteX45" fmla="*/ 7682 w 9909"/>
                <a:gd name="connsiteY45" fmla="*/ 833 h 10000"/>
                <a:gd name="connsiteX46" fmla="*/ 8045 w 9909"/>
                <a:gd name="connsiteY46" fmla="*/ 1917 h 10000"/>
                <a:gd name="connsiteX47" fmla="*/ 8818 w 9909"/>
                <a:gd name="connsiteY47" fmla="*/ 5300 h 10000"/>
                <a:gd name="connsiteX48" fmla="*/ 9545 w 9909"/>
                <a:gd name="connsiteY48" fmla="*/ 8117 h 10000"/>
                <a:gd name="connsiteX49" fmla="*/ 9909 w 9909"/>
                <a:gd name="connsiteY49" fmla="*/ 9150 h 10000"/>
                <a:gd name="connsiteX0" fmla="*/ 0 w 9633"/>
                <a:gd name="connsiteY0" fmla="*/ 67 h 10000"/>
                <a:gd name="connsiteX1" fmla="*/ 92 w 9633"/>
                <a:gd name="connsiteY1" fmla="*/ 150 h 10000"/>
                <a:gd name="connsiteX2" fmla="*/ 137 w 9633"/>
                <a:gd name="connsiteY2" fmla="*/ 258 h 10000"/>
                <a:gd name="connsiteX3" fmla="*/ 276 w 9633"/>
                <a:gd name="connsiteY3" fmla="*/ 408 h 10000"/>
                <a:gd name="connsiteX4" fmla="*/ 459 w 9633"/>
                <a:gd name="connsiteY4" fmla="*/ 750 h 10000"/>
                <a:gd name="connsiteX5" fmla="*/ 596 w 9633"/>
                <a:gd name="connsiteY5" fmla="*/ 1192 h 10000"/>
                <a:gd name="connsiteX6" fmla="*/ 1009 w 9633"/>
                <a:gd name="connsiteY6" fmla="*/ 2542 h 10000"/>
                <a:gd name="connsiteX7" fmla="*/ 1377 w 9633"/>
                <a:gd name="connsiteY7" fmla="*/ 4050 h 10000"/>
                <a:gd name="connsiteX8" fmla="*/ 2064 w 9633"/>
                <a:gd name="connsiteY8" fmla="*/ 6942 h 10000"/>
                <a:gd name="connsiteX9" fmla="*/ 2386 w 9633"/>
                <a:gd name="connsiteY9" fmla="*/ 8308 h 10000"/>
                <a:gd name="connsiteX10" fmla="*/ 2615 w 9633"/>
                <a:gd name="connsiteY10" fmla="*/ 8858 h 10000"/>
                <a:gd name="connsiteX11" fmla="*/ 2752 w 9633"/>
                <a:gd name="connsiteY11" fmla="*/ 9283 h 10000"/>
                <a:gd name="connsiteX12" fmla="*/ 2982 w 9633"/>
                <a:gd name="connsiteY12" fmla="*/ 9642 h 10000"/>
                <a:gd name="connsiteX13" fmla="*/ 3073 w 9633"/>
                <a:gd name="connsiteY13" fmla="*/ 9783 h 10000"/>
                <a:gd name="connsiteX14" fmla="*/ 3119 w 9633"/>
                <a:gd name="connsiteY14" fmla="*/ 9833 h 10000"/>
                <a:gd name="connsiteX15" fmla="*/ 3211 w 9633"/>
                <a:gd name="connsiteY15" fmla="*/ 9900 h 10000"/>
                <a:gd name="connsiteX16" fmla="*/ 3303 w 9633"/>
                <a:gd name="connsiteY16" fmla="*/ 9950 h 10000"/>
                <a:gd name="connsiteX17" fmla="*/ 3348 w 9633"/>
                <a:gd name="connsiteY17" fmla="*/ 9983 h 10000"/>
                <a:gd name="connsiteX18" fmla="*/ 3440 w 9633"/>
                <a:gd name="connsiteY18" fmla="*/ 10000 h 10000"/>
                <a:gd name="connsiteX19" fmla="*/ 3578 w 9633"/>
                <a:gd name="connsiteY19" fmla="*/ 9967 h 10000"/>
                <a:gd name="connsiteX20" fmla="*/ 3669 w 9633"/>
                <a:gd name="connsiteY20" fmla="*/ 9917 h 10000"/>
                <a:gd name="connsiteX21" fmla="*/ 3716 w 9633"/>
                <a:gd name="connsiteY21" fmla="*/ 9850 h 10000"/>
                <a:gd name="connsiteX22" fmla="*/ 3808 w 9633"/>
                <a:gd name="connsiteY22" fmla="*/ 9742 h 10000"/>
                <a:gd name="connsiteX23" fmla="*/ 3853 w 9633"/>
                <a:gd name="connsiteY23" fmla="*/ 9608 h 10000"/>
                <a:gd name="connsiteX24" fmla="*/ 4082 w 9633"/>
                <a:gd name="connsiteY24" fmla="*/ 9233 h 10000"/>
                <a:gd name="connsiteX25" fmla="*/ 4220 w 9633"/>
                <a:gd name="connsiteY25" fmla="*/ 8792 h 10000"/>
                <a:gd name="connsiteX26" fmla="*/ 4587 w 9633"/>
                <a:gd name="connsiteY26" fmla="*/ 7508 h 10000"/>
                <a:gd name="connsiteX27" fmla="*/ 5046 w 9633"/>
                <a:gd name="connsiteY27" fmla="*/ 5808 h 10000"/>
                <a:gd name="connsiteX28" fmla="*/ 5459 w 9633"/>
                <a:gd name="connsiteY28" fmla="*/ 4117 h 10000"/>
                <a:gd name="connsiteX29" fmla="*/ 5826 w 9633"/>
                <a:gd name="connsiteY29" fmla="*/ 2600 h 10000"/>
                <a:gd name="connsiteX30" fmla="*/ 6192 w 9633"/>
                <a:gd name="connsiteY30" fmla="*/ 1317 h 10000"/>
                <a:gd name="connsiteX31" fmla="*/ 6331 w 9633"/>
                <a:gd name="connsiteY31" fmla="*/ 883 h 10000"/>
                <a:gd name="connsiteX32" fmla="*/ 6560 w 9633"/>
                <a:gd name="connsiteY32" fmla="*/ 492 h 10000"/>
                <a:gd name="connsiteX33" fmla="*/ 6652 w 9633"/>
                <a:gd name="connsiteY33" fmla="*/ 308 h 10000"/>
                <a:gd name="connsiteX34" fmla="*/ 6697 w 9633"/>
                <a:gd name="connsiteY34" fmla="*/ 183 h 10000"/>
                <a:gd name="connsiteX35" fmla="*/ 6789 w 9633"/>
                <a:gd name="connsiteY35" fmla="*/ 100 h 10000"/>
                <a:gd name="connsiteX36" fmla="*/ 6927 w 9633"/>
                <a:gd name="connsiteY36" fmla="*/ 33 h 10000"/>
                <a:gd name="connsiteX37" fmla="*/ 7019 w 9633"/>
                <a:gd name="connsiteY37" fmla="*/ 0 h 10000"/>
                <a:gd name="connsiteX38" fmla="*/ 7064 w 9633"/>
                <a:gd name="connsiteY38" fmla="*/ 0 h 10000"/>
                <a:gd name="connsiteX39" fmla="*/ 7156 w 9633"/>
                <a:gd name="connsiteY39" fmla="*/ 17 h 10000"/>
                <a:gd name="connsiteX40" fmla="*/ 7248 w 9633"/>
                <a:gd name="connsiteY40" fmla="*/ 50 h 10000"/>
                <a:gd name="connsiteX41" fmla="*/ 7293 w 9633"/>
                <a:gd name="connsiteY41" fmla="*/ 100 h 10000"/>
                <a:gd name="connsiteX42" fmla="*/ 7293 w 9633"/>
                <a:gd name="connsiteY42" fmla="*/ 150 h 10000"/>
                <a:gd name="connsiteX43" fmla="*/ 7432 w 9633"/>
                <a:gd name="connsiteY43" fmla="*/ 258 h 10000"/>
                <a:gd name="connsiteX44" fmla="*/ 7523 w 9633"/>
                <a:gd name="connsiteY44" fmla="*/ 408 h 10000"/>
                <a:gd name="connsiteX45" fmla="*/ 7753 w 9633"/>
                <a:gd name="connsiteY45" fmla="*/ 833 h 10000"/>
                <a:gd name="connsiteX46" fmla="*/ 8119 w 9633"/>
                <a:gd name="connsiteY46" fmla="*/ 1917 h 10000"/>
                <a:gd name="connsiteX47" fmla="*/ 8899 w 9633"/>
                <a:gd name="connsiteY47" fmla="*/ 5300 h 10000"/>
                <a:gd name="connsiteX48" fmla="*/ 9633 w 9633"/>
                <a:gd name="connsiteY48" fmla="*/ 8117 h 10000"/>
                <a:gd name="connsiteX0" fmla="*/ 0 w 9238"/>
                <a:gd name="connsiteY0" fmla="*/ 67 h 10000"/>
                <a:gd name="connsiteX1" fmla="*/ 96 w 9238"/>
                <a:gd name="connsiteY1" fmla="*/ 150 h 10000"/>
                <a:gd name="connsiteX2" fmla="*/ 142 w 9238"/>
                <a:gd name="connsiteY2" fmla="*/ 258 h 10000"/>
                <a:gd name="connsiteX3" fmla="*/ 287 w 9238"/>
                <a:gd name="connsiteY3" fmla="*/ 408 h 10000"/>
                <a:gd name="connsiteX4" fmla="*/ 476 w 9238"/>
                <a:gd name="connsiteY4" fmla="*/ 750 h 10000"/>
                <a:gd name="connsiteX5" fmla="*/ 619 w 9238"/>
                <a:gd name="connsiteY5" fmla="*/ 1192 h 10000"/>
                <a:gd name="connsiteX6" fmla="*/ 1047 w 9238"/>
                <a:gd name="connsiteY6" fmla="*/ 2542 h 10000"/>
                <a:gd name="connsiteX7" fmla="*/ 1429 w 9238"/>
                <a:gd name="connsiteY7" fmla="*/ 4050 h 10000"/>
                <a:gd name="connsiteX8" fmla="*/ 2143 w 9238"/>
                <a:gd name="connsiteY8" fmla="*/ 6942 h 10000"/>
                <a:gd name="connsiteX9" fmla="*/ 2477 w 9238"/>
                <a:gd name="connsiteY9" fmla="*/ 8308 h 10000"/>
                <a:gd name="connsiteX10" fmla="*/ 2715 w 9238"/>
                <a:gd name="connsiteY10" fmla="*/ 8858 h 10000"/>
                <a:gd name="connsiteX11" fmla="*/ 2857 w 9238"/>
                <a:gd name="connsiteY11" fmla="*/ 9283 h 10000"/>
                <a:gd name="connsiteX12" fmla="*/ 3096 w 9238"/>
                <a:gd name="connsiteY12" fmla="*/ 9642 h 10000"/>
                <a:gd name="connsiteX13" fmla="*/ 3190 w 9238"/>
                <a:gd name="connsiteY13" fmla="*/ 9783 h 10000"/>
                <a:gd name="connsiteX14" fmla="*/ 3238 w 9238"/>
                <a:gd name="connsiteY14" fmla="*/ 9833 h 10000"/>
                <a:gd name="connsiteX15" fmla="*/ 3333 w 9238"/>
                <a:gd name="connsiteY15" fmla="*/ 9900 h 10000"/>
                <a:gd name="connsiteX16" fmla="*/ 3429 w 9238"/>
                <a:gd name="connsiteY16" fmla="*/ 9950 h 10000"/>
                <a:gd name="connsiteX17" fmla="*/ 3476 w 9238"/>
                <a:gd name="connsiteY17" fmla="*/ 9983 h 10000"/>
                <a:gd name="connsiteX18" fmla="*/ 3571 w 9238"/>
                <a:gd name="connsiteY18" fmla="*/ 10000 h 10000"/>
                <a:gd name="connsiteX19" fmla="*/ 3714 w 9238"/>
                <a:gd name="connsiteY19" fmla="*/ 9967 h 10000"/>
                <a:gd name="connsiteX20" fmla="*/ 3809 w 9238"/>
                <a:gd name="connsiteY20" fmla="*/ 9917 h 10000"/>
                <a:gd name="connsiteX21" fmla="*/ 3858 w 9238"/>
                <a:gd name="connsiteY21" fmla="*/ 9850 h 10000"/>
                <a:gd name="connsiteX22" fmla="*/ 3953 w 9238"/>
                <a:gd name="connsiteY22" fmla="*/ 9742 h 10000"/>
                <a:gd name="connsiteX23" fmla="*/ 4000 w 9238"/>
                <a:gd name="connsiteY23" fmla="*/ 9608 h 10000"/>
                <a:gd name="connsiteX24" fmla="*/ 4238 w 9238"/>
                <a:gd name="connsiteY24" fmla="*/ 9233 h 10000"/>
                <a:gd name="connsiteX25" fmla="*/ 4381 w 9238"/>
                <a:gd name="connsiteY25" fmla="*/ 8792 h 10000"/>
                <a:gd name="connsiteX26" fmla="*/ 4762 w 9238"/>
                <a:gd name="connsiteY26" fmla="*/ 7508 h 10000"/>
                <a:gd name="connsiteX27" fmla="*/ 5238 w 9238"/>
                <a:gd name="connsiteY27" fmla="*/ 5808 h 10000"/>
                <a:gd name="connsiteX28" fmla="*/ 5667 w 9238"/>
                <a:gd name="connsiteY28" fmla="*/ 4117 h 10000"/>
                <a:gd name="connsiteX29" fmla="*/ 6048 w 9238"/>
                <a:gd name="connsiteY29" fmla="*/ 2600 h 10000"/>
                <a:gd name="connsiteX30" fmla="*/ 6428 w 9238"/>
                <a:gd name="connsiteY30" fmla="*/ 1317 h 10000"/>
                <a:gd name="connsiteX31" fmla="*/ 6572 w 9238"/>
                <a:gd name="connsiteY31" fmla="*/ 883 h 10000"/>
                <a:gd name="connsiteX32" fmla="*/ 6810 w 9238"/>
                <a:gd name="connsiteY32" fmla="*/ 492 h 10000"/>
                <a:gd name="connsiteX33" fmla="*/ 6905 w 9238"/>
                <a:gd name="connsiteY33" fmla="*/ 308 h 10000"/>
                <a:gd name="connsiteX34" fmla="*/ 6952 w 9238"/>
                <a:gd name="connsiteY34" fmla="*/ 183 h 10000"/>
                <a:gd name="connsiteX35" fmla="*/ 7048 w 9238"/>
                <a:gd name="connsiteY35" fmla="*/ 100 h 10000"/>
                <a:gd name="connsiteX36" fmla="*/ 7191 w 9238"/>
                <a:gd name="connsiteY36" fmla="*/ 33 h 10000"/>
                <a:gd name="connsiteX37" fmla="*/ 7286 w 9238"/>
                <a:gd name="connsiteY37" fmla="*/ 0 h 10000"/>
                <a:gd name="connsiteX38" fmla="*/ 7333 w 9238"/>
                <a:gd name="connsiteY38" fmla="*/ 0 h 10000"/>
                <a:gd name="connsiteX39" fmla="*/ 7429 w 9238"/>
                <a:gd name="connsiteY39" fmla="*/ 17 h 10000"/>
                <a:gd name="connsiteX40" fmla="*/ 7524 w 9238"/>
                <a:gd name="connsiteY40" fmla="*/ 50 h 10000"/>
                <a:gd name="connsiteX41" fmla="*/ 7571 w 9238"/>
                <a:gd name="connsiteY41" fmla="*/ 100 h 10000"/>
                <a:gd name="connsiteX42" fmla="*/ 7571 w 9238"/>
                <a:gd name="connsiteY42" fmla="*/ 150 h 10000"/>
                <a:gd name="connsiteX43" fmla="*/ 7715 w 9238"/>
                <a:gd name="connsiteY43" fmla="*/ 258 h 10000"/>
                <a:gd name="connsiteX44" fmla="*/ 7810 w 9238"/>
                <a:gd name="connsiteY44" fmla="*/ 408 h 10000"/>
                <a:gd name="connsiteX45" fmla="*/ 8048 w 9238"/>
                <a:gd name="connsiteY45" fmla="*/ 833 h 10000"/>
                <a:gd name="connsiteX46" fmla="*/ 8428 w 9238"/>
                <a:gd name="connsiteY46" fmla="*/ 1917 h 10000"/>
                <a:gd name="connsiteX47" fmla="*/ 9238 w 9238"/>
                <a:gd name="connsiteY47" fmla="*/ 53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238" h="10000">
                  <a:moveTo>
                    <a:pt x="0" y="67"/>
                  </a:moveTo>
                  <a:cubicBezTo>
                    <a:pt x="31" y="95"/>
                    <a:pt x="64" y="122"/>
                    <a:pt x="96" y="150"/>
                  </a:cubicBezTo>
                  <a:cubicBezTo>
                    <a:pt x="111" y="186"/>
                    <a:pt x="127" y="222"/>
                    <a:pt x="142" y="258"/>
                  </a:cubicBezTo>
                  <a:lnTo>
                    <a:pt x="287" y="408"/>
                  </a:lnTo>
                  <a:lnTo>
                    <a:pt x="476" y="750"/>
                  </a:lnTo>
                  <a:cubicBezTo>
                    <a:pt x="524" y="897"/>
                    <a:pt x="572" y="1045"/>
                    <a:pt x="619" y="1192"/>
                  </a:cubicBezTo>
                  <a:lnTo>
                    <a:pt x="1047" y="2542"/>
                  </a:lnTo>
                  <a:cubicBezTo>
                    <a:pt x="1174" y="3045"/>
                    <a:pt x="1302" y="3547"/>
                    <a:pt x="1429" y="4050"/>
                  </a:cubicBezTo>
                  <a:lnTo>
                    <a:pt x="2143" y="6942"/>
                  </a:lnTo>
                  <a:lnTo>
                    <a:pt x="2477" y="8308"/>
                  </a:lnTo>
                  <a:cubicBezTo>
                    <a:pt x="2556" y="8491"/>
                    <a:pt x="2635" y="8675"/>
                    <a:pt x="2715" y="8858"/>
                  </a:cubicBezTo>
                  <a:cubicBezTo>
                    <a:pt x="2761" y="9000"/>
                    <a:pt x="2810" y="9141"/>
                    <a:pt x="2857" y="9283"/>
                  </a:cubicBezTo>
                  <a:lnTo>
                    <a:pt x="3096" y="9642"/>
                  </a:lnTo>
                  <a:cubicBezTo>
                    <a:pt x="3127" y="9689"/>
                    <a:pt x="3159" y="9736"/>
                    <a:pt x="3190" y="9783"/>
                  </a:cubicBezTo>
                  <a:cubicBezTo>
                    <a:pt x="3206" y="9800"/>
                    <a:pt x="3222" y="9816"/>
                    <a:pt x="3238" y="9833"/>
                  </a:cubicBezTo>
                  <a:cubicBezTo>
                    <a:pt x="3270" y="9855"/>
                    <a:pt x="3301" y="9878"/>
                    <a:pt x="3333" y="9900"/>
                  </a:cubicBezTo>
                  <a:cubicBezTo>
                    <a:pt x="3364" y="9917"/>
                    <a:pt x="3398" y="9933"/>
                    <a:pt x="3429" y="9950"/>
                  </a:cubicBezTo>
                  <a:cubicBezTo>
                    <a:pt x="3445" y="9961"/>
                    <a:pt x="3460" y="9972"/>
                    <a:pt x="3476" y="9983"/>
                  </a:cubicBezTo>
                  <a:lnTo>
                    <a:pt x="3571" y="10000"/>
                  </a:lnTo>
                  <a:lnTo>
                    <a:pt x="3714" y="9967"/>
                  </a:lnTo>
                  <a:cubicBezTo>
                    <a:pt x="3745" y="9950"/>
                    <a:pt x="3778" y="9934"/>
                    <a:pt x="3809" y="9917"/>
                  </a:cubicBezTo>
                  <a:lnTo>
                    <a:pt x="3858" y="9850"/>
                  </a:lnTo>
                  <a:cubicBezTo>
                    <a:pt x="3889" y="9814"/>
                    <a:pt x="3921" y="9778"/>
                    <a:pt x="3953" y="9742"/>
                  </a:cubicBezTo>
                  <a:cubicBezTo>
                    <a:pt x="3969" y="9697"/>
                    <a:pt x="3984" y="9653"/>
                    <a:pt x="4000" y="9608"/>
                  </a:cubicBezTo>
                  <a:lnTo>
                    <a:pt x="4238" y="9233"/>
                  </a:lnTo>
                  <a:cubicBezTo>
                    <a:pt x="4286" y="9086"/>
                    <a:pt x="4333" y="8939"/>
                    <a:pt x="4381" y="8792"/>
                  </a:cubicBezTo>
                  <a:lnTo>
                    <a:pt x="4762" y="7508"/>
                  </a:lnTo>
                  <a:lnTo>
                    <a:pt x="5238" y="5808"/>
                  </a:lnTo>
                  <a:cubicBezTo>
                    <a:pt x="5380" y="5244"/>
                    <a:pt x="5524" y="4681"/>
                    <a:pt x="5667" y="4117"/>
                  </a:cubicBezTo>
                  <a:lnTo>
                    <a:pt x="6048" y="2600"/>
                  </a:lnTo>
                  <a:lnTo>
                    <a:pt x="6428" y="1317"/>
                  </a:lnTo>
                  <a:cubicBezTo>
                    <a:pt x="6477" y="1172"/>
                    <a:pt x="6523" y="1028"/>
                    <a:pt x="6572" y="883"/>
                  </a:cubicBezTo>
                  <a:lnTo>
                    <a:pt x="6810" y="492"/>
                  </a:lnTo>
                  <a:cubicBezTo>
                    <a:pt x="6841" y="431"/>
                    <a:pt x="6873" y="369"/>
                    <a:pt x="6905" y="308"/>
                  </a:cubicBezTo>
                  <a:cubicBezTo>
                    <a:pt x="6921" y="266"/>
                    <a:pt x="6937" y="225"/>
                    <a:pt x="6952" y="183"/>
                  </a:cubicBezTo>
                  <a:cubicBezTo>
                    <a:pt x="6983" y="155"/>
                    <a:pt x="7017" y="128"/>
                    <a:pt x="7048" y="100"/>
                  </a:cubicBezTo>
                  <a:cubicBezTo>
                    <a:pt x="7096" y="78"/>
                    <a:pt x="7143" y="55"/>
                    <a:pt x="7191" y="33"/>
                  </a:cubicBezTo>
                  <a:lnTo>
                    <a:pt x="7286" y="0"/>
                  </a:lnTo>
                  <a:lnTo>
                    <a:pt x="7333" y="0"/>
                  </a:lnTo>
                  <a:cubicBezTo>
                    <a:pt x="7365" y="6"/>
                    <a:pt x="7397" y="11"/>
                    <a:pt x="7429" y="17"/>
                  </a:cubicBezTo>
                  <a:lnTo>
                    <a:pt x="7524" y="50"/>
                  </a:lnTo>
                  <a:lnTo>
                    <a:pt x="7571" y="100"/>
                  </a:lnTo>
                  <a:lnTo>
                    <a:pt x="7571" y="150"/>
                  </a:lnTo>
                  <a:lnTo>
                    <a:pt x="7715" y="258"/>
                  </a:lnTo>
                  <a:cubicBezTo>
                    <a:pt x="7746" y="308"/>
                    <a:pt x="7778" y="358"/>
                    <a:pt x="7810" y="408"/>
                  </a:cubicBezTo>
                  <a:cubicBezTo>
                    <a:pt x="7889" y="550"/>
                    <a:pt x="7969" y="691"/>
                    <a:pt x="8048" y="833"/>
                  </a:cubicBezTo>
                  <a:cubicBezTo>
                    <a:pt x="8175" y="1194"/>
                    <a:pt x="8301" y="1556"/>
                    <a:pt x="8428" y="1917"/>
                  </a:cubicBezTo>
                  <a:lnTo>
                    <a:pt x="9238" y="530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007D0989-F6C1-43E8-A158-DB94B4408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931" y="5328400"/>
            <a:ext cx="563293" cy="52731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09362E3-4B43-41E6-BFB2-DDF6C07B1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8237" y="5310065"/>
            <a:ext cx="543441" cy="529793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E0EFC067-28FB-446C-97DA-7C828AD09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773" y="5336746"/>
            <a:ext cx="563293" cy="52731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E105BA-6BF9-4806-8D2B-F2D607423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0647" y="1386975"/>
            <a:ext cx="567015" cy="52731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D4019CD9-7ECE-4D6D-907F-8DFE8190A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059" y="1386975"/>
            <a:ext cx="535997" cy="514904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C9D54826-7041-4048-B405-9F8D2A9DD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055" y="1392152"/>
            <a:ext cx="535997" cy="514904"/>
          </a:xfrm>
          <a:prstGeom prst="rect">
            <a:avLst/>
          </a:prstGeom>
        </p:spPr>
      </p:pic>
      <p:sp>
        <p:nvSpPr>
          <p:cNvPr id="154" name="Freeform 7 3">
            <a:extLst>
              <a:ext uri="{FF2B5EF4-FFF2-40B4-BE49-F238E27FC236}">
                <a16:creationId xmlns:a16="http://schemas.microsoft.com/office/drawing/2014/main" id="{698787AD-35D2-4580-9819-7DADD94DA722}"/>
              </a:ext>
            </a:extLst>
          </p:cNvPr>
          <p:cNvSpPr>
            <a:spLocks/>
          </p:cNvSpPr>
          <p:nvPr/>
        </p:nvSpPr>
        <p:spPr bwMode="auto">
          <a:xfrm flipV="1">
            <a:off x="5189838" y="3540642"/>
            <a:ext cx="2104472" cy="300548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5" name="Freeform 7 3">
            <a:extLst>
              <a:ext uri="{FF2B5EF4-FFF2-40B4-BE49-F238E27FC236}">
                <a16:creationId xmlns:a16="http://schemas.microsoft.com/office/drawing/2014/main" id="{5676F35A-07CB-46C2-83C6-D71012427E8A}"/>
              </a:ext>
            </a:extLst>
          </p:cNvPr>
          <p:cNvSpPr>
            <a:spLocks/>
          </p:cNvSpPr>
          <p:nvPr/>
        </p:nvSpPr>
        <p:spPr bwMode="auto">
          <a:xfrm flipV="1">
            <a:off x="5160790" y="5571851"/>
            <a:ext cx="2104472" cy="6790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6" name="Freeform 7 3">
            <a:extLst>
              <a:ext uri="{FF2B5EF4-FFF2-40B4-BE49-F238E27FC236}">
                <a16:creationId xmlns:a16="http://schemas.microsoft.com/office/drawing/2014/main" id="{DD3A2D29-995E-42E5-89C0-3E95581DB21D}"/>
              </a:ext>
            </a:extLst>
          </p:cNvPr>
          <p:cNvSpPr>
            <a:spLocks/>
          </p:cNvSpPr>
          <p:nvPr/>
        </p:nvSpPr>
        <p:spPr bwMode="auto">
          <a:xfrm flipV="1">
            <a:off x="5160790" y="1608888"/>
            <a:ext cx="2104472" cy="6790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4" name="Rechteck 175">
            <a:extLst>
              <a:ext uri="{FF2B5EF4-FFF2-40B4-BE49-F238E27FC236}">
                <a16:creationId xmlns:a16="http://schemas.microsoft.com/office/drawing/2014/main" id="{7A018DD0-6A95-4008-9A87-22FD606BB044}"/>
              </a:ext>
            </a:extLst>
          </p:cNvPr>
          <p:cNvSpPr/>
          <p:nvPr/>
        </p:nvSpPr>
        <p:spPr>
          <a:xfrm>
            <a:off x="10278086" y="1105902"/>
            <a:ext cx="1876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00FF"/>
                </a:solidFill>
                <a:latin typeface="Arial" charset="0"/>
              </a:rPr>
              <a:t>Bloch vector</a:t>
            </a:r>
          </a:p>
        </p:txBody>
      </p:sp>
      <p:sp>
        <p:nvSpPr>
          <p:cNvPr id="65" name="Rechteck 175">
            <a:extLst>
              <a:ext uri="{FF2B5EF4-FFF2-40B4-BE49-F238E27FC236}">
                <a16:creationId xmlns:a16="http://schemas.microsoft.com/office/drawing/2014/main" id="{6B875B6E-A2AE-4BA3-BD88-1B162EC3C3AB}"/>
              </a:ext>
            </a:extLst>
          </p:cNvPr>
          <p:cNvSpPr/>
          <p:nvPr/>
        </p:nvSpPr>
        <p:spPr>
          <a:xfrm>
            <a:off x="10278086" y="1748661"/>
            <a:ext cx="1876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  <a:latin typeface="Arial" charset="0"/>
              </a:rPr>
              <a:t>E-field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7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7"/>
    </mc:Choice>
    <mc:Fallback xmlns="">
      <p:transition spd="slow" advTm="7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  <p:bldP spid="156" grpId="0" animBg="1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A34894-89B4-49D6-B8D9-055A0166D5E7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How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can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superradiance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be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maintained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BD77328-85C4-4A49-A768-86D6C1C6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987" y="5394290"/>
            <a:ext cx="1762174" cy="170698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A11667-5BAD-4662-81C5-1EFD4BA8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507" y="5904434"/>
            <a:ext cx="554607" cy="537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E01511-58C3-4B82-ACA9-2630F8F126AE}"/>
              </a:ext>
            </a:extLst>
          </p:cNvPr>
          <p:cNvGrpSpPr/>
          <p:nvPr/>
        </p:nvGrpSpPr>
        <p:grpSpPr>
          <a:xfrm>
            <a:off x="1373433" y="743323"/>
            <a:ext cx="9181383" cy="5917124"/>
            <a:chOff x="1373433" y="743323"/>
            <a:chExt cx="9181383" cy="5917124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6E54091-90DD-4B07-8B9D-12E1BB9DD08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560954" y="2588978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2F39A23-439D-4462-95EA-95BF89E1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0630" y="3167320"/>
              <a:ext cx="558330" cy="539719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DD2A05E-F6FA-49C6-BFD0-583589FB606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81411" y="2616575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22814A5-0746-4AA2-9759-3FB8D2F1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5285" y="3212950"/>
              <a:ext cx="558330" cy="539719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F058E6F-0C5B-4F7F-86AF-6F9B8A094453}"/>
                </a:ext>
              </a:extLst>
            </p:cNvPr>
            <p:cNvGrpSpPr/>
            <p:nvPr/>
          </p:nvGrpSpPr>
          <p:grpSpPr>
            <a:xfrm>
              <a:off x="1373433" y="3171021"/>
              <a:ext cx="4135618" cy="782152"/>
              <a:chOff x="1072470" y="1867791"/>
              <a:chExt cx="956161" cy="989621"/>
            </a:xfrm>
          </p:grpSpPr>
          <p:sp>
            <p:nvSpPr>
              <p:cNvPr id="76" name="Freeform 7 3">
                <a:extLst>
                  <a:ext uri="{FF2B5EF4-FFF2-40B4-BE49-F238E27FC236}">
                    <a16:creationId xmlns:a16="http://schemas.microsoft.com/office/drawing/2014/main" id="{D37C4E9E-2049-4BAD-B38D-9A25D88FD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470" y="1867791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7" name="Freeform 8 3">
                <a:extLst>
                  <a:ext uri="{FF2B5EF4-FFF2-40B4-BE49-F238E27FC236}">
                    <a16:creationId xmlns:a16="http://schemas.microsoft.com/office/drawing/2014/main" id="{1578E5E5-F1EF-4217-8C23-6906A6DE8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355" y="1867791"/>
                <a:ext cx="467276" cy="989621"/>
              </a:xfrm>
              <a:custGeom>
                <a:avLst/>
                <a:gdLst>
                  <a:gd name="connsiteX0" fmla="*/ 0 w 9909"/>
                  <a:gd name="connsiteY0" fmla="*/ 67 h 10000"/>
                  <a:gd name="connsiteX1" fmla="*/ 91 w 9909"/>
                  <a:gd name="connsiteY1" fmla="*/ 150 h 10000"/>
                  <a:gd name="connsiteX2" fmla="*/ 136 w 9909"/>
                  <a:gd name="connsiteY2" fmla="*/ 258 h 10000"/>
                  <a:gd name="connsiteX3" fmla="*/ 273 w 9909"/>
                  <a:gd name="connsiteY3" fmla="*/ 408 h 10000"/>
                  <a:gd name="connsiteX4" fmla="*/ 455 w 9909"/>
                  <a:gd name="connsiteY4" fmla="*/ 750 h 10000"/>
                  <a:gd name="connsiteX5" fmla="*/ 591 w 9909"/>
                  <a:gd name="connsiteY5" fmla="*/ 1192 h 10000"/>
                  <a:gd name="connsiteX6" fmla="*/ 1000 w 9909"/>
                  <a:gd name="connsiteY6" fmla="*/ 2542 h 10000"/>
                  <a:gd name="connsiteX7" fmla="*/ 1364 w 9909"/>
                  <a:gd name="connsiteY7" fmla="*/ 4050 h 10000"/>
                  <a:gd name="connsiteX8" fmla="*/ 2045 w 9909"/>
                  <a:gd name="connsiteY8" fmla="*/ 6942 h 10000"/>
                  <a:gd name="connsiteX9" fmla="*/ 2364 w 9909"/>
                  <a:gd name="connsiteY9" fmla="*/ 8308 h 10000"/>
                  <a:gd name="connsiteX10" fmla="*/ 2591 w 9909"/>
                  <a:gd name="connsiteY10" fmla="*/ 8858 h 10000"/>
                  <a:gd name="connsiteX11" fmla="*/ 2727 w 9909"/>
                  <a:gd name="connsiteY11" fmla="*/ 9283 h 10000"/>
                  <a:gd name="connsiteX12" fmla="*/ 2955 w 9909"/>
                  <a:gd name="connsiteY12" fmla="*/ 9642 h 10000"/>
                  <a:gd name="connsiteX13" fmla="*/ 3045 w 9909"/>
                  <a:gd name="connsiteY13" fmla="*/ 9783 h 10000"/>
                  <a:gd name="connsiteX14" fmla="*/ 3091 w 9909"/>
                  <a:gd name="connsiteY14" fmla="*/ 9833 h 10000"/>
                  <a:gd name="connsiteX15" fmla="*/ 3182 w 9909"/>
                  <a:gd name="connsiteY15" fmla="*/ 9900 h 10000"/>
                  <a:gd name="connsiteX16" fmla="*/ 3273 w 9909"/>
                  <a:gd name="connsiteY16" fmla="*/ 9950 h 10000"/>
                  <a:gd name="connsiteX17" fmla="*/ 3318 w 9909"/>
                  <a:gd name="connsiteY17" fmla="*/ 9983 h 10000"/>
                  <a:gd name="connsiteX18" fmla="*/ 3409 w 9909"/>
                  <a:gd name="connsiteY18" fmla="*/ 10000 h 10000"/>
                  <a:gd name="connsiteX19" fmla="*/ 3545 w 9909"/>
                  <a:gd name="connsiteY19" fmla="*/ 9967 h 10000"/>
                  <a:gd name="connsiteX20" fmla="*/ 3636 w 9909"/>
                  <a:gd name="connsiteY20" fmla="*/ 9917 h 10000"/>
                  <a:gd name="connsiteX21" fmla="*/ 3682 w 9909"/>
                  <a:gd name="connsiteY21" fmla="*/ 9850 h 10000"/>
                  <a:gd name="connsiteX22" fmla="*/ 3773 w 9909"/>
                  <a:gd name="connsiteY22" fmla="*/ 9742 h 10000"/>
                  <a:gd name="connsiteX23" fmla="*/ 3818 w 9909"/>
                  <a:gd name="connsiteY23" fmla="*/ 9608 h 10000"/>
                  <a:gd name="connsiteX24" fmla="*/ 4045 w 9909"/>
                  <a:gd name="connsiteY24" fmla="*/ 9233 h 10000"/>
                  <a:gd name="connsiteX25" fmla="*/ 4182 w 9909"/>
                  <a:gd name="connsiteY25" fmla="*/ 8792 h 10000"/>
                  <a:gd name="connsiteX26" fmla="*/ 4545 w 9909"/>
                  <a:gd name="connsiteY26" fmla="*/ 7508 h 10000"/>
                  <a:gd name="connsiteX27" fmla="*/ 5000 w 9909"/>
                  <a:gd name="connsiteY27" fmla="*/ 5808 h 10000"/>
                  <a:gd name="connsiteX28" fmla="*/ 5409 w 9909"/>
                  <a:gd name="connsiteY28" fmla="*/ 4117 h 10000"/>
                  <a:gd name="connsiteX29" fmla="*/ 5773 w 9909"/>
                  <a:gd name="connsiteY29" fmla="*/ 2600 h 10000"/>
                  <a:gd name="connsiteX30" fmla="*/ 6136 w 9909"/>
                  <a:gd name="connsiteY30" fmla="*/ 1317 h 10000"/>
                  <a:gd name="connsiteX31" fmla="*/ 6273 w 9909"/>
                  <a:gd name="connsiteY31" fmla="*/ 883 h 10000"/>
                  <a:gd name="connsiteX32" fmla="*/ 6500 w 9909"/>
                  <a:gd name="connsiteY32" fmla="*/ 492 h 10000"/>
                  <a:gd name="connsiteX33" fmla="*/ 6591 w 9909"/>
                  <a:gd name="connsiteY33" fmla="*/ 308 h 10000"/>
                  <a:gd name="connsiteX34" fmla="*/ 6636 w 9909"/>
                  <a:gd name="connsiteY34" fmla="*/ 183 h 10000"/>
                  <a:gd name="connsiteX35" fmla="*/ 6727 w 9909"/>
                  <a:gd name="connsiteY35" fmla="*/ 100 h 10000"/>
                  <a:gd name="connsiteX36" fmla="*/ 6864 w 9909"/>
                  <a:gd name="connsiteY36" fmla="*/ 33 h 10000"/>
                  <a:gd name="connsiteX37" fmla="*/ 6955 w 9909"/>
                  <a:gd name="connsiteY37" fmla="*/ 0 h 10000"/>
                  <a:gd name="connsiteX38" fmla="*/ 7000 w 9909"/>
                  <a:gd name="connsiteY38" fmla="*/ 0 h 10000"/>
                  <a:gd name="connsiteX39" fmla="*/ 7091 w 9909"/>
                  <a:gd name="connsiteY39" fmla="*/ 17 h 10000"/>
                  <a:gd name="connsiteX40" fmla="*/ 7182 w 9909"/>
                  <a:gd name="connsiteY40" fmla="*/ 50 h 10000"/>
                  <a:gd name="connsiteX41" fmla="*/ 7227 w 9909"/>
                  <a:gd name="connsiteY41" fmla="*/ 100 h 10000"/>
                  <a:gd name="connsiteX42" fmla="*/ 7227 w 9909"/>
                  <a:gd name="connsiteY42" fmla="*/ 150 h 10000"/>
                  <a:gd name="connsiteX43" fmla="*/ 7364 w 9909"/>
                  <a:gd name="connsiteY43" fmla="*/ 258 h 10000"/>
                  <a:gd name="connsiteX44" fmla="*/ 7455 w 9909"/>
                  <a:gd name="connsiteY44" fmla="*/ 408 h 10000"/>
                  <a:gd name="connsiteX45" fmla="*/ 7682 w 9909"/>
                  <a:gd name="connsiteY45" fmla="*/ 833 h 10000"/>
                  <a:gd name="connsiteX46" fmla="*/ 8045 w 9909"/>
                  <a:gd name="connsiteY46" fmla="*/ 1917 h 10000"/>
                  <a:gd name="connsiteX47" fmla="*/ 8818 w 9909"/>
                  <a:gd name="connsiteY47" fmla="*/ 5300 h 10000"/>
                  <a:gd name="connsiteX48" fmla="*/ 9545 w 9909"/>
                  <a:gd name="connsiteY48" fmla="*/ 8117 h 10000"/>
                  <a:gd name="connsiteX49" fmla="*/ 9909 w 9909"/>
                  <a:gd name="connsiteY49" fmla="*/ 9150 h 10000"/>
                  <a:gd name="connsiteX0" fmla="*/ 0 w 9633"/>
                  <a:gd name="connsiteY0" fmla="*/ 67 h 10000"/>
                  <a:gd name="connsiteX1" fmla="*/ 92 w 9633"/>
                  <a:gd name="connsiteY1" fmla="*/ 150 h 10000"/>
                  <a:gd name="connsiteX2" fmla="*/ 137 w 9633"/>
                  <a:gd name="connsiteY2" fmla="*/ 258 h 10000"/>
                  <a:gd name="connsiteX3" fmla="*/ 276 w 9633"/>
                  <a:gd name="connsiteY3" fmla="*/ 408 h 10000"/>
                  <a:gd name="connsiteX4" fmla="*/ 459 w 9633"/>
                  <a:gd name="connsiteY4" fmla="*/ 750 h 10000"/>
                  <a:gd name="connsiteX5" fmla="*/ 596 w 9633"/>
                  <a:gd name="connsiteY5" fmla="*/ 1192 h 10000"/>
                  <a:gd name="connsiteX6" fmla="*/ 1009 w 9633"/>
                  <a:gd name="connsiteY6" fmla="*/ 2542 h 10000"/>
                  <a:gd name="connsiteX7" fmla="*/ 1377 w 9633"/>
                  <a:gd name="connsiteY7" fmla="*/ 4050 h 10000"/>
                  <a:gd name="connsiteX8" fmla="*/ 2064 w 9633"/>
                  <a:gd name="connsiteY8" fmla="*/ 6942 h 10000"/>
                  <a:gd name="connsiteX9" fmla="*/ 2386 w 9633"/>
                  <a:gd name="connsiteY9" fmla="*/ 8308 h 10000"/>
                  <a:gd name="connsiteX10" fmla="*/ 2615 w 9633"/>
                  <a:gd name="connsiteY10" fmla="*/ 8858 h 10000"/>
                  <a:gd name="connsiteX11" fmla="*/ 2752 w 9633"/>
                  <a:gd name="connsiteY11" fmla="*/ 9283 h 10000"/>
                  <a:gd name="connsiteX12" fmla="*/ 2982 w 9633"/>
                  <a:gd name="connsiteY12" fmla="*/ 9642 h 10000"/>
                  <a:gd name="connsiteX13" fmla="*/ 3073 w 9633"/>
                  <a:gd name="connsiteY13" fmla="*/ 9783 h 10000"/>
                  <a:gd name="connsiteX14" fmla="*/ 3119 w 9633"/>
                  <a:gd name="connsiteY14" fmla="*/ 9833 h 10000"/>
                  <a:gd name="connsiteX15" fmla="*/ 3211 w 9633"/>
                  <a:gd name="connsiteY15" fmla="*/ 9900 h 10000"/>
                  <a:gd name="connsiteX16" fmla="*/ 3303 w 9633"/>
                  <a:gd name="connsiteY16" fmla="*/ 9950 h 10000"/>
                  <a:gd name="connsiteX17" fmla="*/ 3348 w 9633"/>
                  <a:gd name="connsiteY17" fmla="*/ 9983 h 10000"/>
                  <a:gd name="connsiteX18" fmla="*/ 3440 w 9633"/>
                  <a:gd name="connsiteY18" fmla="*/ 10000 h 10000"/>
                  <a:gd name="connsiteX19" fmla="*/ 3578 w 9633"/>
                  <a:gd name="connsiteY19" fmla="*/ 9967 h 10000"/>
                  <a:gd name="connsiteX20" fmla="*/ 3669 w 9633"/>
                  <a:gd name="connsiteY20" fmla="*/ 9917 h 10000"/>
                  <a:gd name="connsiteX21" fmla="*/ 3716 w 9633"/>
                  <a:gd name="connsiteY21" fmla="*/ 9850 h 10000"/>
                  <a:gd name="connsiteX22" fmla="*/ 3808 w 9633"/>
                  <a:gd name="connsiteY22" fmla="*/ 9742 h 10000"/>
                  <a:gd name="connsiteX23" fmla="*/ 3853 w 9633"/>
                  <a:gd name="connsiteY23" fmla="*/ 9608 h 10000"/>
                  <a:gd name="connsiteX24" fmla="*/ 4082 w 9633"/>
                  <a:gd name="connsiteY24" fmla="*/ 9233 h 10000"/>
                  <a:gd name="connsiteX25" fmla="*/ 4220 w 9633"/>
                  <a:gd name="connsiteY25" fmla="*/ 8792 h 10000"/>
                  <a:gd name="connsiteX26" fmla="*/ 4587 w 9633"/>
                  <a:gd name="connsiteY26" fmla="*/ 7508 h 10000"/>
                  <a:gd name="connsiteX27" fmla="*/ 5046 w 9633"/>
                  <a:gd name="connsiteY27" fmla="*/ 5808 h 10000"/>
                  <a:gd name="connsiteX28" fmla="*/ 5459 w 9633"/>
                  <a:gd name="connsiteY28" fmla="*/ 4117 h 10000"/>
                  <a:gd name="connsiteX29" fmla="*/ 5826 w 9633"/>
                  <a:gd name="connsiteY29" fmla="*/ 2600 h 10000"/>
                  <a:gd name="connsiteX30" fmla="*/ 6192 w 9633"/>
                  <a:gd name="connsiteY30" fmla="*/ 1317 h 10000"/>
                  <a:gd name="connsiteX31" fmla="*/ 6331 w 9633"/>
                  <a:gd name="connsiteY31" fmla="*/ 883 h 10000"/>
                  <a:gd name="connsiteX32" fmla="*/ 6560 w 9633"/>
                  <a:gd name="connsiteY32" fmla="*/ 492 h 10000"/>
                  <a:gd name="connsiteX33" fmla="*/ 6652 w 9633"/>
                  <a:gd name="connsiteY33" fmla="*/ 308 h 10000"/>
                  <a:gd name="connsiteX34" fmla="*/ 6697 w 9633"/>
                  <a:gd name="connsiteY34" fmla="*/ 183 h 10000"/>
                  <a:gd name="connsiteX35" fmla="*/ 6789 w 9633"/>
                  <a:gd name="connsiteY35" fmla="*/ 100 h 10000"/>
                  <a:gd name="connsiteX36" fmla="*/ 6927 w 9633"/>
                  <a:gd name="connsiteY36" fmla="*/ 33 h 10000"/>
                  <a:gd name="connsiteX37" fmla="*/ 7019 w 9633"/>
                  <a:gd name="connsiteY37" fmla="*/ 0 h 10000"/>
                  <a:gd name="connsiteX38" fmla="*/ 7064 w 9633"/>
                  <a:gd name="connsiteY38" fmla="*/ 0 h 10000"/>
                  <a:gd name="connsiteX39" fmla="*/ 7156 w 9633"/>
                  <a:gd name="connsiteY39" fmla="*/ 17 h 10000"/>
                  <a:gd name="connsiteX40" fmla="*/ 7248 w 9633"/>
                  <a:gd name="connsiteY40" fmla="*/ 50 h 10000"/>
                  <a:gd name="connsiteX41" fmla="*/ 7293 w 9633"/>
                  <a:gd name="connsiteY41" fmla="*/ 100 h 10000"/>
                  <a:gd name="connsiteX42" fmla="*/ 7293 w 9633"/>
                  <a:gd name="connsiteY42" fmla="*/ 150 h 10000"/>
                  <a:gd name="connsiteX43" fmla="*/ 7432 w 9633"/>
                  <a:gd name="connsiteY43" fmla="*/ 258 h 10000"/>
                  <a:gd name="connsiteX44" fmla="*/ 7523 w 9633"/>
                  <a:gd name="connsiteY44" fmla="*/ 408 h 10000"/>
                  <a:gd name="connsiteX45" fmla="*/ 7753 w 9633"/>
                  <a:gd name="connsiteY45" fmla="*/ 833 h 10000"/>
                  <a:gd name="connsiteX46" fmla="*/ 8119 w 9633"/>
                  <a:gd name="connsiteY46" fmla="*/ 1917 h 10000"/>
                  <a:gd name="connsiteX47" fmla="*/ 8899 w 9633"/>
                  <a:gd name="connsiteY47" fmla="*/ 5300 h 10000"/>
                  <a:gd name="connsiteX48" fmla="*/ 9633 w 9633"/>
                  <a:gd name="connsiteY48" fmla="*/ 8117 h 10000"/>
                  <a:gd name="connsiteX0" fmla="*/ 0 w 9238"/>
                  <a:gd name="connsiteY0" fmla="*/ 67 h 10000"/>
                  <a:gd name="connsiteX1" fmla="*/ 96 w 9238"/>
                  <a:gd name="connsiteY1" fmla="*/ 150 h 10000"/>
                  <a:gd name="connsiteX2" fmla="*/ 142 w 9238"/>
                  <a:gd name="connsiteY2" fmla="*/ 258 h 10000"/>
                  <a:gd name="connsiteX3" fmla="*/ 287 w 9238"/>
                  <a:gd name="connsiteY3" fmla="*/ 408 h 10000"/>
                  <a:gd name="connsiteX4" fmla="*/ 476 w 9238"/>
                  <a:gd name="connsiteY4" fmla="*/ 750 h 10000"/>
                  <a:gd name="connsiteX5" fmla="*/ 619 w 9238"/>
                  <a:gd name="connsiteY5" fmla="*/ 1192 h 10000"/>
                  <a:gd name="connsiteX6" fmla="*/ 1047 w 9238"/>
                  <a:gd name="connsiteY6" fmla="*/ 2542 h 10000"/>
                  <a:gd name="connsiteX7" fmla="*/ 1429 w 9238"/>
                  <a:gd name="connsiteY7" fmla="*/ 4050 h 10000"/>
                  <a:gd name="connsiteX8" fmla="*/ 2143 w 9238"/>
                  <a:gd name="connsiteY8" fmla="*/ 6942 h 10000"/>
                  <a:gd name="connsiteX9" fmla="*/ 2477 w 9238"/>
                  <a:gd name="connsiteY9" fmla="*/ 8308 h 10000"/>
                  <a:gd name="connsiteX10" fmla="*/ 2715 w 9238"/>
                  <a:gd name="connsiteY10" fmla="*/ 8858 h 10000"/>
                  <a:gd name="connsiteX11" fmla="*/ 2857 w 9238"/>
                  <a:gd name="connsiteY11" fmla="*/ 9283 h 10000"/>
                  <a:gd name="connsiteX12" fmla="*/ 3096 w 9238"/>
                  <a:gd name="connsiteY12" fmla="*/ 9642 h 10000"/>
                  <a:gd name="connsiteX13" fmla="*/ 3190 w 9238"/>
                  <a:gd name="connsiteY13" fmla="*/ 9783 h 10000"/>
                  <a:gd name="connsiteX14" fmla="*/ 3238 w 9238"/>
                  <a:gd name="connsiteY14" fmla="*/ 9833 h 10000"/>
                  <a:gd name="connsiteX15" fmla="*/ 3333 w 9238"/>
                  <a:gd name="connsiteY15" fmla="*/ 9900 h 10000"/>
                  <a:gd name="connsiteX16" fmla="*/ 3429 w 9238"/>
                  <a:gd name="connsiteY16" fmla="*/ 9950 h 10000"/>
                  <a:gd name="connsiteX17" fmla="*/ 3476 w 9238"/>
                  <a:gd name="connsiteY17" fmla="*/ 9983 h 10000"/>
                  <a:gd name="connsiteX18" fmla="*/ 3571 w 9238"/>
                  <a:gd name="connsiteY18" fmla="*/ 10000 h 10000"/>
                  <a:gd name="connsiteX19" fmla="*/ 3714 w 9238"/>
                  <a:gd name="connsiteY19" fmla="*/ 9967 h 10000"/>
                  <a:gd name="connsiteX20" fmla="*/ 3809 w 9238"/>
                  <a:gd name="connsiteY20" fmla="*/ 9917 h 10000"/>
                  <a:gd name="connsiteX21" fmla="*/ 3858 w 9238"/>
                  <a:gd name="connsiteY21" fmla="*/ 9850 h 10000"/>
                  <a:gd name="connsiteX22" fmla="*/ 3953 w 9238"/>
                  <a:gd name="connsiteY22" fmla="*/ 9742 h 10000"/>
                  <a:gd name="connsiteX23" fmla="*/ 4000 w 9238"/>
                  <a:gd name="connsiteY23" fmla="*/ 9608 h 10000"/>
                  <a:gd name="connsiteX24" fmla="*/ 4238 w 9238"/>
                  <a:gd name="connsiteY24" fmla="*/ 9233 h 10000"/>
                  <a:gd name="connsiteX25" fmla="*/ 4381 w 9238"/>
                  <a:gd name="connsiteY25" fmla="*/ 8792 h 10000"/>
                  <a:gd name="connsiteX26" fmla="*/ 4762 w 9238"/>
                  <a:gd name="connsiteY26" fmla="*/ 7508 h 10000"/>
                  <a:gd name="connsiteX27" fmla="*/ 5238 w 9238"/>
                  <a:gd name="connsiteY27" fmla="*/ 5808 h 10000"/>
                  <a:gd name="connsiteX28" fmla="*/ 5667 w 9238"/>
                  <a:gd name="connsiteY28" fmla="*/ 4117 h 10000"/>
                  <a:gd name="connsiteX29" fmla="*/ 6048 w 9238"/>
                  <a:gd name="connsiteY29" fmla="*/ 2600 h 10000"/>
                  <a:gd name="connsiteX30" fmla="*/ 6428 w 9238"/>
                  <a:gd name="connsiteY30" fmla="*/ 1317 h 10000"/>
                  <a:gd name="connsiteX31" fmla="*/ 6572 w 9238"/>
                  <a:gd name="connsiteY31" fmla="*/ 883 h 10000"/>
                  <a:gd name="connsiteX32" fmla="*/ 6810 w 9238"/>
                  <a:gd name="connsiteY32" fmla="*/ 492 h 10000"/>
                  <a:gd name="connsiteX33" fmla="*/ 6905 w 9238"/>
                  <a:gd name="connsiteY33" fmla="*/ 308 h 10000"/>
                  <a:gd name="connsiteX34" fmla="*/ 6952 w 9238"/>
                  <a:gd name="connsiteY34" fmla="*/ 183 h 10000"/>
                  <a:gd name="connsiteX35" fmla="*/ 7048 w 9238"/>
                  <a:gd name="connsiteY35" fmla="*/ 100 h 10000"/>
                  <a:gd name="connsiteX36" fmla="*/ 7191 w 9238"/>
                  <a:gd name="connsiteY36" fmla="*/ 33 h 10000"/>
                  <a:gd name="connsiteX37" fmla="*/ 7286 w 9238"/>
                  <a:gd name="connsiteY37" fmla="*/ 0 h 10000"/>
                  <a:gd name="connsiteX38" fmla="*/ 7333 w 9238"/>
                  <a:gd name="connsiteY38" fmla="*/ 0 h 10000"/>
                  <a:gd name="connsiteX39" fmla="*/ 7429 w 9238"/>
                  <a:gd name="connsiteY39" fmla="*/ 17 h 10000"/>
                  <a:gd name="connsiteX40" fmla="*/ 7524 w 9238"/>
                  <a:gd name="connsiteY40" fmla="*/ 50 h 10000"/>
                  <a:gd name="connsiteX41" fmla="*/ 7571 w 9238"/>
                  <a:gd name="connsiteY41" fmla="*/ 100 h 10000"/>
                  <a:gd name="connsiteX42" fmla="*/ 7571 w 9238"/>
                  <a:gd name="connsiteY42" fmla="*/ 150 h 10000"/>
                  <a:gd name="connsiteX43" fmla="*/ 7715 w 9238"/>
                  <a:gd name="connsiteY43" fmla="*/ 258 h 10000"/>
                  <a:gd name="connsiteX44" fmla="*/ 7810 w 9238"/>
                  <a:gd name="connsiteY44" fmla="*/ 408 h 10000"/>
                  <a:gd name="connsiteX45" fmla="*/ 8048 w 9238"/>
                  <a:gd name="connsiteY45" fmla="*/ 833 h 10000"/>
                  <a:gd name="connsiteX46" fmla="*/ 8428 w 9238"/>
                  <a:gd name="connsiteY46" fmla="*/ 1917 h 10000"/>
                  <a:gd name="connsiteX47" fmla="*/ 9238 w 9238"/>
                  <a:gd name="connsiteY47" fmla="*/ 53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38" h="10000">
                    <a:moveTo>
                      <a:pt x="0" y="67"/>
                    </a:moveTo>
                    <a:cubicBezTo>
                      <a:pt x="31" y="95"/>
                      <a:pt x="64" y="122"/>
                      <a:pt x="96" y="150"/>
                    </a:cubicBezTo>
                    <a:cubicBezTo>
                      <a:pt x="111" y="186"/>
                      <a:pt x="127" y="222"/>
                      <a:pt x="142" y="258"/>
                    </a:cubicBezTo>
                    <a:lnTo>
                      <a:pt x="287" y="408"/>
                    </a:lnTo>
                    <a:lnTo>
                      <a:pt x="476" y="750"/>
                    </a:lnTo>
                    <a:cubicBezTo>
                      <a:pt x="524" y="897"/>
                      <a:pt x="572" y="1045"/>
                      <a:pt x="619" y="1192"/>
                    </a:cubicBezTo>
                    <a:lnTo>
                      <a:pt x="1047" y="2542"/>
                    </a:lnTo>
                    <a:cubicBezTo>
                      <a:pt x="1174" y="3045"/>
                      <a:pt x="1302" y="3547"/>
                      <a:pt x="1429" y="4050"/>
                    </a:cubicBezTo>
                    <a:lnTo>
                      <a:pt x="2143" y="6942"/>
                    </a:lnTo>
                    <a:lnTo>
                      <a:pt x="2477" y="8308"/>
                    </a:lnTo>
                    <a:cubicBezTo>
                      <a:pt x="2556" y="8491"/>
                      <a:pt x="2635" y="8675"/>
                      <a:pt x="2715" y="8858"/>
                    </a:cubicBezTo>
                    <a:cubicBezTo>
                      <a:pt x="2761" y="9000"/>
                      <a:pt x="2810" y="9141"/>
                      <a:pt x="2857" y="9283"/>
                    </a:cubicBezTo>
                    <a:lnTo>
                      <a:pt x="3096" y="9642"/>
                    </a:lnTo>
                    <a:cubicBezTo>
                      <a:pt x="3127" y="9689"/>
                      <a:pt x="3159" y="9736"/>
                      <a:pt x="3190" y="9783"/>
                    </a:cubicBezTo>
                    <a:cubicBezTo>
                      <a:pt x="3206" y="9800"/>
                      <a:pt x="3222" y="9816"/>
                      <a:pt x="3238" y="9833"/>
                    </a:cubicBezTo>
                    <a:cubicBezTo>
                      <a:pt x="3270" y="9855"/>
                      <a:pt x="3301" y="9878"/>
                      <a:pt x="3333" y="9900"/>
                    </a:cubicBezTo>
                    <a:cubicBezTo>
                      <a:pt x="3364" y="9917"/>
                      <a:pt x="3398" y="9933"/>
                      <a:pt x="3429" y="9950"/>
                    </a:cubicBezTo>
                    <a:cubicBezTo>
                      <a:pt x="3445" y="9961"/>
                      <a:pt x="3460" y="9972"/>
                      <a:pt x="3476" y="9983"/>
                    </a:cubicBezTo>
                    <a:lnTo>
                      <a:pt x="3571" y="10000"/>
                    </a:lnTo>
                    <a:lnTo>
                      <a:pt x="3714" y="9967"/>
                    </a:lnTo>
                    <a:cubicBezTo>
                      <a:pt x="3745" y="9950"/>
                      <a:pt x="3778" y="9934"/>
                      <a:pt x="3809" y="9917"/>
                    </a:cubicBezTo>
                    <a:lnTo>
                      <a:pt x="3858" y="9850"/>
                    </a:lnTo>
                    <a:cubicBezTo>
                      <a:pt x="3889" y="9814"/>
                      <a:pt x="3921" y="9778"/>
                      <a:pt x="3953" y="9742"/>
                    </a:cubicBezTo>
                    <a:cubicBezTo>
                      <a:pt x="3969" y="9697"/>
                      <a:pt x="3984" y="9653"/>
                      <a:pt x="4000" y="9608"/>
                    </a:cubicBezTo>
                    <a:lnTo>
                      <a:pt x="4238" y="9233"/>
                    </a:lnTo>
                    <a:cubicBezTo>
                      <a:pt x="4286" y="9086"/>
                      <a:pt x="4333" y="8939"/>
                      <a:pt x="4381" y="8792"/>
                    </a:cubicBezTo>
                    <a:lnTo>
                      <a:pt x="4762" y="7508"/>
                    </a:lnTo>
                    <a:lnTo>
                      <a:pt x="5238" y="5808"/>
                    </a:lnTo>
                    <a:cubicBezTo>
                      <a:pt x="5380" y="5244"/>
                      <a:pt x="5524" y="4681"/>
                      <a:pt x="5667" y="4117"/>
                    </a:cubicBezTo>
                    <a:lnTo>
                      <a:pt x="6048" y="2600"/>
                    </a:lnTo>
                    <a:lnTo>
                      <a:pt x="6428" y="1317"/>
                    </a:lnTo>
                    <a:cubicBezTo>
                      <a:pt x="6477" y="1172"/>
                      <a:pt x="6523" y="1028"/>
                      <a:pt x="6572" y="883"/>
                    </a:cubicBezTo>
                    <a:lnTo>
                      <a:pt x="6810" y="492"/>
                    </a:lnTo>
                    <a:cubicBezTo>
                      <a:pt x="6841" y="431"/>
                      <a:pt x="6873" y="369"/>
                      <a:pt x="6905" y="308"/>
                    </a:cubicBezTo>
                    <a:cubicBezTo>
                      <a:pt x="6921" y="266"/>
                      <a:pt x="6937" y="225"/>
                      <a:pt x="6952" y="183"/>
                    </a:cubicBezTo>
                    <a:cubicBezTo>
                      <a:pt x="6983" y="155"/>
                      <a:pt x="7017" y="128"/>
                      <a:pt x="7048" y="100"/>
                    </a:cubicBezTo>
                    <a:cubicBezTo>
                      <a:pt x="7096" y="78"/>
                      <a:pt x="7143" y="55"/>
                      <a:pt x="7191" y="33"/>
                    </a:cubicBezTo>
                    <a:lnTo>
                      <a:pt x="7286" y="0"/>
                    </a:lnTo>
                    <a:lnTo>
                      <a:pt x="7333" y="0"/>
                    </a:lnTo>
                    <a:cubicBezTo>
                      <a:pt x="7365" y="6"/>
                      <a:pt x="7397" y="11"/>
                      <a:pt x="7429" y="17"/>
                    </a:cubicBezTo>
                    <a:lnTo>
                      <a:pt x="7524" y="50"/>
                    </a:lnTo>
                    <a:lnTo>
                      <a:pt x="7571" y="100"/>
                    </a:lnTo>
                    <a:lnTo>
                      <a:pt x="7571" y="150"/>
                    </a:lnTo>
                    <a:lnTo>
                      <a:pt x="7715" y="258"/>
                    </a:lnTo>
                    <a:cubicBezTo>
                      <a:pt x="7746" y="308"/>
                      <a:pt x="7778" y="358"/>
                      <a:pt x="7810" y="408"/>
                    </a:cubicBezTo>
                    <a:cubicBezTo>
                      <a:pt x="7889" y="550"/>
                      <a:pt x="7969" y="691"/>
                      <a:pt x="8048" y="833"/>
                    </a:cubicBezTo>
                    <a:cubicBezTo>
                      <a:pt x="8175" y="1194"/>
                      <a:pt x="8301" y="1556"/>
                      <a:pt x="8428" y="1917"/>
                    </a:cubicBezTo>
                    <a:lnTo>
                      <a:pt x="9238" y="530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760EC48-0E7C-4B6A-BA54-97780985B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2145" y="2814633"/>
              <a:ext cx="1742671" cy="1655736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6AE446A-A7D2-48A4-A84E-460C7426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5717" y="5004712"/>
              <a:ext cx="1699099" cy="165573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68E7EB4-B041-434A-BA29-4D9EF4C0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3159" y="743323"/>
              <a:ext cx="1789770" cy="1675445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9FCF879-1B66-41D3-A00D-12BD9EB06AA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66348" y="4684641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9003803-C334-4A17-8E77-B1E2B8C1DA8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551264" y="4055818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D530ACF-086D-40C7-9FBE-4CBE93766A2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00190" y="5282069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F0D44F6-4F6C-47F5-BC50-CA4D70388F8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10750" y="2761132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3C0D170-F9BC-49EF-A953-4EA2233CBA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74733" y="846166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E5A80041-E40F-4397-B05C-29DC837DC8D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178461" y="1465485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5B9F8998-8DD6-40E9-BFD9-9588184D1B5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985285" y="813022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9233123-205B-4C2C-973E-BC134F2EC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8971" y="5259519"/>
              <a:ext cx="534756" cy="521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E11D2E8-9661-43A3-BF38-2386098A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9467" y="4605198"/>
              <a:ext cx="534756" cy="521108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EF32A010-4EE2-4822-8E3E-DB8ADE96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2735" y="5872904"/>
              <a:ext cx="534756" cy="521108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A938EDF-2E0F-43E6-9E89-604CC194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7921" y="1413251"/>
              <a:ext cx="563293" cy="52731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D0F3CDCD-D153-492F-85F6-FF52B4182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4203" y="2119946"/>
              <a:ext cx="543441" cy="529793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036DBADC-7822-42EF-9535-1FBF038A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8472" y="1317390"/>
              <a:ext cx="563293" cy="527312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E5409662-032F-45EC-93C9-ED794B0F4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6759" y="3478527"/>
              <a:ext cx="567015" cy="527312"/>
            </a:xfrm>
            <a:prstGeom prst="rect">
              <a:avLst/>
            </a:prstGeom>
          </p:spPr>
        </p:pic>
        <p:sp>
          <p:nvSpPr>
            <p:cNvPr id="160" name="Freeform 7 3">
              <a:extLst>
                <a:ext uri="{FF2B5EF4-FFF2-40B4-BE49-F238E27FC236}">
                  <a16:creationId xmlns:a16="http://schemas.microsoft.com/office/drawing/2014/main" id="{AFD05349-CBEA-48FA-9904-4214CC8ACCB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501585" y="3409745"/>
              <a:ext cx="2104472" cy="300548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5C54D32-D8B3-408A-844F-609467363F07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242127" y="2977235"/>
            <a:ext cx="489470" cy="1112668"/>
            <a:chOff x="1233578" y="1958196"/>
            <a:chExt cx="758963" cy="1725283"/>
          </a:xfrm>
        </p:grpSpPr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71E4E2C7-BBFD-48F0-8513-F263B9DD7242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0C0E148-4EEC-4D48-8448-A9C16C042A87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7C05016-46BD-4F8F-AF68-491FB7E97295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46598C6-C626-4F47-8641-ABCBE137D538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5D3552B-FB7F-47EB-8512-F3352821AC6B}"/>
              </a:ext>
            </a:extLst>
          </p:cNvPr>
          <p:cNvGrpSpPr>
            <a:grpSpLocks noChangeAspect="1"/>
          </p:cNvGrpSpPr>
          <p:nvPr/>
        </p:nvGrpSpPr>
        <p:grpSpPr>
          <a:xfrm>
            <a:off x="1105707" y="2987804"/>
            <a:ext cx="489470" cy="1112668"/>
            <a:chOff x="1233578" y="1958196"/>
            <a:chExt cx="758963" cy="1725283"/>
          </a:xfrm>
        </p:grpSpPr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4E0C51F0-B27E-45CA-873F-9AE2AE5A0346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D513975-84E9-4501-BB1F-6ACA6B82581D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81B3C4B-9116-43AA-B8CC-842B01CE6F80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34034FD-FD48-4928-A7D8-0CB84C86C226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68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9"/>
    </mc:Choice>
    <mc:Fallback xmlns="">
      <p:transition spd="slow" advTm="3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326BAD0-0DA0-46A8-9678-8742AD203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9" t="42115" r="42721" b="23827"/>
          <a:stretch/>
        </p:blipFill>
        <p:spPr>
          <a:xfrm>
            <a:off x="8381637" y="1180540"/>
            <a:ext cx="3007094" cy="5471039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BE75CCEB-8F8C-E231-4053-6AB64C642671}"/>
              </a:ext>
            </a:extLst>
          </p:cNvPr>
          <p:cNvSpPr/>
          <p:nvPr/>
        </p:nvSpPr>
        <p:spPr>
          <a:xfrm rot="10800000">
            <a:off x="9522590" y="779497"/>
            <a:ext cx="719552" cy="47649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C343A7-BBF1-4034-B27B-D44A3B448645}"/>
              </a:ext>
            </a:extLst>
          </p:cNvPr>
          <p:cNvCxnSpPr>
            <a:cxnSpLocks/>
          </p:cNvCxnSpPr>
          <p:nvPr/>
        </p:nvCxnSpPr>
        <p:spPr>
          <a:xfrm>
            <a:off x="7979495" y="2286945"/>
            <a:ext cx="3757967" cy="0"/>
          </a:xfrm>
          <a:prstGeom prst="line">
            <a:avLst/>
          </a:prstGeom>
          <a:ln w="34925">
            <a:solidFill>
              <a:srgbClr val="FF0000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8C54BD61-EFB7-4F91-9E73-564B73599458}"/>
              </a:ext>
            </a:extLst>
          </p:cNvPr>
          <p:cNvSpPr txBox="1">
            <a:spLocks/>
          </p:cNvSpPr>
          <p:nvPr/>
        </p:nvSpPr>
        <p:spPr>
          <a:xfrm>
            <a:off x="897427" y="214662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V1: kHz-transition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superradiant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Sr laser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pic>
        <p:nvPicPr>
          <p:cNvPr id="3" name="Picture 2" descr="A few wo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68C2F916-C495-4257-9E1A-A8CBF5A434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 b="3298"/>
          <a:stretch/>
        </p:blipFill>
        <p:spPr>
          <a:xfrm>
            <a:off x="311253" y="1659998"/>
            <a:ext cx="7294719" cy="4994023"/>
          </a:xfrm>
          <a:prstGeom prst="rect">
            <a:avLst/>
          </a:prstGeom>
        </p:spPr>
      </p:pic>
      <p:sp>
        <p:nvSpPr>
          <p:cNvPr id="15" name="Rechteck 175">
            <a:extLst>
              <a:ext uri="{FF2B5EF4-FFF2-40B4-BE49-F238E27FC236}">
                <a16:creationId xmlns:a16="http://schemas.microsoft.com/office/drawing/2014/main" id="{EAC37923-35E4-1AB6-EAE2-8D7D990149A9}"/>
              </a:ext>
            </a:extLst>
          </p:cNvPr>
          <p:cNvSpPr/>
          <p:nvPr/>
        </p:nvSpPr>
        <p:spPr>
          <a:xfrm>
            <a:off x="10208794" y="2364276"/>
            <a:ext cx="1949858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Pump to lasing state</a:t>
            </a:r>
          </a:p>
        </p:txBody>
      </p:sp>
      <p:sp>
        <p:nvSpPr>
          <p:cNvPr id="16" name="Rechteck 175">
            <a:extLst>
              <a:ext uri="{FF2B5EF4-FFF2-40B4-BE49-F238E27FC236}">
                <a16:creationId xmlns:a16="http://schemas.microsoft.com/office/drawing/2014/main" id="{A7CBB520-BCAC-75DE-0278-5F7C8811A668}"/>
              </a:ext>
            </a:extLst>
          </p:cNvPr>
          <p:cNvSpPr/>
          <p:nvPr/>
        </p:nvSpPr>
        <p:spPr>
          <a:xfrm>
            <a:off x="9519319" y="5694114"/>
            <a:ext cx="834503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Sr oven</a:t>
            </a:r>
          </a:p>
        </p:txBody>
      </p:sp>
      <p:sp>
        <p:nvSpPr>
          <p:cNvPr id="17" name="Rechteck 175">
            <a:extLst>
              <a:ext uri="{FF2B5EF4-FFF2-40B4-BE49-F238E27FC236}">
                <a16:creationId xmlns:a16="http://schemas.microsoft.com/office/drawing/2014/main" id="{4B71AF0C-1269-3169-EFC8-239915CB0CB8}"/>
              </a:ext>
            </a:extLst>
          </p:cNvPr>
          <p:cNvSpPr/>
          <p:nvPr/>
        </p:nvSpPr>
        <p:spPr>
          <a:xfrm>
            <a:off x="8717506" y="1742847"/>
            <a:ext cx="834503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Cavity</a:t>
            </a:r>
          </a:p>
        </p:txBody>
      </p:sp>
      <p:sp>
        <p:nvSpPr>
          <p:cNvPr id="18" name="Rechteck 175">
            <a:extLst>
              <a:ext uri="{FF2B5EF4-FFF2-40B4-BE49-F238E27FC236}">
                <a16:creationId xmlns:a16="http://schemas.microsoft.com/office/drawing/2014/main" id="{BF016DE3-BED4-FF0A-58A6-11788C7F6A05}"/>
              </a:ext>
            </a:extLst>
          </p:cNvPr>
          <p:cNvSpPr/>
          <p:nvPr/>
        </p:nvSpPr>
        <p:spPr>
          <a:xfrm>
            <a:off x="10777882" y="1896735"/>
            <a:ext cx="1416450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Laser output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34D353-2120-F0E2-C45C-9CD9A516C223}"/>
              </a:ext>
            </a:extLst>
          </p:cNvPr>
          <p:cNvSpPr/>
          <p:nvPr/>
        </p:nvSpPr>
        <p:spPr>
          <a:xfrm>
            <a:off x="522483" y="4108861"/>
            <a:ext cx="996828" cy="554383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Francesca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10E784-8688-7CAF-2616-98559CBA744C}"/>
              </a:ext>
            </a:extLst>
          </p:cNvPr>
          <p:cNvSpPr/>
          <p:nvPr/>
        </p:nvSpPr>
        <p:spPr>
          <a:xfrm>
            <a:off x="6555734" y="3157150"/>
            <a:ext cx="996828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Camila 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Calibri" panose="020F0502020204030204"/>
              </a:rPr>
              <a:t>Beli</a:t>
            </a:r>
            <a:r>
              <a:rPr lang="en-US" sz="1400" dirty="0">
                <a:solidFill>
                  <a:schemeClr val="bg1"/>
                </a:solidFill>
                <a:latin typeface="Calibri" panose="020F0502020204030204"/>
              </a:rPr>
              <a:t>-Silva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C808B429-36CD-671C-2206-4B3299BA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34" y="824723"/>
            <a:ext cx="69340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H. Liu, S. B.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Jäger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X. Yu, S.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Touzard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A. Shankar, M. J. Holland, and T. L. Nicholson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Rugged </a:t>
            </a: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mHz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-Linewidth </a:t>
            </a: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Superradiant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Laser Driven by a Hot Atomic Beam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PRL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125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253602 (2020)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7415F17-4E04-8EDA-3DEF-9F076BDCD41F}"/>
              </a:ext>
            </a:extLst>
          </p:cNvPr>
          <p:cNvSpPr/>
          <p:nvPr/>
        </p:nvSpPr>
        <p:spPr>
          <a:xfrm rot="16200000">
            <a:off x="8118485" y="3198954"/>
            <a:ext cx="1339825" cy="1723793"/>
          </a:xfrm>
          <a:prstGeom prst="downArrow">
            <a:avLst>
              <a:gd name="adj1" fmla="val 71903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64F537B9-AC45-E0BE-CCEB-245C6EA4821D}"/>
              </a:ext>
            </a:extLst>
          </p:cNvPr>
          <p:cNvSpPr/>
          <p:nvPr/>
        </p:nvSpPr>
        <p:spPr>
          <a:xfrm rot="5400000">
            <a:off x="10412710" y="3198955"/>
            <a:ext cx="1339824" cy="1723793"/>
          </a:xfrm>
          <a:prstGeom prst="downArrow">
            <a:avLst>
              <a:gd name="adj1" fmla="val 71903"/>
              <a:gd name="adj2" fmla="val 50000"/>
            </a:avLst>
          </a:prstGeom>
          <a:solidFill>
            <a:srgbClr val="0000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hteck 175">
            <a:extLst>
              <a:ext uri="{FF2B5EF4-FFF2-40B4-BE49-F238E27FC236}">
                <a16:creationId xmlns:a16="http://schemas.microsoft.com/office/drawing/2014/main" id="{AC88004A-B919-2486-CE64-E861D9F12A97}"/>
              </a:ext>
            </a:extLst>
          </p:cNvPr>
          <p:cNvSpPr/>
          <p:nvPr/>
        </p:nvSpPr>
        <p:spPr>
          <a:xfrm>
            <a:off x="7901342" y="3697611"/>
            <a:ext cx="1727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Arial" charset="0"/>
              </a:rPr>
              <a:t>Velocity selective pump to metastable state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483F6F-28D3-5F48-7876-FF4615C1DF9B}"/>
              </a:ext>
            </a:extLst>
          </p:cNvPr>
          <p:cNvSpPr/>
          <p:nvPr/>
        </p:nvSpPr>
        <p:spPr>
          <a:xfrm>
            <a:off x="9703437" y="3367193"/>
            <a:ext cx="349000" cy="133982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372C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Rechteck 175">
            <a:extLst>
              <a:ext uri="{FF2B5EF4-FFF2-40B4-BE49-F238E27FC236}">
                <a16:creationId xmlns:a16="http://schemas.microsoft.com/office/drawing/2014/main" id="{3AF3ED13-7358-98F8-C076-0F849BD956A4}"/>
              </a:ext>
            </a:extLst>
          </p:cNvPr>
          <p:cNvSpPr/>
          <p:nvPr/>
        </p:nvSpPr>
        <p:spPr>
          <a:xfrm>
            <a:off x="10848739" y="3876184"/>
            <a:ext cx="824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Arial" charset="0"/>
              </a:rPr>
              <a:t>Push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3C9EDA-AFA7-09A9-1012-34C2C65CC01F}"/>
              </a:ext>
            </a:extLst>
          </p:cNvPr>
          <p:cNvSpPr/>
          <p:nvPr/>
        </p:nvSpPr>
        <p:spPr>
          <a:xfrm>
            <a:off x="9707866" y="2304354"/>
            <a:ext cx="349000" cy="10865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08FADB-95A6-D4FB-EC9F-28447223D9F8}"/>
              </a:ext>
            </a:extLst>
          </p:cNvPr>
          <p:cNvSpPr/>
          <p:nvPr/>
        </p:nvSpPr>
        <p:spPr>
          <a:xfrm rot="5400000" flipH="1">
            <a:off x="9786502" y="2125940"/>
            <a:ext cx="185467" cy="570432"/>
          </a:xfrm>
          <a:prstGeom prst="ellipse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73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3"/>
    </mc:Choice>
    <mc:Fallback xmlns="">
      <p:transition spd="slow" advTm="3099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326BAD0-0DA0-46A8-9678-8742AD203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9" t="42115" r="42721" b="23827"/>
          <a:stretch/>
        </p:blipFill>
        <p:spPr>
          <a:xfrm>
            <a:off x="8381637" y="1180540"/>
            <a:ext cx="3007094" cy="5471039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BE75CCEB-8F8C-E231-4053-6AB64C642671}"/>
              </a:ext>
            </a:extLst>
          </p:cNvPr>
          <p:cNvSpPr/>
          <p:nvPr/>
        </p:nvSpPr>
        <p:spPr>
          <a:xfrm rot="10800000">
            <a:off x="9522590" y="779497"/>
            <a:ext cx="719552" cy="47649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C343A7-BBF1-4034-B27B-D44A3B448645}"/>
              </a:ext>
            </a:extLst>
          </p:cNvPr>
          <p:cNvCxnSpPr>
            <a:cxnSpLocks/>
          </p:cNvCxnSpPr>
          <p:nvPr/>
        </p:nvCxnSpPr>
        <p:spPr>
          <a:xfrm>
            <a:off x="7979495" y="2286945"/>
            <a:ext cx="3757967" cy="0"/>
          </a:xfrm>
          <a:prstGeom prst="line">
            <a:avLst/>
          </a:prstGeom>
          <a:ln w="34925">
            <a:solidFill>
              <a:srgbClr val="FF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0783688-AFAD-A2EE-2D1B-E760631F85BD}"/>
              </a:ext>
            </a:extLst>
          </p:cNvPr>
          <p:cNvSpPr/>
          <p:nvPr/>
        </p:nvSpPr>
        <p:spPr>
          <a:xfrm rot="16200000">
            <a:off x="8118485" y="3198954"/>
            <a:ext cx="1339825" cy="1723793"/>
          </a:xfrm>
          <a:prstGeom prst="downArrow">
            <a:avLst>
              <a:gd name="adj1" fmla="val 71903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943543B-9487-9B5B-2428-764B36659336}"/>
              </a:ext>
            </a:extLst>
          </p:cNvPr>
          <p:cNvSpPr/>
          <p:nvPr/>
        </p:nvSpPr>
        <p:spPr>
          <a:xfrm rot="5400000">
            <a:off x="10412710" y="3198955"/>
            <a:ext cx="1339824" cy="1723793"/>
          </a:xfrm>
          <a:prstGeom prst="downArrow">
            <a:avLst>
              <a:gd name="adj1" fmla="val 71903"/>
              <a:gd name="adj2" fmla="val 50000"/>
            </a:avLst>
          </a:prstGeom>
          <a:solidFill>
            <a:srgbClr val="0000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hteck 175">
            <a:extLst>
              <a:ext uri="{FF2B5EF4-FFF2-40B4-BE49-F238E27FC236}">
                <a16:creationId xmlns:a16="http://schemas.microsoft.com/office/drawing/2014/main" id="{4BEB517E-CFD1-C615-C5DA-928F23A5D3CF}"/>
              </a:ext>
            </a:extLst>
          </p:cNvPr>
          <p:cNvSpPr/>
          <p:nvPr/>
        </p:nvSpPr>
        <p:spPr>
          <a:xfrm>
            <a:off x="7901342" y="3697611"/>
            <a:ext cx="1727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Arial" charset="0"/>
              </a:rPr>
              <a:t>Velocity selective pump to metastable state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5C690A-D1AA-9517-772C-4B1D9AD84883}"/>
              </a:ext>
            </a:extLst>
          </p:cNvPr>
          <p:cNvSpPr/>
          <p:nvPr/>
        </p:nvSpPr>
        <p:spPr>
          <a:xfrm>
            <a:off x="9703437" y="3367193"/>
            <a:ext cx="349000" cy="133982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372C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83978E-6719-0E4A-6832-4F16398CDECE}"/>
              </a:ext>
            </a:extLst>
          </p:cNvPr>
          <p:cNvSpPr/>
          <p:nvPr/>
        </p:nvSpPr>
        <p:spPr>
          <a:xfrm>
            <a:off x="9707866" y="2304354"/>
            <a:ext cx="349000" cy="10865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10A29A-8C87-4405-95AC-F90EEF7897E9}"/>
              </a:ext>
            </a:extLst>
          </p:cNvPr>
          <p:cNvSpPr/>
          <p:nvPr/>
        </p:nvSpPr>
        <p:spPr>
          <a:xfrm rot="5400000" flipH="1">
            <a:off x="9786502" y="2125940"/>
            <a:ext cx="185467" cy="570432"/>
          </a:xfrm>
          <a:prstGeom prst="ellipse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5" name="Rechteck 175">
            <a:extLst>
              <a:ext uri="{FF2B5EF4-FFF2-40B4-BE49-F238E27FC236}">
                <a16:creationId xmlns:a16="http://schemas.microsoft.com/office/drawing/2014/main" id="{EAC37923-35E4-1AB6-EAE2-8D7D990149A9}"/>
              </a:ext>
            </a:extLst>
          </p:cNvPr>
          <p:cNvSpPr/>
          <p:nvPr/>
        </p:nvSpPr>
        <p:spPr>
          <a:xfrm>
            <a:off x="10208794" y="2364276"/>
            <a:ext cx="1949858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Pump to lasing state</a:t>
            </a:r>
          </a:p>
        </p:txBody>
      </p:sp>
      <p:sp>
        <p:nvSpPr>
          <p:cNvPr id="5" name="Rechteck 175">
            <a:extLst>
              <a:ext uri="{FF2B5EF4-FFF2-40B4-BE49-F238E27FC236}">
                <a16:creationId xmlns:a16="http://schemas.microsoft.com/office/drawing/2014/main" id="{E88AD6B4-1530-3743-8487-B29787CDE634}"/>
              </a:ext>
            </a:extLst>
          </p:cNvPr>
          <p:cNvSpPr/>
          <p:nvPr/>
        </p:nvSpPr>
        <p:spPr>
          <a:xfrm>
            <a:off x="10848739" y="3876184"/>
            <a:ext cx="824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Arial" charset="0"/>
              </a:rPr>
              <a:t>Push</a:t>
            </a:r>
          </a:p>
        </p:txBody>
      </p:sp>
      <p:sp>
        <p:nvSpPr>
          <p:cNvPr id="16" name="Rechteck 175">
            <a:extLst>
              <a:ext uri="{FF2B5EF4-FFF2-40B4-BE49-F238E27FC236}">
                <a16:creationId xmlns:a16="http://schemas.microsoft.com/office/drawing/2014/main" id="{A7CBB520-BCAC-75DE-0278-5F7C8811A668}"/>
              </a:ext>
            </a:extLst>
          </p:cNvPr>
          <p:cNvSpPr/>
          <p:nvPr/>
        </p:nvSpPr>
        <p:spPr>
          <a:xfrm>
            <a:off x="9519319" y="5694114"/>
            <a:ext cx="834503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Sr oven</a:t>
            </a:r>
          </a:p>
        </p:txBody>
      </p:sp>
      <p:sp>
        <p:nvSpPr>
          <p:cNvPr id="17" name="Rechteck 175">
            <a:extLst>
              <a:ext uri="{FF2B5EF4-FFF2-40B4-BE49-F238E27FC236}">
                <a16:creationId xmlns:a16="http://schemas.microsoft.com/office/drawing/2014/main" id="{4B71AF0C-1269-3169-EFC8-239915CB0CB8}"/>
              </a:ext>
            </a:extLst>
          </p:cNvPr>
          <p:cNvSpPr/>
          <p:nvPr/>
        </p:nvSpPr>
        <p:spPr>
          <a:xfrm>
            <a:off x="8717506" y="1742847"/>
            <a:ext cx="834503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Cavity</a:t>
            </a:r>
          </a:p>
        </p:txBody>
      </p:sp>
      <p:sp>
        <p:nvSpPr>
          <p:cNvPr id="18" name="Rechteck 175">
            <a:extLst>
              <a:ext uri="{FF2B5EF4-FFF2-40B4-BE49-F238E27FC236}">
                <a16:creationId xmlns:a16="http://schemas.microsoft.com/office/drawing/2014/main" id="{BF016DE3-BED4-FF0A-58A6-11788C7F6A05}"/>
              </a:ext>
            </a:extLst>
          </p:cNvPr>
          <p:cNvSpPr/>
          <p:nvPr/>
        </p:nvSpPr>
        <p:spPr>
          <a:xfrm>
            <a:off x="10795006" y="1893155"/>
            <a:ext cx="1416450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Amplifier output</a:t>
            </a:r>
          </a:p>
        </p:txBody>
      </p:sp>
      <p:pic>
        <p:nvPicPr>
          <p:cNvPr id="6" name="Picture 5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60B1EE66-E9C9-E7DC-E0CA-08F026D0F9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10465" r="37950" b="5006"/>
          <a:stretch/>
        </p:blipFill>
        <p:spPr>
          <a:xfrm>
            <a:off x="931055" y="1051754"/>
            <a:ext cx="6031164" cy="4642360"/>
          </a:xfrm>
          <a:prstGeom prst="rect">
            <a:avLst/>
          </a:prstGeom>
        </p:spPr>
      </p:pic>
      <p:sp>
        <p:nvSpPr>
          <p:cNvPr id="14" name="Rechteck 175">
            <a:extLst>
              <a:ext uri="{FF2B5EF4-FFF2-40B4-BE49-F238E27FC236}">
                <a16:creationId xmlns:a16="http://schemas.microsoft.com/office/drawing/2014/main" id="{A70AB26F-964B-8D46-5481-D7F84E49F4A3}"/>
              </a:ext>
            </a:extLst>
          </p:cNvPr>
          <p:cNvSpPr/>
          <p:nvPr/>
        </p:nvSpPr>
        <p:spPr>
          <a:xfrm>
            <a:off x="7384561" y="1959095"/>
            <a:ext cx="882576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Probe in</a:t>
            </a:r>
          </a:p>
        </p:txBody>
      </p:sp>
      <p:sp>
        <p:nvSpPr>
          <p:cNvPr id="19" name="Rechteck 175">
            <a:extLst>
              <a:ext uri="{FF2B5EF4-FFF2-40B4-BE49-F238E27FC236}">
                <a16:creationId xmlns:a16="http://schemas.microsoft.com/office/drawing/2014/main" id="{5280B3E3-3E46-F34F-DD83-3B45F346DD4D}"/>
              </a:ext>
            </a:extLst>
          </p:cNvPr>
          <p:cNvSpPr/>
          <p:nvPr/>
        </p:nvSpPr>
        <p:spPr>
          <a:xfrm>
            <a:off x="1833095" y="5874039"/>
            <a:ext cx="4795376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ysClr val="windowText" lastClr="000000"/>
                </a:solidFill>
                <a:latin typeface="Arial" charset="0"/>
              </a:rPr>
              <a:t>Probe detuning from cavity mode (MHz)</a:t>
            </a:r>
          </a:p>
        </p:txBody>
      </p:sp>
      <p:sp>
        <p:nvSpPr>
          <p:cNvPr id="20" name="Rechteck 175">
            <a:extLst>
              <a:ext uri="{FF2B5EF4-FFF2-40B4-BE49-F238E27FC236}">
                <a16:creationId xmlns:a16="http://schemas.microsoft.com/office/drawing/2014/main" id="{C8168A53-907C-972B-142E-8FCEA0264D56}"/>
              </a:ext>
            </a:extLst>
          </p:cNvPr>
          <p:cNvSpPr/>
          <p:nvPr/>
        </p:nvSpPr>
        <p:spPr>
          <a:xfrm rot="16200000">
            <a:off x="-1076215" y="2921167"/>
            <a:ext cx="3312489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ysClr val="windowText" lastClr="000000"/>
                </a:solidFill>
                <a:latin typeface="Arial" charset="0"/>
              </a:rPr>
              <a:t>Output power (arb. units)</a:t>
            </a:r>
          </a:p>
        </p:txBody>
      </p:sp>
      <p:sp>
        <p:nvSpPr>
          <p:cNvPr id="21" name="Rechteck 175">
            <a:extLst>
              <a:ext uri="{FF2B5EF4-FFF2-40B4-BE49-F238E27FC236}">
                <a16:creationId xmlns:a16="http://schemas.microsoft.com/office/drawing/2014/main" id="{B9D708EF-8E45-99EB-17D3-BE16DC173D83}"/>
              </a:ext>
            </a:extLst>
          </p:cNvPr>
          <p:cNvSpPr/>
          <p:nvPr/>
        </p:nvSpPr>
        <p:spPr>
          <a:xfrm>
            <a:off x="1921039" y="1285383"/>
            <a:ext cx="1835792" cy="52322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Atoms in metastable state = “no atoms”</a:t>
            </a:r>
          </a:p>
        </p:txBody>
      </p:sp>
      <p:sp>
        <p:nvSpPr>
          <p:cNvPr id="23" name="Rechteck 175">
            <a:extLst>
              <a:ext uri="{FF2B5EF4-FFF2-40B4-BE49-F238E27FC236}">
                <a16:creationId xmlns:a16="http://schemas.microsoft.com/office/drawing/2014/main" id="{FF421B7D-EA6F-AF4E-32C2-A026A7AC3C16}"/>
              </a:ext>
            </a:extLst>
          </p:cNvPr>
          <p:cNvSpPr/>
          <p:nvPr/>
        </p:nvSpPr>
        <p:spPr>
          <a:xfrm>
            <a:off x="1930002" y="1878071"/>
            <a:ext cx="1826829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Atoms in lasing state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1B87A2-6250-8AD7-F89E-5653E3668D97}"/>
              </a:ext>
            </a:extLst>
          </p:cNvPr>
          <p:cNvSpPr/>
          <p:nvPr/>
        </p:nvSpPr>
        <p:spPr>
          <a:xfrm>
            <a:off x="1753641" y="1968197"/>
            <a:ext cx="144000" cy="144000"/>
          </a:xfrm>
          <a:prstGeom prst="ellipse">
            <a:avLst/>
          </a:prstGeom>
          <a:solidFill>
            <a:srgbClr val="D886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6584A4-9B1D-F019-8A79-91703529BEA4}"/>
              </a:ext>
            </a:extLst>
          </p:cNvPr>
          <p:cNvSpPr/>
          <p:nvPr/>
        </p:nvSpPr>
        <p:spPr>
          <a:xfrm>
            <a:off x="1765363" y="1360941"/>
            <a:ext cx="144000" cy="144000"/>
          </a:xfrm>
          <a:prstGeom prst="ellipse">
            <a:avLst/>
          </a:prstGeom>
          <a:solidFill>
            <a:srgbClr val="658C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DBC6456-656E-11BE-A899-B259DA995C91}"/>
              </a:ext>
            </a:extLst>
          </p:cNvPr>
          <p:cNvCxnSpPr>
            <a:cxnSpLocks/>
          </p:cNvCxnSpPr>
          <p:nvPr/>
        </p:nvCxnSpPr>
        <p:spPr>
          <a:xfrm flipV="1">
            <a:off x="5306455" y="3494606"/>
            <a:ext cx="0" cy="1662844"/>
          </a:xfrm>
          <a:prstGeom prst="straightConnector1">
            <a:avLst/>
          </a:prstGeom>
          <a:ln w="539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9709A32-E6DD-36C1-40DF-F552CA8384A7}"/>
              </a:ext>
            </a:extLst>
          </p:cNvPr>
          <p:cNvCxnSpPr>
            <a:cxnSpLocks/>
          </p:cNvCxnSpPr>
          <p:nvPr/>
        </p:nvCxnSpPr>
        <p:spPr>
          <a:xfrm flipV="1">
            <a:off x="5514034" y="1349219"/>
            <a:ext cx="61668" cy="3808231"/>
          </a:xfrm>
          <a:prstGeom prst="straightConnector1">
            <a:avLst/>
          </a:prstGeom>
          <a:ln w="53975">
            <a:solidFill>
              <a:srgbClr val="D8863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175">
            <a:extLst>
              <a:ext uri="{FF2B5EF4-FFF2-40B4-BE49-F238E27FC236}">
                <a16:creationId xmlns:a16="http://schemas.microsoft.com/office/drawing/2014/main" id="{7E19C6B1-61AB-1D13-D860-C772DF6E3033}"/>
              </a:ext>
            </a:extLst>
          </p:cNvPr>
          <p:cNvSpPr/>
          <p:nvPr/>
        </p:nvSpPr>
        <p:spPr>
          <a:xfrm>
            <a:off x="5647131" y="1953112"/>
            <a:ext cx="1571792" cy="83099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ysClr val="windowText" lastClr="000000"/>
                </a:solidFill>
                <a:latin typeface="Arial" charset="0"/>
              </a:rPr>
              <a:t>amplified</a:t>
            </a:r>
          </a:p>
          <a:p>
            <a:pPr algn="l"/>
            <a:r>
              <a:rPr lang="en-GB" sz="2400" dirty="0">
                <a:solidFill>
                  <a:sysClr val="windowText" lastClr="000000"/>
                </a:solidFill>
                <a:latin typeface="Arial" charset="0"/>
              </a:rPr>
              <a:t>by 2.3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CD5C8BC-B5EF-F20F-0900-45F295EAB504}"/>
              </a:ext>
            </a:extLst>
          </p:cNvPr>
          <p:cNvCxnSpPr/>
          <p:nvPr/>
        </p:nvCxnSpPr>
        <p:spPr>
          <a:xfrm>
            <a:off x="3756831" y="3480538"/>
            <a:ext cx="2053126" cy="0"/>
          </a:xfrm>
          <a:prstGeom prst="line">
            <a:avLst/>
          </a:prstGeom>
          <a:ln w="38100">
            <a:solidFill>
              <a:srgbClr val="C0061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D77E12-97EE-65B6-0532-4A1BC9038C89}"/>
              </a:ext>
            </a:extLst>
          </p:cNvPr>
          <p:cNvCxnSpPr/>
          <p:nvPr/>
        </p:nvCxnSpPr>
        <p:spPr>
          <a:xfrm>
            <a:off x="3937366" y="1338625"/>
            <a:ext cx="2053126" cy="0"/>
          </a:xfrm>
          <a:prstGeom prst="line">
            <a:avLst/>
          </a:prstGeom>
          <a:ln w="38100">
            <a:solidFill>
              <a:srgbClr val="C0061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B5E8CE-1E99-D4C0-12C2-2E60E83AE5D0}"/>
              </a:ext>
            </a:extLst>
          </p:cNvPr>
          <p:cNvCxnSpPr>
            <a:cxnSpLocks/>
          </p:cNvCxnSpPr>
          <p:nvPr/>
        </p:nvCxnSpPr>
        <p:spPr>
          <a:xfrm>
            <a:off x="1475520" y="5143382"/>
            <a:ext cx="5262905" cy="0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175">
            <a:extLst>
              <a:ext uri="{FF2B5EF4-FFF2-40B4-BE49-F238E27FC236}">
                <a16:creationId xmlns:a16="http://schemas.microsoft.com/office/drawing/2014/main" id="{FE3DFC11-39F2-39D6-A1B5-4FBA2942D850}"/>
              </a:ext>
            </a:extLst>
          </p:cNvPr>
          <p:cNvSpPr/>
          <p:nvPr/>
        </p:nvSpPr>
        <p:spPr>
          <a:xfrm>
            <a:off x="7406423" y="2307198"/>
            <a:ext cx="882576" cy="30777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ysClr val="windowText" lastClr="000000"/>
                </a:solidFill>
                <a:latin typeface="Arial" charset="0"/>
              </a:rPr>
              <a:t>~10</a:t>
            </a:r>
            <a:r>
              <a:rPr lang="en-GB" sz="7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  <a:latin typeface="Arial" charset="0"/>
              </a:rPr>
              <a:t>nW</a:t>
            </a:r>
            <a:endParaRPr lang="en-GB" sz="14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66FCE8CA-EF4F-7B7D-51D9-3D9E3EAB5FA2}"/>
              </a:ext>
            </a:extLst>
          </p:cNvPr>
          <p:cNvSpPr txBox="1">
            <a:spLocks/>
          </p:cNvSpPr>
          <p:nvPr/>
        </p:nvSpPr>
        <p:spPr>
          <a:xfrm>
            <a:off x="897427" y="214662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V1: kHz-transition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superradiant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Sr laser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</p:spTree>
    <p:extLst>
      <p:ext uri="{BB962C8B-B14F-4D97-AF65-F5344CB8AC3E}">
        <p14:creationId xmlns:p14="http://schemas.microsoft.com/office/powerpoint/2010/main" val="20096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3"/>
    </mc:Choice>
    <mc:Fallback xmlns="">
      <p:transition spd="slow" advTm="30993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81AF-1BA9-1307-CE75-92826F722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71B7D59-37AA-1422-23B2-523FC0F37600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10749473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V2: Continuous </a:t>
            </a:r>
            <a:r>
              <a:rPr lang="en-US" sz="4000" dirty="0" err="1">
                <a:solidFill>
                  <a:prstClr val="black"/>
                </a:solidFill>
              </a:rPr>
              <a:t>superradiant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mHz</a:t>
            </a:r>
            <a:r>
              <a:rPr lang="en-US" sz="4000" dirty="0">
                <a:solidFill>
                  <a:prstClr val="black"/>
                </a:solidFill>
              </a:rPr>
              <a:t> clock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BDBA1-9658-C6CE-5ED2-E51DBD93F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05" r="17103" b="8666"/>
          <a:stretch/>
        </p:blipFill>
        <p:spPr>
          <a:xfrm>
            <a:off x="299969" y="872240"/>
            <a:ext cx="6907126" cy="3530184"/>
          </a:xfrm>
          <a:prstGeom prst="rect">
            <a:avLst/>
          </a:prstGeom>
        </p:spPr>
      </p:pic>
      <p:sp>
        <p:nvSpPr>
          <p:cNvPr id="3" name="Textfeld 28">
            <a:extLst>
              <a:ext uri="{FF2B5EF4-FFF2-40B4-BE49-F238E27FC236}">
                <a16:creationId xmlns:a16="http://schemas.microsoft.com/office/drawing/2014/main" id="{79543E74-C83A-ECFE-81CC-89CA6FB2C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72" y="4370569"/>
            <a:ext cx="4095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Continuous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ultracold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strontium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beam in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feld 28">
            <a:extLst>
              <a:ext uri="{FF2B5EF4-FFF2-40B4-BE49-F238E27FC236}">
                <a16:creationId xmlns:a16="http://schemas.microsoft.com/office/drawing/2014/main" id="{4852E909-9755-BCD0-C9F5-5BED6BB07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554" y="4448985"/>
            <a:ext cx="23142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Clock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beam out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hteck 175">
            <a:extLst>
              <a:ext uri="{FF2B5EF4-FFF2-40B4-BE49-F238E27FC236}">
                <a16:creationId xmlns:a16="http://schemas.microsoft.com/office/drawing/2014/main" id="{141F9330-7FAC-6664-802F-2AD2B0657192}"/>
              </a:ext>
            </a:extLst>
          </p:cNvPr>
          <p:cNvSpPr/>
          <p:nvPr/>
        </p:nvSpPr>
        <p:spPr>
          <a:xfrm>
            <a:off x="211472" y="6152268"/>
            <a:ext cx="8014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Pulsed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superradiant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emission on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Sr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clock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James Thompson group, JILA, Science Advances,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e1601231 (2016)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Groep 17">
            <a:extLst>
              <a:ext uri="{FF2B5EF4-FFF2-40B4-BE49-F238E27FC236}">
                <a16:creationId xmlns:a16="http://schemas.microsoft.com/office/drawing/2014/main" id="{097CA815-8855-B305-7A27-0098D9F7A9EA}"/>
              </a:ext>
            </a:extLst>
          </p:cNvPr>
          <p:cNvGrpSpPr>
            <a:grpSpLocks noChangeAspect="1"/>
          </p:cNvGrpSpPr>
          <p:nvPr/>
        </p:nvGrpSpPr>
        <p:grpSpPr>
          <a:xfrm>
            <a:off x="7395853" y="872239"/>
            <a:ext cx="4496178" cy="3530183"/>
            <a:chOff x="678094" y="1123935"/>
            <a:chExt cx="5529911" cy="4610780"/>
          </a:xfrm>
        </p:grpSpPr>
        <p:pic>
          <p:nvPicPr>
            <p:cNvPr id="8" name="Picture 5" descr="A picture containing indoor, engine, miller&#10;&#10;Description automatically generated">
              <a:extLst>
                <a:ext uri="{FF2B5EF4-FFF2-40B4-BE49-F238E27FC236}">
                  <a16:creationId xmlns:a16="http://schemas.microsoft.com/office/drawing/2014/main" id="{2801E524-8CB5-8DA5-3CAD-A9F2B3F42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" t="1376" r="18454" b="14358"/>
            <a:stretch/>
          </p:blipFill>
          <p:spPr>
            <a:xfrm>
              <a:off x="678094" y="1123935"/>
              <a:ext cx="5529911" cy="461078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56119F-850E-FA97-D78D-A69E57AE9AB4}"/>
                </a:ext>
              </a:extLst>
            </p:cNvPr>
            <p:cNvSpPr/>
            <p:nvPr/>
          </p:nvSpPr>
          <p:spPr bwMode="auto">
            <a:xfrm>
              <a:off x="2844231" y="2741487"/>
              <a:ext cx="104454" cy="299664"/>
            </a:xfrm>
            <a:prstGeom prst="ellipse">
              <a:avLst/>
            </a:prstGeom>
            <a:solidFill>
              <a:srgbClr val="0000FF"/>
            </a:solidFill>
            <a:ln w="12700" cap="flat">
              <a:noFill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80A4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" name="Arrow: Right 15">
              <a:extLst>
                <a:ext uri="{FF2B5EF4-FFF2-40B4-BE49-F238E27FC236}">
                  <a16:creationId xmlns:a16="http://schemas.microsoft.com/office/drawing/2014/main" id="{5CCDDD16-F769-677E-71C3-AD9A6787A94E}"/>
                </a:ext>
              </a:extLst>
            </p:cNvPr>
            <p:cNvSpPr/>
            <p:nvPr/>
          </p:nvSpPr>
          <p:spPr bwMode="auto">
            <a:xfrm rot="5400000">
              <a:off x="2483193" y="3416743"/>
              <a:ext cx="847077" cy="215756"/>
            </a:xfrm>
            <a:prstGeom prst="rightArrow">
              <a:avLst>
                <a:gd name="adj1" fmla="val 24979"/>
                <a:gd name="adj2" fmla="val 50000"/>
              </a:avLst>
            </a:prstGeom>
            <a:solidFill>
              <a:srgbClr val="000000"/>
            </a:solidFill>
            <a:ln w="19050" cap="flat">
              <a:solidFill>
                <a:schemeClr val="bg1"/>
              </a:solidFill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80A4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Arrow: Right 31">
              <a:extLst>
                <a:ext uri="{FF2B5EF4-FFF2-40B4-BE49-F238E27FC236}">
                  <a16:creationId xmlns:a16="http://schemas.microsoft.com/office/drawing/2014/main" id="{047ECB42-255D-180F-EF17-BD5625019B56}"/>
                </a:ext>
              </a:extLst>
            </p:cNvPr>
            <p:cNvSpPr/>
            <p:nvPr/>
          </p:nvSpPr>
          <p:spPr bwMode="auto">
            <a:xfrm rot="574790">
              <a:off x="2806761" y="4063782"/>
              <a:ext cx="690258" cy="152894"/>
            </a:xfrm>
            <a:prstGeom prst="rightArrow">
              <a:avLst>
                <a:gd name="adj1" fmla="val 24979"/>
                <a:gd name="adj2" fmla="val 50000"/>
              </a:avLst>
            </a:prstGeom>
            <a:solidFill>
              <a:srgbClr val="000000"/>
            </a:solidFill>
            <a:ln w="19050" cap="flat">
              <a:solidFill>
                <a:schemeClr val="bg1"/>
              </a:solidFill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80A4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03C1FBCE-038C-C85A-6DB8-DDA6BFC2395D}"/>
                </a:ext>
              </a:extLst>
            </p:cNvPr>
            <p:cNvSpPr/>
            <p:nvPr/>
          </p:nvSpPr>
          <p:spPr bwMode="auto">
            <a:xfrm>
              <a:off x="2798852" y="4028638"/>
              <a:ext cx="215757" cy="14253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80A4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" name="Arrow: Right 32">
              <a:extLst>
                <a:ext uri="{FF2B5EF4-FFF2-40B4-BE49-F238E27FC236}">
                  <a16:creationId xmlns:a16="http://schemas.microsoft.com/office/drawing/2014/main" id="{A9D09718-75F3-11C3-D2F3-934D25754FA3}"/>
                </a:ext>
              </a:extLst>
            </p:cNvPr>
            <p:cNvSpPr/>
            <p:nvPr/>
          </p:nvSpPr>
          <p:spPr bwMode="auto">
            <a:xfrm rot="10800000">
              <a:off x="2958959" y="2833970"/>
              <a:ext cx="1883078" cy="114713"/>
            </a:xfrm>
            <a:prstGeom prst="rightArrow">
              <a:avLst>
                <a:gd name="adj1" fmla="val 24979"/>
                <a:gd name="adj2" fmla="val 50000"/>
              </a:avLst>
            </a:prstGeom>
            <a:solidFill>
              <a:srgbClr val="000000"/>
            </a:solidFill>
            <a:ln w="6350" cap="flat">
              <a:solidFill>
                <a:schemeClr val="bg1"/>
              </a:solidFill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80A4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CC4D5F67-C34C-05C8-6CC6-D6602896202F}"/>
                </a:ext>
              </a:extLst>
            </p:cNvPr>
            <p:cNvCxnSpPr/>
            <p:nvPr/>
          </p:nvCxnSpPr>
          <p:spPr bwMode="auto">
            <a:xfrm>
              <a:off x="3572458" y="4099907"/>
              <a:ext cx="0" cy="3488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15" name="Straight Connector 38">
              <a:extLst>
                <a:ext uri="{FF2B5EF4-FFF2-40B4-BE49-F238E27FC236}">
                  <a16:creationId xmlns:a16="http://schemas.microsoft.com/office/drawing/2014/main" id="{9AA27463-8551-4945-8129-E86A5F20FD3F}"/>
                </a:ext>
              </a:extLst>
            </p:cNvPr>
            <p:cNvCxnSpPr/>
            <p:nvPr/>
          </p:nvCxnSpPr>
          <p:spPr bwMode="auto">
            <a:xfrm>
              <a:off x="3714584" y="4117741"/>
              <a:ext cx="0" cy="3488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16" name="Straight Connector 42">
              <a:extLst>
                <a:ext uri="{FF2B5EF4-FFF2-40B4-BE49-F238E27FC236}">
                  <a16:creationId xmlns:a16="http://schemas.microsoft.com/office/drawing/2014/main" id="{20C5E1CA-C574-C7E2-DC3B-3839224596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72458" y="4099907"/>
              <a:ext cx="142126" cy="3488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17" name="Straight Connector 43">
              <a:extLst>
                <a:ext uri="{FF2B5EF4-FFF2-40B4-BE49-F238E27FC236}">
                  <a16:creationId xmlns:a16="http://schemas.microsoft.com/office/drawing/2014/main" id="{7706A299-0D39-6003-4F81-48B6DC0DD2C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67321" y="4140229"/>
              <a:ext cx="147263" cy="308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86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1"/>
    </mc:Choice>
    <mc:Fallback xmlns="">
      <p:transition spd="slow" advTm="3669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81AF-1BA9-1307-CE75-92826F722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71B7D59-37AA-1422-23B2-523FC0F37600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10749473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V2: Continuous </a:t>
            </a:r>
            <a:r>
              <a:rPr lang="en-US" sz="4000" dirty="0" err="1">
                <a:solidFill>
                  <a:prstClr val="black"/>
                </a:solidFill>
              </a:rPr>
              <a:t>superradiant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mHz</a:t>
            </a:r>
            <a:r>
              <a:rPr lang="en-US" sz="4000" dirty="0">
                <a:solidFill>
                  <a:prstClr val="black"/>
                </a:solidFill>
              </a:rPr>
              <a:t> clock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13A97F-DE8C-79AD-BB5E-9AB638F7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2" y="851781"/>
            <a:ext cx="7929091" cy="594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ED1B47-9467-ED74-B3EF-19679E41F8E4}"/>
              </a:ext>
            </a:extLst>
          </p:cNvPr>
          <p:cNvSpPr/>
          <p:nvPr/>
        </p:nvSpPr>
        <p:spPr>
          <a:xfrm>
            <a:off x="465892" y="4235466"/>
            <a:ext cx="996828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Sheng Zhou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210E5-733C-D36A-4E26-49B5E8F8C542}"/>
              </a:ext>
            </a:extLst>
          </p:cNvPr>
          <p:cNvSpPr/>
          <p:nvPr/>
        </p:nvSpPr>
        <p:spPr>
          <a:xfrm>
            <a:off x="1673415" y="1489921"/>
            <a:ext cx="1168259" cy="554383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Benedikt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latin typeface="Calibri" panose="020F0502020204030204"/>
              </a:rPr>
              <a:t>Heizenreder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82841-409D-2EE2-1A29-75C3143C8DFA}"/>
              </a:ext>
            </a:extLst>
          </p:cNvPr>
          <p:cNvSpPr/>
          <p:nvPr/>
        </p:nvSpPr>
        <p:spPr>
          <a:xfrm>
            <a:off x="3066756" y="4814386"/>
            <a:ext cx="900333" cy="554383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Ananya Sitaram</a:t>
            </a:r>
          </a:p>
        </p:txBody>
      </p:sp>
      <p:pic>
        <p:nvPicPr>
          <p:cNvPr id="7" name="Picture 6" descr="A colorful circle in blue water&#10;&#10;Description automatically generated">
            <a:extLst>
              <a:ext uri="{FF2B5EF4-FFF2-40B4-BE49-F238E27FC236}">
                <a16:creationId xmlns:a16="http://schemas.microsoft.com/office/drawing/2014/main" id="{2467CC25-0404-D99D-51BF-CE909FAC5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30" y="1225895"/>
            <a:ext cx="3680241" cy="2599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2D9A6-64D5-D12C-EEB9-1EA19C8B5F1A}"/>
              </a:ext>
            </a:extLst>
          </p:cNvPr>
          <p:cNvSpPr txBox="1"/>
          <p:nvPr/>
        </p:nvSpPr>
        <p:spPr>
          <a:xfrm>
            <a:off x="8350061" y="851781"/>
            <a:ext cx="618971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Continuously operating red 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88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Sr MOT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FB3A5-A799-CEF1-5B29-A5382E9CBADB}"/>
              </a:ext>
            </a:extLst>
          </p:cNvPr>
          <p:cNvSpPr txBox="1"/>
          <p:nvPr/>
        </p:nvSpPr>
        <p:spPr>
          <a:xfrm>
            <a:off x="8631250" y="4120514"/>
            <a:ext cx="618971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Flux = 3 x 10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8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atoms/s</a:t>
            </a:r>
            <a:endParaRPr lang="en-GB" dirty="0">
              <a:solidFill>
                <a:prstClr val="black"/>
              </a:solidFill>
              <a:latin typeface="Calibri" panose="020F0502020204030204"/>
              <a:sym typeface="Helvetica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Atom number = 5.5 x 10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8</a:t>
            </a:r>
            <a:endParaRPr kumimoji="0" lang="en-GB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82C440-2578-51BE-D633-2E22D1054EE3}"/>
              </a:ext>
            </a:extLst>
          </p:cNvPr>
          <p:cNvCxnSpPr>
            <a:cxnSpLocks/>
          </p:cNvCxnSpPr>
          <p:nvPr/>
        </p:nvCxnSpPr>
        <p:spPr>
          <a:xfrm flipH="1">
            <a:off x="5846164" y="2737486"/>
            <a:ext cx="3477718" cy="16096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51E7D4-DD5F-9635-D594-19C440AEBBDA}"/>
              </a:ext>
            </a:extLst>
          </p:cNvPr>
          <p:cNvCxnSpPr>
            <a:cxnSpLocks/>
          </p:cNvCxnSpPr>
          <p:nvPr/>
        </p:nvCxnSpPr>
        <p:spPr>
          <a:xfrm>
            <a:off x="10649658" y="3425080"/>
            <a:ext cx="1234800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788DF3-A437-97C7-E82C-39E442A1FAB4}"/>
              </a:ext>
            </a:extLst>
          </p:cNvPr>
          <p:cNvSpPr txBox="1"/>
          <p:nvPr/>
        </p:nvSpPr>
        <p:spPr>
          <a:xfrm>
            <a:off x="10820522" y="3435115"/>
            <a:ext cx="91204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  <a:latin typeface="Calibri" panose="020F0502020204030204"/>
                <a:sym typeface="Helvetica Light"/>
              </a:rPr>
              <a:t>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mm</a:t>
            </a:r>
            <a:endParaRPr kumimoji="0" lang="en-GB" sz="20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1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1"/>
    </mc:Choice>
    <mc:Fallback xmlns="">
      <p:transition spd="slow" advTm="3669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 5">
            <a:extLst>
              <a:ext uri="{FF2B5EF4-FFF2-40B4-BE49-F238E27FC236}">
                <a16:creationId xmlns:a16="http://schemas.microsoft.com/office/drawing/2014/main" id="{280AF757-AA7F-4CFA-8E24-5AA36B5A4B22}"/>
              </a:ext>
            </a:extLst>
          </p:cNvPr>
          <p:cNvSpPr txBox="1">
            <a:spLocks/>
          </p:cNvSpPr>
          <p:nvPr/>
        </p:nvSpPr>
        <p:spPr>
          <a:xfrm>
            <a:off x="891315" y="207581"/>
            <a:ext cx="10261599" cy="45781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 err="1">
                <a:solidFill>
                  <a:schemeClr val="tx1"/>
                </a:solidFill>
                <a:latin typeface="Arial" panose="020B0604020202020204"/>
                <a:sym typeface="Helvetica Light"/>
              </a:rPr>
              <a:t>Z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ero-deadtime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 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clock</a:t>
            </a:r>
            <a:endParaRPr kumimoji="0" lang="nl-NL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Helvetica Light"/>
            </a:endParaRPr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326AFA79-9838-6ACE-1CE0-E449E37B1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727" y="170007"/>
            <a:ext cx="648000" cy="648000"/>
          </a:xfrm>
          <a:prstGeom prst="rect">
            <a:avLst/>
          </a:prstGeom>
        </p:spPr>
      </p:pic>
      <p:pic>
        <p:nvPicPr>
          <p:cNvPr id="8" name="Picture 7" descr="A group of men looking at a machine&#10;&#10;Description automatically generated">
            <a:extLst>
              <a:ext uri="{FF2B5EF4-FFF2-40B4-BE49-F238E27FC236}">
                <a16:creationId xmlns:a16="http://schemas.microsoft.com/office/drawing/2014/main" id="{9A5367A5-BD11-760B-B13D-0539652E3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18" y="760141"/>
            <a:ext cx="9054791" cy="60365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CD89D7-C68A-4DDD-9915-AC394E49DEFB}"/>
              </a:ext>
            </a:extLst>
          </p:cNvPr>
          <p:cNvSpPr/>
          <p:nvPr/>
        </p:nvSpPr>
        <p:spPr>
          <a:xfrm>
            <a:off x="5908430" y="3632699"/>
            <a:ext cx="900333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Calibri" panose="020F0502020204030204"/>
              </a:rPr>
              <a:t>Wolzak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28DFC6-90A8-D72A-C20B-C17EE686DF50}"/>
              </a:ext>
            </a:extLst>
          </p:cNvPr>
          <p:cNvSpPr/>
          <p:nvPr/>
        </p:nvSpPr>
        <p:spPr>
          <a:xfrm>
            <a:off x="7228448" y="4187082"/>
            <a:ext cx="900333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Calibri" panose="020F0502020204030204"/>
              </a:rPr>
              <a:t>Sarkar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48E74-BA98-55AC-F323-2C2F3E917BE0}"/>
              </a:ext>
            </a:extLst>
          </p:cNvPr>
          <p:cNvSpPr/>
          <p:nvPr/>
        </p:nvSpPr>
        <p:spPr>
          <a:xfrm>
            <a:off x="9284677" y="4464273"/>
            <a:ext cx="1064455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András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Gácsbaranyi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7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32"/>
    </mc:Choice>
    <mc:Fallback xmlns="">
      <p:transition spd="slow" advTm="17653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5711C3E-FC57-EE9E-8158-9F81DF8A26B0}"/>
              </a:ext>
            </a:extLst>
          </p:cNvPr>
          <p:cNvGrpSpPr>
            <a:grpSpLocks noChangeAspect="1"/>
          </p:cNvGrpSpPr>
          <p:nvPr/>
        </p:nvGrpSpPr>
        <p:grpSpPr>
          <a:xfrm>
            <a:off x="3514154" y="3219841"/>
            <a:ext cx="1403277" cy="2267935"/>
            <a:chOff x="6862018" y="3107963"/>
            <a:chExt cx="1435286" cy="2319667"/>
          </a:xfrm>
        </p:grpSpPr>
        <p:sp>
          <p:nvSpPr>
            <p:cNvPr id="107" name="Rounded Rectangle 321">
              <a:extLst>
                <a:ext uri="{FF2B5EF4-FFF2-40B4-BE49-F238E27FC236}">
                  <a16:creationId xmlns:a16="http://schemas.microsoft.com/office/drawing/2014/main" id="{2BF46867-25C4-2D52-026A-1D164DE58472}"/>
                </a:ext>
              </a:extLst>
            </p:cNvPr>
            <p:cNvSpPr/>
            <p:nvPr/>
          </p:nvSpPr>
          <p:spPr>
            <a:xfrm>
              <a:off x="6862018" y="3745087"/>
              <a:ext cx="1435286" cy="1528167"/>
            </a:xfrm>
            <a:prstGeom prst="roundRect">
              <a:avLst/>
            </a:prstGeom>
            <a:noFill/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A258E7E-77FD-80D2-D0BD-8A36EC13DCF1}"/>
                </a:ext>
              </a:extLst>
            </p:cNvPr>
            <p:cNvSpPr/>
            <p:nvPr/>
          </p:nvSpPr>
          <p:spPr>
            <a:xfrm>
              <a:off x="7130739" y="3936108"/>
              <a:ext cx="897844" cy="1146125"/>
            </a:xfrm>
            <a:prstGeom prst="rect">
              <a:avLst/>
            </a:prstGeom>
            <a:gradFill flip="none" rotWithShape="1">
              <a:gsLst>
                <a:gs pos="48689">
                  <a:srgbClr val="ED7D31">
                    <a:lumMod val="86000"/>
                    <a:lumOff val="14000"/>
                  </a:srgbClr>
                </a:gs>
                <a:gs pos="15000">
                  <a:srgbClr val="ED7D31">
                    <a:lumMod val="62000"/>
                  </a:srgbClr>
                </a:gs>
                <a:gs pos="0">
                  <a:srgbClr val="E7E6E6">
                    <a:alpha val="76000"/>
                    <a:lumMod val="0"/>
                  </a:srgbClr>
                </a:gs>
                <a:gs pos="87000">
                  <a:srgbClr val="ED7D31">
                    <a:lumMod val="66000"/>
                  </a:srgbClr>
                </a:gs>
                <a:gs pos="100000">
                  <a:srgbClr val="E7E6E6">
                    <a:alpha val="62000"/>
                    <a:lumMod val="0"/>
                  </a:srgbClr>
                </a:gs>
              </a:gsLst>
              <a:lin ang="8100000" scaled="1"/>
              <a:tileRect/>
            </a:gradFill>
            <a:ln w="12700" cap="flat" cmpd="sng" algn="ctr">
              <a:solidFill>
                <a:srgbClr val="ED7D31">
                  <a:lumMod val="50000"/>
                  <a:alpha val="32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8221A0D-6FE3-6FDF-69E7-3A967B30837F}"/>
                </a:ext>
              </a:extLst>
            </p:cNvPr>
            <p:cNvGrpSpPr/>
            <p:nvPr/>
          </p:nvGrpSpPr>
          <p:grpSpPr>
            <a:xfrm>
              <a:off x="7396467" y="3961872"/>
              <a:ext cx="312498" cy="1120361"/>
              <a:chOff x="3305887" y="5987884"/>
              <a:chExt cx="144611" cy="468295"/>
            </a:xfrm>
            <a:solidFill>
              <a:srgbClr val="FCFFFF"/>
            </a:solidFill>
          </p:grpSpPr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B8EA61BB-25FE-E8CE-58DD-F996B827A16A}"/>
                  </a:ext>
                </a:extLst>
              </p:cNvPr>
              <p:cNvSpPr/>
              <p:nvPr/>
            </p:nvSpPr>
            <p:spPr>
              <a:xfrm>
                <a:off x="3305887" y="6071311"/>
                <a:ext cx="144611" cy="12132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E17F0967-2B20-F5C7-3B4B-F9D4392277A0}"/>
                  </a:ext>
                </a:extLst>
              </p:cNvPr>
              <p:cNvSpPr/>
              <p:nvPr/>
            </p:nvSpPr>
            <p:spPr>
              <a:xfrm flipV="1">
                <a:off x="3305887" y="6250181"/>
                <a:ext cx="144611" cy="12132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8E54445-5D0D-B51C-0E39-1A3766A53F8A}"/>
                  </a:ext>
                </a:extLst>
              </p:cNvPr>
              <p:cNvSpPr/>
              <p:nvPr/>
            </p:nvSpPr>
            <p:spPr>
              <a:xfrm>
                <a:off x="3305887" y="6192632"/>
                <a:ext cx="144611" cy="5754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6391CF8-7355-54CF-D176-8CB32D445A40}"/>
                  </a:ext>
                </a:extLst>
              </p:cNvPr>
              <p:cNvSpPr/>
              <p:nvPr/>
            </p:nvSpPr>
            <p:spPr>
              <a:xfrm flipH="1">
                <a:off x="3356592" y="5987884"/>
                <a:ext cx="43200" cy="127515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44728A3-7A38-C75B-2B03-E641F5295A9B}"/>
                  </a:ext>
                </a:extLst>
              </p:cNvPr>
              <p:cNvSpPr/>
              <p:nvPr/>
            </p:nvSpPr>
            <p:spPr>
              <a:xfrm flipH="1">
                <a:off x="3356592" y="6330467"/>
                <a:ext cx="43200" cy="125712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A5E9ED9-5568-9185-7BA5-766ED1F4E3F3}"/>
                </a:ext>
              </a:extLst>
            </p:cNvPr>
            <p:cNvSpPr/>
            <p:nvPr/>
          </p:nvSpPr>
          <p:spPr>
            <a:xfrm>
              <a:off x="7510802" y="3107963"/>
              <a:ext cx="86387" cy="2319667"/>
            </a:xfrm>
            <a:prstGeom prst="rect">
              <a:avLst/>
            </a:prstGeom>
            <a:gradFill flip="none" rotWithShape="1">
              <a:gsLst>
                <a:gs pos="59000">
                  <a:schemeClr val="accent2"/>
                </a:gs>
                <a:gs pos="38000">
                  <a:schemeClr val="accent2"/>
                </a:gs>
                <a:gs pos="0">
                  <a:sysClr val="window" lastClr="FFFFFF"/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B5294ED-5E74-E02D-E470-CB88CCA7E260}"/>
              </a:ext>
            </a:extLst>
          </p:cNvPr>
          <p:cNvGrpSpPr>
            <a:grpSpLocks noChangeAspect="1"/>
          </p:cNvGrpSpPr>
          <p:nvPr/>
        </p:nvGrpSpPr>
        <p:grpSpPr>
          <a:xfrm>
            <a:off x="1928283" y="3220676"/>
            <a:ext cx="1403277" cy="2267935"/>
            <a:chOff x="6862018" y="3107963"/>
            <a:chExt cx="1435286" cy="2319667"/>
          </a:xfrm>
        </p:grpSpPr>
        <p:sp>
          <p:nvSpPr>
            <p:cNvPr id="97" name="Rounded Rectangle 321">
              <a:extLst>
                <a:ext uri="{FF2B5EF4-FFF2-40B4-BE49-F238E27FC236}">
                  <a16:creationId xmlns:a16="http://schemas.microsoft.com/office/drawing/2014/main" id="{F5ADC1BC-18A0-1700-7003-4D4411617B95}"/>
                </a:ext>
              </a:extLst>
            </p:cNvPr>
            <p:cNvSpPr/>
            <p:nvPr/>
          </p:nvSpPr>
          <p:spPr>
            <a:xfrm>
              <a:off x="6862018" y="3745087"/>
              <a:ext cx="1435286" cy="1528167"/>
            </a:xfrm>
            <a:prstGeom prst="roundRect">
              <a:avLst/>
            </a:prstGeom>
            <a:noFill/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D8BD10A-EF13-F67A-E58D-C35422F5A883}"/>
                </a:ext>
              </a:extLst>
            </p:cNvPr>
            <p:cNvSpPr/>
            <p:nvPr/>
          </p:nvSpPr>
          <p:spPr>
            <a:xfrm>
              <a:off x="7130739" y="3936108"/>
              <a:ext cx="897844" cy="1146125"/>
            </a:xfrm>
            <a:prstGeom prst="rect">
              <a:avLst/>
            </a:prstGeom>
            <a:gradFill flip="none" rotWithShape="1">
              <a:gsLst>
                <a:gs pos="48689">
                  <a:srgbClr val="ED7D31">
                    <a:lumMod val="86000"/>
                    <a:lumOff val="14000"/>
                  </a:srgbClr>
                </a:gs>
                <a:gs pos="15000">
                  <a:srgbClr val="ED7D31">
                    <a:lumMod val="62000"/>
                  </a:srgbClr>
                </a:gs>
                <a:gs pos="0">
                  <a:srgbClr val="E7E6E6">
                    <a:alpha val="76000"/>
                    <a:lumMod val="0"/>
                  </a:srgbClr>
                </a:gs>
                <a:gs pos="87000">
                  <a:srgbClr val="ED7D31">
                    <a:lumMod val="66000"/>
                  </a:srgbClr>
                </a:gs>
                <a:gs pos="100000">
                  <a:srgbClr val="E7E6E6">
                    <a:alpha val="62000"/>
                    <a:lumMod val="0"/>
                  </a:srgbClr>
                </a:gs>
              </a:gsLst>
              <a:lin ang="8100000" scaled="1"/>
              <a:tileRect/>
            </a:gradFill>
            <a:ln w="12700" cap="flat" cmpd="sng" algn="ctr">
              <a:solidFill>
                <a:srgbClr val="ED7D31">
                  <a:lumMod val="50000"/>
                  <a:alpha val="32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6E1D144-9C17-BCA5-5794-00BB3F2E260A}"/>
                </a:ext>
              </a:extLst>
            </p:cNvPr>
            <p:cNvGrpSpPr/>
            <p:nvPr/>
          </p:nvGrpSpPr>
          <p:grpSpPr>
            <a:xfrm>
              <a:off x="7396467" y="3961872"/>
              <a:ext cx="312498" cy="1120361"/>
              <a:chOff x="3305887" y="5987884"/>
              <a:chExt cx="144611" cy="468295"/>
            </a:xfrm>
            <a:solidFill>
              <a:srgbClr val="FCFFFF"/>
            </a:solidFill>
          </p:grpSpPr>
          <p:sp>
            <p:nvSpPr>
              <p:cNvPr id="101" name="Isosceles Triangle 100">
                <a:extLst>
                  <a:ext uri="{FF2B5EF4-FFF2-40B4-BE49-F238E27FC236}">
                    <a16:creationId xmlns:a16="http://schemas.microsoft.com/office/drawing/2014/main" id="{CC6EF81B-28B1-031A-79A8-86F1DC732488}"/>
                  </a:ext>
                </a:extLst>
              </p:cNvPr>
              <p:cNvSpPr/>
              <p:nvPr/>
            </p:nvSpPr>
            <p:spPr>
              <a:xfrm>
                <a:off x="3305887" y="6071311"/>
                <a:ext cx="144611" cy="12132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FCCF9669-453A-15D3-EBCC-AF73C2D43E52}"/>
                  </a:ext>
                </a:extLst>
              </p:cNvPr>
              <p:cNvSpPr/>
              <p:nvPr/>
            </p:nvSpPr>
            <p:spPr>
              <a:xfrm flipV="1">
                <a:off x="3305887" y="6250181"/>
                <a:ext cx="144611" cy="12132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0B419F4-5AB2-973C-E498-FC06B8A9B48B}"/>
                  </a:ext>
                </a:extLst>
              </p:cNvPr>
              <p:cNvSpPr/>
              <p:nvPr/>
            </p:nvSpPr>
            <p:spPr>
              <a:xfrm>
                <a:off x="3305887" y="6192632"/>
                <a:ext cx="144611" cy="5754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795001B-F04B-E8AB-25B0-8A61278B68C5}"/>
                  </a:ext>
                </a:extLst>
              </p:cNvPr>
              <p:cNvSpPr/>
              <p:nvPr/>
            </p:nvSpPr>
            <p:spPr>
              <a:xfrm flipH="1">
                <a:off x="3356592" y="5987884"/>
                <a:ext cx="43200" cy="127515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0846547-1603-17C2-8AF1-F97E25E8149B}"/>
                  </a:ext>
                </a:extLst>
              </p:cNvPr>
              <p:cNvSpPr/>
              <p:nvPr/>
            </p:nvSpPr>
            <p:spPr>
              <a:xfrm flipH="1">
                <a:off x="3356592" y="6330467"/>
                <a:ext cx="43200" cy="125712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97FED90-B21B-142F-6772-3E3145DD3429}"/>
                </a:ext>
              </a:extLst>
            </p:cNvPr>
            <p:cNvSpPr/>
            <p:nvPr/>
          </p:nvSpPr>
          <p:spPr>
            <a:xfrm>
              <a:off x="7510802" y="3107963"/>
              <a:ext cx="86387" cy="2319667"/>
            </a:xfrm>
            <a:prstGeom prst="rect">
              <a:avLst/>
            </a:prstGeom>
            <a:gradFill flip="none" rotWithShape="1">
              <a:gsLst>
                <a:gs pos="59000">
                  <a:schemeClr val="accent2"/>
                </a:gs>
                <a:gs pos="38000">
                  <a:schemeClr val="accent2"/>
                </a:gs>
                <a:gs pos="0">
                  <a:sysClr val="window" lastClr="FFFFFF"/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87800" tIns="243900" rIns="487800" bIns="243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639CFC-FB89-41BD-B9E8-59EE8671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636" y="12781793"/>
            <a:ext cx="171522" cy="18466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23597-0FEA-49D7-B4AF-1F8AD1815C01}" type="slidenum">
              <a:rPr kumimoji="0" lang="nl-NL" sz="2500" b="0" i="0" u="none" strike="noStrike" kern="1200" cap="none" spc="0" normalizeH="0" baseline="0" noProof="0">
                <a:ln>
                  <a:noFill/>
                </a:ln>
                <a:solidFill>
                  <a:srgbClr val="002D5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sz="2500" b="0" i="0" u="none" strike="noStrike" kern="1200" cap="none" spc="0" normalizeH="0" baseline="0" noProof="0">
              <a:ln>
                <a:noFill/>
              </a:ln>
              <a:solidFill>
                <a:srgbClr val="002D5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Light"/>
            </a:endParaRPr>
          </a:p>
        </p:txBody>
      </p:sp>
      <p:sp>
        <p:nvSpPr>
          <p:cNvPr id="41" name="Titel 5">
            <a:extLst>
              <a:ext uri="{FF2B5EF4-FFF2-40B4-BE49-F238E27FC236}">
                <a16:creationId xmlns:a16="http://schemas.microsoft.com/office/drawing/2014/main" id="{280AF757-AA7F-4CFA-8E24-5AA36B5A4B22}"/>
              </a:ext>
            </a:extLst>
          </p:cNvPr>
          <p:cNvSpPr txBox="1">
            <a:spLocks/>
          </p:cNvSpPr>
          <p:nvPr/>
        </p:nvSpPr>
        <p:spPr>
          <a:xfrm>
            <a:off x="891315" y="207581"/>
            <a:ext cx="10261599" cy="45781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 err="1">
                <a:solidFill>
                  <a:schemeClr val="tx1"/>
                </a:solidFill>
                <a:latin typeface="Arial" panose="020B0604020202020204"/>
                <a:sym typeface="Helvetica Light"/>
              </a:rPr>
              <a:t>Z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ero-deadtime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 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clock</a:t>
            </a:r>
            <a:endParaRPr kumimoji="0" lang="nl-NL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058E4-558C-E68B-C9FC-172826CCE74E}"/>
              </a:ext>
            </a:extLst>
          </p:cNvPr>
          <p:cNvSpPr txBox="1"/>
          <p:nvPr/>
        </p:nvSpPr>
        <p:spPr>
          <a:xfrm>
            <a:off x="512372" y="888311"/>
            <a:ext cx="618971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So far: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interlace two clocks to measure without deadtime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8338B-4A9A-3714-611C-A61CE8306028}"/>
              </a:ext>
            </a:extLst>
          </p:cNvPr>
          <p:cNvSpPr txBox="1"/>
          <p:nvPr/>
        </p:nvSpPr>
        <p:spPr>
          <a:xfrm>
            <a:off x="512371" y="1288421"/>
            <a:ext cx="1064054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Here: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integrate several interrogation zones into one clock apparatus to measure without deadtime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1F123-1E12-80FC-2B87-5810B53EAFD2}"/>
              </a:ext>
            </a:extLst>
          </p:cNvPr>
          <p:cNvSpPr txBox="1"/>
          <p:nvPr/>
        </p:nvSpPr>
        <p:spPr>
          <a:xfrm>
            <a:off x="1809458" y="1688531"/>
            <a:ext cx="933955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much simpler construction, straight forward to implement four interrogation zones</a:t>
            </a:r>
          </a:p>
        </p:txBody>
      </p:sp>
      <p:sp>
        <p:nvSpPr>
          <p:cNvPr id="91" name="Bent-Up Arrow 334">
            <a:extLst>
              <a:ext uri="{FF2B5EF4-FFF2-40B4-BE49-F238E27FC236}">
                <a16:creationId xmlns:a16="http://schemas.microsoft.com/office/drawing/2014/main" id="{03733B71-28E7-8B3B-B690-1DDD40B08AA0}"/>
              </a:ext>
            </a:extLst>
          </p:cNvPr>
          <p:cNvSpPr/>
          <p:nvPr/>
        </p:nvSpPr>
        <p:spPr bwMode="auto">
          <a:xfrm flipV="1">
            <a:off x="3691986" y="3331738"/>
            <a:ext cx="598896" cy="390166"/>
          </a:xfrm>
          <a:prstGeom prst="bentUpArrow">
            <a:avLst/>
          </a:prstGeom>
          <a:blipFill>
            <a:blip r:embed="rId3"/>
            <a:tile tx="0" ty="0" sx="100000" sy="100000" flip="none" algn="tl"/>
          </a:blip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" name="Bent-Up Arrow 335">
            <a:extLst>
              <a:ext uri="{FF2B5EF4-FFF2-40B4-BE49-F238E27FC236}">
                <a16:creationId xmlns:a16="http://schemas.microsoft.com/office/drawing/2014/main" id="{89EC1B4E-E2EA-99BD-EBA3-A511D7835B68}"/>
              </a:ext>
            </a:extLst>
          </p:cNvPr>
          <p:cNvSpPr/>
          <p:nvPr/>
        </p:nvSpPr>
        <p:spPr bwMode="auto">
          <a:xfrm flipH="1" flipV="1">
            <a:off x="2498787" y="3341420"/>
            <a:ext cx="598896" cy="390166"/>
          </a:xfrm>
          <a:prstGeom prst="bentUpArrow">
            <a:avLst/>
          </a:prstGeom>
          <a:blipFill>
            <a:blip r:embed="rId3"/>
            <a:tile tx="0" ty="0" sx="100000" sy="100000" flip="none" algn="tl"/>
          </a:blip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" name="Oval 6">
            <a:extLst>
              <a:ext uri="{FF2B5EF4-FFF2-40B4-BE49-F238E27FC236}">
                <a16:creationId xmlns:a16="http://schemas.microsoft.com/office/drawing/2014/main" id="{7F5073F3-3477-697A-5EA2-949610E73155}"/>
              </a:ext>
            </a:extLst>
          </p:cNvPr>
          <p:cNvSpPr/>
          <p:nvPr/>
        </p:nvSpPr>
        <p:spPr bwMode="auto">
          <a:xfrm>
            <a:off x="3205208" y="3292409"/>
            <a:ext cx="350042" cy="183396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080A45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BBF2373-9775-CF69-F863-503398C511AF}"/>
              </a:ext>
            </a:extLst>
          </p:cNvPr>
          <p:cNvCxnSpPr>
            <a:endCxn id="5" idx="1"/>
          </p:cNvCxnSpPr>
          <p:nvPr/>
        </p:nvCxnSpPr>
        <p:spPr>
          <a:xfrm>
            <a:off x="1253447" y="1888586"/>
            <a:ext cx="5560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CBE1F8E1-A937-32EC-6363-4A20AF10E5EC}"/>
              </a:ext>
            </a:extLst>
          </p:cNvPr>
          <p:cNvSpPr/>
          <p:nvPr/>
        </p:nvSpPr>
        <p:spPr>
          <a:xfrm>
            <a:off x="3311012" y="3292409"/>
            <a:ext cx="132407" cy="1833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88CA2AB-8418-7950-1370-7ABEDB265FD8}"/>
              </a:ext>
            </a:extLst>
          </p:cNvPr>
          <p:cNvSpPr/>
          <p:nvPr/>
        </p:nvSpPr>
        <p:spPr>
          <a:xfrm>
            <a:off x="3309302" y="3290699"/>
            <a:ext cx="132407" cy="1833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CF12E10-1A7B-E2C0-0FF9-C4BF0A71992A}"/>
              </a:ext>
            </a:extLst>
          </p:cNvPr>
          <p:cNvSpPr/>
          <p:nvPr/>
        </p:nvSpPr>
        <p:spPr>
          <a:xfrm>
            <a:off x="3329850" y="3290699"/>
            <a:ext cx="132407" cy="1833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772421B-9250-D050-8D66-37020AADECE5}"/>
              </a:ext>
            </a:extLst>
          </p:cNvPr>
          <p:cNvSpPr/>
          <p:nvPr/>
        </p:nvSpPr>
        <p:spPr>
          <a:xfrm>
            <a:off x="3328140" y="3288989"/>
            <a:ext cx="132407" cy="1833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B898A07-1E2E-4B6A-5C08-C946E94679D7}"/>
              </a:ext>
            </a:extLst>
          </p:cNvPr>
          <p:cNvSpPr txBox="1"/>
          <p:nvPr/>
        </p:nvSpPr>
        <p:spPr>
          <a:xfrm>
            <a:off x="1253447" y="2299811"/>
            <a:ext cx="366398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steady-state ultracold atom source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305B6E7-D27B-4BA0-0699-ECE02D51115F}"/>
              </a:ext>
            </a:extLst>
          </p:cNvPr>
          <p:cNvCxnSpPr>
            <a:cxnSpLocks/>
          </p:cNvCxnSpPr>
          <p:nvPr/>
        </p:nvCxnSpPr>
        <p:spPr>
          <a:xfrm>
            <a:off x="2723396" y="2699921"/>
            <a:ext cx="481812" cy="519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023A2122-6CAF-A8D0-E4D7-84AEFDEB0465}"/>
              </a:ext>
            </a:extLst>
          </p:cNvPr>
          <p:cNvSpPr txBox="1"/>
          <p:nvPr/>
        </p:nvSpPr>
        <p:spPr>
          <a:xfrm>
            <a:off x="2451142" y="5579885"/>
            <a:ext cx="206088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Interrogation zones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E812507-5B30-A6F6-6827-7CCF19D9563B}"/>
              </a:ext>
            </a:extLst>
          </p:cNvPr>
          <p:cNvGrpSpPr>
            <a:grpSpLocks noChangeAspect="1"/>
          </p:cNvGrpSpPr>
          <p:nvPr/>
        </p:nvGrpSpPr>
        <p:grpSpPr>
          <a:xfrm>
            <a:off x="1703876" y="5327417"/>
            <a:ext cx="408097" cy="461664"/>
            <a:chOff x="4894971" y="5964714"/>
            <a:chExt cx="527461" cy="596696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5B8930A-467F-ACB8-8D6C-1C2A44C8EA49}"/>
                </a:ext>
              </a:extLst>
            </p:cNvPr>
            <p:cNvSpPr/>
            <p:nvPr/>
          </p:nvSpPr>
          <p:spPr>
            <a:xfrm>
              <a:off x="4894971" y="6005999"/>
              <a:ext cx="527461" cy="5407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E7D9264-BAFF-D18E-7855-1ABFA0C13A3F}"/>
                </a:ext>
              </a:extLst>
            </p:cNvPr>
            <p:cNvSpPr txBox="1"/>
            <p:nvPr/>
          </p:nvSpPr>
          <p:spPr>
            <a:xfrm>
              <a:off x="4941561" y="5964714"/>
              <a:ext cx="350889" cy="596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rPr>
                <a:t>1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2B73D76-7630-B8E7-08E3-015FD928BFC8}"/>
              </a:ext>
            </a:extLst>
          </p:cNvPr>
          <p:cNvGrpSpPr>
            <a:grpSpLocks noChangeAspect="1"/>
          </p:cNvGrpSpPr>
          <p:nvPr/>
        </p:nvGrpSpPr>
        <p:grpSpPr>
          <a:xfrm>
            <a:off x="4708048" y="5338747"/>
            <a:ext cx="408097" cy="461664"/>
            <a:chOff x="4894971" y="5964714"/>
            <a:chExt cx="527461" cy="596696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48F7AF0-4CA6-35EA-E426-54A7BE03C5CC}"/>
                </a:ext>
              </a:extLst>
            </p:cNvPr>
            <p:cNvSpPr/>
            <p:nvPr/>
          </p:nvSpPr>
          <p:spPr>
            <a:xfrm>
              <a:off x="4894971" y="6005999"/>
              <a:ext cx="527461" cy="5407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FB90954-78E1-C2DC-B975-813063B1B445}"/>
                </a:ext>
              </a:extLst>
            </p:cNvPr>
            <p:cNvSpPr txBox="1"/>
            <p:nvPr/>
          </p:nvSpPr>
          <p:spPr>
            <a:xfrm>
              <a:off x="4941561" y="5964714"/>
              <a:ext cx="350889" cy="596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rPr>
                <a:t>2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5398798-19C4-6E92-142F-3899A78190E6}"/>
              </a:ext>
            </a:extLst>
          </p:cNvPr>
          <p:cNvGrpSpPr>
            <a:grpSpLocks noChangeAspect="1"/>
          </p:cNvGrpSpPr>
          <p:nvPr/>
        </p:nvGrpSpPr>
        <p:grpSpPr>
          <a:xfrm>
            <a:off x="6351872" y="2671802"/>
            <a:ext cx="4013797" cy="3498468"/>
            <a:chOff x="5727061" y="2549147"/>
            <a:chExt cx="3517119" cy="3065558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FB72CCBB-0CB2-2AB1-47BA-D81102E64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000" t="26191" r="35089" b="27461"/>
            <a:stretch/>
          </p:blipFill>
          <p:spPr>
            <a:xfrm>
              <a:off x="5727061" y="2549147"/>
              <a:ext cx="3517119" cy="3065558"/>
            </a:xfrm>
            <a:prstGeom prst="rect">
              <a:avLst/>
            </a:prstGeom>
          </p:spPr>
        </p:pic>
        <p:sp>
          <p:nvSpPr>
            <p:cNvPr id="127" name="Oval 6">
              <a:extLst>
                <a:ext uri="{FF2B5EF4-FFF2-40B4-BE49-F238E27FC236}">
                  <a16:creationId xmlns:a16="http://schemas.microsoft.com/office/drawing/2014/main" id="{585B48BC-2FDE-F2C5-2768-9291E649D9A6}"/>
                </a:ext>
              </a:extLst>
            </p:cNvPr>
            <p:cNvSpPr/>
            <p:nvPr/>
          </p:nvSpPr>
          <p:spPr bwMode="auto">
            <a:xfrm>
              <a:off x="7291885" y="3659360"/>
              <a:ext cx="294797" cy="183396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000" b="0" i="0" u="none" strike="noStrike" kern="1200" cap="none" spc="0" normalizeH="0" baseline="0" noProof="0">
                <a:ln>
                  <a:noFill/>
                </a:ln>
                <a:solidFill>
                  <a:srgbClr val="080A4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F8E142D-E69E-AE5E-DF64-7DFB8AA944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33940" y="3526293"/>
              <a:ext cx="408097" cy="458475"/>
              <a:chOff x="4894971" y="5964714"/>
              <a:chExt cx="527461" cy="592575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B45E2340-5A2A-B5ED-341F-70A8791ABEFE}"/>
                  </a:ext>
                </a:extLst>
              </p:cNvPr>
              <p:cNvSpPr/>
              <p:nvPr/>
            </p:nvSpPr>
            <p:spPr>
              <a:xfrm>
                <a:off x="4894971" y="6005999"/>
                <a:ext cx="527461" cy="54076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B6AB2A1-99E6-5CD9-8462-55525A75C91B}"/>
                  </a:ext>
                </a:extLst>
              </p:cNvPr>
              <p:cNvSpPr txBox="1"/>
              <p:nvPr/>
            </p:nvSpPr>
            <p:spPr>
              <a:xfrm>
                <a:off x="4941561" y="5964714"/>
                <a:ext cx="350889" cy="5925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Light"/>
                  </a:rPr>
                  <a:t>1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BADA9B6-09E4-7473-2000-7B4D7B7956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08299" y="4160901"/>
              <a:ext cx="408097" cy="458475"/>
              <a:chOff x="4894971" y="5964714"/>
              <a:chExt cx="527461" cy="592575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C7BFB1FE-186C-18B0-8274-2F18DAC1AB04}"/>
                  </a:ext>
                </a:extLst>
              </p:cNvPr>
              <p:cNvSpPr/>
              <p:nvPr/>
            </p:nvSpPr>
            <p:spPr>
              <a:xfrm>
                <a:off x="4894971" y="6005999"/>
                <a:ext cx="527461" cy="54076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8FDE983-B8AD-1FBE-9688-CFA642391BBB}"/>
                  </a:ext>
                </a:extLst>
              </p:cNvPr>
              <p:cNvSpPr txBox="1"/>
              <p:nvPr/>
            </p:nvSpPr>
            <p:spPr>
              <a:xfrm>
                <a:off x="4941561" y="5964714"/>
                <a:ext cx="350889" cy="5925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Light"/>
                  </a:rPr>
                  <a:t>2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5E1B5692-A38B-E57F-8247-33770565CF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6682" y="4772219"/>
              <a:ext cx="408097" cy="458475"/>
              <a:chOff x="4894971" y="5964714"/>
              <a:chExt cx="527461" cy="592575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487BBB50-A81F-ACCB-3F70-E9C99FB8F259}"/>
                  </a:ext>
                </a:extLst>
              </p:cNvPr>
              <p:cNvSpPr/>
              <p:nvPr/>
            </p:nvSpPr>
            <p:spPr>
              <a:xfrm>
                <a:off x="4894971" y="6005999"/>
                <a:ext cx="527461" cy="54076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573E0F0-AF5F-0B9D-94C9-CD33FF5916D9}"/>
                  </a:ext>
                </a:extLst>
              </p:cNvPr>
              <p:cNvSpPr txBox="1"/>
              <p:nvPr/>
            </p:nvSpPr>
            <p:spPr>
              <a:xfrm>
                <a:off x="4941561" y="5964714"/>
                <a:ext cx="350889" cy="5925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Light"/>
                  </a:rPr>
                  <a:t>3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6702A14-0618-D138-2E8F-1DAE7D808B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45266" y="2870068"/>
              <a:ext cx="408097" cy="458475"/>
              <a:chOff x="4894971" y="5964714"/>
              <a:chExt cx="527461" cy="592575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0D7E190-B73D-F967-5023-B62B1F18F2E2}"/>
                  </a:ext>
                </a:extLst>
              </p:cNvPr>
              <p:cNvSpPr/>
              <p:nvPr/>
            </p:nvSpPr>
            <p:spPr>
              <a:xfrm>
                <a:off x="4894971" y="6005999"/>
                <a:ext cx="527461" cy="54076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807C2A20-D9B1-7111-A722-71115750D295}"/>
                  </a:ext>
                </a:extLst>
              </p:cNvPr>
              <p:cNvSpPr txBox="1"/>
              <p:nvPr/>
            </p:nvSpPr>
            <p:spPr>
              <a:xfrm>
                <a:off x="4941561" y="5964714"/>
                <a:ext cx="350889" cy="5925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Light"/>
                  </a:rPr>
                  <a:t>4</a:t>
                </a:r>
              </a:p>
            </p:txBody>
          </p:sp>
        </p:grp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DB385C33-EE67-5A62-F586-F13F72789EC8}"/>
              </a:ext>
            </a:extLst>
          </p:cNvPr>
          <p:cNvSpPr txBox="1"/>
          <p:nvPr/>
        </p:nvSpPr>
        <p:spPr>
          <a:xfrm>
            <a:off x="512371" y="6220887"/>
            <a:ext cx="1099382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Alternative schemes: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continuous Ramsey spectroscopy, Hidetoshi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Katori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, Appl. Phys. Express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14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, 072006 (2021)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                                     continuous cavity spectroscopy, JILA clock groups, PR 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92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, 053820 (2015)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7689E-630D-A8BA-2F9E-0073105E34D6}"/>
              </a:ext>
            </a:extLst>
          </p:cNvPr>
          <p:cNvSpPr txBox="1"/>
          <p:nvPr/>
        </p:nvSpPr>
        <p:spPr>
          <a:xfrm>
            <a:off x="7614639" y="902408"/>
            <a:ext cx="4524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Ludlow group, Nature Photonics 11, 48 (2017)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326AFA79-9838-6ACE-1CE0-E449E37B14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727" y="170007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4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32"/>
    </mc:Choice>
    <mc:Fallback xmlns="">
      <p:transition spd="slow" advTm="17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4.44444E-6 L -0.05677 -0.0007 C -0.07057 -0.0007 -0.06354 -0.02825 -0.06354 0.01296 L -0.06354 0.18217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05925 -0.0007 C 0.07409 -0.0007 0.06641 -0.02824 0.06641 0.01296 L 0.06641 0.18217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4.07407E-6 L -0.05678 -0.00069 C -0.07058 -0.00069 -0.06355 -0.02824 -0.06355 0.01297 L -0.06355 0.18218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5924 -0.0007 C 0.07408 -0.0007 0.0664 -0.02825 0.0664 0.01296 L 0.0664 0.18217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5" grpId="0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1" grpId="0" animBg="1"/>
      <p:bldP spid="121" grpId="1" animBg="1"/>
      <p:bldP spid="122" grpId="0"/>
      <p:bldP spid="1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Atom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interferometry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Textfeld 28">
            <a:extLst>
              <a:ext uri="{FF2B5EF4-FFF2-40B4-BE49-F238E27FC236}">
                <a16:creationId xmlns:a16="http://schemas.microsoft.com/office/drawing/2014/main" id="{DCF64C65-3212-4080-BA39-F083A8EE4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102" y="874094"/>
            <a:ext cx="4790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interferometer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962F9E-C18A-4516-80F2-73FF3FE06266}"/>
              </a:ext>
            </a:extLst>
          </p:cNvPr>
          <p:cNvGrpSpPr>
            <a:grpSpLocks noChangeAspect="1"/>
          </p:cNvGrpSpPr>
          <p:nvPr/>
        </p:nvGrpSpPr>
        <p:grpSpPr>
          <a:xfrm>
            <a:off x="7207857" y="1626644"/>
            <a:ext cx="2931194" cy="1983740"/>
            <a:chOff x="695246" y="1789159"/>
            <a:chExt cx="6765816" cy="45788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DE6D1F-7844-4CBC-9F38-35A71D98E063}"/>
                </a:ext>
              </a:extLst>
            </p:cNvPr>
            <p:cNvCxnSpPr/>
            <p:nvPr/>
          </p:nvCxnSpPr>
          <p:spPr>
            <a:xfrm flipV="1">
              <a:off x="4025266" y="1926236"/>
              <a:ext cx="3282439" cy="27457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410041-8320-4B3F-B771-CB58B72D6495}"/>
                </a:ext>
              </a:extLst>
            </p:cNvPr>
            <p:cNvCxnSpPr/>
            <p:nvPr/>
          </p:nvCxnSpPr>
          <p:spPr>
            <a:xfrm flipV="1">
              <a:off x="1884590" y="2831302"/>
              <a:ext cx="2182127" cy="18190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566F28C-1943-47B1-918C-7E193ECB1521}"/>
                </a:ext>
              </a:extLst>
            </p:cNvPr>
            <p:cNvCxnSpPr/>
            <p:nvPr/>
          </p:nvCxnSpPr>
          <p:spPr>
            <a:xfrm>
              <a:off x="4089223" y="2800606"/>
              <a:ext cx="3159209" cy="143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0323EB-4306-4272-BBE1-7ABDA980797C}"/>
                </a:ext>
              </a:extLst>
            </p:cNvPr>
            <p:cNvCxnSpPr>
              <a:stCxn id="24" idx="6"/>
            </p:cNvCxnSpPr>
            <p:nvPr/>
          </p:nvCxnSpPr>
          <p:spPr>
            <a:xfrm>
              <a:off x="1015286" y="4653985"/>
              <a:ext cx="305143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wn Arrow 46">
              <a:extLst>
                <a:ext uri="{FF2B5EF4-FFF2-40B4-BE49-F238E27FC236}">
                  <a16:creationId xmlns:a16="http://schemas.microsoft.com/office/drawing/2014/main" id="{313D5CB6-6FB1-4873-BE52-7E39E7C10391}"/>
                </a:ext>
              </a:extLst>
            </p:cNvPr>
            <p:cNvSpPr/>
            <p:nvPr/>
          </p:nvSpPr>
          <p:spPr>
            <a:xfrm rot="10800000">
              <a:off x="1624348" y="5528806"/>
              <a:ext cx="520484" cy="839245"/>
            </a:xfrm>
            <a:prstGeom prst="downArrow">
              <a:avLst>
                <a:gd name="adj1" fmla="val 50000"/>
                <a:gd name="adj2" fmla="val 83706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1A28AE0-4BBF-4073-8D3E-826B1BE0A7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246" y="4493965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AF01020-CBA5-4390-A7D8-9E6829F53C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4570" y="4493965"/>
              <a:ext cx="320040" cy="32004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8EF8E9F-99CB-4A96-B1BD-F398EA8BB4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24207" y="4474353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EAE074-AA70-41B8-AC67-F1109C301F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2281" y="3528119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47AF2C-7C19-442C-8B40-9959B02BF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97" y="4493965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1D6B3D-48F0-4FA0-9852-F43ECB200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9203" y="2658201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Down Arrow 53">
              <a:extLst>
                <a:ext uri="{FF2B5EF4-FFF2-40B4-BE49-F238E27FC236}">
                  <a16:creationId xmlns:a16="http://schemas.microsoft.com/office/drawing/2014/main" id="{F5EA3704-7491-4542-8C51-5CC9FCB55908}"/>
                </a:ext>
              </a:extLst>
            </p:cNvPr>
            <p:cNvSpPr/>
            <p:nvPr/>
          </p:nvSpPr>
          <p:spPr>
            <a:xfrm rot="10800000">
              <a:off x="3545997" y="5528806"/>
              <a:ext cx="1019331" cy="839245"/>
            </a:xfrm>
            <a:prstGeom prst="downArrow">
              <a:avLst>
                <a:gd name="adj1" fmla="val 50000"/>
                <a:gd name="adj2" fmla="val 50893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B60A031-A67D-42C6-917D-F908E914EE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7373" y="2658201"/>
              <a:ext cx="320040" cy="32004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Down Arrow 55">
              <a:extLst>
                <a:ext uri="{FF2B5EF4-FFF2-40B4-BE49-F238E27FC236}">
                  <a16:creationId xmlns:a16="http://schemas.microsoft.com/office/drawing/2014/main" id="{23BC488B-F742-4545-AA38-E49B0AFE59AD}"/>
                </a:ext>
              </a:extLst>
            </p:cNvPr>
            <p:cNvSpPr/>
            <p:nvPr/>
          </p:nvSpPr>
          <p:spPr>
            <a:xfrm rot="10800000">
              <a:off x="5934834" y="5528805"/>
              <a:ext cx="520484" cy="839245"/>
            </a:xfrm>
            <a:prstGeom prst="downArrow">
              <a:avLst>
                <a:gd name="adj1" fmla="val 50000"/>
                <a:gd name="adj2" fmla="val 83706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C8E359D-20D4-43B2-8BBE-4FE0BE722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1022" y="2658201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2045B953-81F8-4331-B676-D9BFEC719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1708" y="2658201"/>
              <a:ext cx="320040" cy="320040"/>
            </a:xfrm>
            <a:prstGeom prst="arc">
              <a:avLst>
                <a:gd name="adj1" fmla="val 16200000"/>
                <a:gd name="adj2" fmla="val 5368320"/>
              </a:avLst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385AF5F2-3B21-4D8C-90A4-F0A62EE97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7361" y="4490931"/>
              <a:ext cx="320040" cy="320040"/>
            </a:xfrm>
            <a:prstGeom prst="arc">
              <a:avLst>
                <a:gd name="adj1" fmla="val 16200000"/>
                <a:gd name="adj2" fmla="val 536832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5365B64-D534-4984-99C3-1D7CF350EA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4667" y="3606540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C628CF1-AE59-47C8-A82C-D5F766F39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9279" y="2658201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4B3329E-FA9A-4814-BBDE-3CC74E6A59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8857" y="1789159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851ED98-EB86-4C8F-B75E-1D6C7D455C19}"/>
              </a:ext>
            </a:extLst>
          </p:cNvPr>
          <p:cNvCxnSpPr/>
          <p:nvPr/>
        </p:nvCxnSpPr>
        <p:spPr>
          <a:xfrm>
            <a:off x="6753929" y="3809146"/>
            <a:ext cx="381112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28">
            <a:extLst>
              <a:ext uri="{FF2B5EF4-FFF2-40B4-BE49-F238E27FC236}">
                <a16:creationId xmlns:a16="http://schemas.microsoft.com/office/drawing/2014/main" id="{5589C571-4CA2-4A33-A2E1-FD331CE4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443" y="3809146"/>
            <a:ext cx="818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B1FF8A-CA2E-4B32-9E3C-101A37C678B2}"/>
              </a:ext>
            </a:extLst>
          </p:cNvPr>
          <p:cNvCxnSpPr/>
          <p:nvPr/>
        </p:nvCxnSpPr>
        <p:spPr>
          <a:xfrm flipV="1">
            <a:off x="6929204" y="1419799"/>
            <a:ext cx="0" cy="25524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28">
            <a:extLst>
              <a:ext uri="{FF2B5EF4-FFF2-40B4-BE49-F238E27FC236}">
                <a16:creationId xmlns:a16="http://schemas.microsoft.com/office/drawing/2014/main" id="{2EFF1FD2-7C7A-40A1-BE45-2AE5BFF166A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82391" y="1798040"/>
            <a:ext cx="1016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position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4" name="Textfeld 28">
            <a:extLst>
              <a:ext uri="{FF2B5EF4-FFF2-40B4-BE49-F238E27FC236}">
                <a16:creationId xmlns:a16="http://schemas.microsoft.com/office/drawing/2014/main" id="{2B1E6329-18C0-43A0-AB2D-4F5FDB33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272" y="2485759"/>
            <a:ext cx="818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" name="Textfeld 28">
            <a:extLst>
              <a:ext uri="{FF2B5EF4-FFF2-40B4-BE49-F238E27FC236}">
                <a16:creationId xmlns:a16="http://schemas.microsoft.com/office/drawing/2014/main" id="{6D346843-F2C2-4087-B77C-C837C0C4D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272" y="3174593"/>
            <a:ext cx="818812" cy="52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</a:t>
            </a: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pulses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" name="Textfeld 28">
            <a:extLst>
              <a:ext uri="{FF2B5EF4-FFF2-40B4-BE49-F238E27FC236}">
                <a16:creationId xmlns:a16="http://schemas.microsoft.com/office/drawing/2014/main" id="{FF101A6C-94F9-47A5-8A5D-9ED407CC4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209" y="4146033"/>
            <a:ext cx="3440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Detection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" name="Textfeld 28">
            <a:extLst>
              <a:ext uri="{FF2B5EF4-FFF2-40B4-BE49-F238E27FC236}">
                <a16:creationId xmlns:a16="http://schemas.microsoft.com/office/drawing/2014/main" id="{E3F88909-90AF-4C53-A389-275275030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024" y="4506051"/>
            <a:ext cx="43867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acceleration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(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gravity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gravity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gradient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rotation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863CC6CC-D7EA-4C1B-B05A-6BB7325116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41" y="2361338"/>
            <a:ext cx="482067" cy="237049"/>
          </a:xfrm>
          <a:prstGeom prst="rect">
            <a:avLst/>
          </a:prstGeom>
        </p:spPr>
      </p:pic>
      <p:sp>
        <p:nvSpPr>
          <p:cNvPr id="89" name="Textfeld 28">
            <a:extLst>
              <a:ext uri="{FF2B5EF4-FFF2-40B4-BE49-F238E27FC236}">
                <a16:creationId xmlns:a16="http://schemas.microsoft.com/office/drawing/2014/main" id="{A551DE59-CE65-4DBD-A952-430AF3D67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209" y="5312089"/>
            <a:ext cx="4119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Also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profits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ultracold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feld 28">
            <a:extLst>
              <a:ext uri="{FF2B5EF4-FFF2-40B4-BE49-F238E27FC236}">
                <a16:creationId xmlns:a16="http://schemas.microsoft.com/office/drawing/2014/main" id="{2D7A9945-89AB-1772-E70B-3AD191B0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27" y="874094"/>
            <a:ext cx="3551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interferometer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63CC0-A648-F8C5-EF86-3DE2C72FF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95" y="4148864"/>
            <a:ext cx="3306141" cy="24796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45EF4F-FCC4-B943-992F-06459E15015F}"/>
              </a:ext>
            </a:extLst>
          </p:cNvPr>
          <p:cNvSpPr/>
          <p:nvPr/>
        </p:nvSpPr>
        <p:spPr>
          <a:xfrm>
            <a:off x="2767088" y="6606003"/>
            <a:ext cx="1917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Virgo collaboration/CCO 1.0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02D7E2-E71B-4F84-6A3B-773FD05180CD}"/>
              </a:ext>
            </a:extLst>
          </p:cNvPr>
          <p:cNvCxnSpPr/>
          <p:nvPr/>
        </p:nvCxnSpPr>
        <p:spPr>
          <a:xfrm>
            <a:off x="1748596" y="3036411"/>
            <a:ext cx="1945512" cy="0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935CE97-A585-778A-2EF6-720533431E7F}"/>
              </a:ext>
            </a:extLst>
          </p:cNvPr>
          <p:cNvSpPr/>
          <p:nvPr/>
        </p:nvSpPr>
        <p:spPr>
          <a:xfrm>
            <a:off x="1283625" y="2860228"/>
            <a:ext cx="784391" cy="3340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28">
            <a:extLst>
              <a:ext uri="{FF2B5EF4-FFF2-40B4-BE49-F238E27FC236}">
                <a16:creationId xmlns:a16="http://schemas.microsoft.com/office/drawing/2014/main" id="{9D3DEA02-F291-C3F8-BCB7-3F8086437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759" y="2848326"/>
            <a:ext cx="7202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2798C-CC23-786D-0207-5BC05312E199}"/>
              </a:ext>
            </a:extLst>
          </p:cNvPr>
          <p:cNvCxnSpPr/>
          <p:nvPr/>
        </p:nvCxnSpPr>
        <p:spPr>
          <a:xfrm flipV="1">
            <a:off x="2551618" y="2146321"/>
            <a:ext cx="1607550" cy="3648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E15B1F-7A4D-E074-84B1-68C792526B49}"/>
              </a:ext>
            </a:extLst>
          </p:cNvPr>
          <p:cNvCxnSpPr/>
          <p:nvPr/>
        </p:nvCxnSpPr>
        <p:spPr>
          <a:xfrm flipV="1">
            <a:off x="2551618" y="2146323"/>
            <a:ext cx="0" cy="890089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A93D98-4142-FF96-C94B-BC947E430903}"/>
              </a:ext>
            </a:extLst>
          </p:cNvPr>
          <p:cNvCxnSpPr/>
          <p:nvPr/>
        </p:nvCxnSpPr>
        <p:spPr>
          <a:xfrm flipV="1">
            <a:off x="3694108" y="1726986"/>
            <a:ext cx="0" cy="1317417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F7F244-CE4C-E7BF-C497-5C005FAE32CE}"/>
              </a:ext>
            </a:extLst>
          </p:cNvPr>
          <p:cNvGrpSpPr/>
          <p:nvPr/>
        </p:nvGrpSpPr>
        <p:grpSpPr>
          <a:xfrm>
            <a:off x="2416436" y="2887008"/>
            <a:ext cx="275052" cy="280528"/>
            <a:chOff x="409972" y="1694266"/>
            <a:chExt cx="275052" cy="2805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863A95-6300-D990-B42A-29FB150D4201}"/>
                </a:ext>
              </a:extLst>
            </p:cNvPr>
            <p:cNvCxnSpPr/>
            <p:nvPr/>
          </p:nvCxnSpPr>
          <p:spPr>
            <a:xfrm flipV="1">
              <a:off x="413103" y="1694875"/>
              <a:ext cx="271921" cy="279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A3541F-89A9-7256-856E-42015351E218}"/>
                </a:ext>
              </a:extLst>
            </p:cNvPr>
            <p:cNvSpPr/>
            <p:nvPr/>
          </p:nvSpPr>
          <p:spPr>
            <a:xfrm>
              <a:off x="409972" y="1694266"/>
              <a:ext cx="274320" cy="274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2BAB89-D267-032B-29D9-E7992D525405}"/>
              </a:ext>
            </a:extLst>
          </p:cNvPr>
          <p:cNvGrpSpPr/>
          <p:nvPr/>
        </p:nvGrpSpPr>
        <p:grpSpPr>
          <a:xfrm>
            <a:off x="3559217" y="2006057"/>
            <a:ext cx="275052" cy="280528"/>
            <a:chOff x="409972" y="1694266"/>
            <a:chExt cx="275052" cy="28052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A0E82B2-86AC-7F0C-E303-647E06D1265A}"/>
                </a:ext>
              </a:extLst>
            </p:cNvPr>
            <p:cNvCxnSpPr/>
            <p:nvPr/>
          </p:nvCxnSpPr>
          <p:spPr>
            <a:xfrm flipV="1">
              <a:off x="413103" y="1694875"/>
              <a:ext cx="271921" cy="279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F80348C-59EA-2325-2F50-60F673487C3A}"/>
                </a:ext>
              </a:extLst>
            </p:cNvPr>
            <p:cNvSpPr/>
            <p:nvPr/>
          </p:nvSpPr>
          <p:spPr>
            <a:xfrm>
              <a:off x="409972" y="1694266"/>
              <a:ext cx="274320" cy="274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00F4D4A-617A-16AB-C2AE-B9F7E9AF960D}"/>
              </a:ext>
            </a:extLst>
          </p:cNvPr>
          <p:cNvCxnSpPr/>
          <p:nvPr/>
        </p:nvCxnSpPr>
        <p:spPr>
          <a:xfrm flipV="1">
            <a:off x="2408353" y="2001914"/>
            <a:ext cx="271921" cy="27991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119235A-897F-C76F-5652-8EB4C734567F}"/>
              </a:ext>
            </a:extLst>
          </p:cNvPr>
          <p:cNvCxnSpPr/>
          <p:nvPr/>
        </p:nvCxnSpPr>
        <p:spPr>
          <a:xfrm rot="10800000" flipV="1">
            <a:off x="3561617" y="2914400"/>
            <a:ext cx="271921" cy="27991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B0BC6C-CDC6-5133-B7CC-BAE276B33B35}"/>
              </a:ext>
            </a:extLst>
          </p:cNvPr>
          <p:cNvGrpSpPr/>
          <p:nvPr/>
        </p:nvGrpSpPr>
        <p:grpSpPr>
          <a:xfrm>
            <a:off x="3578704" y="1429243"/>
            <a:ext cx="278894" cy="417743"/>
            <a:chOff x="2709568" y="1484900"/>
            <a:chExt cx="278894" cy="41774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B5266A6-E9EC-80D3-D448-ABE376740580}"/>
                </a:ext>
              </a:extLst>
            </p:cNvPr>
            <p:cNvGrpSpPr/>
            <p:nvPr/>
          </p:nvGrpSpPr>
          <p:grpSpPr>
            <a:xfrm>
              <a:off x="2709568" y="1662642"/>
              <a:ext cx="237744" cy="240001"/>
              <a:chOff x="2709568" y="1662642"/>
              <a:chExt cx="237744" cy="240001"/>
            </a:xfrm>
          </p:grpSpPr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650D9B81-52DA-7E4D-9D39-7C338FB625BD}"/>
                  </a:ext>
                </a:extLst>
              </p:cNvPr>
              <p:cNvSpPr/>
              <p:nvPr/>
            </p:nvSpPr>
            <p:spPr>
              <a:xfrm>
                <a:off x="2709568" y="1662642"/>
                <a:ext cx="237744" cy="240001"/>
              </a:xfrm>
              <a:prstGeom prst="arc">
                <a:avLst>
                  <a:gd name="adj1" fmla="val 10811384"/>
                  <a:gd name="adj2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06175BD-9CA1-12FE-388D-ED3EB05372E2}"/>
                  </a:ext>
                </a:extLst>
              </p:cNvPr>
              <p:cNvCxnSpPr>
                <a:stCxn id="66" idx="0"/>
                <a:endCxn id="66" idx="2"/>
              </p:cNvCxnSpPr>
              <p:nvPr/>
            </p:nvCxnSpPr>
            <p:spPr>
              <a:xfrm>
                <a:off x="2709569" y="1782249"/>
                <a:ext cx="237743" cy="39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Freeform 125">
              <a:extLst>
                <a:ext uri="{FF2B5EF4-FFF2-40B4-BE49-F238E27FC236}">
                  <a16:creationId xmlns:a16="http://schemas.microsoft.com/office/drawing/2014/main" id="{3964361A-BF4A-B394-ABE5-DBDDFEADBB00}"/>
                </a:ext>
              </a:extLst>
            </p:cNvPr>
            <p:cNvSpPr/>
            <p:nvPr/>
          </p:nvSpPr>
          <p:spPr>
            <a:xfrm>
              <a:off x="2819479" y="1484900"/>
              <a:ext cx="168983" cy="181281"/>
            </a:xfrm>
            <a:custGeom>
              <a:avLst/>
              <a:gdLst>
                <a:gd name="connsiteX0" fmla="*/ 1032 w 168983"/>
                <a:gd name="connsiteY0" fmla="*/ 181281 h 181281"/>
                <a:gd name="connsiteX1" fmla="*/ 25025 w 168983"/>
                <a:gd name="connsiteY1" fmla="*/ 61316 h 181281"/>
                <a:gd name="connsiteX2" fmla="*/ 168983 w 168983"/>
                <a:gd name="connsiteY2" fmla="*/ 0 h 1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983" h="181281">
                  <a:moveTo>
                    <a:pt x="1032" y="181281"/>
                  </a:moveTo>
                  <a:cubicBezTo>
                    <a:pt x="-968" y="136405"/>
                    <a:pt x="-2967" y="91530"/>
                    <a:pt x="25025" y="61316"/>
                  </a:cubicBezTo>
                  <a:cubicBezTo>
                    <a:pt x="53017" y="31102"/>
                    <a:pt x="111000" y="15551"/>
                    <a:pt x="1689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491B5D-FFD4-5A00-0FA1-4E259F4BB658}"/>
              </a:ext>
            </a:extLst>
          </p:cNvPr>
          <p:cNvGrpSpPr/>
          <p:nvPr/>
        </p:nvGrpSpPr>
        <p:grpSpPr>
          <a:xfrm rot="5400000">
            <a:off x="4098660" y="1909543"/>
            <a:ext cx="296258" cy="417743"/>
            <a:chOff x="2651054" y="1484900"/>
            <a:chExt cx="296258" cy="41774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11E57D7-88CD-8CD7-5597-9CB73CA35A5A}"/>
                </a:ext>
              </a:extLst>
            </p:cNvPr>
            <p:cNvGrpSpPr/>
            <p:nvPr/>
          </p:nvGrpSpPr>
          <p:grpSpPr>
            <a:xfrm>
              <a:off x="2709568" y="1662642"/>
              <a:ext cx="237744" cy="240001"/>
              <a:chOff x="2709568" y="1662642"/>
              <a:chExt cx="237744" cy="240001"/>
            </a:xfrm>
          </p:grpSpPr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3EE7DD1B-C667-5621-B803-1ED924385AE4}"/>
                  </a:ext>
                </a:extLst>
              </p:cNvPr>
              <p:cNvSpPr/>
              <p:nvPr/>
            </p:nvSpPr>
            <p:spPr>
              <a:xfrm>
                <a:off x="2709568" y="1662642"/>
                <a:ext cx="237744" cy="240001"/>
              </a:xfrm>
              <a:prstGeom prst="arc">
                <a:avLst>
                  <a:gd name="adj1" fmla="val 10811384"/>
                  <a:gd name="adj2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88286F3-ABFB-AFE3-03DB-367DDB661667}"/>
                  </a:ext>
                </a:extLst>
              </p:cNvPr>
              <p:cNvCxnSpPr>
                <a:stCxn id="71" idx="0"/>
                <a:endCxn id="71" idx="2"/>
              </p:cNvCxnSpPr>
              <p:nvPr/>
            </p:nvCxnSpPr>
            <p:spPr>
              <a:xfrm>
                <a:off x="2709569" y="1782249"/>
                <a:ext cx="237743" cy="39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Freeform 129">
              <a:extLst>
                <a:ext uri="{FF2B5EF4-FFF2-40B4-BE49-F238E27FC236}">
                  <a16:creationId xmlns:a16="http://schemas.microsoft.com/office/drawing/2014/main" id="{74F3F8E1-8453-EB71-813C-01FB37200C53}"/>
                </a:ext>
              </a:extLst>
            </p:cNvPr>
            <p:cNvSpPr/>
            <p:nvPr/>
          </p:nvSpPr>
          <p:spPr>
            <a:xfrm flipH="1">
              <a:off x="2651054" y="1484900"/>
              <a:ext cx="168426" cy="181281"/>
            </a:xfrm>
            <a:custGeom>
              <a:avLst/>
              <a:gdLst>
                <a:gd name="connsiteX0" fmla="*/ 1032 w 168983"/>
                <a:gd name="connsiteY0" fmla="*/ 181281 h 181281"/>
                <a:gd name="connsiteX1" fmla="*/ 25025 w 168983"/>
                <a:gd name="connsiteY1" fmla="*/ 61316 h 181281"/>
                <a:gd name="connsiteX2" fmla="*/ 168983 w 168983"/>
                <a:gd name="connsiteY2" fmla="*/ 0 h 1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983" h="181281">
                  <a:moveTo>
                    <a:pt x="1032" y="181281"/>
                  </a:moveTo>
                  <a:cubicBezTo>
                    <a:pt x="-968" y="136405"/>
                    <a:pt x="-2967" y="91530"/>
                    <a:pt x="25025" y="61316"/>
                  </a:cubicBezTo>
                  <a:cubicBezTo>
                    <a:pt x="53017" y="31102"/>
                    <a:pt x="111000" y="15551"/>
                    <a:pt x="1689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" name="Textfeld 28">
            <a:extLst>
              <a:ext uri="{FF2B5EF4-FFF2-40B4-BE49-F238E27FC236}">
                <a16:creationId xmlns:a16="http://schemas.microsoft.com/office/drawing/2014/main" id="{3ED6B156-D35B-8154-0AF3-B99BD2D79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55" y="3769215"/>
            <a:ext cx="3440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Gravitational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wave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detection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FC666A95-E1AA-D316-50FF-4AB1883009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03" y="2470408"/>
            <a:ext cx="482067" cy="23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5"/>
    </mc:Choice>
    <mc:Fallback xmlns="">
      <p:transition spd="slow" advTm="45175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ADAFBF97-201D-816F-3134-BEDB202DC6A6}"/>
              </a:ext>
            </a:extLst>
          </p:cNvPr>
          <p:cNvSpPr txBox="1">
            <a:spLocks/>
          </p:cNvSpPr>
          <p:nvPr/>
        </p:nvSpPr>
        <p:spPr>
          <a:xfrm>
            <a:off x="891315" y="207581"/>
            <a:ext cx="11052152" cy="45781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>
                <a:solidFill>
                  <a:schemeClr val="tx1"/>
                </a:solidFill>
                <a:latin typeface="Arial" panose="020B0604020202020204"/>
                <a:sym typeface="Helvetica Light"/>
              </a:rPr>
              <a:t>Multi-ensemble, </a:t>
            </a:r>
            <a:r>
              <a:rPr lang="nl-NL" b="0" dirty="0" err="1">
                <a:solidFill>
                  <a:schemeClr val="tx1"/>
                </a:solidFill>
                <a:latin typeface="Arial" panose="020B0604020202020204"/>
                <a:sym typeface="Helvetica Light"/>
              </a:rPr>
              <a:t>z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ero-deadtime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 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clock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 operating </a:t>
            </a:r>
            <a:r>
              <a:rPr kumimoji="0" lang="nl-NL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Light"/>
              </a:rPr>
              <a:t>principle</a:t>
            </a:r>
            <a:endParaRPr kumimoji="0" lang="nl-NL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1F738-76EB-74F2-C34A-F0A023B94F9D}"/>
              </a:ext>
            </a:extLst>
          </p:cNvPr>
          <p:cNvSpPr txBox="1"/>
          <p:nvPr/>
        </p:nvSpPr>
        <p:spPr>
          <a:xfrm>
            <a:off x="512372" y="1166822"/>
            <a:ext cx="84346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Ramsey fringes of ensembles (1) and (2):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fast cycling, short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Ramse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y time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3319F-1DB2-1F18-003F-E27543D40F61}"/>
              </a:ext>
            </a:extLst>
          </p:cNvPr>
          <p:cNvSpPr txBox="1"/>
          <p:nvPr/>
        </p:nvSpPr>
        <p:spPr>
          <a:xfrm>
            <a:off x="512371" y="766712"/>
            <a:ext cx="11557709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Goal: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p</a:t>
            </a:r>
            <a:r>
              <a:rPr lang="en-GB" sz="2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hase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-lock clock laser to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atoms                  clock precision  scales as 1/(total measurement time)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8" name="Freeform 7 3">
            <a:extLst>
              <a:ext uri="{FF2B5EF4-FFF2-40B4-BE49-F238E27FC236}">
                <a16:creationId xmlns:a16="http://schemas.microsoft.com/office/drawing/2014/main" id="{532E43EC-CB94-7020-0469-A7023A8F66D2}"/>
              </a:ext>
            </a:extLst>
          </p:cNvPr>
          <p:cNvSpPr>
            <a:spLocks/>
          </p:cNvSpPr>
          <p:nvPr/>
        </p:nvSpPr>
        <p:spPr bwMode="auto">
          <a:xfrm>
            <a:off x="2054243" y="2047154"/>
            <a:ext cx="3183620" cy="1381846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9CA9A1-9D42-4354-7A8A-0B89C690D519}"/>
              </a:ext>
            </a:extLst>
          </p:cNvPr>
          <p:cNvGrpSpPr/>
          <p:nvPr/>
        </p:nvGrpSpPr>
        <p:grpSpPr>
          <a:xfrm>
            <a:off x="2303224" y="4942064"/>
            <a:ext cx="2412305" cy="1386100"/>
            <a:chOff x="1264977" y="1867791"/>
            <a:chExt cx="2412305" cy="989621"/>
          </a:xfrm>
        </p:grpSpPr>
        <p:sp>
          <p:nvSpPr>
            <p:cNvPr id="14" name="Freeform 11 3">
              <a:extLst>
                <a:ext uri="{FF2B5EF4-FFF2-40B4-BE49-F238E27FC236}">
                  <a16:creationId xmlns:a16="http://schemas.microsoft.com/office/drawing/2014/main" id="{B2FD016A-4569-0115-0285-FFBF6F11B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943" y="1867791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Freeform 7 3">
              <a:extLst>
                <a:ext uri="{FF2B5EF4-FFF2-40B4-BE49-F238E27FC236}">
                  <a16:creationId xmlns:a16="http://schemas.microsoft.com/office/drawing/2014/main" id="{3B3E948F-5147-DE99-781E-4315F35A7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977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6" name="Freeform 8 3">
              <a:extLst>
                <a:ext uri="{FF2B5EF4-FFF2-40B4-BE49-F238E27FC236}">
                  <a16:creationId xmlns:a16="http://schemas.microsoft.com/office/drawing/2014/main" id="{5F903708-7B4E-B9DE-37EB-DE7E33BB4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862" y="1867791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7" name="Freeform 9 3">
              <a:extLst>
                <a:ext uri="{FF2B5EF4-FFF2-40B4-BE49-F238E27FC236}">
                  <a16:creationId xmlns:a16="http://schemas.microsoft.com/office/drawing/2014/main" id="{4EE73A1F-2503-755D-5760-309171820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637" y="1867791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8" name="Freeform 10 3">
              <a:extLst>
                <a:ext uri="{FF2B5EF4-FFF2-40B4-BE49-F238E27FC236}">
                  <a16:creationId xmlns:a16="http://schemas.microsoft.com/office/drawing/2014/main" id="{8A59CF3C-56CC-172C-DF0E-C8B4247A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928" y="1867791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AFAE24C-18E4-836C-E265-98A599C4ACEB}"/>
              </a:ext>
            </a:extLst>
          </p:cNvPr>
          <p:cNvSpPr txBox="1"/>
          <p:nvPr/>
        </p:nvSpPr>
        <p:spPr>
          <a:xfrm>
            <a:off x="512372" y="4035532"/>
            <a:ext cx="84346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Ramsey fringes of ensembles (3) and (4):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slow cycling, long Ramsey time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CD1DD6-D189-A265-47D8-566A7EAC1C35}"/>
              </a:ext>
            </a:extLst>
          </p:cNvPr>
          <p:cNvCxnSpPr/>
          <p:nvPr/>
        </p:nvCxnSpPr>
        <p:spPr>
          <a:xfrm>
            <a:off x="1749442" y="3429000"/>
            <a:ext cx="4398137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3F06D6-1988-9B5B-5CBB-5BF39322C951}"/>
              </a:ext>
            </a:extLst>
          </p:cNvPr>
          <p:cNvCxnSpPr>
            <a:cxnSpLocks/>
          </p:cNvCxnSpPr>
          <p:nvPr/>
        </p:nvCxnSpPr>
        <p:spPr>
          <a:xfrm flipV="1">
            <a:off x="1901842" y="1651340"/>
            <a:ext cx="0" cy="193006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E3EA58-7A33-C065-F401-31FD58384C2E}"/>
              </a:ext>
            </a:extLst>
          </p:cNvPr>
          <p:cNvSpPr txBox="1"/>
          <p:nvPr/>
        </p:nvSpPr>
        <p:spPr>
          <a:xfrm>
            <a:off x="4880912" y="3452287"/>
            <a:ext cx="13718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f</a:t>
            </a:r>
            <a:r>
              <a:rPr lang="en-GB" sz="2000" baseline="-25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laser</a:t>
            </a:r>
            <a:r>
              <a:rPr lang="en-GB" sz="2000" baseline="-25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- </a:t>
            </a:r>
            <a:r>
              <a:rPr lang="en-GB" sz="2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f</a:t>
            </a:r>
            <a:r>
              <a:rPr lang="en-GB" sz="2000" baseline="-25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atoms</a:t>
            </a:r>
            <a:endParaRPr kumimoji="0" lang="en-GB" sz="20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752CAD-4EC7-1B61-9750-11F49D974112}"/>
              </a:ext>
            </a:extLst>
          </p:cNvPr>
          <p:cNvSpPr txBox="1"/>
          <p:nvPr/>
        </p:nvSpPr>
        <p:spPr>
          <a:xfrm>
            <a:off x="771539" y="2055599"/>
            <a:ext cx="908835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Fraction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excited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atoms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D6B1B-FE90-0E9E-2E45-E25D3A645C07}"/>
              </a:ext>
            </a:extLst>
          </p:cNvPr>
          <p:cNvSpPr txBox="1"/>
          <p:nvPr/>
        </p:nvSpPr>
        <p:spPr>
          <a:xfrm>
            <a:off x="1446074" y="1865100"/>
            <a:ext cx="3278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1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CB435E-89B2-5F8F-8612-8A99DCC3CC04}"/>
              </a:ext>
            </a:extLst>
          </p:cNvPr>
          <p:cNvSpPr txBox="1"/>
          <p:nvPr/>
        </p:nvSpPr>
        <p:spPr>
          <a:xfrm>
            <a:off x="1446073" y="3242846"/>
            <a:ext cx="3278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0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6B2CB5-F9A7-50F3-C1AC-9B6B6EDE4977}"/>
              </a:ext>
            </a:extLst>
          </p:cNvPr>
          <p:cNvCxnSpPr>
            <a:cxnSpLocks/>
          </p:cNvCxnSpPr>
          <p:nvPr/>
        </p:nvCxnSpPr>
        <p:spPr>
          <a:xfrm>
            <a:off x="1749441" y="2034377"/>
            <a:ext cx="304802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A04912-9725-E17A-B4D2-FC73B570BFB9}"/>
              </a:ext>
            </a:extLst>
          </p:cNvPr>
          <p:cNvCxnSpPr/>
          <p:nvPr/>
        </p:nvCxnSpPr>
        <p:spPr>
          <a:xfrm>
            <a:off x="3239731" y="2516811"/>
            <a:ext cx="0" cy="924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D35195-04ED-38FA-710E-6D941B7CEF7C}"/>
              </a:ext>
            </a:extLst>
          </p:cNvPr>
          <p:cNvCxnSpPr>
            <a:cxnSpLocks/>
          </p:cNvCxnSpPr>
          <p:nvPr/>
        </p:nvCxnSpPr>
        <p:spPr>
          <a:xfrm>
            <a:off x="3236389" y="3242846"/>
            <a:ext cx="0" cy="392576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7431B8D-F9A7-505C-810A-8A8B220BA919}"/>
              </a:ext>
            </a:extLst>
          </p:cNvPr>
          <p:cNvSpPr txBox="1"/>
          <p:nvPr/>
        </p:nvSpPr>
        <p:spPr>
          <a:xfrm>
            <a:off x="3119234" y="3605418"/>
            <a:ext cx="3278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0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3D8BBF-9149-0F3B-C1A3-D8391B06DDCC}"/>
              </a:ext>
            </a:extLst>
          </p:cNvPr>
          <p:cNvSpPr/>
          <p:nvPr/>
        </p:nvSpPr>
        <p:spPr>
          <a:xfrm>
            <a:off x="1919466" y="2943125"/>
            <a:ext cx="1597424" cy="159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BEC7BF-C030-DEA4-A3C1-02E7423B5790}"/>
              </a:ext>
            </a:extLst>
          </p:cNvPr>
          <p:cNvSpPr/>
          <p:nvPr/>
        </p:nvSpPr>
        <p:spPr>
          <a:xfrm rot="5400000">
            <a:off x="3191673" y="3140397"/>
            <a:ext cx="533578" cy="116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E5AAED-2D57-E671-F487-48FDBC901F37}"/>
              </a:ext>
            </a:extLst>
          </p:cNvPr>
          <p:cNvSpPr/>
          <p:nvPr/>
        </p:nvSpPr>
        <p:spPr>
          <a:xfrm rot="16200000">
            <a:off x="3176831" y="1316677"/>
            <a:ext cx="219603" cy="1220240"/>
          </a:xfrm>
          <a:prstGeom prst="rightBrac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BAB925-9F7B-2CB3-4B16-D2E30B1EBC3A}"/>
              </a:ext>
            </a:extLst>
          </p:cNvPr>
          <p:cNvSpPr txBox="1"/>
          <p:nvPr/>
        </p:nvSpPr>
        <p:spPr>
          <a:xfrm>
            <a:off x="2319772" y="1517068"/>
            <a:ext cx="281492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B050"/>
                </a:solidFill>
                <a:latin typeface="Calibri" panose="020F0502020204030204"/>
                <a:sym typeface="Helvetica Light"/>
              </a:rPr>
              <a:t>Error free measurement range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541502-642F-3606-8E6B-E357845CF2B3}"/>
              </a:ext>
            </a:extLst>
          </p:cNvPr>
          <p:cNvCxnSpPr>
            <a:cxnSpLocks/>
          </p:cNvCxnSpPr>
          <p:nvPr/>
        </p:nvCxnSpPr>
        <p:spPr>
          <a:xfrm>
            <a:off x="3896751" y="2180492"/>
            <a:ext cx="0" cy="1237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F6D70FE-EDF8-2998-56E8-C40C8EA2DEBC}"/>
              </a:ext>
            </a:extLst>
          </p:cNvPr>
          <p:cNvSpPr txBox="1"/>
          <p:nvPr/>
        </p:nvSpPr>
        <p:spPr>
          <a:xfrm>
            <a:off x="6819366" y="1821149"/>
            <a:ext cx="4153430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1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, fast lock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large error free range</a:t>
            </a:r>
            <a:b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</a:b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because of large Ramsey fringe period</a:t>
            </a:r>
            <a:endParaRPr lang="en-GB" sz="2000" dirty="0">
              <a:solidFill>
                <a:prstClr val="black"/>
              </a:solidFill>
              <a:latin typeface="Calibri" panose="020F0502020204030204"/>
              <a:sym typeface="Helvetica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low precision </a:t>
            </a:r>
            <a:b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</a:b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because of finite atom number S/N and shallow slope of Ramsey fringe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EF2DB5-581D-F41D-07E4-FC0FB10D0129}"/>
              </a:ext>
            </a:extLst>
          </p:cNvPr>
          <p:cNvSpPr txBox="1"/>
          <p:nvPr/>
        </p:nvSpPr>
        <p:spPr>
          <a:xfrm>
            <a:off x="6819376" y="4599132"/>
            <a:ext cx="3623183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2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nd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 , slow lock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small error free range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high precision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9AA10DA-D69B-B318-BAFF-CAA6809CFB17}"/>
              </a:ext>
            </a:extLst>
          </p:cNvPr>
          <p:cNvCxnSpPr/>
          <p:nvPr/>
        </p:nvCxnSpPr>
        <p:spPr>
          <a:xfrm>
            <a:off x="1749442" y="6332310"/>
            <a:ext cx="4398137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E87CC3-F719-0659-6CC5-1E21231D82C4}"/>
              </a:ext>
            </a:extLst>
          </p:cNvPr>
          <p:cNvCxnSpPr>
            <a:cxnSpLocks/>
          </p:cNvCxnSpPr>
          <p:nvPr/>
        </p:nvCxnSpPr>
        <p:spPr>
          <a:xfrm flipV="1">
            <a:off x="1901842" y="4554650"/>
            <a:ext cx="0" cy="193006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E45FDA4-9EEE-717B-EAF3-7690EB3E8B9E}"/>
              </a:ext>
            </a:extLst>
          </p:cNvPr>
          <p:cNvSpPr txBox="1"/>
          <p:nvPr/>
        </p:nvSpPr>
        <p:spPr>
          <a:xfrm>
            <a:off x="771539" y="4958909"/>
            <a:ext cx="908835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Fraction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excited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atoms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8FD41D-12D2-F522-5933-FBB4A2893A39}"/>
              </a:ext>
            </a:extLst>
          </p:cNvPr>
          <p:cNvSpPr txBox="1"/>
          <p:nvPr/>
        </p:nvSpPr>
        <p:spPr>
          <a:xfrm>
            <a:off x="1446074" y="4768410"/>
            <a:ext cx="3278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1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0A3805-2D0B-7321-8963-DA237FF53869}"/>
              </a:ext>
            </a:extLst>
          </p:cNvPr>
          <p:cNvSpPr txBox="1"/>
          <p:nvPr/>
        </p:nvSpPr>
        <p:spPr>
          <a:xfrm>
            <a:off x="1446073" y="6146156"/>
            <a:ext cx="3278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0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E262923-F445-C14D-EA9F-DDA4D9B545B6}"/>
              </a:ext>
            </a:extLst>
          </p:cNvPr>
          <p:cNvCxnSpPr>
            <a:cxnSpLocks/>
          </p:cNvCxnSpPr>
          <p:nvPr/>
        </p:nvCxnSpPr>
        <p:spPr>
          <a:xfrm>
            <a:off x="1749441" y="4937687"/>
            <a:ext cx="304802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D397D71-877B-5A50-85FC-060F0A6A604B}"/>
              </a:ext>
            </a:extLst>
          </p:cNvPr>
          <p:cNvCxnSpPr/>
          <p:nvPr/>
        </p:nvCxnSpPr>
        <p:spPr>
          <a:xfrm>
            <a:off x="3239731" y="5420121"/>
            <a:ext cx="0" cy="924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561DD54-677E-37C1-394A-BC4D43820164}"/>
              </a:ext>
            </a:extLst>
          </p:cNvPr>
          <p:cNvCxnSpPr>
            <a:cxnSpLocks/>
          </p:cNvCxnSpPr>
          <p:nvPr/>
        </p:nvCxnSpPr>
        <p:spPr>
          <a:xfrm>
            <a:off x="3236389" y="6146156"/>
            <a:ext cx="0" cy="392576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41E1F6A-ADE7-6580-BF68-E38652A1821C}"/>
              </a:ext>
            </a:extLst>
          </p:cNvPr>
          <p:cNvSpPr txBox="1"/>
          <p:nvPr/>
        </p:nvSpPr>
        <p:spPr>
          <a:xfrm>
            <a:off x="3119234" y="6508728"/>
            <a:ext cx="3278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0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B3D5789-F361-C5D5-5EAB-D3C7D0DBE2D4}"/>
              </a:ext>
            </a:extLst>
          </p:cNvPr>
          <p:cNvSpPr/>
          <p:nvPr/>
        </p:nvSpPr>
        <p:spPr>
          <a:xfrm>
            <a:off x="1919466" y="5846434"/>
            <a:ext cx="1352494" cy="1709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id="{FDED629D-CCD0-F491-5567-E9F14B7596B4}"/>
              </a:ext>
            </a:extLst>
          </p:cNvPr>
          <p:cNvSpPr/>
          <p:nvPr/>
        </p:nvSpPr>
        <p:spPr>
          <a:xfrm rot="16200000">
            <a:off x="3107060" y="4730514"/>
            <a:ext cx="279398" cy="174571"/>
          </a:xfrm>
          <a:prstGeom prst="rightBrac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DC227A-EF7F-2F80-7B3D-85AD01FB29CF}"/>
              </a:ext>
            </a:extLst>
          </p:cNvPr>
          <p:cNvSpPr txBox="1"/>
          <p:nvPr/>
        </p:nvSpPr>
        <p:spPr>
          <a:xfrm>
            <a:off x="2319772" y="4378174"/>
            <a:ext cx="281492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B050"/>
                </a:solidFill>
                <a:latin typeface="Calibri" panose="020F0502020204030204"/>
                <a:sym typeface="Helvetica Light"/>
              </a:rPr>
              <a:t>Error free measurement range</a:t>
            </a:r>
            <a:endParaRPr kumimoji="0" lang="en-GB" sz="1600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AA633C2-BC8B-2A93-DBEF-18963DC098C3}"/>
              </a:ext>
            </a:extLst>
          </p:cNvPr>
          <p:cNvCxnSpPr>
            <a:cxnSpLocks/>
          </p:cNvCxnSpPr>
          <p:nvPr/>
        </p:nvCxnSpPr>
        <p:spPr>
          <a:xfrm>
            <a:off x="3348110" y="5083802"/>
            <a:ext cx="0" cy="1237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821116E-69FD-3D5C-B42B-C12415803FA1}"/>
              </a:ext>
            </a:extLst>
          </p:cNvPr>
          <p:cNvCxnSpPr>
            <a:cxnSpLocks/>
          </p:cNvCxnSpPr>
          <p:nvPr/>
        </p:nvCxnSpPr>
        <p:spPr>
          <a:xfrm>
            <a:off x="3286028" y="5846434"/>
            <a:ext cx="0" cy="481730"/>
          </a:xfrm>
          <a:prstGeom prst="line">
            <a:avLst/>
          </a:prstGeom>
          <a:ln w="41275">
            <a:solidFill>
              <a:srgbClr val="19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54F262D-841F-645B-E9A2-B272BC2814E0}"/>
              </a:ext>
            </a:extLst>
          </p:cNvPr>
          <p:cNvSpPr txBox="1"/>
          <p:nvPr/>
        </p:nvSpPr>
        <p:spPr>
          <a:xfrm>
            <a:off x="6819366" y="5644784"/>
            <a:ext cx="512410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long Ramsey time with small error only possible because clock laser pre-stabilized by fast lock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2DE27BD-0CCA-F815-EFC0-9878071A5A32}"/>
              </a:ext>
            </a:extLst>
          </p:cNvPr>
          <p:cNvCxnSpPr/>
          <p:nvPr/>
        </p:nvCxnSpPr>
        <p:spPr>
          <a:xfrm>
            <a:off x="4642341" y="983686"/>
            <a:ext cx="59083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1D337C0-F4B7-8C4C-5651-490B85D18B00}"/>
              </a:ext>
            </a:extLst>
          </p:cNvPr>
          <p:cNvSpPr txBox="1"/>
          <p:nvPr/>
        </p:nvSpPr>
        <p:spPr>
          <a:xfrm>
            <a:off x="4937758" y="6345086"/>
            <a:ext cx="13718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f</a:t>
            </a:r>
            <a:r>
              <a:rPr lang="en-GB" sz="2000" baseline="-25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laser</a:t>
            </a:r>
            <a:r>
              <a:rPr lang="en-GB" sz="2000" baseline="-25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sym typeface="Helvetica Light"/>
              </a:rPr>
              <a:t>- </a:t>
            </a:r>
            <a:r>
              <a:rPr lang="en-GB" sz="2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f</a:t>
            </a:r>
            <a:r>
              <a:rPr lang="en-GB" sz="2000" baseline="-25000" dirty="0" err="1">
                <a:solidFill>
                  <a:prstClr val="black"/>
                </a:solidFill>
                <a:latin typeface="Calibri" panose="020F0502020204030204"/>
                <a:sym typeface="Helvetica Light"/>
              </a:rPr>
              <a:t>atoms</a:t>
            </a:r>
            <a:endParaRPr kumimoji="0" lang="en-GB" sz="200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2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animBg="1"/>
      <p:bldP spid="40" grpId="0" animBg="1"/>
      <p:bldP spid="43" grpId="0" animBg="1"/>
      <p:bldP spid="44" grpId="0"/>
      <p:bldP spid="50" grpId="0"/>
      <p:bldP spid="51" grpId="0"/>
      <p:bldP spid="56" grpId="0"/>
      <p:bldP spid="57" grpId="0"/>
      <p:bldP spid="58" grpId="0"/>
      <p:bldP spid="62" grpId="0"/>
      <p:bldP spid="63" grpId="0" animBg="1"/>
      <p:bldP spid="65" grpId="0" animBg="1"/>
      <p:bldP spid="66" grpId="0"/>
      <p:bldP spid="71" grpId="0"/>
      <p:bldP spid="7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</a:t>
            </a:r>
          </a:p>
        </p:txBody>
      </p:sp>
      <p:sp>
        <p:nvSpPr>
          <p:cNvPr id="202" name="Abgerundetes Rechteck 17">
            <a:extLst>
              <a:ext uri="{FF2B5EF4-FFF2-40B4-BE49-F238E27FC236}">
                <a16:creationId xmlns:a16="http://schemas.microsoft.com/office/drawing/2014/main" id="{B22C4166-F0FE-4CBC-9C87-17E626A552A1}"/>
              </a:ext>
            </a:extLst>
          </p:cNvPr>
          <p:cNvSpPr/>
          <p:nvPr/>
        </p:nvSpPr>
        <p:spPr>
          <a:xfrm>
            <a:off x="1547158" y="902825"/>
            <a:ext cx="4357845" cy="2564624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C122F436-FE20-40CE-9BD4-497933FE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 r="69459" b="67732"/>
          <a:stretch/>
        </p:blipFill>
        <p:spPr>
          <a:xfrm>
            <a:off x="1856721" y="1533417"/>
            <a:ext cx="3724813" cy="1515709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A576528-4945-408A-919A-41FAC7F51F36}"/>
              </a:ext>
            </a:extLst>
          </p:cNvPr>
          <p:cNvGrpSpPr>
            <a:grpSpLocks noChangeAspect="1"/>
          </p:cNvGrpSpPr>
          <p:nvPr/>
        </p:nvGrpSpPr>
        <p:grpSpPr>
          <a:xfrm>
            <a:off x="4694630" y="2702770"/>
            <a:ext cx="873331" cy="381503"/>
            <a:chOff x="6014506" y="6100337"/>
            <a:chExt cx="321354" cy="14037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C30E0C-6F19-439E-AD7C-8FE4E925253B}"/>
                </a:ext>
              </a:extLst>
            </p:cNvPr>
            <p:cNvCxnSpPr/>
            <p:nvPr/>
          </p:nvCxnSpPr>
          <p:spPr bwMode="auto">
            <a:xfrm>
              <a:off x="6112880" y="6100337"/>
              <a:ext cx="100584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Textfeld 186">
              <a:extLst>
                <a:ext uri="{FF2B5EF4-FFF2-40B4-BE49-F238E27FC236}">
                  <a16:creationId xmlns:a16="http://schemas.microsoft.com/office/drawing/2014/main" id="{FB614E36-7B65-4715-8010-F313D2555311}"/>
                </a:ext>
              </a:extLst>
            </p:cNvPr>
            <p:cNvSpPr txBox="1"/>
            <p:nvPr/>
          </p:nvSpPr>
          <p:spPr>
            <a:xfrm>
              <a:off x="6014506" y="6110874"/>
              <a:ext cx="321354" cy="129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100µm</a:t>
              </a:r>
            </a:p>
          </p:txBody>
        </p:sp>
      </p:grpSp>
      <p:sp>
        <p:nvSpPr>
          <p:cNvPr id="207" name="Abgerundetes Rechteck 17">
            <a:extLst>
              <a:ext uri="{FF2B5EF4-FFF2-40B4-BE49-F238E27FC236}">
                <a16:creationId xmlns:a16="http://schemas.microsoft.com/office/drawing/2014/main" id="{199842C0-9493-43C4-B674-55C6D61ECF0A}"/>
              </a:ext>
            </a:extLst>
          </p:cNvPr>
          <p:cNvSpPr/>
          <p:nvPr/>
        </p:nvSpPr>
        <p:spPr>
          <a:xfrm>
            <a:off x="6302263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itel 1">
            <a:extLst>
              <a:ext uri="{FF2B5EF4-FFF2-40B4-BE49-F238E27FC236}">
                <a16:creationId xmlns:a16="http://schemas.microsoft.com/office/drawing/2014/main" id="{989865FE-52DC-476A-8FBE-AB620340B18F}"/>
              </a:ext>
            </a:extLst>
          </p:cNvPr>
          <p:cNvSpPr txBox="1">
            <a:spLocks/>
          </p:cNvSpPr>
          <p:nvPr/>
        </p:nvSpPr>
        <p:spPr>
          <a:xfrm>
            <a:off x="6302263" y="3831931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Continuous-wave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atom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9" name="Abgerundetes Rechteck 17">
            <a:extLst>
              <a:ext uri="{FF2B5EF4-FFF2-40B4-BE49-F238E27FC236}">
                <a16:creationId xmlns:a16="http://schemas.microsoft.com/office/drawing/2014/main" id="{C2A9D530-A815-4113-9C16-9F977B617457}"/>
              </a:ext>
            </a:extLst>
          </p:cNvPr>
          <p:cNvSpPr/>
          <p:nvPr/>
        </p:nvSpPr>
        <p:spPr>
          <a:xfrm>
            <a:off x="1530381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Titel 1">
            <a:extLst>
              <a:ext uri="{FF2B5EF4-FFF2-40B4-BE49-F238E27FC236}">
                <a16:creationId xmlns:a16="http://schemas.microsoft.com/office/drawing/2014/main" id="{D29DE16A-2650-4CE3-A5E7-CEE3526D3303}"/>
              </a:ext>
            </a:extLst>
          </p:cNvPr>
          <p:cNvSpPr txBox="1">
            <a:spLocks/>
          </p:cNvSpPr>
          <p:nvPr/>
        </p:nvSpPr>
        <p:spPr>
          <a:xfrm>
            <a:off x="1530381" y="3832622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clocks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1" name="Titel 1">
            <a:extLst>
              <a:ext uri="{FF2B5EF4-FFF2-40B4-BE49-F238E27FC236}">
                <a16:creationId xmlns:a16="http://schemas.microsoft.com/office/drawing/2014/main" id="{963BD723-403A-4E60-8404-9B38E3A0443F}"/>
              </a:ext>
            </a:extLst>
          </p:cNvPr>
          <p:cNvSpPr txBox="1">
            <a:spLocks/>
          </p:cNvSpPr>
          <p:nvPr/>
        </p:nvSpPr>
        <p:spPr>
          <a:xfrm>
            <a:off x="1515117" y="990511"/>
            <a:ext cx="4357845" cy="707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µK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Sr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beam in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dark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2" name="Abgerundetes Rechteck 17">
            <a:extLst>
              <a:ext uri="{FF2B5EF4-FFF2-40B4-BE49-F238E27FC236}">
                <a16:creationId xmlns:a16="http://schemas.microsoft.com/office/drawing/2014/main" id="{59387073-EB87-47E6-82AC-3023D69CA1D0}"/>
              </a:ext>
            </a:extLst>
          </p:cNvPr>
          <p:cNvSpPr/>
          <p:nvPr/>
        </p:nvSpPr>
        <p:spPr>
          <a:xfrm>
            <a:off x="6302263" y="902826"/>
            <a:ext cx="4374621" cy="2574498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itel 1">
            <a:extLst>
              <a:ext uri="{FF2B5EF4-FFF2-40B4-BE49-F238E27FC236}">
                <a16:creationId xmlns:a16="http://schemas.microsoft.com/office/drawing/2014/main" id="{1CA63350-C220-48B7-96BC-CCBC4FFEF872}"/>
              </a:ext>
            </a:extLst>
          </p:cNvPr>
          <p:cNvSpPr txBox="1">
            <a:spLocks/>
          </p:cNvSpPr>
          <p:nvPr/>
        </p:nvSpPr>
        <p:spPr>
          <a:xfrm>
            <a:off x="6302263" y="965550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BEC</a:t>
            </a:r>
          </a:p>
        </p:txBody>
      </p:sp>
      <p:sp>
        <p:nvSpPr>
          <p:cNvPr id="214" name="Right Arrow 35">
            <a:extLst>
              <a:ext uri="{FF2B5EF4-FFF2-40B4-BE49-F238E27FC236}">
                <a16:creationId xmlns:a16="http://schemas.microsoft.com/office/drawing/2014/main" id="{AB165DCE-9963-4216-AFA2-0EE185934F2F}"/>
              </a:ext>
            </a:extLst>
          </p:cNvPr>
          <p:cNvSpPr/>
          <p:nvPr/>
        </p:nvSpPr>
        <p:spPr>
          <a:xfrm>
            <a:off x="5726572" y="2130646"/>
            <a:ext cx="748795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ight Arrow 37">
            <a:extLst>
              <a:ext uri="{FF2B5EF4-FFF2-40B4-BE49-F238E27FC236}">
                <a16:creationId xmlns:a16="http://schemas.microsoft.com/office/drawing/2014/main" id="{F2166697-5B1C-44F1-B22A-CBCA234BA27B}"/>
              </a:ext>
            </a:extLst>
          </p:cNvPr>
          <p:cNvSpPr/>
          <p:nvPr/>
        </p:nvSpPr>
        <p:spPr>
          <a:xfrm rot="5400000">
            <a:off x="8116656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ight Arrow 39">
            <a:extLst>
              <a:ext uri="{FF2B5EF4-FFF2-40B4-BE49-F238E27FC236}">
                <a16:creationId xmlns:a16="http://schemas.microsoft.com/office/drawing/2014/main" id="{F079054D-13D7-4A98-824F-6C5E8DC76652}"/>
              </a:ext>
            </a:extLst>
          </p:cNvPr>
          <p:cNvSpPr/>
          <p:nvPr/>
        </p:nvSpPr>
        <p:spPr>
          <a:xfrm rot="5400000">
            <a:off x="3232683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439A3F0D-E491-4B36-B4BD-5A4AC552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14376" b="10594"/>
          <a:stretch/>
        </p:blipFill>
        <p:spPr>
          <a:xfrm>
            <a:off x="6644614" y="1533417"/>
            <a:ext cx="3689921" cy="1489761"/>
          </a:xfrm>
          <a:prstGeom prst="rect">
            <a:avLst/>
          </a:prstGeom>
        </p:spPr>
      </p:pic>
      <p:sp>
        <p:nvSpPr>
          <p:cNvPr id="218" name="Textfeld 28">
            <a:extLst>
              <a:ext uri="{FF2B5EF4-FFF2-40B4-BE49-F238E27FC236}">
                <a16:creationId xmlns:a16="http://schemas.microsoft.com/office/drawing/2014/main" id="{10B3112B-0FA8-4878-B53C-817C0240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117" y="6220008"/>
            <a:ext cx="4389885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time</a:t>
            </a:r>
          </a:p>
        </p:txBody>
      </p:sp>
      <p:sp>
        <p:nvSpPr>
          <p:cNvPr id="219" name="Textfeld 28">
            <a:extLst>
              <a:ext uri="{FF2B5EF4-FFF2-40B4-BE49-F238E27FC236}">
                <a16:creationId xmlns:a16="http://schemas.microsoft.com/office/drawing/2014/main" id="{4CC0729C-BE92-4633-92CF-59F8BC56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262" y="6220008"/>
            <a:ext cx="4374622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rotation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313C19-4DF4-49D6-9E6E-763744136106}"/>
              </a:ext>
            </a:extLst>
          </p:cNvPr>
          <p:cNvSpPr/>
          <p:nvPr/>
        </p:nvSpPr>
        <p:spPr bwMode="auto">
          <a:xfrm>
            <a:off x="6644615" y="4353129"/>
            <a:ext cx="3689921" cy="1851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780179A-E728-4E5A-8196-A37C0D26EE0E}"/>
              </a:ext>
            </a:extLst>
          </p:cNvPr>
          <p:cNvGrpSpPr/>
          <p:nvPr/>
        </p:nvGrpSpPr>
        <p:grpSpPr>
          <a:xfrm>
            <a:off x="8710222" y="5404223"/>
            <a:ext cx="110682" cy="703196"/>
            <a:chOff x="2337487" y="4276181"/>
            <a:chExt cx="194356" cy="1959321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03585572-CC3A-4B8C-B4B0-397CBC4EBC98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431" name="Freeform 7 4">
                <a:extLst>
                  <a:ext uri="{FF2B5EF4-FFF2-40B4-BE49-F238E27FC236}">
                    <a16:creationId xmlns:a16="http://schemas.microsoft.com/office/drawing/2014/main" id="{1BDCFE73-CBDB-46A1-942E-3909E184E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2" name="Freeform 8 4">
                <a:extLst>
                  <a:ext uri="{FF2B5EF4-FFF2-40B4-BE49-F238E27FC236}">
                    <a16:creationId xmlns:a16="http://schemas.microsoft.com/office/drawing/2014/main" id="{188C6DFA-7485-435F-835C-F826BFCB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3" name="Freeform 9 4">
                <a:extLst>
                  <a:ext uri="{FF2B5EF4-FFF2-40B4-BE49-F238E27FC236}">
                    <a16:creationId xmlns:a16="http://schemas.microsoft.com/office/drawing/2014/main" id="{E2689A99-68A4-4FE6-9B7A-94960DE0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4" name="Freeform 10 4">
                <a:extLst>
                  <a:ext uri="{FF2B5EF4-FFF2-40B4-BE49-F238E27FC236}">
                    <a16:creationId xmlns:a16="http://schemas.microsoft.com/office/drawing/2014/main" id="{48E001E8-8249-4412-936D-6DDC4E4A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0" name="Isosceles Triangle 429">
              <a:extLst>
                <a:ext uri="{FF2B5EF4-FFF2-40B4-BE49-F238E27FC236}">
                  <a16:creationId xmlns:a16="http://schemas.microsoft.com/office/drawing/2014/main" id="{913328C3-FFEA-4D70-AB3A-33AEBFB02A0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7" y="5917885"/>
              <a:ext cx="194352" cy="317617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5E24891-8268-4C6D-A500-97D7BC7F4061}"/>
              </a:ext>
            </a:extLst>
          </p:cNvPr>
          <p:cNvGrpSpPr/>
          <p:nvPr/>
        </p:nvGrpSpPr>
        <p:grpSpPr>
          <a:xfrm>
            <a:off x="7637739" y="4508845"/>
            <a:ext cx="2264534" cy="1013265"/>
            <a:chOff x="7651543" y="2234282"/>
            <a:chExt cx="3934953" cy="1760694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F66AF9F-4F08-4F83-9884-F3501873FE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B735180-7DED-4B95-9854-3F1677784ED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760694"/>
              <a:chOff x="7651543" y="2234282"/>
              <a:chExt cx="3934953" cy="1760694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51D9740-8A96-46EA-B01A-1F3077724F4D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F301B4E5-5B42-4427-9AAD-18EFD6A4B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2F23897-59C1-4321-AAE1-FAAD66CBE7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4FA2165-C818-43F2-9896-CFCBF16F5B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E7891B6-5A55-46F5-9590-F3B2EF57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C917D87D-E2EE-480C-9D8B-7C74B977AF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2ED01D2-8C40-40D2-8AA3-B22ADCC962DA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CC7D1B8-6195-4653-B12C-BA823BD4248D}"/>
                  </a:ext>
                </a:extLst>
              </p:cNvPr>
              <p:cNvSpPr/>
              <p:nvPr/>
            </p:nvSpPr>
            <p:spPr>
              <a:xfrm>
                <a:off x="9331963" y="3384365"/>
                <a:ext cx="634285" cy="61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5" name="Ellipse 602">
            <a:extLst>
              <a:ext uri="{FF2B5EF4-FFF2-40B4-BE49-F238E27FC236}">
                <a16:creationId xmlns:a16="http://schemas.microsoft.com/office/drawing/2014/main" id="{DCB83ECD-3666-44CA-8040-7141963B19B5}"/>
              </a:ext>
            </a:extLst>
          </p:cNvPr>
          <p:cNvSpPr/>
          <p:nvPr/>
        </p:nvSpPr>
        <p:spPr bwMode="auto">
          <a:xfrm rot="1315744">
            <a:off x="8569627" y="501878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6" name="Ellipse 608">
            <a:extLst>
              <a:ext uri="{FF2B5EF4-FFF2-40B4-BE49-F238E27FC236}">
                <a16:creationId xmlns:a16="http://schemas.microsoft.com/office/drawing/2014/main" id="{912E2E86-1D9A-4A23-BB07-73D9E4A3FD4A}"/>
              </a:ext>
            </a:extLst>
          </p:cNvPr>
          <p:cNvSpPr/>
          <p:nvPr/>
        </p:nvSpPr>
        <p:spPr bwMode="auto">
          <a:xfrm rot="1315744">
            <a:off x="8339248" y="519381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7" name="Freihandform 619">
            <a:extLst>
              <a:ext uri="{FF2B5EF4-FFF2-40B4-BE49-F238E27FC236}">
                <a16:creationId xmlns:a16="http://schemas.microsoft.com/office/drawing/2014/main" id="{15C8885D-361A-47E7-8A72-4E7B36DAA6CA}"/>
              </a:ext>
            </a:extLst>
          </p:cNvPr>
          <p:cNvSpPr/>
          <p:nvPr/>
        </p:nvSpPr>
        <p:spPr bwMode="auto">
          <a:xfrm rot="1315744">
            <a:off x="8437684" y="5134174"/>
            <a:ext cx="226738" cy="126568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8" name="Freihandform 620">
            <a:extLst>
              <a:ext uri="{FF2B5EF4-FFF2-40B4-BE49-F238E27FC236}">
                <a16:creationId xmlns:a16="http://schemas.microsoft.com/office/drawing/2014/main" id="{BBD0B867-E527-4366-B1DC-C3771E70884D}"/>
              </a:ext>
            </a:extLst>
          </p:cNvPr>
          <p:cNvSpPr/>
          <p:nvPr/>
        </p:nvSpPr>
        <p:spPr bwMode="auto">
          <a:xfrm rot="1315744" flipH="1">
            <a:off x="8302343" y="4960715"/>
            <a:ext cx="262942" cy="112938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9" name="Ellipse 602">
            <a:extLst>
              <a:ext uri="{FF2B5EF4-FFF2-40B4-BE49-F238E27FC236}">
                <a16:creationId xmlns:a16="http://schemas.microsoft.com/office/drawing/2014/main" id="{AFE90CA5-47A3-4629-B669-834C8F6C5F83}"/>
              </a:ext>
            </a:extLst>
          </p:cNvPr>
          <p:cNvSpPr/>
          <p:nvPr/>
        </p:nvSpPr>
        <p:spPr bwMode="auto">
          <a:xfrm rot="1315744">
            <a:off x="8657333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" name="Ellipse 602">
            <a:extLst>
              <a:ext uri="{FF2B5EF4-FFF2-40B4-BE49-F238E27FC236}">
                <a16:creationId xmlns:a16="http://schemas.microsoft.com/office/drawing/2014/main" id="{ACC48369-A230-4BBC-811B-F8907085A8B9}"/>
              </a:ext>
            </a:extLst>
          </p:cNvPr>
          <p:cNvSpPr/>
          <p:nvPr/>
        </p:nvSpPr>
        <p:spPr bwMode="auto">
          <a:xfrm rot="1315744">
            <a:off x="8183651" y="4559545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" name="Ellipse 602">
            <a:extLst>
              <a:ext uri="{FF2B5EF4-FFF2-40B4-BE49-F238E27FC236}">
                <a16:creationId xmlns:a16="http://schemas.microsoft.com/office/drawing/2014/main" id="{A7D142F3-160B-4293-B733-3B2283FC6587}"/>
              </a:ext>
            </a:extLst>
          </p:cNvPr>
          <p:cNvSpPr/>
          <p:nvPr/>
        </p:nvSpPr>
        <p:spPr bwMode="auto">
          <a:xfrm rot="1315744">
            <a:off x="8059582" y="486171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2" name="Ellipse 602">
            <a:extLst>
              <a:ext uri="{FF2B5EF4-FFF2-40B4-BE49-F238E27FC236}">
                <a16:creationId xmlns:a16="http://schemas.microsoft.com/office/drawing/2014/main" id="{A71E7D7A-2AB4-48A3-8873-F8CCA70423CE}"/>
              </a:ext>
            </a:extLst>
          </p:cNvPr>
          <p:cNvSpPr/>
          <p:nvPr/>
        </p:nvSpPr>
        <p:spPr bwMode="auto">
          <a:xfrm rot="1315744">
            <a:off x="9172925" y="503517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3" name="Ellipse 602">
            <a:extLst>
              <a:ext uri="{FF2B5EF4-FFF2-40B4-BE49-F238E27FC236}">
                <a16:creationId xmlns:a16="http://schemas.microsoft.com/office/drawing/2014/main" id="{D096C834-7771-47FE-8888-A3AD2474D0E5}"/>
              </a:ext>
            </a:extLst>
          </p:cNvPr>
          <p:cNvSpPr/>
          <p:nvPr/>
        </p:nvSpPr>
        <p:spPr bwMode="auto">
          <a:xfrm rot="1315744">
            <a:off x="9040594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4" name="Ellipse 602">
            <a:extLst>
              <a:ext uri="{FF2B5EF4-FFF2-40B4-BE49-F238E27FC236}">
                <a16:creationId xmlns:a16="http://schemas.microsoft.com/office/drawing/2014/main" id="{E1B97184-E99D-4788-BAB2-7BA263333114}"/>
              </a:ext>
            </a:extLst>
          </p:cNvPr>
          <p:cNvSpPr/>
          <p:nvPr/>
        </p:nvSpPr>
        <p:spPr bwMode="auto">
          <a:xfrm rot="1315744">
            <a:off x="9068282" y="5195216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" name="Ellipse 602">
            <a:extLst>
              <a:ext uri="{FF2B5EF4-FFF2-40B4-BE49-F238E27FC236}">
                <a16:creationId xmlns:a16="http://schemas.microsoft.com/office/drawing/2014/main" id="{6AC06DD6-60BD-4436-B764-BD78B1423F06}"/>
              </a:ext>
            </a:extLst>
          </p:cNvPr>
          <p:cNvSpPr>
            <a:spLocks noChangeAspect="1"/>
          </p:cNvSpPr>
          <p:nvPr/>
        </p:nvSpPr>
        <p:spPr bwMode="auto">
          <a:xfrm rot="1315744">
            <a:off x="6820733" y="4562371"/>
            <a:ext cx="90000" cy="90000"/>
          </a:xfrm>
          <a:prstGeom prst="ellipse">
            <a:avLst/>
          </a:prstGeom>
          <a:solidFill>
            <a:srgbClr val="0B87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6" name="Ellipse 602">
            <a:extLst>
              <a:ext uri="{FF2B5EF4-FFF2-40B4-BE49-F238E27FC236}">
                <a16:creationId xmlns:a16="http://schemas.microsoft.com/office/drawing/2014/main" id="{4547943C-7D89-4C52-ABEA-DE75838E8D33}"/>
              </a:ext>
            </a:extLst>
          </p:cNvPr>
          <p:cNvSpPr/>
          <p:nvPr/>
        </p:nvSpPr>
        <p:spPr bwMode="auto">
          <a:xfrm rot="1315744">
            <a:off x="7079888" y="465007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7" name="Ellipse 602">
            <a:extLst>
              <a:ext uri="{FF2B5EF4-FFF2-40B4-BE49-F238E27FC236}">
                <a16:creationId xmlns:a16="http://schemas.microsoft.com/office/drawing/2014/main" id="{7E6E69EE-655A-4B1D-93E3-9B40CA08B1B5}"/>
              </a:ext>
            </a:extLst>
          </p:cNvPr>
          <p:cNvSpPr/>
          <p:nvPr/>
        </p:nvSpPr>
        <p:spPr bwMode="auto">
          <a:xfrm rot="1315744">
            <a:off x="7287807" y="454603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1" name="Ellipse 602">
            <a:extLst>
              <a:ext uri="{FF2B5EF4-FFF2-40B4-BE49-F238E27FC236}">
                <a16:creationId xmlns:a16="http://schemas.microsoft.com/office/drawing/2014/main" id="{47F26B45-91FE-4A11-B56D-9A193E350729}"/>
              </a:ext>
            </a:extLst>
          </p:cNvPr>
          <p:cNvSpPr/>
          <p:nvPr/>
        </p:nvSpPr>
        <p:spPr bwMode="auto">
          <a:xfrm rot="1315744">
            <a:off x="7255298" y="482548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" name="Ellipse 602">
            <a:extLst>
              <a:ext uri="{FF2B5EF4-FFF2-40B4-BE49-F238E27FC236}">
                <a16:creationId xmlns:a16="http://schemas.microsoft.com/office/drawing/2014/main" id="{0064D862-E602-44B1-B05A-E30E7CABA8D6}"/>
              </a:ext>
            </a:extLst>
          </p:cNvPr>
          <p:cNvSpPr/>
          <p:nvPr/>
        </p:nvSpPr>
        <p:spPr bwMode="auto">
          <a:xfrm rot="1315744">
            <a:off x="7352166" y="471863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5" name="Ellipse 602">
            <a:extLst>
              <a:ext uri="{FF2B5EF4-FFF2-40B4-BE49-F238E27FC236}">
                <a16:creationId xmlns:a16="http://schemas.microsoft.com/office/drawing/2014/main" id="{39884844-970B-4681-B73A-9A59C2BFB733}"/>
              </a:ext>
            </a:extLst>
          </p:cNvPr>
          <p:cNvSpPr/>
          <p:nvPr/>
        </p:nvSpPr>
        <p:spPr bwMode="auto">
          <a:xfrm rot="1315744">
            <a:off x="6899241" y="4770851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6" name="Ellipse 602">
            <a:extLst>
              <a:ext uri="{FF2B5EF4-FFF2-40B4-BE49-F238E27FC236}">
                <a16:creationId xmlns:a16="http://schemas.microsoft.com/office/drawing/2014/main" id="{9759E506-4112-41D0-897D-342C71F56EDA}"/>
              </a:ext>
            </a:extLst>
          </p:cNvPr>
          <p:cNvSpPr/>
          <p:nvPr/>
        </p:nvSpPr>
        <p:spPr bwMode="auto">
          <a:xfrm rot="1315744">
            <a:off x="7070215" y="481623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7" name="Arrow: Right 406">
            <a:extLst>
              <a:ext uri="{FF2B5EF4-FFF2-40B4-BE49-F238E27FC236}">
                <a16:creationId xmlns:a16="http://schemas.microsoft.com/office/drawing/2014/main" id="{43CA4F6D-5868-4647-A01E-09F188584C53}"/>
              </a:ext>
            </a:extLst>
          </p:cNvPr>
          <p:cNvSpPr/>
          <p:nvPr/>
        </p:nvSpPr>
        <p:spPr bwMode="auto">
          <a:xfrm>
            <a:off x="7540131" y="4619355"/>
            <a:ext cx="559598" cy="29198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5" name="Picture 434">
            <a:extLst>
              <a:ext uri="{FF2B5EF4-FFF2-40B4-BE49-F238E27FC236}">
                <a16:creationId xmlns:a16="http://schemas.microsoft.com/office/drawing/2014/main" id="{7168FFC6-D7FD-4F71-BFA0-F794DAF3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8" r="6124" b="4554"/>
          <a:stretch/>
        </p:blipFill>
        <p:spPr>
          <a:xfrm>
            <a:off x="1851439" y="4353130"/>
            <a:ext cx="3699786" cy="18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8"/>
    </mc:Choice>
    <mc:Fallback xmlns="">
      <p:transition spd="slow" advTm="4731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Our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projects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9" name="Abgerundetes Rechteck 17">
            <a:extLst>
              <a:ext uri="{FF2B5EF4-FFF2-40B4-BE49-F238E27FC236}">
                <a16:creationId xmlns:a16="http://schemas.microsoft.com/office/drawing/2014/main" id="{6992E2CF-FDBA-4955-947C-0B8BE1F898C5}"/>
              </a:ext>
            </a:extLst>
          </p:cNvPr>
          <p:cNvSpPr/>
          <p:nvPr/>
        </p:nvSpPr>
        <p:spPr>
          <a:xfrm>
            <a:off x="6237655" y="898558"/>
            <a:ext cx="4259846" cy="533846"/>
          </a:xfrm>
          <a:prstGeom prst="roundRect">
            <a:avLst>
              <a:gd name="adj" fmla="val 37465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0" name="Abgerundetes Rechteck 17">
            <a:extLst>
              <a:ext uri="{FF2B5EF4-FFF2-40B4-BE49-F238E27FC236}">
                <a16:creationId xmlns:a16="http://schemas.microsoft.com/office/drawing/2014/main" id="{CCFF2FFD-0596-4425-BE78-A29C18D3FB97}"/>
              </a:ext>
            </a:extLst>
          </p:cNvPr>
          <p:cNvSpPr/>
          <p:nvPr/>
        </p:nvSpPr>
        <p:spPr>
          <a:xfrm>
            <a:off x="1725601" y="903719"/>
            <a:ext cx="4259846" cy="533846"/>
          </a:xfrm>
          <a:prstGeom prst="roundRect">
            <a:avLst>
              <a:gd name="adj" fmla="val 37465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1" name="Abgerundetes Rechteck 29">
            <a:extLst>
              <a:ext uri="{FF2B5EF4-FFF2-40B4-BE49-F238E27FC236}">
                <a16:creationId xmlns:a16="http://schemas.microsoft.com/office/drawing/2014/main" id="{E8418845-C7A7-4A42-8B97-42ED29E3695A}"/>
              </a:ext>
            </a:extLst>
          </p:cNvPr>
          <p:cNvSpPr/>
          <p:nvPr/>
        </p:nvSpPr>
        <p:spPr>
          <a:xfrm>
            <a:off x="6237655" y="1568279"/>
            <a:ext cx="4259846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33CC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2" name="Abgerundetes Rechteck 17">
            <a:extLst>
              <a:ext uri="{FF2B5EF4-FFF2-40B4-BE49-F238E27FC236}">
                <a16:creationId xmlns:a16="http://schemas.microsoft.com/office/drawing/2014/main" id="{27655D8C-D63F-4F7E-BAD9-CD34B6EF7B9F}"/>
              </a:ext>
            </a:extLst>
          </p:cNvPr>
          <p:cNvSpPr/>
          <p:nvPr/>
        </p:nvSpPr>
        <p:spPr>
          <a:xfrm>
            <a:off x="1730596" y="1568279"/>
            <a:ext cx="4259846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3" name="Rechteck 31">
            <a:extLst>
              <a:ext uri="{FF2B5EF4-FFF2-40B4-BE49-F238E27FC236}">
                <a16:creationId xmlns:a16="http://schemas.microsoft.com/office/drawing/2014/main" id="{E555777B-421C-4849-9C03-211C9EBFFBF2}"/>
              </a:ext>
            </a:extLst>
          </p:cNvPr>
          <p:cNvSpPr/>
          <p:nvPr/>
        </p:nvSpPr>
        <p:spPr bwMode="auto">
          <a:xfrm>
            <a:off x="6533187" y="2148800"/>
            <a:ext cx="3592994" cy="171008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16A219EE-8B27-4D65-B804-E7A4A106AA4D}"/>
              </a:ext>
            </a:extLst>
          </p:cNvPr>
          <p:cNvSpPr txBox="1">
            <a:spLocks/>
          </p:cNvSpPr>
          <p:nvPr/>
        </p:nvSpPr>
        <p:spPr>
          <a:xfrm>
            <a:off x="1730596" y="1629359"/>
            <a:ext cx="4259846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Continuous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atom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laser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6CB3A58D-6034-41B6-9F7F-9C39FD0B8209}"/>
              </a:ext>
            </a:extLst>
          </p:cNvPr>
          <p:cNvSpPr txBox="1">
            <a:spLocks/>
          </p:cNvSpPr>
          <p:nvPr/>
        </p:nvSpPr>
        <p:spPr>
          <a:xfrm>
            <a:off x="6908571" y="1652517"/>
            <a:ext cx="2843348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RbSr molecules</a:t>
            </a:r>
          </a:p>
        </p:txBody>
      </p:sp>
      <p:sp>
        <p:nvSpPr>
          <p:cNvPr id="66" name="Abgerundetes Rechteck 29">
            <a:extLst>
              <a:ext uri="{FF2B5EF4-FFF2-40B4-BE49-F238E27FC236}">
                <a16:creationId xmlns:a16="http://schemas.microsoft.com/office/drawing/2014/main" id="{4F15511D-44DE-4A00-8EF5-847D4A9FE530}"/>
              </a:ext>
            </a:extLst>
          </p:cNvPr>
          <p:cNvSpPr/>
          <p:nvPr/>
        </p:nvSpPr>
        <p:spPr>
          <a:xfrm>
            <a:off x="6237654" y="4205945"/>
            <a:ext cx="4258583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33CC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7" name="Abgerundetes Rechteck 17">
            <a:extLst>
              <a:ext uri="{FF2B5EF4-FFF2-40B4-BE49-F238E27FC236}">
                <a16:creationId xmlns:a16="http://schemas.microsoft.com/office/drawing/2014/main" id="{6082E935-6B4F-414E-84DC-48107971BABD}"/>
              </a:ext>
            </a:extLst>
          </p:cNvPr>
          <p:cNvSpPr/>
          <p:nvPr/>
        </p:nvSpPr>
        <p:spPr>
          <a:xfrm>
            <a:off x="1725600" y="4205945"/>
            <a:ext cx="4259846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0B796E33-649A-40D9-BB7C-9896BE6207AE}"/>
              </a:ext>
            </a:extLst>
          </p:cNvPr>
          <p:cNvSpPr txBox="1">
            <a:spLocks/>
          </p:cNvSpPr>
          <p:nvPr/>
        </p:nvSpPr>
        <p:spPr>
          <a:xfrm>
            <a:off x="1695762" y="4267698"/>
            <a:ext cx="4259846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Continuous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Clocks</a:t>
            </a: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5CEA0E8B-0A65-4CEF-961F-68E0F717C1BC}"/>
              </a:ext>
            </a:extLst>
          </p:cNvPr>
          <p:cNvSpPr txBox="1">
            <a:spLocks/>
          </p:cNvSpPr>
          <p:nvPr/>
        </p:nvSpPr>
        <p:spPr>
          <a:xfrm>
            <a:off x="6237655" y="4267698"/>
            <a:ext cx="4225012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Rydberg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coupled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Sr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atoms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0" name="Textfeld 47">
            <a:extLst>
              <a:ext uri="{FF2B5EF4-FFF2-40B4-BE49-F238E27FC236}">
                <a16:creationId xmlns:a16="http://schemas.microsoft.com/office/drawing/2014/main" id="{E325CDF0-FF66-40AD-9B17-F0DE23E3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657" y="938964"/>
            <a:ext cx="2819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Quantum </a:t>
            </a:r>
            <a:r>
              <a:rPr kumimoji="0" lang="de-A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simulation</a:t>
            </a: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1" name="Textfeld 47">
            <a:extLst>
              <a:ext uri="{FF2B5EF4-FFF2-40B4-BE49-F238E27FC236}">
                <a16:creationId xmlns:a16="http://schemas.microsoft.com/office/drawing/2014/main" id="{B0965664-9388-4B57-BE87-6D9BCD90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02" y="938964"/>
            <a:ext cx="4230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Quantum </a:t>
            </a:r>
            <a:r>
              <a:rPr kumimoji="0" lang="de-A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sensing</a:t>
            </a: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2" name="Picture 7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7F0C640-AFA9-4CE6-84F2-C981C6995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27" y="2148800"/>
            <a:ext cx="2758203" cy="171008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7C11B32-1C57-40F2-93DD-57CDD0C94EF2}"/>
              </a:ext>
            </a:extLst>
          </p:cNvPr>
          <p:cNvGrpSpPr>
            <a:grpSpLocks noChangeAspect="1"/>
          </p:cNvGrpSpPr>
          <p:nvPr/>
        </p:nvGrpSpPr>
        <p:grpSpPr>
          <a:xfrm>
            <a:off x="2091403" y="2084994"/>
            <a:ext cx="3540247" cy="1863695"/>
            <a:chOff x="5950786" y="2013155"/>
            <a:chExt cx="3742870" cy="197036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A8543FE-2619-4CD7-B865-0AD988D3F995}"/>
                </a:ext>
              </a:extLst>
            </p:cNvPr>
            <p:cNvSpPr/>
            <p:nvPr/>
          </p:nvSpPr>
          <p:spPr bwMode="auto">
            <a:xfrm>
              <a:off x="5950786" y="2013155"/>
              <a:ext cx="3742870" cy="197036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A6547D3-B6E7-4341-800F-08A5B8634F19}"/>
                </a:ext>
              </a:extLst>
            </p:cNvPr>
            <p:cNvGrpSpPr/>
            <p:nvPr/>
          </p:nvGrpSpPr>
          <p:grpSpPr>
            <a:xfrm>
              <a:off x="8046038" y="3079330"/>
              <a:ext cx="131943" cy="807575"/>
              <a:chOff x="2337488" y="4276181"/>
              <a:chExt cx="228411" cy="1959321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8640F9E-1A75-4159-B800-9DD50C8C2C16}"/>
                  </a:ext>
                </a:extLst>
              </p:cNvPr>
              <p:cNvGrpSpPr/>
              <p:nvPr/>
            </p:nvGrpSpPr>
            <p:grpSpPr>
              <a:xfrm rot="5400000">
                <a:off x="1595099" y="5018571"/>
                <a:ext cx="1679134" cy="194354"/>
                <a:chOff x="5707423" y="1698559"/>
                <a:chExt cx="1984090" cy="989621"/>
              </a:xfrm>
            </p:grpSpPr>
            <p:sp>
              <p:nvSpPr>
                <p:cNvPr id="109" name="Freeform 7 4">
                  <a:extLst>
                    <a:ext uri="{FF2B5EF4-FFF2-40B4-BE49-F238E27FC236}">
                      <a16:creationId xmlns:a16="http://schemas.microsoft.com/office/drawing/2014/main" id="{6DDC04DF-2352-42F0-9046-E19B731A3F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7423" y="1698559"/>
                  <a:ext cx="486557" cy="989621"/>
                </a:xfrm>
                <a:custGeom>
                  <a:avLst/>
                  <a:gdLst/>
                  <a:ahLst/>
                  <a:cxnLst>
                    <a:cxn ang="0">
                      <a:pos x="0" y="599"/>
                    </a:cxn>
                    <a:cxn ang="0">
                      <a:pos x="8" y="420"/>
                    </a:cxn>
                    <a:cxn ang="0">
                      <a:pos x="14" y="266"/>
                    </a:cxn>
                    <a:cxn ang="0">
                      <a:pos x="22" y="127"/>
                    </a:cxn>
                    <a:cxn ang="0">
                      <a:pos x="27" y="70"/>
                    </a:cxn>
                    <a:cxn ang="0">
                      <a:pos x="30" y="31"/>
                    </a:cxn>
                    <a:cxn ang="0">
                      <a:pos x="33" y="18"/>
                    </a:cxn>
                    <a:cxn ang="0">
                      <a:pos x="35" y="8"/>
                    </a:cxn>
                    <a:cxn ang="0">
                      <a:pos x="36" y="2"/>
                    </a:cxn>
                    <a:cxn ang="0">
                      <a:pos x="38" y="0"/>
                    </a:cxn>
                    <a:cxn ang="0">
                      <a:pos x="41" y="2"/>
                    </a:cxn>
                    <a:cxn ang="0">
                      <a:pos x="43" y="4"/>
                    </a:cxn>
                    <a:cxn ang="0">
                      <a:pos x="43" y="8"/>
                    </a:cxn>
                    <a:cxn ang="0">
                      <a:pos x="46" y="20"/>
                    </a:cxn>
                    <a:cxn ang="0">
                      <a:pos x="48" y="35"/>
                    </a:cxn>
                    <a:cxn ang="0">
                      <a:pos x="51" y="74"/>
                    </a:cxn>
                    <a:cxn ang="0">
                      <a:pos x="56" y="121"/>
                    </a:cxn>
                    <a:cxn ang="0">
                      <a:pos x="63" y="266"/>
                    </a:cxn>
                    <a:cxn ang="0">
                      <a:pos x="81" y="660"/>
                    </a:cxn>
                    <a:cxn ang="0">
                      <a:pos x="89" y="855"/>
                    </a:cxn>
                    <a:cxn ang="0">
                      <a:pos x="97" y="1011"/>
                    </a:cxn>
                    <a:cxn ang="0">
                      <a:pos x="102" y="1079"/>
                    </a:cxn>
                    <a:cxn ang="0">
                      <a:pos x="106" y="1137"/>
                    </a:cxn>
                    <a:cxn ang="0">
                      <a:pos x="110" y="1161"/>
                    </a:cxn>
                    <a:cxn ang="0">
                      <a:pos x="111" y="1178"/>
                    </a:cxn>
                    <a:cxn ang="0">
                      <a:pos x="113" y="1186"/>
                    </a:cxn>
                    <a:cxn ang="0">
                      <a:pos x="114" y="1192"/>
                    </a:cxn>
                    <a:cxn ang="0">
                      <a:pos x="114" y="1196"/>
                    </a:cxn>
                    <a:cxn ang="0">
                      <a:pos x="116" y="1198"/>
                    </a:cxn>
                    <a:cxn ang="0">
                      <a:pos x="119" y="1200"/>
                    </a:cxn>
                    <a:cxn ang="0">
                      <a:pos x="119" y="1198"/>
                    </a:cxn>
                    <a:cxn ang="0">
                      <a:pos x="121" y="1196"/>
                    </a:cxn>
                    <a:cxn ang="0">
                      <a:pos x="122" y="1190"/>
                    </a:cxn>
                    <a:cxn ang="0">
                      <a:pos x="124" y="1180"/>
                    </a:cxn>
                    <a:cxn ang="0">
                      <a:pos x="127" y="1163"/>
                    </a:cxn>
                    <a:cxn ang="0">
                      <a:pos x="129" y="1145"/>
                    </a:cxn>
                    <a:cxn ang="0">
                      <a:pos x="134" y="1089"/>
                    </a:cxn>
                    <a:cxn ang="0">
                      <a:pos x="149" y="777"/>
                    </a:cxn>
                    <a:cxn ang="0">
                      <a:pos x="169" y="367"/>
                    </a:cxn>
                    <a:cxn ang="0">
                      <a:pos x="176" y="195"/>
                    </a:cxn>
                    <a:cxn ang="0">
                      <a:pos x="181" y="127"/>
                    </a:cxn>
                    <a:cxn ang="0">
                      <a:pos x="184" y="76"/>
                    </a:cxn>
                    <a:cxn ang="0">
                      <a:pos x="188" y="41"/>
                    </a:cxn>
                    <a:cxn ang="0">
                      <a:pos x="189" y="28"/>
                    </a:cxn>
                    <a:cxn ang="0">
                      <a:pos x="192" y="14"/>
                    </a:cxn>
                    <a:cxn ang="0">
                      <a:pos x="194" y="6"/>
                    </a:cxn>
                    <a:cxn ang="0">
                      <a:pos x="196" y="0"/>
                    </a:cxn>
                    <a:cxn ang="0">
                      <a:pos x="197" y="0"/>
                    </a:cxn>
                    <a:cxn ang="0">
                      <a:pos x="199" y="2"/>
                    </a:cxn>
                    <a:cxn ang="0">
                      <a:pos x="202" y="8"/>
                    </a:cxn>
                  </a:cxnLst>
                  <a:rect l="0" t="0" r="r" b="b"/>
                  <a:pathLst>
                    <a:path w="202" h="1200">
                      <a:moveTo>
                        <a:pt x="0" y="599"/>
                      </a:moveTo>
                      <a:lnTo>
                        <a:pt x="8" y="420"/>
                      </a:lnTo>
                      <a:lnTo>
                        <a:pt x="14" y="266"/>
                      </a:lnTo>
                      <a:lnTo>
                        <a:pt x="22" y="127"/>
                      </a:lnTo>
                      <a:lnTo>
                        <a:pt x="27" y="70"/>
                      </a:lnTo>
                      <a:lnTo>
                        <a:pt x="30" y="31"/>
                      </a:lnTo>
                      <a:lnTo>
                        <a:pt x="33" y="18"/>
                      </a:lnTo>
                      <a:lnTo>
                        <a:pt x="35" y="8"/>
                      </a:lnTo>
                      <a:lnTo>
                        <a:pt x="36" y="2"/>
                      </a:lnTo>
                      <a:lnTo>
                        <a:pt x="38" y="0"/>
                      </a:lnTo>
                      <a:lnTo>
                        <a:pt x="41" y="2"/>
                      </a:lnTo>
                      <a:lnTo>
                        <a:pt x="43" y="4"/>
                      </a:lnTo>
                      <a:lnTo>
                        <a:pt x="43" y="8"/>
                      </a:lnTo>
                      <a:lnTo>
                        <a:pt x="46" y="20"/>
                      </a:lnTo>
                      <a:lnTo>
                        <a:pt x="48" y="35"/>
                      </a:lnTo>
                      <a:lnTo>
                        <a:pt x="51" y="74"/>
                      </a:lnTo>
                      <a:lnTo>
                        <a:pt x="56" y="121"/>
                      </a:lnTo>
                      <a:lnTo>
                        <a:pt x="63" y="266"/>
                      </a:lnTo>
                      <a:lnTo>
                        <a:pt x="81" y="660"/>
                      </a:lnTo>
                      <a:lnTo>
                        <a:pt x="89" y="855"/>
                      </a:lnTo>
                      <a:lnTo>
                        <a:pt x="97" y="1011"/>
                      </a:lnTo>
                      <a:lnTo>
                        <a:pt x="102" y="1079"/>
                      </a:lnTo>
                      <a:lnTo>
                        <a:pt x="106" y="1137"/>
                      </a:lnTo>
                      <a:lnTo>
                        <a:pt x="110" y="1161"/>
                      </a:lnTo>
                      <a:lnTo>
                        <a:pt x="111" y="1178"/>
                      </a:lnTo>
                      <a:lnTo>
                        <a:pt x="113" y="1186"/>
                      </a:lnTo>
                      <a:lnTo>
                        <a:pt x="114" y="1192"/>
                      </a:lnTo>
                      <a:lnTo>
                        <a:pt x="114" y="1196"/>
                      </a:lnTo>
                      <a:lnTo>
                        <a:pt x="116" y="1198"/>
                      </a:lnTo>
                      <a:lnTo>
                        <a:pt x="119" y="1200"/>
                      </a:lnTo>
                      <a:lnTo>
                        <a:pt x="119" y="1198"/>
                      </a:lnTo>
                      <a:lnTo>
                        <a:pt x="121" y="1196"/>
                      </a:lnTo>
                      <a:lnTo>
                        <a:pt x="122" y="1190"/>
                      </a:lnTo>
                      <a:lnTo>
                        <a:pt x="124" y="1180"/>
                      </a:lnTo>
                      <a:lnTo>
                        <a:pt x="127" y="1163"/>
                      </a:lnTo>
                      <a:lnTo>
                        <a:pt x="129" y="1145"/>
                      </a:lnTo>
                      <a:lnTo>
                        <a:pt x="134" y="1089"/>
                      </a:lnTo>
                      <a:lnTo>
                        <a:pt x="149" y="777"/>
                      </a:lnTo>
                      <a:lnTo>
                        <a:pt x="169" y="367"/>
                      </a:lnTo>
                      <a:lnTo>
                        <a:pt x="176" y="195"/>
                      </a:lnTo>
                      <a:lnTo>
                        <a:pt x="181" y="127"/>
                      </a:lnTo>
                      <a:lnTo>
                        <a:pt x="184" y="76"/>
                      </a:lnTo>
                      <a:lnTo>
                        <a:pt x="188" y="41"/>
                      </a:lnTo>
                      <a:lnTo>
                        <a:pt x="189" y="28"/>
                      </a:lnTo>
                      <a:lnTo>
                        <a:pt x="192" y="14"/>
                      </a:lnTo>
                      <a:lnTo>
                        <a:pt x="194" y="6"/>
                      </a:lnTo>
                      <a:lnTo>
                        <a:pt x="196" y="0"/>
                      </a:lnTo>
                      <a:lnTo>
                        <a:pt x="197" y="0"/>
                      </a:lnTo>
                      <a:lnTo>
                        <a:pt x="199" y="2"/>
                      </a:lnTo>
                      <a:lnTo>
                        <a:pt x="202" y="8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8 4">
                  <a:extLst>
                    <a:ext uri="{FF2B5EF4-FFF2-40B4-BE49-F238E27FC236}">
                      <a16:creationId xmlns:a16="http://schemas.microsoft.com/office/drawing/2014/main" id="{73203755-0566-4BC0-8425-4434DB7294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308" y="1698559"/>
                  <a:ext cx="529913" cy="98962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" y="18"/>
                    </a:cxn>
                    <a:cxn ang="0">
                      <a:pos x="3" y="31"/>
                    </a:cxn>
                    <a:cxn ang="0">
                      <a:pos x="6" y="49"/>
                    </a:cxn>
                    <a:cxn ang="0">
                      <a:pos x="10" y="90"/>
                    </a:cxn>
                    <a:cxn ang="0">
                      <a:pos x="13" y="143"/>
                    </a:cxn>
                    <a:cxn ang="0">
                      <a:pos x="22" y="305"/>
                    </a:cxn>
                    <a:cxn ang="0">
                      <a:pos x="30" y="486"/>
                    </a:cxn>
                    <a:cxn ang="0">
                      <a:pos x="45" y="833"/>
                    </a:cxn>
                    <a:cxn ang="0">
                      <a:pos x="52" y="997"/>
                    </a:cxn>
                    <a:cxn ang="0">
                      <a:pos x="57" y="1063"/>
                    </a:cxn>
                    <a:cxn ang="0">
                      <a:pos x="60" y="1114"/>
                    </a:cxn>
                    <a:cxn ang="0">
                      <a:pos x="65" y="1157"/>
                    </a:cxn>
                    <a:cxn ang="0">
                      <a:pos x="67" y="1174"/>
                    </a:cxn>
                    <a:cxn ang="0">
                      <a:pos x="68" y="1180"/>
                    </a:cxn>
                    <a:cxn ang="0">
                      <a:pos x="70" y="1188"/>
                    </a:cxn>
                    <a:cxn ang="0">
                      <a:pos x="72" y="1194"/>
                    </a:cxn>
                    <a:cxn ang="0">
                      <a:pos x="73" y="1198"/>
                    </a:cxn>
                    <a:cxn ang="0">
                      <a:pos x="75" y="1200"/>
                    </a:cxn>
                    <a:cxn ang="0">
                      <a:pos x="78" y="1196"/>
                    </a:cxn>
                    <a:cxn ang="0">
                      <a:pos x="80" y="1190"/>
                    </a:cxn>
                    <a:cxn ang="0">
                      <a:pos x="81" y="1182"/>
                    </a:cxn>
                    <a:cxn ang="0">
                      <a:pos x="83" y="1169"/>
                    </a:cxn>
                    <a:cxn ang="0">
                      <a:pos x="84" y="1153"/>
                    </a:cxn>
                    <a:cxn ang="0">
                      <a:pos x="89" y="1108"/>
                    </a:cxn>
                    <a:cxn ang="0">
                      <a:pos x="92" y="1055"/>
                    </a:cxn>
                    <a:cxn ang="0">
                      <a:pos x="100" y="901"/>
                    </a:cxn>
                    <a:cxn ang="0">
                      <a:pos x="110" y="697"/>
                    </a:cxn>
                    <a:cxn ang="0">
                      <a:pos x="119" y="494"/>
                    </a:cxn>
                    <a:cxn ang="0">
                      <a:pos x="127" y="312"/>
                    </a:cxn>
                    <a:cxn ang="0">
                      <a:pos x="135" y="158"/>
                    </a:cxn>
                    <a:cxn ang="0">
                      <a:pos x="138" y="106"/>
                    </a:cxn>
                    <a:cxn ang="0">
                      <a:pos x="143" y="59"/>
                    </a:cxn>
                    <a:cxn ang="0">
                      <a:pos x="145" y="37"/>
                    </a:cxn>
                    <a:cxn ang="0">
                      <a:pos x="146" y="22"/>
                    </a:cxn>
                    <a:cxn ang="0">
                      <a:pos x="148" y="12"/>
                    </a:cxn>
                    <a:cxn ang="0">
                      <a:pos x="151" y="4"/>
                    </a:cxn>
                    <a:cxn ang="0">
                      <a:pos x="153" y="0"/>
                    </a:cxn>
                    <a:cxn ang="0">
                      <a:pos x="154" y="0"/>
                    </a:cxn>
                    <a:cxn ang="0">
                      <a:pos x="156" y="2"/>
                    </a:cxn>
                    <a:cxn ang="0">
                      <a:pos x="158" y="6"/>
                    </a:cxn>
                    <a:cxn ang="0">
                      <a:pos x="159" y="12"/>
                    </a:cxn>
                    <a:cxn ang="0">
                      <a:pos x="159" y="18"/>
                    </a:cxn>
                    <a:cxn ang="0">
                      <a:pos x="162" y="31"/>
                    </a:cxn>
                    <a:cxn ang="0">
                      <a:pos x="164" y="49"/>
                    </a:cxn>
                    <a:cxn ang="0">
                      <a:pos x="169" y="100"/>
                    </a:cxn>
                    <a:cxn ang="0">
                      <a:pos x="177" y="230"/>
                    </a:cxn>
                    <a:cxn ang="0">
                      <a:pos x="194" y="636"/>
                    </a:cxn>
                    <a:cxn ang="0">
                      <a:pos x="210" y="974"/>
                    </a:cxn>
                    <a:cxn ang="0">
                      <a:pos x="218" y="1098"/>
                    </a:cxn>
                    <a:cxn ang="0">
                      <a:pos x="220" y="1126"/>
                    </a:cxn>
                  </a:cxnLst>
                  <a:rect l="0" t="0" r="r" b="b"/>
                  <a:pathLst>
                    <a:path w="220" h="1200">
                      <a:moveTo>
                        <a:pt x="0" y="8"/>
                      </a:moveTo>
                      <a:lnTo>
                        <a:pt x="2" y="18"/>
                      </a:lnTo>
                      <a:lnTo>
                        <a:pt x="3" y="31"/>
                      </a:lnTo>
                      <a:lnTo>
                        <a:pt x="6" y="49"/>
                      </a:lnTo>
                      <a:lnTo>
                        <a:pt x="10" y="90"/>
                      </a:lnTo>
                      <a:lnTo>
                        <a:pt x="13" y="143"/>
                      </a:lnTo>
                      <a:lnTo>
                        <a:pt x="22" y="305"/>
                      </a:lnTo>
                      <a:lnTo>
                        <a:pt x="30" y="486"/>
                      </a:lnTo>
                      <a:lnTo>
                        <a:pt x="45" y="833"/>
                      </a:lnTo>
                      <a:lnTo>
                        <a:pt x="52" y="997"/>
                      </a:lnTo>
                      <a:lnTo>
                        <a:pt x="57" y="1063"/>
                      </a:lnTo>
                      <a:lnTo>
                        <a:pt x="60" y="1114"/>
                      </a:lnTo>
                      <a:lnTo>
                        <a:pt x="65" y="1157"/>
                      </a:lnTo>
                      <a:lnTo>
                        <a:pt x="67" y="1174"/>
                      </a:lnTo>
                      <a:lnTo>
                        <a:pt x="68" y="1180"/>
                      </a:lnTo>
                      <a:lnTo>
                        <a:pt x="70" y="1188"/>
                      </a:lnTo>
                      <a:lnTo>
                        <a:pt x="72" y="1194"/>
                      </a:lnTo>
                      <a:lnTo>
                        <a:pt x="73" y="1198"/>
                      </a:lnTo>
                      <a:lnTo>
                        <a:pt x="75" y="1200"/>
                      </a:lnTo>
                      <a:lnTo>
                        <a:pt x="78" y="1196"/>
                      </a:lnTo>
                      <a:lnTo>
                        <a:pt x="80" y="1190"/>
                      </a:lnTo>
                      <a:lnTo>
                        <a:pt x="81" y="1182"/>
                      </a:lnTo>
                      <a:lnTo>
                        <a:pt x="83" y="1169"/>
                      </a:lnTo>
                      <a:lnTo>
                        <a:pt x="84" y="1153"/>
                      </a:lnTo>
                      <a:lnTo>
                        <a:pt x="89" y="1108"/>
                      </a:lnTo>
                      <a:lnTo>
                        <a:pt x="92" y="1055"/>
                      </a:lnTo>
                      <a:lnTo>
                        <a:pt x="100" y="901"/>
                      </a:lnTo>
                      <a:lnTo>
                        <a:pt x="110" y="697"/>
                      </a:lnTo>
                      <a:lnTo>
                        <a:pt x="119" y="494"/>
                      </a:lnTo>
                      <a:lnTo>
                        <a:pt x="127" y="312"/>
                      </a:lnTo>
                      <a:lnTo>
                        <a:pt x="135" y="158"/>
                      </a:lnTo>
                      <a:lnTo>
                        <a:pt x="138" y="106"/>
                      </a:lnTo>
                      <a:lnTo>
                        <a:pt x="143" y="59"/>
                      </a:lnTo>
                      <a:lnTo>
                        <a:pt x="145" y="37"/>
                      </a:lnTo>
                      <a:lnTo>
                        <a:pt x="146" y="22"/>
                      </a:lnTo>
                      <a:lnTo>
                        <a:pt x="148" y="12"/>
                      </a:lnTo>
                      <a:lnTo>
                        <a:pt x="151" y="4"/>
                      </a:lnTo>
                      <a:lnTo>
                        <a:pt x="153" y="0"/>
                      </a:lnTo>
                      <a:lnTo>
                        <a:pt x="154" y="0"/>
                      </a:lnTo>
                      <a:lnTo>
                        <a:pt x="156" y="2"/>
                      </a:lnTo>
                      <a:lnTo>
                        <a:pt x="158" y="6"/>
                      </a:lnTo>
                      <a:lnTo>
                        <a:pt x="159" y="12"/>
                      </a:lnTo>
                      <a:lnTo>
                        <a:pt x="159" y="18"/>
                      </a:lnTo>
                      <a:lnTo>
                        <a:pt x="162" y="31"/>
                      </a:lnTo>
                      <a:lnTo>
                        <a:pt x="164" y="49"/>
                      </a:lnTo>
                      <a:lnTo>
                        <a:pt x="169" y="100"/>
                      </a:lnTo>
                      <a:lnTo>
                        <a:pt x="177" y="230"/>
                      </a:lnTo>
                      <a:lnTo>
                        <a:pt x="194" y="636"/>
                      </a:lnTo>
                      <a:lnTo>
                        <a:pt x="210" y="974"/>
                      </a:lnTo>
                      <a:lnTo>
                        <a:pt x="218" y="1098"/>
                      </a:lnTo>
                      <a:lnTo>
                        <a:pt x="220" y="1126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9 4">
                  <a:extLst>
                    <a:ext uri="{FF2B5EF4-FFF2-40B4-BE49-F238E27FC236}">
                      <a16:creationId xmlns:a16="http://schemas.microsoft.com/office/drawing/2014/main" id="{61AE2C9F-E10E-41C6-B30F-1FE84E717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8084" y="1698559"/>
                  <a:ext cx="423930" cy="989621"/>
                </a:xfrm>
                <a:custGeom>
                  <a:avLst/>
                  <a:gdLst/>
                  <a:ahLst/>
                  <a:cxnLst>
                    <a:cxn ang="0">
                      <a:pos x="0" y="1126"/>
                    </a:cxn>
                    <a:cxn ang="0">
                      <a:pos x="3" y="1149"/>
                    </a:cxn>
                    <a:cxn ang="0">
                      <a:pos x="4" y="1169"/>
                    </a:cxn>
                    <a:cxn ang="0">
                      <a:pos x="6" y="1182"/>
                    </a:cxn>
                    <a:cxn ang="0">
                      <a:pos x="8" y="1188"/>
                    </a:cxn>
                    <a:cxn ang="0">
                      <a:pos x="9" y="1192"/>
                    </a:cxn>
                    <a:cxn ang="0">
                      <a:pos x="11" y="1196"/>
                    </a:cxn>
                    <a:cxn ang="0">
                      <a:pos x="11" y="1198"/>
                    </a:cxn>
                    <a:cxn ang="0">
                      <a:pos x="12" y="1200"/>
                    </a:cxn>
                    <a:cxn ang="0">
                      <a:pos x="14" y="1200"/>
                    </a:cxn>
                    <a:cxn ang="0">
                      <a:pos x="16" y="1198"/>
                    </a:cxn>
                    <a:cxn ang="0">
                      <a:pos x="16" y="1194"/>
                    </a:cxn>
                    <a:cxn ang="0">
                      <a:pos x="19" y="1186"/>
                    </a:cxn>
                    <a:cxn ang="0">
                      <a:pos x="20" y="1174"/>
                    </a:cxn>
                    <a:cxn ang="0">
                      <a:pos x="22" y="1157"/>
                    </a:cxn>
                    <a:cxn ang="0">
                      <a:pos x="25" y="1135"/>
                    </a:cxn>
                    <a:cxn ang="0">
                      <a:pos x="33" y="1024"/>
                    </a:cxn>
                    <a:cxn ang="0">
                      <a:pos x="41" y="858"/>
                    </a:cxn>
                    <a:cxn ang="0">
                      <a:pos x="59" y="464"/>
                    </a:cxn>
                    <a:cxn ang="0">
                      <a:pos x="66" y="271"/>
                    </a:cxn>
                    <a:cxn ang="0">
                      <a:pos x="73" y="180"/>
                    </a:cxn>
                    <a:cxn ang="0">
                      <a:pos x="76" y="109"/>
                    </a:cxn>
                    <a:cxn ang="0">
                      <a:pos x="81" y="61"/>
                    </a:cxn>
                    <a:cxn ang="0">
                      <a:pos x="82" y="41"/>
                    </a:cxn>
                    <a:cxn ang="0">
                      <a:pos x="86" y="24"/>
                    </a:cxn>
                    <a:cxn ang="0">
                      <a:pos x="87" y="12"/>
                    </a:cxn>
                    <a:cxn ang="0">
                      <a:pos x="89" y="6"/>
                    </a:cxn>
                    <a:cxn ang="0">
                      <a:pos x="90" y="2"/>
                    </a:cxn>
                    <a:cxn ang="0">
                      <a:pos x="92" y="0"/>
                    </a:cxn>
                    <a:cxn ang="0">
                      <a:pos x="94" y="0"/>
                    </a:cxn>
                    <a:cxn ang="0">
                      <a:pos x="94" y="2"/>
                    </a:cxn>
                    <a:cxn ang="0">
                      <a:pos x="97" y="8"/>
                    </a:cxn>
                    <a:cxn ang="0">
                      <a:pos x="98" y="16"/>
                    </a:cxn>
                    <a:cxn ang="0">
                      <a:pos x="100" y="30"/>
                    </a:cxn>
                    <a:cxn ang="0">
                      <a:pos x="103" y="49"/>
                    </a:cxn>
                    <a:cxn ang="0">
                      <a:pos x="106" y="88"/>
                    </a:cxn>
                    <a:cxn ang="0">
                      <a:pos x="109" y="147"/>
                    </a:cxn>
                    <a:cxn ang="0">
                      <a:pos x="129" y="515"/>
                    </a:cxn>
                    <a:cxn ang="0">
                      <a:pos x="137" y="724"/>
                    </a:cxn>
                    <a:cxn ang="0">
                      <a:pos x="144" y="905"/>
                    </a:cxn>
                    <a:cxn ang="0">
                      <a:pos x="154" y="1052"/>
                    </a:cxn>
                    <a:cxn ang="0">
                      <a:pos x="157" y="1102"/>
                    </a:cxn>
                    <a:cxn ang="0">
                      <a:pos x="160" y="1145"/>
                    </a:cxn>
                    <a:cxn ang="0">
                      <a:pos x="162" y="1165"/>
                    </a:cxn>
                    <a:cxn ang="0">
                      <a:pos x="165" y="1178"/>
                    </a:cxn>
                    <a:cxn ang="0">
                      <a:pos x="167" y="1190"/>
                    </a:cxn>
                    <a:cxn ang="0">
                      <a:pos x="168" y="1196"/>
                    </a:cxn>
                    <a:cxn ang="0">
                      <a:pos x="172" y="1200"/>
                    </a:cxn>
                    <a:cxn ang="0">
                      <a:pos x="173" y="1198"/>
                    </a:cxn>
                    <a:cxn ang="0">
                      <a:pos x="175" y="1194"/>
                    </a:cxn>
                    <a:cxn ang="0">
                      <a:pos x="176" y="1188"/>
                    </a:cxn>
                  </a:cxnLst>
                  <a:rect l="0" t="0" r="r" b="b"/>
                  <a:pathLst>
                    <a:path w="176" h="1200">
                      <a:moveTo>
                        <a:pt x="0" y="1126"/>
                      </a:moveTo>
                      <a:lnTo>
                        <a:pt x="3" y="1149"/>
                      </a:lnTo>
                      <a:lnTo>
                        <a:pt x="4" y="1169"/>
                      </a:lnTo>
                      <a:lnTo>
                        <a:pt x="6" y="1182"/>
                      </a:lnTo>
                      <a:lnTo>
                        <a:pt x="8" y="1188"/>
                      </a:lnTo>
                      <a:lnTo>
                        <a:pt x="9" y="1192"/>
                      </a:lnTo>
                      <a:lnTo>
                        <a:pt x="11" y="1196"/>
                      </a:lnTo>
                      <a:lnTo>
                        <a:pt x="11" y="1198"/>
                      </a:lnTo>
                      <a:lnTo>
                        <a:pt x="12" y="1200"/>
                      </a:lnTo>
                      <a:lnTo>
                        <a:pt x="14" y="1200"/>
                      </a:lnTo>
                      <a:lnTo>
                        <a:pt x="16" y="1198"/>
                      </a:lnTo>
                      <a:lnTo>
                        <a:pt x="16" y="1194"/>
                      </a:lnTo>
                      <a:lnTo>
                        <a:pt x="19" y="1186"/>
                      </a:lnTo>
                      <a:lnTo>
                        <a:pt x="20" y="1174"/>
                      </a:lnTo>
                      <a:lnTo>
                        <a:pt x="22" y="1157"/>
                      </a:lnTo>
                      <a:lnTo>
                        <a:pt x="25" y="1135"/>
                      </a:lnTo>
                      <a:lnTo>
                        <a:pt x="33" y="1024"/>
                      </a:lnTo>
                      <a:lnTo>
                        <a:pt x="41" y="858"/>
                      </a:lnTo>
                      <a:lnTo>
                        <a:pt x="59" y="464"/>
                      </a:lnTo>
                      <a:lnTo>
                        <a:pt x="66" y="271"/>
                      </a:lnTo>
                      <a:lnTo>
                        <a:pt x="73" y="180"/>
                      </a:lnTo>
                      <a:lnTo>
                        <a:pt x="76" y="109"/>
                      </a:lnTo>
                      <a:lnTo>
                        <a:pt x="81" y="61"/>
                      </a:lnTo>
                      <a:lnTo>
                        <a:pt x="82" y="41"/>
                      </a:lnTo>
                      <a:lnTo>
                        <a:pt x="86" y="24"/>
                      </a:lnTo>
                      <a:lnTo>
                        <a:pt x="87" y="12"/>
                      </a:lnTo>
                      <a:lnTo>
                        <a:pt x="89" y="6"/>
                      </a:lnTo>
                      <a:lnTo>
                        <a:pt x="90" y="2"/>
                      </a:lnTo>
                      <a:lnTo>
                        <a:pt x="92" y="0"/>
                      </a:lnTo>
                      <a:lnTo>
                        <a:pt x="94" y="0"/>
                      </a:lnTo>
                      <a:lnTo>
                        <a:pt x="94" y="2"/>
                      </a:lnTo>
                      <a:lnTo>
                        <a:pt x="97" y="8"/>
                      </a:lnTo>
                      <a:lnTo>
                        <a:pt x="98" y="16"/>
                      </a:lnTo>
                      <a:lnTo>
                        <a:pt x="100" y="30"/>
                      </a:lnTo>
                      <a:lnTo>
                        <a:pt x="103" y="49"/>
                      </a:lnTo>
                      <a:lnTo>
                        <a:pt x="106" y="88"/>
                      </a:lnTo>
                      <a:lnTo>
                        <a:pt x="109" y="147"/>
                      </a:lnTo>
                      <a:lnTo>
                        <a:pt x="129" y="515"/>
                      </a:lnTo>
                      <a:lnTo>
                        <a:pt x="137" y="724"/>
                      </a:lnTo>
                      <a:lnTo>
                        <a:pt x="144" y="905"/>
                      </a:lnTo>
                      <a:lnTo>
                        <a:pt x="154" y="1052"/>
                      </a:lnTo>
                      <a:lnTo>
                        <a:pt x="157" y="1102"/>
                      </a:lnTo>
                      <a:lnTo>
                        <a:pt x="160" y="1145"/>
                      </a:lnTo>
                      <a:lnTo>
                        <a:pt x="162" y="1165"/>
                      </a:lnTo>
                      <a:lnTo>
                        <a:pt x="165" y="1178"/>
                      </a:lnTo>
                      <a:lnTo>
                        <a:pt x="167" y="1190"/>
                      </a:lnTo>
                      <a:lnTo>
                        <a:pt x="168" y="1196"/>
                      </a:lnTo>
                      <a:lnTo>
                        <a:pt x="172" y="1200"/>
                      </a:lnTo>
                      <a:lnTo>
                        <a:pt x="173" y="1198"/>
                      </a:lnTo>
                      <a:lnTo>
                        <a:pt x="175" y="1194"/>
                      </a:lnTo>
                      <a:lnTo>
                        <a:pt x="176" y="1188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10 4">
                  <a:extLst>
                    <a:ext uri="{FF2B5EF4-FFF2-40B4-BE49-F238E27FC236}">
                      <a16:creationId xmlns:a16="http://schemas.microsoft.com/office/drawing/2014/main" id="{86C447EE-B50E-4FD4-842C-0E17A94F1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4374" y="1698559"/>
                  <a:ext cx="537139" cy="989621"/>
                </a:xfrm>
                <a:custGeom>
                  <a:avLst/>
                  <a:gdLst/>
                  <a:ahLst/>
                  <a:cxnLst>
                    <a:cxn ang="0">
                      <a:pos x="0" y="1188"/>
                    </a:cxn>
                    <a:cxn ang="0">
                      <a:pos x="2" y="1182"/>
                    </a:cxn>
                    <a:cxn ang="0">
                      <a:pos x="3" y="1171"/>
                    </a:cxn>
                    <a:cxn ang="0">
                      <a:pos x="5" y="1153"/>
                    </a:cxn>
                    <a:cxn ang="0">
                      <a:pos x="10" y="1106"/>
                    </a:cxn>
                    <a:cxn ang="0">
                      <a:pos x="18" y="989"/>
                    </a:cxn>
                    <a:cxn ang="0">
                      <a:pos x="34" y="611"/>
                    </a:cxn>
                    <a:cxn ang="0">
                      <a:pos x="42" y="429"/>
                    </a:cxn>
                    <a:cxn ang="0">
                      <a:pos x="51" y="252"/>
                    </a:cxn>
                    <a:cxn ang="0">
                      <a:pos x="54" y="182"/>
                    </a:cxn>
                    <a:cxn ang="0">
                      <a:pos x="59" y="117"/>
                    </a:cxn>
                    <a:cxn ang="0">
                      <a:pos x="62" y="72"/>
                    </a:cxn>
                    <a:cxn ang="0">
                      <a:pos x="66" y="35"/>
                    </a:cxn>
                    <a:cxn ang="0">
                      <a:pos x="67" y="26"/>
                    </a:cxn>
                    <a:cxn ang="0">
                      <a:pos x="69" y="18"/>
                    </a:cxn>
                    <a:cxn ang="0">
                      <a:pos x="70" y="8"/>
                    </a:cxn>
                    <a:cxn ang="0">
                      <a:pos x="72" y="2"/>
                    </a:cxn>
                    <a:cxn ang="0">
                      <a:pos x="74" y="0"/>
                    </a:cxn>
                    <a:cxn ang="0">
                      <a:pos x="75" y="0"/>
                    </a:cxn>
                    <a:cxn ang="0">
                      <a:pos x="77" y="2"/>
                    </a:cxn>
                    <a:cxn ang="0">
                      <a:pos x="78" y="8"/>
                    </a:cxn>
                    <a:cxn ang="0">
                      <a:pos x="81" y="18"/>
                    </a:cxn>
                    <a:cxn ang="0">
                      <a:pos x="83" y="31"/>
                    </a:cxn>
                    <a:cxn ang="0">
                      <a:pos x="86" y="67"/>
                    </a:cxn>
                    <a:cxn ang="0">
                      <a:pos x="89" y="111"/>
                    </a:cxn>
                    <a:cxn ang="0">
                      <a:pos x="97" y="244"/>
                    </a:cxn>
                    <a:cxn ang="0">
                      <a:pos x="117" y="646"/>
                    </a:cxn>
                    <a:cxn ang="0">
                      <a:pos x="124" y="847"/>
                    </a:cxn>
                    <a:cxn ang="0">
                      <a:pos x="132" y="1005"/>
                    </a:cxn>
                    <a:cxn ang="0">
                      <a:pos x="140" y="1114"/>
                    </a:cxn>
                    <a:cxn ang="0">
                      <a:pos x="144" y="1153"/>
                    </a:cxn>
                    <a:cxn ang="0">
                      <a:pos x="145" y="1171"/>
                    </a:cxn>
                    <a:cxn ang="0">
                      <a:pos x="148" y="1182"/>
                    </a:cxn>
                    <a:cxn ang="0">
                      <a:pos x="150" y="1192"/>
                    </a:cxn>
                    <a:cxn ang="0">
                      <a:pos x="152" y="1198"/>
                    </a:cxn>
                    <a:cxn ang="0">
                      <a:pos x="153" y="1200"/>
                    </a:cxn>
                    <a:cxn ang="0">
                      <a:pos x="156" y="1198"/>
                    </a:cxn>
                    <a:cxn ang="0">
                      <a:pos x="158" y="1192"/>
                    </a:cxn>
                    <a:cxn ang="0">
                      <a:pos x="159" y="1188"/>
                    </a:cxn>
                    <a:cxn ang="0">
                      <a:pos x="159" y="1182"/>
                    </a:cxn>
                    <a:cxn ang="0">
                      <a:pos x="163" y="1169"/>
                    </a:cxn>
                    <a:cxn ang="0">
                      <a:pos x="164" y="1151"/>
                    </a:cxn>
                    <a:cxn ang="0">
                      <a:pos x="169" y="1102"/>
                    </a:cxn>
                    <a:cxn ang="0">
                      <a:pos x="172" y="1042"/>
                    </a:cxn>
                    <a:cxn ang="0">
                      <a:pos x="180" y="894"/>
                    </a:cxn>
                    <a:cxn ang="0">
                      <a:pos x="198" y="486"/>
                    </a:cxn>
                    <a:cxn ang="0">
                      <a:pos x="206" y="303"/>
                    </a:cxn>
                    <a:cxn ang="0">
                      <a:pos x="214" y="160"/>
                    </a:cxn>
                    <a:cxn ang="0">
                      <a:pos x="218" y="98"/>
                    </a:cxn>
                    <a:cxn ang="0">
                      <a:pos x="220" y="70"/>
                    </a:cxn>
                    <a:cxn ang="0">
                      <a:pos x="223" y="45"/>
                    </a:cxn>
                  </a:cxnLst>
                  <a:rect l="0" t="0" r="r" b="b"/>
                  <a:pathLst>
                    <a:path w="223" h="1200">
                      <a:moveTo>
                        <a:pt x="0" y="1188"/>
                      </a:moveTo>
                      <a:lnTo>
                        <a:pt x="2" y="1182"/>
                      </a:lnTo>
                      <a:lnTo>
                        <a:pt x="3" y="1171"/>
                      </a:lnTo>
                      <a:lnTo>
                        <a:pt x="5" y="1153"/>
                      </a:lnTo>
                      <a:lnTo>
                        <a:pt x="10" y="1106"/>
                      </a:lnTo>
                      <a:lnTo>
                        <a:pt x="18" y="989"/>
                      </a:lnTo>
                      <a:lnTo>
                        <a:pt x="34" y="611"/>
                      </a:lnTo>
                      <a:lnTo>
                        <a:pt x="42" y="429"/>
                      </a:lnTo>
                      <a:lnTo>
                        <a:pt x="51" y="252"/>
                      </a:lnTo>
                      <a:lnTo>
                        <a:pt x="54" y="182"/>
                      </a:lnTo>
                      <a:lnTo>
                        <a:pt x="59" y="117"/>
                      </a:lnTo>
                      <a:lnTo>
                        <a:pt x="62" y="72"/>
                      </a:lnTo>
                      <a:lnTo>
                        <a:pt x="66" y="35"/>
                      </a:lnTo>
                      <a:lnTo>
                        <a:pt x="67" y="26"/>
                      </a:lnTo>
                      <a:lnTo>
                        <a:pt x="69" y="18"/>
                      </a:lnTo>
                      <a:lnTo>
                        <a:pt x="70" y="8"/>
                      </a:lnTo>
                      <a:lnTo>
                        <a:pt x="72" y="2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2"/>
                      </a:lnTo>
                      <a:lnTo>
                        <a:pt x="78" y="8"/>
                      </a:lnTo>
                      <a:lnTo>
                        <a:pt x="81" y="18"/>
                      </a:lnTo>
                      <a:lnTo>
                        <a:pt x="83" y="31"/>
                      </a:lnTo>
                      <a:lnTo>
                        <a:pt x="86" y="67"/>
                      </a:lnTo>
                      <a:lnTo>
                        <a:pt x="89" y="111"/>
                      </a:lnTo>
                      <a:lnTo>
                        <a:pt x="97" y="244"/>
                      </a:lnTo>
                      <a:lnTo>
                        <a:pt x="117" y="646"/>
                      </a:lnTo>
                      <a:lnTo>
                        <a:pt x="124" y="847"/>
                      </a:lnTo>
                      <a:lnTo>
                        <a:pt x="132" y="1005"/>
                      </a:lnTo>
                      <a:lnTo>
                        <a:pt x="140" y="1114"/>
                      </a:lnTo>
                      <a:lnTo>
                        <a:pt x="144" y="1153"/>
                      </a:lnTo>
                      <a:lnTo>
                        <a:pt x="145" y="1171"/>
                      </a:lnTo>
                      <a:lnTo>
                        <a:pt x="148" y="1182"/>
                      </a:lnTo>
                      <a:lnTo>
                        <a:pt x="150" y="1192"/>
                      </a:lnTo>
                      <a:lnTo>
                        <a:pt x="152" y="1198"/>
                      </a:lnTo>
                      <a:lnTo>
                        <a:pt x="153" y="1200"/>
                      </a:lnTo>
                      <a:lnTo>
                        <a:pt x="156" y="1198"/>
                      </a:lnTo>
                      <a:lnTo>
                        <a:pt x="158" y="1192"/>
                      </a:lnTo>
                      <a:lnTo>
                        <a:pt x="159" y="1188"/>
                      </a:lnTo>
                      <a:lnTo>
                        <a:pt x="159" y="1182"/>
                      </a:lnTo>
                      <a:lnTo>
                        <a:pt x="163" y="1169"/>
                      </a:lnTo>
                      <a:lnTo>
                        <a:pt x="164" y="1151"/>
                      </a:lnTo>
                      <a:lnTo>
                        <a:pt x="169" y="1102"/>
                      </a:lnTo>
                      <a:lnTo>
                        <a:pt x="172" y="1042"/>
                      </a:lnTo>
                      <a:lnTo>
                        <a:pt x="180" y="894"/>
                      </a:lnTo>
                      <a:lnTo>
                        <a:pt x="198" y="486"/>
                      </a:lnTo>
                      <a:lnTo>
                        <a:pt x="206" y="303"/>
                      </a:lnTo>
                      <a:lnTo>
                        <a:pt x="214" y="160"/>
                      </a:lnTo>
                      <a:lnTo>
                        <a:pt x="218" y="98"/>
                      </a:lnTo>
                      <a:lnTo>
                        <a:pt x="220" y="70"/>
                      </a:lnTo>
                      <a:lnTo>
                        <a:pt x="223" y="45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96E8B9D4-7E3B-43ED-AD17-778E345E9D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>
                <a:off x="2337488" y="5917886"/>
                <a:ext cx="228411" cy="317616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168FB8C-A573-4FF1-9BAF-FBAB6190EEB2}"/>
                </a:ext>
              </a:extLst>
            </p:cNvPr>
            <p:cNvGrpSpPr/>
            <p:nvPr/>
          </p:nvGrpSpPr>
          <p:grpSpPr>
            <a:xfrm>
              <a:off x="6958161" y="2171104"/>
              <a:ext cx="2297029" cy="1027805"/>
              <a:chOff x="7651543" y="2234282"/>
              <a:chExt cx="3934953" cy="1760694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91463FD-9C8C-402C-8E0A-7AF09466F1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054322" y="3792147"/>
                <a:ext cx="113537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C078AA6-1876-4F4B-93BA-3633A59D3E7B}"/>
                  </a:ext>
                </a:extLst>
              </p:cNvPr>
              <p:cNvGrpSpPr/>
              <p:nvPr/>
            </p:nvGrpSpPr>
            <p:grpSpPr>
              <a:xfrm>
                <a:off x="7651543" y="2234282"/>
                <a:ext cx="3934953" cy="1760694"/>
                <a:chOff x="7651543" y="2234282"/>
                <a:chExt cx="3934953" cy="1760694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B38BB69-E594-4C03-939F-049AA60DF226}"/>
                    </a:ext>
                  </a:extLst>
                </p:cNvPr>
                <p:cNvSpPr/>
                <p:nvPr/>
              </p:nvSpPr>
              <p:spPr bwMode="auto">
                <a:xfrm>
                  <a:off x="7651543" y="2234282"/>
                  <a:ext cx="3934953" cy="1695543"/>
                </a:xfrm>
                <a:custGeom>
                  <a:avLst/>
                  <a:gdLst>
                    <a:gd name="connsiteX0" fmla="*/ 0 w 3934953"/>
                    <a:gd name="connsiteY0" fmla="*/ 0 h 1695543"/>
                    <a:gd name="connsiteX1" fmla="*/ 650047 w 3934953"/>
                    <a:gd name="connsiteY1" fmla="*/ 944735 h 1695543"/>
                    <a:gd name="connsiteX2" fmla="*/ 1339097 w 3934953"/>
                    <a:gd name="connsiteY2" fmla="*/ 1525444 h 1695543"/>
                    <a:gd name="connsiteX3" fmla="*/ 1707458 w 3934953"/>
                    <a:gd name="connsiteY3" fmla="*/ 1659788 h 1695543"/>
                    <a:gd name="connsiteX4" fmla="*/ 1915473 w 3934953"/>
                    <a:gd name="connsiteY4" fmla="*/ 1694457 h 1695543"/>
                    <a:gd name="connsiteX5" fmla="*/ 2201494 w 3934953"/>
                    <a:gd name="connsiteY5" fmla="*/ 1672788 h 1695543"/>
                    <a:gd name="connsiteX6" fmla="*/ 2561187 w 3934953"/>
                    <a:gd name="connsiteY6" fmla="*/ 1542779 h 1695543"/>
                    <a:gd name="connsiteX7" fmla="*/ 3198233 w 3934953"/>
                    <a:gd name="connsiteY7" fmla="*/ 1027075 h 1695543"/>
                    <a:gd name="connsiteX8" fmla="*/ 3934953 w 3934953"/>
                    <a:gd name="connsiteY8" fmla="*/ 0 h 169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4953" h="1695543">
                      <a:moveTo>
                        <a:pt x="0" y="0"/>
                      </a:moveTo>
                      <a:cubicBezTo>
                        <a:pt x="213432" y="345247"/>
                        <a:pt x="426864" y="690495"/>
                        <a:pt x="650047" y="944735"/>
                      </a:cubicBezTo>
                      <a:cubicBezTo>
                        <a:pt x="873230" y="1198975"/>
                        <a:pt x="1162862" y="1406269"/>
                        <a:pt x="1339097" y="1525444"/>
                      </a:cubicBezTo>
                      <a:cubicBezTo>
                        <a:pt x="1515332" y="1644620"/>
                        <a:pt x="1611395" y="1631619"/>
                        <a:pt x="1707458" y="1659788"/>
                      </a:cubicBezTo>
                      <a:cubicBezTo>
                        <a:pt x="1803521" y="1687957"/>
                        <a:pt x="1833134" y="1692290"/>
                        <a:pt x="1915473" y="1694457"/>
                      </a:cubicBezTo>
                      <a:cubicBezTo>
                        <a:pt x="1997812" y="1696624"/>
                        <a:pt x="2093875" y="1698068"/>
                        <a:pt x="2201494" y="1672788"/>
                      </a:cubicBezTo>
                      <a:cubicBezTo>
                        <a:pt x="2309113" y="1647508"/>
                        <a:pt x="2395064" y="1650398"/>
                        <a:pt x="2561187" y="1542779"/>
                      </a:cubicBezTo>
                      <a:cubicBezTo>
                        <a:pt x="2727310" y="1435160"/>
                        <a:pt x="2969272" y="1284205"/>
                        <a:pt x="3198233" y="1027075"/>
                      </a:cubicBezTo>
                      <a:cubicBezTo>
                        <a:pt x="3427194" y="769945"/>
                        <a:pt x="3681073" y="384972"/>
                        <a:pt x="3934953" y="0"/>
                      </a:cubicBezTo>
                    </a:path>
                  </a:pathLst>
                </a:custGeom>
                <a:noFill/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C0E32C64-CC16-4D28-BEE6-2F2FAD67CC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658081" y="3518034"/>
                  <a:ext cx="192278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78DE275D-AD03-4717-A791-71BC43A41E1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373601" y="3243921"/>
                  <a:ext cx="248050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F28CBA8-87A9-4C25-A703-978D49B7A1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142461" y="2969808"/>
                  <a:ext cx="294894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F5E2A4-76F2-4349-8512-D815C0A4CF7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946881" y="2695695"/>
                  <a:ext cx="333502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6CAAEC47-7BE8-460F-8652-2C6351130B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769081" y="2421582"/>
                  <a:ext cx="370078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4A524C1A-E7BC-437A-83FA-CB75ABF0D203}"/>
                    </a:ext>
                  </a:extLst>
                </p:cNvPr>
                <p:cNvSpPr/>
                <p:nvPr/>
              </p:nvSpPr>
              <p:spPr bwMode="auto">
                <a:xfrm>
                  <a:off x="8599668" y="3037654"/>
                  <a:ext cx="2059365" cy="754610"/>
                </a:xfrm>
                <a:custGeom>
                  <a:avLst/>
                  <a:gdLst>
                    <a:gd name="connsiteX0" fmla="*/ 0 w 2059365"/>
                    <a:gd name="connsiteY0" fmla="*/ 754610 h 754610"/>
                    <a:gd name="connsiteX1" fmla="*/ 275106 w 2059365"/>
                    <a:gd name="connsiteY1" fmla="*/ 749370 h 754610"/>
                    <a:gd name="connsiteX2" fmla="*/ 466370 w 2059365"/>
                    <a:gd name="connsiteY2" fmla="*/ 710069 h 754610"/>
                    <a:gd name="connsiteX3" fmla="*/ 581653 w 2059365"/>
                    <a:gd name="connsiteY3" fmla="*/ 600027 h 754610"/>
                    <a:gd name="connsiteX4" fmla="*/ 696936 w 2059365"/>
                    <a:gd name="connsiteY4" fmla="*/ 463784 h 754610"/>
                    <a:gd name="connsiteX5" fmla="*/ 814838 w 2059365"/>
                    <a:gd name="connsiteY5" fmla="*/ 233219 h 754610"/>
                    <a:gd name="connsiteX6" fmla="*/ 917020 w 2059365"/>
                    <a:gd name="connsiteY6" fmla="*/ 73395 h 754610"/>
                    <a:gd name="connsiteX7" fmla="*/ 1024443 w 2059365"/>
                    <a:gd name="connsiteY7" fmla="*/ 34 h 754610"/>
                    <a:gd name="connsiteX8" fmla="*/ 1144965 w 2059365"/>
                    <a:gd name="connsiteY8" fmla="*/ 81255 h 754610"/>
                    <a:gd name="connsiteX9" fmla="*/ 1255008 w 2059365"/>
                    <a:gd name="connsiteY9" fmla="*/ 264659 h 754610"/>
                    <a:gd name="connsiteX10" fmla="*/ 1396491 w 2059365"/>
                    <a:gd name="connsiteY10" fmla="*/ 510945 h 754610"/>
                    <a:gd name="connsiteX11" fmla="*/ 1501293 w 2059365"/>
                    <a:gd name="connsiteY11" fmla="*/ 634088 h 754610"/>
                    <a:gd name="connsiteX12" fmla="*/ 1606095 w 2059365"/>
                    <a:gd name="connsiteY12" fmla="*/ 710069 h 754610"/>
                    <a:gd name="connsiteX13" fmla="*/ 1818320 w 2059365"/>
                    <a:gd name="connsiteY13" fmla="*/ 749370 h 754610"/>
                    <a:gd name="connsiteX14" fmla="*/ 2059365 w 2059365"/>
                    <a:gd name="connsiteY14" fmla="*/ 749370 h 75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59365" h="754610">
                      <a:moveTo>
                        <a:pt x="0" y="754610"/>
                      </a:moveTo>
                      <a:lnTo>
                        <a:pt x="275106" y="749370"/>
                      </a:lnTo>
                      <a:cubicBezTo>
                        <a:pt x="352834" y="741947"/>
                        <a:pt x="415279" y="734959"/>
                        <a:pt x="466370" y="710069"/>
                      </a:cubicBezTo>
                      <a:cubicBezTo>
                        <a:pt x="517461" y="685179"/>
                        <a:pt x="543225" y="641074"/>
                        <a:pt x="581653" y="600027"/>
                      </a:cubicBezTo>
                      <a:cubicBezTo>
                        <a:pt x="620081" y="558980"/>
                        <a:pt x="658072" y="524919"/>
                        <a:pt x="696936" y="463784"/>
                      </a:cubicBezTo>
                      <a:cubicBezTo>
                        <a:pt x="735800" y="402649"/>
                        <a:pt x="778157" y="298284"/>
                        <a:pt x="814838" y="233219"/>
                      </a:cubicBezTo>
                      <a:cubicBezTo>
                        <a:pt x="851519" y="168154"/>
                        <a:pt x="882086" y="112259"/>
                        <a:pt x="917020" y="73395"/>
                      </a:cubicBezTo>
                      <a:cubicBezTo>
                        <a:pt x="951954" y="34531"/>
                        <a:pt x="986452" y="-1276"/>
                        <a:pt x="1024443" y="34"/>
                      </a:cubicBezTo>
                      <a:cubicBezTo>
                        <a:pt x="1062434" y="1344"/>
                        <a:pt x="1106538" y="37151"/>
                        <a:pt x="1144965" y="81255"/>
                      </a:cubicBezTo>
                      <a:cubicBezTo>
                        <a:pt x="1183392" y="125359"/>
                        <a:pt x="1213087" y="193044"/>
                        <a:pt x="1255008" y="264659"/>
                      </a:cubicBezTo>
                      <a:cubicBezTo>
                        <a:pt x="1296929" y="336274"/>
                        <a:pt x="1355444" y="449373"/>
                        <a:pt x="1396491" y="510945"/>
                      </a:cubicBezTo>
                      <a:cubicBezTo>
                        <a:pt x="1437539" y="572516"/>
                        <a:pt x="1466359" y="600901"/>
                        <a:pt x="1501293" y="634088"/>
                      </a:cubicBezTo>
                      <a:cubicBezTo>
                        <a:pt x="1536227" y="667275"/>
                        <a:pt x="1553257" y="690855"/>
                        <a:pt x="1606095" y="710069"/>
                      </a:cubicBezTo>
                      <a:cubicBezTo>
                        <a:pt x="1658933" y="729283"/>
                        <a:pt x="1742775" y="742820"/>
                        <a:pt x="1818320" y="749370"/>
                      </a:cubicBezTo>
                      <a:cubicBezTo>
                        <a:pt x="1893865" y="755920"/>
                        <a:pt x="1976615" y="752645"/>
                        <a:pt x="2059365" y="749370"/>
                      </a:cubicBezTo>
                    </a:path>
                  </a:pathLst>
                </a:custGeom>
                <a:solidFill>
                  <a:srgbClr val="0070C0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2BD650BC-D3CD-4CED-8ABB-95019087800D}"/>
                    </a:ext>
                  </a:extLst>
                </p:cNvPr>
                <p:cNvSpPr/>
                <p:nvPr/>
              </p:nvSpPr>
              <p:spPr>
                <a:xfrm>
                  <a:off x="9331963" y="3384365"/>
                  <a:ext cx="634285" cy="6106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endParaRPr>
                </a:p>
                <a:p>
                  <a:pPr marL="285750" marR="0" lvl="0" indent="-28575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90AA8CF-9CAE-490E-A87F-35B00E9D1F5C}"/>
                </a:ext>
              </a:extLst>
            </p:cNvPr>
            <p:cNvGrpSpPr/>
            <p:nvPr/>
          </p:nvGrpSpPr>
          <p:grpSpPr>
            <a:xfrm>
              <a:off x="7390444" y="2242757"/>
              <a:ext cx="1200930" cy="740835"/>
              <a:chOff x="8392070" y="2357028"/>
              <a:chExt cx="2057267" cy="1269096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8001807-B810-49DB-86D5-38992B2C21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5744">
                <a:off x="8726876" y="3057250"/>
                <a:ext cx="731411" cy="568874"/>
                <a:chOff x="4212192" y="2083774"/>
                <a:chExt cx="381630" cy="296823"/>
              </a:xfrm>
            </p:grpSpPr>
            <p:sp>
              <p:nvSpPr>
                <p:cNvPr id="93" name="Ellipse 602">
                  <a:extLst>
                    <a:ext uri="{FF2B5EF4-FFF2-40B4-BE49-F238E27FC236}">
                      <a16:creationId xmlns:a16="http://schemas.microsoft.com/office/drawing/2014/main" id="{ADF11DF8-CC6C-4E21-9C28-36E774A03065}"/>
                    </a:ext>
                  </a:extLst>
                </p:cNvPr>
                <p:cNvSpPr/>
                <p:nvPr/>
              </p:nvSpPr>
              <p:spPr bwMode="auto">
                <a:xfrm>
                  <a:off x="4466186" y="2091373"/>
                  <a:ext cx="64008" cy="64008"/>
                </a:xfrm>
                <a:prstGeom prst="ellipse">
                  <a:avLst/>
                </a:prstGeom>
                <a:solidFill>
                  <a:srgbClr val="0B87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Ellipse 608">
                  <a:extLst>
                    <a:ext uri="{FF2B5EF4-FFF2-40B4-BE49-F238E27FC236}">
                      <a16:creationId xmlns:a16="http://schemas.microsoft.com/office/drawing/2014/main" id="{6D9D15CA-8728-49AA-9BEA-FE9E92BF7CA0}"/>
                    </a:ext>
                  </a:extLst>
                </p:cNvPr>
                <p:cNvSpPr/>
                <p:nvPr/>
              </p:nvSpPr>
              <p:spPr bwMode="auto">
                <a:xfrm>
                  <a:off x="4331689" y="2316589"/>
                  <a:ext cx="64008" cy="64008"/>
                </a:xfrm>
                <a:prstGeom prst="ellipse">
                  <a:avLst/>
                </a:prstGeom>
                <a:solidFill>
                  <a:srgbClr val="0B87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ihandform 619">
                  <a:extLst>
                    <a:ext uri="{FF2B5EF4-FFF2-40B4-BE49-F238E27FC236}">
                      <a16:creationId xmlns:a16="http://schemas.microsoft.com/office/drawing/2014/main" id="{78EE515D-BC50-4AF7-A845-391DADD1D90C}"/>
                    </a:ext>
                  </a:extLst>
                </p:cNvPr>
                <p:cNvSpPr/>
                <p:nvPr/>
              </p:nvSpPr>
              <p:spPr bwMode="auto">
                <a:xfrm>
                  <a:off x="4388249" y="2189519"/>
                  <a:ext cx="205573" cy="114753"/>
                </a:xfrm>
                <a:custGeom>
                  <a:avLst/>
                  <a:gdLst>
                    <a:gd name="connsiteX0" fmla="*/ 0 w 683664"/>
                    <a:gd name="connsiteY0" fmla="*/ 239294 h 239294"/>
                    <a:gd name="connsiteX1" fmla="*/ 290557 w 683664"/>
                    <a:gd name="connsiteY1" fmla="*/ 12 h 239294"/>
                    <a:gd name="connsiteX2" fmla="*/ 683664 w 683664"/>
                    <a:gd name="connsiteY2" fmla="*/ 230748 h 23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3664" h="239294">
                      <a:moveTo>
                        <a:pt x="0" y="239294"/>
                      </a:moveTo>
                      <a:cubicBezTo>
                        <a:pt x="88306" y="120365"/>
                        <a:pt x="176613" y="1436"/>
                        <a:pt x="290557" y="12"/>
                      </a:cubicBezTo>
                      <a:cubicBezTo>
                        <a:pt x="404501" y="-1412"/>
                        <a:pt x="544082" y="114668"/>
                        <a:pt x="683664" y="230748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arrow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ihandform 620">
                  <a:extLst>
                    <a:ext uri="{FF2B5EF4-FFF2-40B4-BE49-F238E27FC236}">
                      <a16:creationId xmlns:a16="http://schemas.microsoft.com/office/drawing/2014/main" id="{592975F4-3F6A-48B8-BEDF-5D22231E63A7}"/>
                    </a:ext>
                  </a:extLst>
                </p:cNvPr>
                <p:cNvSpPr/>
                <p:nvPr/>
              </p:nvSpPr>
              <p:spPr bwMode="auto">
                <a:xfrm flipH="1">
                  <a:off x="4212192" y="2083774"/>
                  <a:ext cx="238398" cy="102396"/>
                </a:xfrm>
                <a:custGeom>
                  <a:avLst/>
                  <a:gdLst>
                    <a:gd name="connsiteX0" fmla="*/ 0 w 1093862"/>
                    <a:gd name="connsiteY0" fmla="*/ 572568 h 799624"/>
                    <a:gd name="connsiteX1" fmla="*/ 213645 w 1093862"/>
                    <a:gd name="connsiteY1" fmla="*/ 769122 h 799624"/>
                    <a:gd name="connsiteX2" fmla="*/ 1093862 w 1093862"/>
                    <a:gd name="connsiteY2" fmla="*/ 0 h 799624"/>
                    <a:gd name="connsiteX0" fmla="*/ 0 w 1093862"/>
                    <a:gd name="connsiteY0" fmla="*/ 572568 h 723441"/>
                    <a:gd name="connsiteX1" fmla="*/ 341832 w 1093862"/>
                    <a:gd name="connsiteY1" fmla="*/ 675118 h 723441"/>
                    <a:gd name="connsiteX2" fmla="*/ 1093862 w 1093862"/>
                    <a:gd name="connsiteY2" fmla="*/ 0 h 723441"/>
                    <a:gd name="connsiteX0" fmla="*/ 0 w 1170774"/>
                    <a:gd name="connsiteY0" fmla="*/ 615297 h 740605"/>
                    <a:gd name="connsiteX1" fmla="*/ 418744 w 1170774"/>
                    <a:gd name="connsiteY1" fmla="*/ 675118 h 740605"/>
                    <a:gd name="connsiteX2" fmla="*/ 1170774 w 1170774"/>
                    <a:gd name="connsiteY2" fmla="*/ 0 h 740605"/>
                    <a:gd name="connsiteX0" fmla="*/ 0 w 1170774"/>
                    <a:gd name="connsiteY0" fmla="*/ 615297 h 738000"/>
                    <a:gd name="connsiteX1" fmla="*/ 418744 w 1170774"/>
                    <a:gd name="connsiteY1" fmla="*/ 675118 h 738000"/>
                    <a:gd name="connsiteX2" fmla="*/ 1170774 w 1170774"/>
                    <a:gd name="connsiteY2" fmla="*/ 0 h 738000"/>
                    <a:gd name="connsiteX0" fmla="*/ 0 w 1170774"/>
                    <a:gd name="connsiteY0" fmla="*/ 615297 h 730738"/>
                    <a:gd name="connsiteX1" fmla="*/ 418744 w 1170774"/>
                    <a:gd name="connsiteY1" fmla="*/ 675118 h 730738"/>
                    <a:gd name="connsiteX2" fmla="*/ 1170774 w 1170774"/>
                    <a:gd name="connsiteY2" fmla="*/ 0 h 730738"/>
                    <a:gd name="connsiteX0" fmla="*/ 0 w 1136591"/>
                    <a:gd name="connsiteY0" fmla="*/ 598206 h 724392"/>
                    <a:gd name="connsiteX1" fmla="*/ 384561 w 1136591"/>
                    <a:gd name="connsiteY1" fmla="*/ 675118 h 724392"/>
                    <a:gd name="connsiteX2" fmla="*/ 1136591 w 1136591"/>
                    <a:gd name="connsiteY2" fmla="*/ 0 h 72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36591" h="724392">
                      <a:moveTo>
                        <a:pt x="0" y="598206"/>
                      </a:moveTo>
                      <a:cubicBezTo>
                        <a:pt x="143854" y="710014"/>
                        <a:pt x="195129" y="774819"/>
                        <a:pt x="384561" y="675118"/>
                      </a:cubicBezTo>
                      <a:cubicBezTo>
                        <a:pt x="573993" y="575417"/>
                        <a:pt x="787637" y="336847"/>
                        <a:pt x="1136591" y="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arrow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7" name="Ellipse 602">
                <a:extLst>
                  <a:ext uri="{FF2B5EF4-FFF2-40B4-BE49-F238E27FC236}">
                    <a16:creationId xmlns:a16="http://schemas.microsoft.com/office/drawing/2014/main" id="{E3E5859C-C71A-4BA2-8D6E-3D2C6C96AE57}"/>
                  </a:ext>
                </a:extLst>
              </p:cNvPr>
              <p:cNvSpPr/>
              <p:nvPr/>
            </p:nvSpPr>
            <p:spPr bwMode="auto">
              <a:xfrm rot="1315744">
                <a:off x="9430748" y="2644960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Ellipse 602">
                <a:extLst>
                  <a:ext uri="{FF2B5EF4-FFF2-40B4-BE49-F238E27FC236}">
                    <a16:creationId xmlns:a16="http://schemas.microsoft.com/office/drawing/2014/main" id="{041F87C1-89C8-4C76-97A7-ACA9AB03A31E}"/>
                  </a:ext>
                </a:extLst>
              </p:cNvPr>
              <p:cNvSpPr/>
              <p:nvPr/>
            </p:nvSpPr>
            <p:spPr bwMode="auto">
              <a:xfrm rot="1315744">
                <a:off x="8607658" y="2357028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9" name="Ellipse 602">
                <a:extLst>
                  <a:ext uri="{FF2B5EF4-FFF2-40B4-BE49-F238E27FC236}">
                    <a16:creationId xmlns:a16="http://schemas.microsoft.com/office/drawing/2014/main" id="{F73F356C-B42A-41BE-88E9-3306DCB3FCDF}"/>
                  </a:ext>
                </a:extLst>
              </p:cNvPr>
              <p:cNvSpPr/>
              <p:nvPr/>
            </p:nvSpPr>
            <p:spPr bwMode="auto">
              <a:xfrm rot="1315744">
                <a:off x="8392070" y="2882095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0" name="Ellipse 602">
                <a:extLst>
                  <a:ext uri="{FF2B5EF4-FFF2-40B4-BE49-F238E27FC236}">
                    <a16:creationId xmlns:a16="http://schemas.microsoft.com/office/drawing/2014/main" id="{698E41F4-7BC0-45EA-985A-7B0FEA7D6BEC}"/>
                  </a:ext>
                </a:extLst>
              </p:cNvPr>
              <p:cNvSpPr/>
              <p:nvPr/>
            </p:nvSpPr>
            <p:spPr bwMode="auto">
              <a:xfrm rot="1315744">
                <a:off x="10326663" y="3176879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" name="Ellipse 602">
                <a:extLst>
                  <a:ext uri="{FF2B5EF4-FFF2-40B4-BE49-F238E27FC236}">
                    <a16:creationId xmlns:a16="http://schemas.microsoft.com/office/drawing/2014/main" id="{4C7A2B16-13E5-4FAC-B25B-D1A32BB232EE}"/>
                  </a:ext>
                </a:extLst>
              </p:cNvPr>
              <p:cNvSpPr/>
              <p:nvPr/>
            </p:nvSpPr>
            <p:spPr bwMode="auto">
              <a:xfrm rot="1315744">
                <a:off x="10096719" y="2644961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2" name="Ellipse 602">
                <a:extLst>
                  <a:ext uri="{FF2B5EF4-FFF2-40B4-BE49-F238E27FC236}">
                    <a16:creationId xmlns:a16="http://schemas.microsoft.com/office/drawing/2014/main" id="{09F8BC8E-7CA1-4314-BCAB-4D56689DD6A5}"/>
                  </a:ext>
                </a:extLst>
              </p:cNvPr>
              <p:cNvSpPr/>
              <p:nvPr/>
            </p:nvSpPr>
            <p:spPr bwMode="auto">
              <a:xfrm rot="1315744">
                <a:off x="10144831" y="3441735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" name="Ellipse 602">
              <a:extLst>
                <a:ext uri="{FF2B5EF4-FFF2-40B4-BE49-F238E27FC236}">
                  <a16:creationId xmlns:a16="http://schemas.microsoft.com/office/drawing/2014/main" id="{9DCC92EA-2EDA-4D64-818E-5A4150E3954A}"/>
                </a:ext>
              </a:extLst>
            </p:cNvPr>
            <p:cNvSpPr/>
            <p:nvPr/>
          </p:nvSpPr>
          <p:spPr bwMode="auto">
            <a:xfrm rot="1315744">
              <a:off x="6307729" y="2245624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9" name="Ellipse 602">
              <a:extLst>
                <a:ext uri="{FF2B5EF4-FFF2-40B4-BE49-F238E27FC236}">
                  <a16:creationId xmlns:a16="http://schemas.microsoft.com/office/drawing/2014/main" id="{0AC6369E-0650-4593-B113-1BA212E96C5B}"/>
                </a:ext>
              </a:extLst>
            </p:cNvPr>
            <p:cNvSpPr/>
            <p:nvPr/>
          </p:nvSpPr>
          <p:spPr bwMode="auto">
            <a:xfrm rot="1315744">
              <a:off x="6396692" y="2334588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0" name="Ellipse 602">
              <a:extLst>
                <a:ext uri="{FF2B5EF4-FFF2-40B4-BE49-F238E27FC236}">
                  <a16:creationId xmlns:a16="http://schemas.microsoft.com/office/drawing/2014/main" id="{6D59D0BA-A31E-4FBB-A858-9086BFDA728F}"/>
                </a:ext>
              </a:extLst>
            </p:cNvPr>
            <p:cNvSpPr/>
            <p:nvPr/>
          </p:nvSpPr>
          <p:spPr bwMode="auto">
            <a:xfrm rot="1315744">
              <a:off x="6607595" y="2229051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1" name="Ellipse 602">
              <a:extLst>
                <a:ext uri="{FF2B5EF4-FFF2-40B4-BE49-F238E27FC236}">
                  <a16:creationId xmlns:a16="http://schemas.microsoft.com/office/drawing/2014/main" id="{6B8267BE-62AC-4F76-95AB-730ABC84F856}"/>
                </a:ext>
              </a:extLst>
            </p:cNvPr>
            <p:cNvSpPr/>
            <p:nvPr/>
          </p:nvSpPr>
          <p:spPr bwMode="auto">
            <a:xfrm rot="1315744">
              <a:off x="6574619" y="2512515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" name="Ellipse 602">
              <a:extLst>
                <a:ext uri="{FF2B5EF4-FFF2-40B4-BE49-F238E27FC236}">
                  <a16:creationId xmlns:a16="http://schemas.microsoft.com/office/drawing/2014/main" id="{F5D35622-9CED-42ED-983E-0687384F3F36}"/>
                </a:ext>
              </a:extLst>
            </p:cNvPr>
            <p:cNvSpPr/>
            <p:nvPr/>
          </p:nvSpPr>
          <p:spPr bwMode="auto">
            <a:xfrm rot="1315744">
              <a:off x="6672877" y="2404133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3" name="Ellipse 602">
              <a:extLst>
                <a:ext uri="{FF2B5EF4-FFF2-40B4-BE49-F238E27FC236}">
                  <a16:creationId xmlns:a16="http://schemas.microsoft.com/office/drawing/2014/main" id="{AE686693-7360-4993-B053-42277B2A6C1D}"/>
                </a:ext>
              </a:extLst>
            </p:cNvPr>
            <p:cNvSpPr/>
            <p:nvPr/>
          </p:nvSpPr>
          <p:spPr bwMode="auto">
            <a:xfrm rot="1315744">
              <a:off x="6213453" y="2457095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4" name="Ellipse 602">
              <a:extLst>
                <a:ext uri="{FF2B5EF4-FFF2-40B4-BE49-F238E27FC236}">
                  <a16:creationId xmlns:a16="http://schemas.microsoft.com/office/drawing/2014/main" id="{730879E4-F3B1-45C3-888E-A04CF2A24656}"/>
                </a:ext>
              </a:extLst>
            </p:cNvPr>
            <p:cNvSpPr/>
            <p:nvPr/>
          </p:nvSpPr>
          <p:spPr bwMode="auto">
            <a:xfrm rot="1315744">
              <a:off x="6386880" y="2503135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DA7C7216-4702-4446-B802-6C8F77707768}"/>
                </a:ext>
              </a:extLst>
            </p:cNvPr>
            <p:cNvSpPr/>
            <p:nvPr/>
          </p:nvSpPr>
          <p:spPr bwMode="auto">
            <a:xfrm>
              <a:off x="6859152" y="2283200"/>
              <a:ext cx="567628" cy="296170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B42E8824-A2D3-4674-BAE3-1988F3CA7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5" r="6124" b="8006"/>
          <a:stretch/>
        </p:blipFill>
        <p:spPr>
          <a:xfrm>
            <a:off x="2074706" y="4857176"/>
            <a:ext cx="3549712" cy="1615796"/>
          </a:xfrm>
          <a:prstGeom prst="rect">
            <a:avLst/>
          </a:prstGeom>
        </p:spPr>
      </p:pic>
      <p:pic>
        <p:nvPicPr>
          <p:cNvPr id="114" name="Picture 113" descr="A picture containing indoor, sitting, dark, lit&#10;&#10;Description automatically generated">
            <a:extLst>
              <a:ext uri="{FF2B5EF4-FFF2-40B4-BE49-F238E27FC236}">
                <a16:creationId xmlns:a16="http://schemas.microsoft.com/office/drawing/2014/main" id="{8C41EE2F-68BE-40B4-8B7F-6CAAE219F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27080" r="5652" b="31710"/>
          <a:stretch/>
        </p:blipFill>
        <p:spPr>
          <a:xfrm>
            <a:off x="6553663" y="4857175"/>
            <a:ext cx="3627829" cy="16157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034855-FEB9-4BFA-855E-99E4FE76F27B}"/>
              </a:ext>
            </a:extLst>
          </p:cNvPr>
          <p:cNvGrpSpPr>
            <a:grpSpLocks noChangeAspect="1"/>
          </p:cNvGrpSpPr>
          <p:nvPr/>
        </p:nvGrpSpPr>
        <p:grpSpPr>
          <a:xfrm>
            <a:off x="10711474" y="4859382"/>
            <a:ext cx="1253404" cy="1811475"/>
            <a:chOff x="10623286" y="4989619"/>
            <a:chExt cx="957839" cy="1384311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A571345-8E27-47A2-AF92-93DF2E2137C2}"/>
                </a:ext>
              </a:extLst>
            </p:cNvPr>
            <p:cNvSpPr/>
            <p:nvPr/>
          </p:nvSpPr>
          <p:spPr bwMode="auto">
            <a:xfrm>
              <a:off x="10623286" y="4989619"/>
              <a:ext cx="957838" cy="40956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8215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18" name="Picture 1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A48E7CB-3808-4204-BB04-0ADF8C785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880" y="5078339"/>
              <a:ext cx="783852" cy="257104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52E4D0B-173F-417A-8BA4-11FBD5B9CAFB}"/>
                </a:ext>
              </a:extLst>
            </p:cNvPr>
            <p:cNvSpPr/>
            <p:nvPr/>
          </p:nvSpPr>
          <p:spPr bwMode="auto">
            <a:xfrm>
              <a:off x="10623286" y="5468612"/>
              <a:ext cx="957838" cy="40956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8215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6948BBA7-F906-45AB-B9DE-17CAE838F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198" y="5570260"/>
              <a:ext cx="765606" cy="202146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49D6FDD-7502-41D2-9C58-EC7BB401992B}"/>
                </a:ext>
              </a:extLst>
            </p:cNvPr>
            <p:cNvSpPr/>
            <p:nvPr/>
          </p:nvSpPr>
          <p:spPr bwMode="auto">
            <a:xfrm>
              <a:off x="10623287" y="5964363"/>
              <a:ext cx="957838" cy="40956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8215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22" name="Picture 121" descr="Logo, company name&#10;&#10;Description automatically generated">
              <a:extLst>
                <a:ext uri="{FF2B5EF4-FFF2-40B4-BE49-F238E27FC236}">
                  <a16:creationId xmlns:a16="http://schemas.microsoft.com/office/drawing/2014/main" id="{3C6DBFB3-020C-491E-8001-9FB21DB50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68" r="-5405" b="23735"/>
            <a:stretch/>
          </p:blipFill>
          <p:spPr>
            <a:xfrm>
              <a:off x="10680502" y="6059995"/>
              <a:ext cx="857184" cy="248929"/>
            </a:xfrm>
            <a:prstGeom prst="rect">
              <a:avLst/>
            </a:prstGeom>
            <a:effectLst/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FC1A067-2FC1-45E4-BEE7-5C9AE982AD65}"/>
              </a:ext>
            </a:extLst>
          </p:cNvPr>
          <p:cNvGrpSpPr>
            <a:grpSpLocks noChangeAspect="1"/>
          </p:cNvGrpSpPr>
          <p:nvPr/>
        </p:nvGrpSpPr>
        <p:grpSpPr>
          <a:xfrm>
            <a:off x="273371" y="3351724"/>
            <a:ext cx="1119934" cy="1119934"/>
            <a:chOff x="18007470" y="4168798"/>
            <a:chExt cx="4536000" cy="4536000"/>
          </a:xfrm>
          <a:effectLst/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0EFE069-49E8-4554-84EA-6774707488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51537" y="4196257"/>
              <a:ext cx="4427508" cy="4428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8215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62F7667-6C29-40CC-A2EE-087E4B8BCBA8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07470" y="4168798"/>
              <a:ext cx="4536000" cy="4536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8E42C-BF66-467A-9B53-5DF85BC9696A}"/>
              </a:ext>
            </a:extLst>
          </p:cNvPr>
          <p:cNvGrpSpPr/>
          <p:nvPr/>
        </p:nvGrpSpPr>
        <p:grpSpPr>
          <a:xfrm>
            <a:off x="285038" y="1414592"/>
            <a:ext cx="1060783" cy="639868"/>
            <a:chOff x="405071" y="2613410"/>
            <a:chExt cx="1060783" cy="63986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AB0658F-BA01-4030-A143-533811891816}"/>
                </a:ext>
              </a:extLst>
            </p:cNvPr>
            <p:cNvSpPr/>
            <p:nvPr/>
          </p:nvSpPr>
          <p:spPr bwMode="auto">
            <a:xfrm>
              <a:off x="405071" y="2613410"/>
              <a:ext cx="1060783" cy="63986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8215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28" name="Picture 2" descr="http://www.nioz.nl/files/Logo%27s%20webeditor/NWO-logo.png">
              <a:extLst>
                <a:ext uri="{FF2B5EF4-FFF2-40B4-BE49-F238E27FC236}">
                  <a16:creationId xmlns:a16="http://schemas.microsoft.com/office/drawing/2014/main" id="{A26D9EB0-CEFE-42BA-9341-9320F91A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46" y="2695902"/>
              <a:ext cx="865622" cy="434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C7EDFD-D4D1-48E0-AEDB-607A2C51F191}"/>
              </a:ext>
            </a:extLst>
          </p:cNvPr>
          <p:cNvGrpSpPr/>
          <p:nvPr/>
        </p:nvGrpSpPr>
        <p:grpSpPr>
          <a:xfrm>
            <a:off x="10762349" y="859470"/>
            <a:ext cx="1060783" cy="639868"/>
            <a:chOff x="10627739" y="2531031"/>
            <a:chExt cx="1060783" cy="639868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348491D-A8A4-41D1-8D9A-EBB38CB1F918}"/>
                </a:ext>
              </a:extLst>
            </p:cNvPr>
            <p:cNvSpPr/>
            <p:nvPr/>
          </p:nvSpPr>
          <p:spPr bwMode="auto">
            <a:xfrm>
              <a:off x="10627739" y="2531031"/>
              <a:ext cx="1060783" cy="63986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8215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31" name="Picture 2" descr="http://www.nioz.nl/files/Logo%27s%20webeditor/NWO-logo.png">
              <a:extLst>
                <a:ext uri="{FF2B5EF4-FFF2-40B4-BE49-F238E27FC236}">
                  <a16:creationId xmlns:a16="http://schemas.microsoft.com/office/drawing/2014/main" id="{C0FA8003-3610-406B-A941-C81F4652D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4714" y="2613523"/>
              <a:ext cx="865622" cy="434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2" name="Image 5">
            <a:extLst>
              <a:ext uri="{FF2B5EF4-FFF2-40B4-BE49-F238E27FC236}">
                <a16:creationId xmlns:a16="http://schemas.microsoft.com/office/drawing/2014/main" id="{B8CF93B6-D29E-4D52-B612-F000FE5BC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70947" y="2305107"/>
            <a:ext cx="710379" cy="644504"/>
          </a:xfrm>
          <a:prstGeom prst="rect">
            <a:avLst/>
          </a:prstGeom>
          <a:effectLst/>
        </p:spPr>
      </p:pic>
      <p:sp>
        <p:nvSpPr>
          <p:cNvPr id="115" name="Rectangle 1">
            <a:extLst>
              <a:ext uri="{FF2B5EF4-FFF2-40B4-BE49-F238E27FC236}">
                <a16:creationId xmlns:a16="http://schemas.microsoft.com/office/drawing/2014/main" id="{139B73B7-DB53-4980-A4F3-23148221A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58" y="5954032"/>
            <a:ext cx="12352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J. Holland &amp;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T. L. Nicholson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groups</a:t>
            </a:r>
          </a:p>
        </p:txBody>
      </p:sp>
      <p:sp>
        <p:nvSpPr>
          <p:cNvPr id="116" name="Rectangle 1">
            <a:extLst>
              <a:ext uri="{FF2B5EF4-FFF2-40B4-BE49-F238E27FC236}">
                <a16:creationId xmlns:a16="http://schemas.microsoft.com/office/drawing/2014/main" id="{D2438B89-8793-4FBC-A086-2F9EE75B5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38" y="2999890"/>
            <a:ext cx="1438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Quantum Flagship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DA67C658-63B1-46F6-80DB-D5299C9D2E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7" y="4537050"/>
            <a:ext cx="1235210" cy="145650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6D1EDE5-A9E6-4FD0-A46D-B2025B418C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23690" r="28748" b="23211"/>
          <a:stretch/>
        </p:blipFill>
        <p:spPr>
          <a:xfrm>
            <a:off x="10711475" y="3561423"/>
            <a:ext cx="1253402" cy="1158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6">
            <a:extLst>
              <a:ext uri="{FF2B5EF4-FFF2-40B4-BE49-F238E27FC236}">
                <a16:creationId xmlns:a16="http://schemas.microsoft.com/office/drawing/2014/main" id="{0D328B12-00C5-E8BF-F45A-B567377C050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21" b="25444"/>
          <a:stretch/>
        </p:blipFill>
        <p:spPr>
          <a:xfrm>
            <a:off x="10684275" y="1727810"/>
            <a:ext cx="520012" cy="551669"/>
          </a:xfrm>
          <a:prstGeom prst="rect">
            <a:avLst/>
          </a:prstGeom>
        </p:spPr>
      </p:pic>
      <p:pic>
        <p:nvPicPr>
          <p:cNvPr id="3" name="Afbeelding 6">
            <a:extLst>
              <a:ext uri="{FF2B5EF4-FFF2-40B4-BE49-F238E27FC236}">
                <a16:creationId xmlns:a16="http://schemas.microsoft.com/office/drawing/2014/main" id="{8B36EBE4-65DC-6C45-14CC-49E4D982A7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7" r="5289"/>
          <a:stretch/>
        </p:blipFill>
        <p:spPr>
          <a:xfrm>
            <a:off x="11168417" y="1811762"/>
            <a:ext cx="891936" cy="3520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37B6E4-1276-BB37-EA05-8AEDB84A9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03305" y="2528999"/>
            <a:ext cx="687767" cy="7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4"/>
    </mc:Choice>
    <mc:Fallback xmlns="">
      <p:transition spd="slow" advTm="25124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4A0C243-FD78-211A-1457-990A0B71A2A2}"/>
              </a:ext>
            </a:extLst>
          </p:cNvPr>
          <p:cNvSpPr/>
          <p:nvPr/>
        </p:nvSpPr>
        <p:spPr>
          <a:xfrm>
            <a:off x="0" y="-13582"/>
            <a:ext cx="12285921" cy="70417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8" name="Picture 37" descr="A picture containing person, tree, outdoor, person&#10;&#10;Description automatically generated">
            <a:extLst>
              <a:ext uri="{FF2B5EF4-FFF2-40B4-BE49-F238E27FC236}">
                <a16:creationId xmlns:a16="http://schemas.microsoft.com/office/drawing/2014/main" id="{F58DE5A0-7154-4E49-AB9A-870A5427A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0" y="1028700"/>
            <a:ext cx="712649" cy="953009"/>
          </a:xfrm>
          <a:prstGeom prst="rect">
            <a:avLst/>
          </a:prstGeom>
        </p:spPr>
      </p:pic>
      <p:pic>
        <p:nvPicPr>
          <p:cNvPr id="58" name="Picture 57" descr="A picture containing person, person, outdoor, wearing&#10;&#10;Description automatically generated">
            <a:extLst>
              <a:ext uri="{FF2B5EF4-FFF2-40B4-BE49-F238E27FC236}">
                <a16:creationId xmlns:a16="http://schemas.microsoft.com/office/drawing/2014/main" id="{5E91BC6F-7EEF-4A97-BBA4-D49BCEF6B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9" y="5417481"/>
            <a:ext cx="739174" cy="988480"/>
          </a:xfrm>
          <a:prstGeom prst="rect">
            <a:avLst/>
          </a:prstGeom>
        </p:spPr>
      </p:pic>
      <p:pic>
        <p:nvPicPr>
          <p:cNvPr id="60" name="Picture 5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FD6C8BD-00AE-4D47-A558-A9D79AB4D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4" y="3858592"/>
            <a:ext cx="698754" cy="928931"/>
          </a:xfrm>
          <a:prstGeom prst="rect">
            <a:avLst/>
          </a:prstGeom>
        </p:spPr>
      </p:pic>
      <p:pic>
        <p:nvPicPr>
          <p:cNvPr id="48" name="Grafik 10">
            <a:extLst>
              <a:ext uri="{FF2B5EF4-FFF2-40B4-BE49-F238E27FC236}">
                <a16:creationId xmlns:a16="http://schemas.microsoft.com/office/drawing/2014/main" id="{EDF131AD-1C7B-4050-9CFE-FD938F9D4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9587"/>
            <a:ext cx="648000" cy="64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66EA4-4344-C761-47B7-E3905C3E2FD0}"/>
              </a:ext>
            </a:extLst>
          </p:cNvPr>
          <p:cNvGrpSpPr>
            <a:grpSpLocks noChangeAspect="1"/>
          </p:cNvGrpSpPr>
          <p:nvPr/>
        </p:nvGrpSpPr>
        <p:grpSpPr>
          <a:xfrm>
            <a:off x="1747261" y="983778"/>
            <a:ext cx="8657123" cy="6224745"/>
            <a:chOff x="1540800" y="586536"/>
            <a:chExt cx="9110401" cy="6550667"/>
          </a:xfrm>
        </p:grpSpPr>
        <p:pic>
          <p:nvPicPr>
            <p:cNvPr id="16" name="Picture 15" descr="A group of people standing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BDEEC491-3328-48E1-8FE5-93FFA44DD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0"/>
            <a:stretch/>
          </p:blipFill>
          <p:spPr>
            <a:xfrm>
              <a:off x="1540800" y="897155"/>
              <a:ext cx="9110401" cy="6240048"/>
            </a:xfrm>
            <a:prstGeom prst="rect">
              <a:avLst/>
            </a:prstGeom>
          </p:spPr>
        </p:pic>
        <p:sp>
          <p:nvSpPr>
            <p:cNvPr id="87" name="Rounded Rectangle 86"/>
            <p:cNvSpPr/>
            <p:nvPr/>
          </p:nvSpPr>
          <p:spPr bwMode="auto">
            <a:xfrm>
              <a:off x="2449817" y="5006320"/>
              <a:ext cx="954679" cy="640721"/>
            </a:xfrm>
            <a:prstGeom prst="roundRect">
              <a:avLst/>
            </a:prstGeom>
            <a:solidFill>
              <a:schemeClr val="tx1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1652068" y="5340536"/>
              <a:ext cx="8863617" cy="1381149"/>
            </a:xfrm>
            <a:prstGeom prst="roundRect">
              <a:avLst>
                <a:gd name="adj" fmla="val 8985"/>
              </a:avLst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73" name="Grafik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1380" y="5510292"/>
              <a:ext cx="868273" cy="717159"/>
            </a:xfrm>
            <a:prstGeom prst="rect">
              <a:avLst/>
            </a:prstGeom>
          </p:spPr>
        </p:pic>
        <p:pic>
          <p:nvPicPr>
            <p:cNvPr id="74" name="Picture 2" descr="http://www.nioz.nl/files/Logo%27s%20webeditor/NWO-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73" y="5459028"/>
              <a:ext cx="938004" cy="471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Rechteck 15"/>
            <p:cNvSpPr/>
            <p:nvPr/>
          </p:nvSpPr>
          <p:spPr>
            <a:xfrm>
              <a:off x="5959555" y="5933125"/>
              <a:ext cx="1805110" cy="400110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arlemagne Std" panose="04020705060702020204" pitchFamily="82" charset="0"/>
                  <a:ea typeface="+mn-ea"/>
                  <a:cs typeface="+mn-cs"/>
                </a:rPr>
                <a:t>Veni</a:t>
              </a:r>
              <a:r>
                <a:rPr kumimoji="0" lang="de-A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arlemagne Std" panose="04020705060702020204" pitchFamily="82" charset="0"/>
                  <a:ea typeface="+mn-ea"/>
                  <a:cs typeface="+mn-cs"/>
                </a:rPr>
                <a:t> &amp; </a:t>
              </a:r>
              <a:r>
                <a:rPr kumimoji="0" lang="de-AT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arlemagne Std" panose="04020705060702020204" pitchFamily="82" charset="0"/>
                  <a:ea typeface="+mn-ea"/>
                  <a:cs typeface="+mn-cs"/>
                </a:rPr>
                <a:t>Vici</a:t>
              </a:r>
              <a:endParaRPr kumimoji="0" lang="de-A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magne Std" panose="04020705060702020204" pitchFamily="8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NWA Startimpuls II </a:t>
              </a:r>
              <a:r>
                <a:rPr kumimoji="0" lang="de-AT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QuNav</a:t>
              </a:r>
              <a:endPara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65200" y="5419269"/>
              <a:ext cx="1204409" cy="31800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983" y="5506098"/>
              <a:ext cx="995137" cy="665282"/>
            </a:xfrm>
            <a:prstGeom prst="rect">
              <a:avLst/>
            </a:prstGeom>
          </p:spPr>
        </p:pic>
        <p:grpSp>
          <p:nvGrpSpPr>
            <p:cNvPr id="94" name="Group 93"/>
            <p:cNvGrpSpPr>
              <a:grpSpLocks noChangeAspect="1"/>
            </p:cNvGrpSpPr>
            <p:nvPr/>
          </p:nvGrpSpPr>
          <p:grpSpPr>
            <a:xfrm>
              <a:off x="4525224" y="5477357"/>
              <a:ext cx="656072" cy="654047"/>
              <a:chOff x="5564040" y="1523669"/>
              <a:chExt cx="1568174" cy="1563334"/>
            </a:xfrm>
          </p:grpSpPr>
          <p:pic>
            <p:nvPicPr>
              <p:cNvPr id="95" name="Picture 4" descr="http://upload.wikimedia.org/wikipedia/commons/thumb/e/ef/Station_Clock.svg/1028px-Station_Clock.svg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4040" y="1523669"/>
                <a:ext cx="1568174" cy="1563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4" cstate="print">
                <a:clrChange>
                  <a:clrFrom>
                    <a:srgbClr val="ED7D31"/>
                  </a:clrFrom>
                  <a:clrTo>
                    <a:srgbClr val="ED7D3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6534" y="1557338"/>
                <a:ext cx="1548009" cy="1522691"/>
              </a:xfrm>
              <a:prstGeom prst="rect">
                <a:avLst/>
              </a:prstGeom>
            </p:spPr>
          </p:pic>
        </p:grpSp>
        <p:sp>
          <p:nvSpPr>
            <p:cNvPr id="62" name="Rechteck 15"/>
            <p:cNvSpPr/>
            <p:nvPr/>
          </p:nvSpPr>
          <p:spPr>
            <a:xfrm>
              <a:off x="3725510" y="6077421"/>
              <a:ext cx="1398566" cy="24622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Quantum </a:t>
              </a:r>
              <a:r>
                <a:rPr kumimoji="0" lang="de-AT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Flagship</a:t>
              </a:r>
              <a:endPara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19" y="5357091"/>
              <a:ext cx="815797" cy="96194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5B5180-6670-48A9-AB7B-27E305C7F157}"/>
                </a:ext>
              </a:extLst>
            </p:cNvPr>
            <p:cNvGrpSpPr/>
            <p:nvPr/>
          </p:nvGrpSpPr>
          <p:grpSpPr>
            <a:xfrm>
              <a:off x="9153384" y="5829493"/>
              <a:ext cx="1391309" cy="536599"/>
              <a:chOff x="8974489" y="6242037"/>
              <a:chExt cx="1391309" cy="536599"/>
            </a:xfrm>
          </p:grpSpPr>
          <p:pic>
            <p:nvPicPr>
              <p:cNvPr id="9" name="Picture 8" descr="Text&#10;&#10;Description automatically generated">
                <a:extLst>
                  <a:ext uri="{FF2B5EF4-FFF2-40B4-BE49-F238E27FC236}">
                    <a16:creationId xmlns:a16="http://schemas.microsoft.com/office/drawing/2014/main" id="{666F308B-C1A5-4694-8C87-FD4D8F1C8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41491" b="4851"/>
              <a:stretch/>
            </p:blipFill>
            <p:spPr>
              <a:xfrm>
                <a:off x="8974489" y="6242037"/>
                <a:ext cx="997712" cy="396622"/>
              </a:xfrm>
              <a:prstGeom prst="rect">
                <a:avLst/>
              </a:prstGeom>
            </p:spPr>
          </p:pic>
          <p:pic>
            <p:nvPicPr>
              <p:cNvPr id="75" name="Picture 74" descr="Text&#10;&#10;Description automatically generated">
                <a:extLst>
                  <a:ext uri="{FF2B5EF4-FFF2-40B4-BE49-F238E27FC236}">
                    <a16:creationId xmlns:a16="http://schemas.microsoft.com/office/drawing/2014/main" id="{3939E146-9A96-4F2D-9476-84CD84C62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95" r="-11998" b="4851"/>
              <a:stretch/>
            </p:blipFill>
            <p:spPr>
              <a:xfrm>
                <a:off x="9441506" y="6382014"/>
                <a:ext cx="924292" cy="396622"/>
              </a:xfrm>
              <a:prstGeom prst="rect">
                <a:avLst/>
              </a:prstGeom>
            </p:spPr>
          </p:pic>
        </p:grpSp>
        <p:pic>
          <p:nvPicPr>
            <p:cNvPr id="78" name="Image 5">
              <a:extLst>
                <a:ext uri="{FF2B5EF4-FFF2-40B4-BE49-F238E27FC236}">
                  <a16:creationId xmlns:a16="http://schemas.microsoft.com/office/drawing/2014/main" id="{D6F4D43C-BA45-4A3A-8791-1321EECB5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/>
          </p:blipFill>
          <p:spPr bwMode="auto">
            <a:xfrm>
              <a:off x="3783204" y="5550069"/>
              <a:ext cx="610125" cy="553547"/>
            </a:xfrm>
            <a:prstGeom prst="rect">
              <a:avLst/>
            </a:prstGeom>
          </p:spPr>
        </p:pic>
        <p:sp>
          <p:nvSpPr>
            <p:cNvPr id="98" name="Rechteck 15">
              <a:extLst>
                <a:ext uri="{FF2B5EF4-FFF2-40B4-BE49-F238E27FC236}">
                  <a16:creationId xmlns:a16="http://schemas.microsoft.com/office/drawing/2014/main" id="{457AE7D8-D4BF-4D63-878C-97797DA1A6A2}"/>
                </a:ext>
              </a:extLst>
            </p:cNvPr>
            <p:cNvSpPr/>
            <p:nvPr/>
          </p:nvSpPr>
          <p:spPr>
            <a:xfrm>
              <a:off x="7405649" y="5378673"/>
              <a:ext cx="1805110" cy="400110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Programme </a:t>
              </a:r>
              <a:r>
                <a:rPr kumimoji="0" lang="de-AT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QuSim</a:t>
              </a:r>
              <a:r>
                <a:rPr kumimoji="0" lang="de-A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2.0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Zwaartekracht</a:t>
              </a:r>
              <a:r>
                <a:rPr kumimoji="0" lang="de-A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QCS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211F27B-AD0F-47E3-AC09-2AD42CD9B07D}"/>
                </a:ext>
              </a:extLst>
            </p:cNvPr>
            <p:cNvSpPr/>
            <p:nvPr/>
          </p:nvSpPr>
          <p:spPr>
            <a:xfrm>
              <a:off x="1743405" y="6267186"/>
              <a:ext cx="88128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This project has received funding from the European Union’s Horizon 2020 and Horizon Europe research and innovation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programmes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​​under grant agreement No 820404 (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iqClock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project), No 860579 (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MoSaiQC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project), No 101080166 (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AQuRA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project) and No </a:t>
              </a:r>
              <a:r>
                <a:rPr lang="en-US" sz="11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101070144 (</a:t>
              </a:r>
              <a:r>
                <a:rPr lang="en-US" sz="1100" u="none" strike="noStrike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EuRyQa</a:t>
              </a:r>
              <a:r>
                <a:rPr lang="en-US" sz="11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B8828BA-3194-4F50-898D-09F923FC0702}"/>
                </a:ext>
              </a:extLst>
            </p:cNvPr>
            <p:cNvGrpSpPr/>
            <p:nvPr/>
          </p:nvGrpSpPr>
          <p:grpSpPr>
            <a:xfrm>
              <a:off x="4994571" y="2221453"/>
              <a:ext cx="1295567" cy="607296"/>
              <a:chOff x="3847516" y="1447759"/>
              <a:chExt cx="1295567" cy="607296"/>
            </a:xfrm>
          </p:grpSpPr>
          <p:sp>
            <p:nvSpPr>
              <p:cNvPr id="101" name="Rounded Rectangle 38">
                <a:extLst>
                  <a:ext uri="{FF2B5EF4-FFF2-40B4-BE49-F238E27FC236}">
                    <a16:creationId xmlns:a16="http://schemas.microsoft.com/office/drawing/2014/main" id="{74651577-7878-4CDA-99B1-537F06D7DFA7}"/>
                  </a:ext>
                </a:extLst>
              </p:cNvPr>
              <p:cNvSpPr/>
              <p:nvPr/>
            </p:nvSpPr>
            <p:spPr bwMode="auto">
              <a:xfrm>
                <a:off x="3958167" y="1462898"/>
                <a:ext cx="1110122" cy="400786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" name="Rechteck 11">
                <a:extLst>
                  <a:ext uri="{FF2B5EF4-FFF2-40B4-BE49-F238E27FC236}">
                    <a16:creationId xmlns:a16="http://schemas.microsoft.com/office/drawing/2014/main" id="{67AB750D-0370-4A5A-B0B6-F198A67F7375}"/>
                  </a:ext>
                </a:extLst>
              </p:cNvPr>
              <p:cNvSpPr/>
              <p:nvPr/>
            </p:nvSpPr>
            <p:spPr>
              <a:xfrm>
                <a:off x="3847516" y="1447759"/>
                <a:ext cx="1295567" cy="607296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Shayne 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Bennetts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PhD,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postdoc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b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PI in Taiwan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086492-86CD-4414-905E-29EF15144FDE}"/>
                </a:ext>
              </a:extLst>
            </p:cNvPr>
            <p:cNvGrpSpPr/>
            <p:nvPr/>
          </p:nvGrpSpPr>
          <p:grpSpPr>
            <a:xfrm>
              <a:off x="6041107" y="2908102"/>
              <a:ext cx="1066481" cy="446951"/>
              <a:chOff x="3949801" y="1409118"/>
              <a:chExt cx="1066481" cy="446951"/>
            </a:xfrm>
          </p:grpSpPr>
          <p:sp>
            <p:nvSpPr>
              <p:cNvPr id="50" name="Rounded Rectangle 38">
                <a:extLst>
                  <a:ext uri="{FF2B5EF4-FFF2-40B4-BE49-F238E27FC236}">
                    <a16:creationId xmlns:a16="http://schemas.microsoft.com/office/drawing/2014/main" id="{ABC6059E-AFC9-4B30-9B0C-B4CE5A0D0760}"/>
                  </a:ext>
                </a:extLst>
              </p:cNvPr>
              <p:cNvSpPr/>
              <p:nvPr/>
            </p:nvSpPr>
            <p:spPr bwMode="auto">
              <a:xfrm>
                <a:off x="3976752" y="1425190"/>
                <a:ext cx="982998" cy="430879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" name="Rechteck 11">
                <a:extLst>
                  <a:ext uri="{FF2B5EF4-FFF2-40B4-BE49-F238E27FC236}">
                    <a16:creationId xmlns:a16="http://schemas.microsoft.com/office/drawing/2014/main" id="{CB87B911-516B-464B-A15F-3B1FF86C521B}"/>
                  </a:ext>
                </a:extLst>
              </p:cNvPr>
              <p:cNvSpPr/>
              <p:nvPr/>
            </p:nvSpPr>
            <p:spPr>
              <a:xfrm>
                <a:off x="3949801" y="1409118"/>
                <a:ext cx="1066481" cy="437254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Florian </a:t>
                </a:r>
                <a:r>
                  <a:rPr lang="de-AT" sz="1050" dirty="0">
                    <a:solidFill>
                      <a:schemeClr val="bg1"/>
                    </a:solidFill>
                    <a:latin typeface="Calibri"/>
                  </a:rPr>
                  <a:t>Schreck</a:t>
                </a:r>
                <a:endParaRPr kumimoji="0" lang="de-AT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(</a:t>
                </a:r>
                <a:r>
                  <a:rPr lang="de-AT" sz="1050" dirty="0">
                    <a:solidFill>
                      <a:schemeClr val="bg1"/>
                    </a:solidFill>
                    <a:latin typeface="Calibri"/>
                  </a:rPr>
                  <a:t>PI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8AC4D1-34BB-47E1-B2C2-B16673140574}"/>
                </a:ext>
              </a:extLst>
            </p:cNvPr>
            <p:cNvGrpSpPr/>
            <p:nvPr/>
          </p:nvGrpSpPr>
          <p:grpSpPr>
            <a:xfrm>
              <a:off x="8007792" y="3301273"/>
              <a:ext cx="826937" cy="443116"/>
              <a:chOff x="4107282" y="1418545"/>
              <a:chExt cx="826937" cy="443116"/>
            </a:xfrm>
          </p:grpSpPr>
          <p:sp>
            <p:nvSpPr>
              <p:cNvPr id="53" name="Rounded Rectangle 38">
                <a:extLst>
                  <a:ext uri="{FF2B5EF4-FFF2-40B4-BE49-F238E27FC236}">
                    <a16:creationId xmlns:a16="http://schemas.microsoft.com/office/drawing/2014/main" id="{3881BEC9-9DFA-4B9A-AEC2-30270DD3E66D}"/>
                  </a:ext>
                </a:extLst>
              </p:cNvPr>
              <p:cNvSpPr/>
              <p:nvPr/>
            </p:nvSpPr>
            <p:spPr bwMode="auto">
              <a:xfrm>
                <a:off x="4135867" y="1444044"/>
                <a:ext cx="690236" cy="417617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" name="Rechteck 11">
                <a:extLst>
                  <a:ext uri="{FF2B5EF4-FFF2-40B4-BE49-F238E27FC236}">
                    <a16:creationId xmlns:a16="http://schemas.microsoft.com/office/drawing/2014/main" id="{BFC984B3-867D-4230-BE11-8A433C19FCA5}"/>
                  </a:ext>
                </a:extLst>
              </p:cNvPr>
              <p:cNvSpPr/>
              <p:nvPr/>
            </p:nvSpPr>
            <p:spPr>
              <a:xfrm>
                <a:off x="4107282" y="1418545"/>
                <a:ext cx="826937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</a:rPr>
                  <a:t>Alex Urech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</a:rPr>
                  <a:t>(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</a:rPr>
                  <a:t>postdoc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018F608-19C1-412B-A0D3-E8C7A63E283E}"/>
                </a:ext>
              </a:extLst>
            </p:cNvPr>
            <p:cNvGrpSpPr/>
            <p:nvPr/>
          </p:nvGrpSpPr>
          <p:grpSpPr>
            <a:xfrm>
              <a:off x="4147395" y="3259840"/>
              <a:ext cx="1193069" cy="437253"/>
              <a:chOff x="3894074" y="1447759"/>
              <a:chExt cx="1193069" cy="437253"/>
            </a:xfrm>
          </p:grpSpPr>
          <p:sp>
            <p:nvSpPr>
              <p:cNvPr id="56" name="Rounded Rectangle 38">
                <a:extLst>
                  <a:ext uri="{FF2B5EF4-FFF2-40B4-BE49-F238E27FC236}">
                    <a16:creationId xmlns:a16="http://schemas.microsoft.com/office/drawing/2014/main" id="{45A23BC1-19D6-458F-9420-AC1D78DF0699}"/>
                  </a:ext>
                </a:extLst>
              </p:cNvPr>
              <p:cNvSpPr/>
              <p:nvPr/>
            </p:nvSpPr>
            <p:spPr bwMode="auto">
              <a:xfrm>
                <a:off x="3958167" y="1462898"/>
                <a:ext cx="1110122" cy="400786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" name="Rechteck 11">
                <a:extLst>
                  <a:ext uri="{FF2B5EF4-FFF2-40B4-BE49-F238E27FC236}">
                    <a16:creationId xmlns:a16="http://schemas.microsoft.com/office/drawing/2014/main" id="{EDFCA3B4-CE65-47F5-AB1B-85D9F487A9FF}"/>
                  </a:ext>
                </a:extLst>
              </p:cNvPr>
              <p:cNvSpPr/>
              <p:nvPr/>
            </p:nvSpPr>
            <p:spPr>
              <a:xfrm>
                <a:off x="3894074" y="1447759"/>
                <a:ext cx="1193069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Camila Beli Silva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(PhD)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D3C1B35-1505-4950-8495-CB9EE3A087F1}"/>
                </a:ext>
              </a:extLst>
            </p:cNvPr>
            <p:cNvGrpSpPr/>
            <p:nvPr/>
          </p:nvGrpSpPr>
          <p:grpSpPr>
            <a:xfrm>
              <a:off x="3373536" y="3052369"/>
              <a:ext cx="790752" cy="437253"/>
              <a:chOff x="3894074" y="1447759"/>
              <a:chExt cx="1193069" cy="437253"/>
            </a:xfrm>
          </p:grpSpPr>
          <p:sp>
            <p:nvSpPr>
              <p:cNvPr id="61" name="Rounded Rectangle 38">
                <a:extLst>
                  <a:ext uri="{FF2B5EF4-FFF2-40B4-BE49-F238E27FC236}">
                    <a16:creationId xmlns:a16="http://schemas.microsoft.com/office/drawing/2014/main" id="{AE2E48CD-AC9E-4E6B-B633-3018644155C2}"/>
                  </a:ext>
                </a:extLst>
              </p:cNvPr>
              <p:cNvSpPr/>
              <p:nvPr/>
            </p:nvSpPr>
            <p:spPr bwMode="auto">
              <a:xfrm>
                <a:off x="3983452" y="1481752"/>
                <a:ext cx="974278" cy="400786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3" name="Rechteck 11">
                <a:extLst>
                  <a:ext uri="{FF2B5EF4-FFF2-40B4-BE49-F238E27FC236}">
                    <a16:creationId xmlns:a16="http://schemas.microsoft.com/office/drawing/2014/main" id="{48EC919A-F6C8-403D-8A9F-82E04EC061A7}"/>
                  </a:ext>
                </a:extLst>
              </p:cNvPr>
              <p:cNvSpPr/>
              <p:nvPr/>
            </p:nvSpPr>
            <p:spPr>
              <a:xfrm>
                <a:off x="3894074" y="1447759"/>
                <a:ext cx="1193069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Junyu He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postdoc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7676CEB-6356-4986-98EF-BC290589A30A}"/>
                </a:ext>
              </a:extLst>
            </p:cNvPr>
            <p:cNvGrpSpPr/>
            <p:nvPr/>
          </p:nvGrpSpPr>
          <p:grpSpPr>
            <a:xfrm>
              <a:off x="9259291" y="2047652"/>
              <a:ext cx="1339763" cy="446949"/>
              <a:chOff x="3832016" y="1409120"/>
              <a:chExt cx="1339763" cy="446949"/>
            </a:xfrm>
          </p:grpSpPr>
          <p:sp>
            <p:nvSpPr>
              <p:cNvPr id="66" name="Rounded Rectangle 38">
                <a:extLst>
                  <a:ext uri="{FF2B5EF4-FFF2-40B4-BE49-F238E27FC236}">
                    <a16:creationId xmlns:a16="http://schemas.microsoft.com/office/drawing/2014/main" id="{BFD414B9-85F5-49F1-BFA1-31666CAEFEFC}"/>
                  </a:ext>
                </a:extLst>
              </p:cNvPr>
              <p:cNvSpPr/>
              <p:nvPr/>
            </p:nvSpPr>
            <p:spPr bwMode="auto">
              <a:xfrm>
                <a:off x="3896069" y="1425190"/>
                <a:ext cx="1193068" cy="430879"/>
              </a:xfrm>
              <a:prstGeom prst="roundRect">
                <a:avLst/>
              </a:prstGeom>
              <a:solidFill>
                <a:schemeClr val="tx1">
                  <a:alpha val="4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8" name="Rechteck 11">
                <a:extLst>
                  <a:ext uri="{FF2B5EF4-FFF2-40B4-BE49-F238E27FC236}">
                    <a16:creationId xmlns:a16="http://schemas.microsoft.com/office/drawing/2014/main" id="{A35C8637-1BFC-45C5-9BF2-63CC4A1B5C89}"/>
                  </a:ext>
                </a:extLst>
              </p:cNvPr>
              <p:cNvSpPr/>
              <p:nvPr/>
            </p:nvSpPr>
            <p:spPr>
              <a:xfrm>
                <a:off x="3832016" y="1409120"/>
                <a:ext cx="1339763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</a:rPr>
                  <a:t>Klaasjan van Druten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</a:rPr>
                  <a:t>(</a:t>
                </a:r>
                <a:r>
                  <a:rPr lang="de-AT" sz="1050" dirty="0">
                    <a:solidFill>
                      <a:srgbClr val="FF6600"/>
                    </a:solidFill>
                    <a:latin typeface="Calibri"/>
                  </a:rPr>
                  <a:t>PI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FBE8530-2F97-4861-9F57-247EA7E5A11B}"/>
                </a:ext>
              </a:extLst>
            </p:cNvPr>
            <p:cNvGrpSpPr/>
            <p:nvPr/>
          </p:nvGrpSpPr>
          <p:grpSpPr>
            <a:xfrm>
              <a:off x="8677499" y="1129547"/>
              <a:ext cx="951770" cy="793409"/>
              <a:chOff x="4190522" y="1741056"/>
              <a:chExt cx="1047453" cy="793409"/>
            </a:xfrm>
          </p:grpSpPr>
          <p:sp>
            <p:nvSpPr>
              <p:cNvPr id="70" name="Rounded Rectangle 38">
                <a:extLst>
                  <a:ext uri="{FF2B5EF4-FFF2-40B4-BE49-F238E27FC236}">
                    <a16:creationId xmlns:a16="http://schemas.microsoft.com/office/drawing/2014/main" id="{C739A0E8-4155-43BC-B4A2-60D2095AD79E}"/>
                  </a:ext>
                </a:extLst>
              </p:cNvPr>
              <p:cNvSpPr/>
              <p:nvPr/>
            </p:nvSpPr>
            <p:spPr bwMode="auto">
              <a:xfrm>
                <a:off x="4266496" y="1741056"/>
                <a:ext cx="905086" cy="777339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" name="Rechteck 11">
                <a:extLst>
                  <a:ext uri="{FF2B5EF4-FFF2-40B4-BE49-F238E27FC236}">
                    <a16:creationId xmlns:a16="http://schemas.microsoft.com/office/drawing/2014/main" id="{BB217F87-2A69-482A-91AE-F6A3E956581F}"/>
                  </a:ext>
                </a:extLst>
              </p:cNvPr>
              <p:cNvSpPr/>
              <p:nvPr/>
            </p:nvSpPr>
            <p:spPr>
              <a:xfrm>
                <a:off x="4190522" y="1757126"/>
                <a:ext cx="1047453" cy="777339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Stefan Alaric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Schäffer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former</a:t>
                </a:r>
                <a:endParaRPr kumimoji="0" lang="de-A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postdoc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FE0862C-8FE0-4FD9-A067-AA92DEDF88DD}"/>
                </a:ext>
              </a:extLst>
            </p:cNvPr>
            <p:cNvGrpSpPr/>
            <p:nvPr/>
          </p:nvGrpSpPr>
          <p:grpSpPr>
            <a:xfrm>
              <a:off x="7394876" y="686380"/>
              <a:ext cx="1051054" cy="443289"/>
              <a:chOff x="4013149" y="1611480"/>
              <a:chExt cx="1156719" cy="480203"/>
            </a:xfrm>
          </p:grpSpPr>
          <p:sp>
            <p:nvSpPr>
              <p:cNvPr id="85" name="Rounded Rectangle 38">
                <a:extLst>
                  <a:ext uri="{FF2B5EF4-FFF2-40B4-BE49-F238E27FC236}">
                    <a16:creationId xmlns:a16="http://schemas.microsoft.com/office/drawing/2014/main" id="{3AF01D9E-D6E9-4ABA-A3FF-6586C7B48B38}"/>
                  </a:ext>
                </a:extLst>
              </p:cNvPr>
              <p:cNvSpPr/>
              <p:nvPr/>
            </p:nvSpPr>
            <p:spPr bwMode="auto">
              <a:xfrm>
                <a:off x="4128148" y="1660804"/>
                <a:ext cx="1041720" cy="430879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Rechteck 11">
                <a:extLst>
                  <a:ext uri="{FF2B5EF4-FFF2-40B4-BE49-F238E27FC236}">
                    <a16:creationId xmlns:a16="http://schemas.microsoft.com/office/drawing/2014/main" id="{EACFACB1-2AF1-48AA-B9EC-51D762C62D29}"/>
                  </a:ext>
                </a:extLst>
              </p:cNvPr>
              <p:cNvSpPr/>
              <p:nvPr/>
            </p:nvSpPr>
            <p:spPr>
              <a:xfrm>
                <a:off x="4013149" y="1611480"/>
                <a:ext cx="1145849" cy="473664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Ivo Knottnerus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(PhD)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085C9F6-C642-4C48-94D0-5B9E988799CA}"/>
                </a:ext>
              </a:extLst>
            </p:cNvPr>
            <p:cNvGrpSpPr/>
            <p:nvPr/>
          </p:nvGrpSpPr>
          <p:grpSpPr>
            <a:xfrm>
              <a:off x="5777821" y="586536"/>
              <a:ext cx="1754749" cy="437253"/>
              <a:chOff x="3737839" y="1527982"/>
              <a:chExt cx="1931158" cy="437253"/>
            </a:xfrm>
          </p:grpSpPr>
          <p:sp>
            <p:nvSpPr>
              <p:cNvPr id="90" name="Rounded Rectangle 38">
                <a:extLst>
                  <a:ext uri="{FF2B5EF4-FFF2-40B4-BE49-F238E27FC236}">
                    <a16:creationId xmlns:a16="http://schemas.microsoft.com/office/drawing/2014/main" id="{F983B2D4-1DA2-4F30-BA0A-CAA5B08BE097}"/>
                  </a:ext>
                </a:extLst>
              </p:cNvPr>
              <p:cNvSpPr/>
              <p:nvPr/>
            </p:nvSpPr>
            <p:spPr bwMode="auto">
              <a:xfrm>
                <a:off x="3799038" y="1531474"/>
                <a:ext cx="1833422" cy="430879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2" name="Rechteck 11">
                <a:extLst>
                  <a:ext uri="{FF2B5EF4-FFF2-40B4-BE49-F238E27FC236}">
                    <a16:creationId xmlns:a16="http://schemas.microsoft.com/office/drawing/2014/main" id="{B0E5EAF3-A137-4650-B577-F9493842D869}"/>
                  </a:ext>
                </a:extLst>
              </p:cNvPr>
              <p:cNvSpPr/>
              <p:nvPr/>
            </p:nvSpPr>
            <p:spPr>
              <a:xfrm>
                <a:off x="3737839" y="1527982"/>
                <a:ext cx="1931158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Rodrigo 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Gonzáles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Escudero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postdoc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49E426E-AF5E-4AB5-99E3-758D8DDF5A5C}"/>
                </a:ext>
              </a:extLst>
            </p:cNvPr>
            <p:cNvGrpSpPr/>
            <p:nvPr/>
          </p:nvGrpSpPr>
          <p:grpSpPr>
            <a:xfrm>
              <a:off x="3742646" y="944167"/>
              <a:ext cx="1395432" cy="451360"/>
              <a:chOff x="3703083" y="1425190"/>
              <a:chExt cx="1535719" cy="451360"/>
            </a:xfrm>
          </p:grpSpPr>
          <p:sp>
            <p:nvSpPr>
              <p:cNvPr id="97" name="Rounded Rectangle 38">
                <a:extLst>
                  <a:ext uri="{FF2B5EF4-FFF2-40B4-BE49-F238E27FC236}">
                    <a16:creationId xmlns:a16="http://schemas.microsoft.com/office/drawing/2014/main" id="{4AE4E072-4C8C-46A6-92D2-76F33E628BC4}"/>
                  </a:ext>
                </a:extLst>
              </p:cNvPr>
              <p:cNvSpPr/>
              <p:nvPr/>
            </p:nvSpPr>
            <p:spPr bwMode="auto">
              <a:xfrm>
                <a:off x="3723163" y="1425190"/>
                <a:ext cx="1507426" cy="430879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9" name="Rechteck 11">
                <a:extLst>
                  <a:ext uri="{FF2B5EF4-FFF2-40B4-BE49-F238E27FC236}">
                    <a16:creationId xmlns:a16="http://schemas.microsoft.com/office/drawing/2014/main" id="{93645388-34AE-41E7-B9B7-FBBC8BE8C979}"/>
                  </a:ext>
                </a:extLst>
              </p:cNvPr>
              <p:cNvSpPr/>
              <p:nvPr/>
            </p:nvSpPr>
            <p:spPr>
              <a:xfrm>
                <a:off x="3703083" y="1439297"/>
                <a:ext cx="1535719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Premjith 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Thekkeppat</a:t>
                </a:r>
                <a:endParaRPr kumimoji="0" lang="de-A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(PhD)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5ECE389-C1F6-44D6-A307-3DDDB48CA92E}"/>
                </a:ext>
              </a:extLst>
            </p:cNvPr>
            <p:cNvGrpSpPr/>
            <p:nvPr/>
          </p:nvGrpSpPr>
          <p:grpSpPr>
            <a:xfrm>
              <a:off x="2016878" y="898387"/>
              <a:ext cx="1294217" cy="607297"/>
              <a:chOff x="3167621" y="1458052"/>
              <a:chExt cx="1424328" cy="607297"/>
            </a:xfrm>
          </p:grpSpPr>
          <p:sp>
            <p:nvSpPr>
              <p:cNvPr id="104" name="Rounded Rectangle 38">
                <a:extLst>
                  <a:ext uri="{FF2B5EF4-FFF2-40B4-BE49-F238E27FC236}">
                    <a16:creationId xmlns:a16="http://schemas.microsoft.com/office/drawing/2014/main" id="{A2FDD05E-028C-4AE2-BA60-2676AC11855D}"/>
                  </a:ext>
                </a:extLst>
              </p:cNvPr>
              <p:cNvSpPr/>
              <p:nvPr/>
            </p:nvSpPr>
            <p:spPr bwMode="auto">
              <a:xfrm>
                <a:off x="3171863" y="1480944"/>
                <a:ext cx="1398132" cy="583926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" name="Rechteck 11">
                <a:extLst>
                  <a:ext uri="{FF2B5EF4-FFF2-40B4-BE49-F238E27FC236}">
                    <a16:creationId xmlns:a16="http://schemas.microsoft.com/office/drawing/2014/main" id="{7AEC578E-AD4A-436F-8535-92015E7F549B}"/>
                  </a:ext>
                </a:extLst>
              </p:cNvPr>
              <p:cNvSpPr/>
              <p:nvPr/>
            </p:nvSpPr>
            <p:spPr>
              <a:xfrm>
                <a:off x="3167621" y="1458052"/>
                <a:ext cx="1424328" cy="607297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Benjamin Pasquiou</a:t>
                </a:r>
              </a:p>
              <a:p>
                <a:pPr lvl="0" eaLnBrk="0" hangingPunct="0"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former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Co-PI,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now</a:t>
                </a: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CNRS)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7B2D7CC-A70D-41F3-8F8D-84433C757E83}"/>
                </a:ext>
              </a:extLst>
            </p:cNvPr>
            <p:cNvGrpSpPr/>
            <p:nvPr/>
          </p:nvGrpSpPr>
          <p:grpSpPr>
            <a:xfrm>
              <a:off x="1913269" y="2981134"/>
              <a:ext cx="954678" cy="445137"/>
              <a:chOff x="3894074" y="1447759"/>
              <a:chExt cx="1440397" cy="445137"/>
            </a:xfrm>
          </p:grpSpPr>
          <p:sp>
            <p:nvSpPr>
              <p:cNvPr id="107" name="Rounded Rectangle 38">
                <a:extLst>
                  <a:ext uri="{FF2B5EF4-FFF2-40B4-BE49-F238E27FC236}">
                    <a16:creationId xmlns:a16="http://schemas.microsoft.com/office/drawing/2014/main" id="{CD5C08A8-BDDB-4FB7-8F62-AB6BBB291D13}"/>
                  </a:ext>
                </a:extLst>
              </p:cNvPr>
              <p:cNvSpPr/>
              <p:nvPr/>
            </p:nvSpPr>
            <p:spPr bwMode="auto">
              <a:xfrm>
                <a:off x="4015051" y="1492110"/>
                <a:ext cx="1193068" cy="400786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" name="Rechteck 11">
                <a:extLst>
                  <a:ext uri="{FF2B5EF4-FFF2-40B4-BE49-F238E27FC236}">
                    <a16:creationId xmlns:a16="http://schemas.microsoft.com/office/drawing/2014/main" id="{1D3C7D60-6727-4D10-8699-FC0EC7F875FF}"/>
                  </a:ext>
                </a:extLst>
              </p:cNvPr>
              <p:cNvSpPr/>
              <p:nvPr/>
            </p:nvSpPr>
            <p:spPr>
              <a:xfrm>
                <a:off x="3894074" y="1447759"/>
                <a:ext cx="1440397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Sheng Zhou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(PhD)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BE36CCF-90DF-47C9-8DF3-A26F1DD8460E}"/>
                </a:ext>
              </a:extLst>
            </p:cNvPr>
            <p:cNvGrpSpPr/>
            <p:nvPr/>
          </p:nvGrpSpPr>
          <p:grpSpPr>
            <a:xfrm>
              <a:off x="1552305" y="1578413"/>
              <a:ext cx="1113085" cy="437253"/>
              <a:chOff x="3552724" y="1457188"/>
              <a:chExt cx="1679398" cy="437253"/>
            </a:xfrm>
          </p:grpSpPr>
          <p:sp>
            <p:nvSpPr>
              <p:cNvPr id="110" name="Rounded Rectangle 38">
                <a:extLst>
                  <a:ext uri="{FF2B5EF4-FFF2-40B4-BE49-F238E27FC236}">
                    <a16:creationId xmlns:a16="http://schemas.microsoft.com/office/drawing/2014/main" id="{D3FA5A11-5471-4D89-97DE-2062AD76E7F0}"/>
                  </a:ext>
                </a:extLst>
              </p:cNvPr>
              <p:cNvSpPr/>
              <p:nvPr/>
            </p:nvSpPr>
            <p:spPr bwMode="auto">
              <a:xfrm>
                <a:off x="3623467" y="1492110"/>
                <a:ext cx="1584652" cy="400786"/>
              </a:xfrm>
              <a:prstGeom prst="roundRect">
                <a:avLst/>
              </a:prstGeom>
              <a:solidFill>
                <a:schemeClr val="tx1">
                  <a:alpha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1" name="Rechteck 11">
                <a:extLst>
                  <a:ext uri="{FF2B5EF4-FFF2-40B4-BE49-F238E27FC236}">
                    <a16:creationId xmlns:a16="http://schemas.microsoft.com/office/drawing/2014/main" id="{4B6C14CC-3BD1-4778-B8A7-FF22D78CDFBC}"/>
                  </a:ext>
                </a:extLst>
              </p:cNvPr>
              <p:cNvSpPr/>
              <p:nvPr/>
            </p:nvSpPr>
            <p:spPr>
              <a:xfrm>
                <a:off x="3552724" y="1457188"/>
                <a:ext cx="1679398" cy="437253"/>
              </a:xfrm>
              <a:prstGeom prst="rect">
                <a:avLst/>
              </a:prstGeom>
              <a:effectLst>
                <a:outerShdw blurRad="127000" algn="tl" rotWithShape="0">
                  <a:prstClr val="black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Francesca </a:t>
                </a:r>
                <a:r>
                  <a:rPr kumimoji="0" lang="de-AT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Famà</a:t>
                </a:r>
                <a:endParaRPr kumimoji="0" lang="de-A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(PhD)</a:t>
                </a:r>
                <a:endParaRPr kumimoji="0" 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2" name="Rounded Rectangle 52">
            <a:extLst>
              <a:ext uri="{FF2B5EF4-FFF2-40B4-BE49-F238E27FC236}">
                <a16:creationId xmlns:a16="http://schemas.microsoft.com/office/drawing/2014/main" id="{0D7FE609-6978-4DB8-B0F3-132E8571DED6}"/>
              </a:ext>
            </a:extLst>
          </p:cNvPr>
          <p:cNvSpPr/>
          <p:nvPr/>
        </p:nvSpPr>
        <p:spPr bwMode="auto">
          <a:xfrm>
            <a:off x="10780512" y="-13582"/>
            <a:ext cx="1230770" cy="1172670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Rechteck 8">
            <a:extLst>
              <a:ext uri="{FF2B5EF4-FFF2-40B4-BE49-F238E27FC236}">
                <a16:creationId xmlns:a16="http://schemas.microsoft.com/office/drawing/2014/main" id="{FAD66BF0-6A83-445A-BCE6-22ECD2EDDB23}"/>
              </a:ext>
            </a:extLst>
          </p:cNvPr>
          <p:cNvSpPr/>
          <p:nvPr/>
        </p:nvSpPr>
        <p:spPr>
          <a:xfrm>
            <a:off x="10835511" y="775027"/>
            <a:ext cx="1173847" cy="369332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C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33C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C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tweezer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33CA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hteck 9">
            <a:extLst>
              <a:ext uri="{FF2B5EF4-FFF2-40B4-BE49-F238E27FC236}">
                <a16:creationId xmlns:a16="http://schemas.microsoft.com/office/drawing/2014/main" id="{5B50D60E-AF79-4C65-878A-64A66F902C68}"/>
              </a:ext>
            </a:extLst>
          </p:cNvPr>
          <p:cNvSpPr/>
          <p:nvPr/>
        </p:nvSpPr>
        <p:spPr>
          <a:xfrm>
            <a:off x="10835510" y="542835"/>
            <a:ext cx="1315258" cy="369332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RbSr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hteck 8">
            <a:extLst>
              <a:ext uri="{FF2B5EF4-FFF2-40B4-BE49-F238E27FC236}">
                <a16:creationId xmlns:a16="http://schemas.microsoft.com/office/drawing/2014/main" id="{38BB42BD-5D47-46CD-8A31-FE67D14E728A}"/>
              </a:ext>
            </a:extLst>
          </p:cNvPr>
          <p:cNvSpPr/>
          <p:nvPr/>
        </p:nvSpPr>
        <p:spPr>
          <a:xfrm>
            <a:off x="10835514" y="-6325"/>
            <a:ext cx="1175771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atomlaser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FFFF00"/>
                </a:solidFill>
                <a:latin typeface="Calibri"/>
              </a:rPr>
              <a:t>c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locks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echteck 11">
            <a:extLst>
              <a:ext uri="{FF2B5EF4-FFF2-40B4-BE49-F238E27FC236}">
                <a16:creationId xmlns:a16="http://schemas.microsoft.com/office/drawing/2014/main" id="{3926C465-E642-4D75-A6C8-A80768BD9BD1}"/>
              </a:ext>
            </a:extLst>
          </p:cNvPr>
          <p:cNvSpPr/>
          <p:nvPr/>
        </p:nvSpPr>
        <p:spPr>
          <a:xfrm>
            <a:off x="228147" y="1993397"/>
            <a:ext cx="1111202" cy="430887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Spreeuw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100" dirty="0">
                <a:solidFill>
                  <a:srgbClr val="00B0F0"/>
                </a:solidFill>
                <a:latin typeface="Calibri"/>
              </a:rPr>
              <a:t>(PI)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echteck 11">
            <a:extLst>
              <a:ext uri="{FF2B5EF4-FFF2-40B4-BE49-F238E27FC236}">
                <a16:creationId xmlns:a16="http://schemas.microsoft.com/office/drawing/2014/main" id="{30190D26-5632-4C79-8CA6-2312207EB43F}"/>
              </a:ext>
            </a:extLst>
          </p:cNvPr>
          <p:cNvSpPr/>
          <p:nvPr/>
        </p:nvSpPr>
        <p:spPr>
          <a:xfrm>
            <a:off x="189142" y="4815172"/>
            <a:ext cx="1164100" cy="600164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Chun-Chia Cheng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100" dirty="0">
                <a:solidFill>
                  <a:srgbClr val="FFC000"/>
                </a:solidFill>
                <a:latin typeface="Calibri"/>
              </a:rPr>
              <a:t>(</a:t>
            </a:r>
            <a:r>
              <a:rPr lang="de-AT" sz="1100" dirty="0" err="1">
                <a:solidFill>
                  <a:srgbClr val="FFC000"/>
                </a:solidFill>
                <a:latin typeface="Calibri"/>
              </a:rPr>
              <a:t>former</a:t>
            </a:r>
            <a:r>
              <a:rPr lang="de-AT" sz="1100" dirty="0">
                <a:solidFill>
                  <a:srgbClr val="FFC000"/>
                </a:solidFill>
                <a:latin typeface="Calibri"/>
              </a:rPr>
              <a:t> PhD/PD,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100" dirty="0">
                <a:solidFill>
                  <a:schemeClr val="bg1"/>
                </a:solidFill>
                <a:latin typeface="Calibri"/>
              </a:rPr>
              <a:t>PI in Taiwan</a:t>
            </a:r>
            <a:r>
              <a:rPr lang="de-AT" sz="1100" dirty="0">
                <a:solidFill>
                  <a:srgbClr val="FFC000"/>
                </a:solidFill>
                <a:latin typeface="Calibri"/>
              </a:rPr>
              <a:t>)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echteck 11">
            <a:extLst>
              <a:ext uri="{FF2B5EF4-FFF2-40B4-BE49-F238E27FC236}">
                <a16:creationId xmlns:a16="http://schemas.microsoft.com/office/drawing/2014/main" id="{864EA39B-B5B2-4FC8-88B2-1C886C4C061A}"/>
              </a:ext>
            </a:extLst>
          </p:cNvPr>
          <p:cNvSpPr/>
          <p:nvPr/>
        </p:nvSpPr>
        <p:spPr>
          <a:xfrm>
            <a:off x="166667" y="6408997"/>
            <a:ext cx="1136851" cy="430887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Jiří</a:t>
            </a:r>
            <a:r>
              <a:rPr kumimoji="0" lang="de-AT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AT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Minář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100" dirty="0">
                <a:solidFill>
                  <a:schemeClr val="bg1"/>
                </a:solidFill>
                <a:latin typeface="Calibri"/>
              </a:rPr>
              <a:t>(</a:t>
            </a:r>
            <a:r>
              <a:rPr lang="de-AT" sz="1100" dirty="0" err="1">
                <a:solidFill>
                  <a:schemeClr val="bg1"/>
                </a:solidFill>
                <a:latin typeface="Calibri"/>
              </a:rPr>
              <a:t>theory</a:t>
            </a:r>
            <a:r>
              <a:rPr lang="de-AT" sz="1100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AT" sz="1100" dirty="0" err="1">
                <a:solidFill>
                  <a:schemeClr val="bg1"/>
                </a:solidFill>
                <a:latin typeface="Calibri"/>
              </a:rPr>
              <a:t>postdoc</a:t>
            </a:r>
            <a:r>
              <a:rPr lang="de-AT" sz="1100" dirty="0">
                <a:solidFill>
                  <a:schemeClr val="bg1"/>
                </a:solidFill>
                <a:latin typeface="Calibri"/>
              </a:rPr>
              <a:t>)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3CA3B-2794-468F-AAFA-3262AB71A68C}"/>
              </a:ext>
            </a:extLst>
          </p:cNvPr>
          <p:cNvGrpSpPr>
            <a:grpSpLocks noChangeAspect="1"/>
          </p:cNvGrpSpPr>
          <p:nvPr/>
        </p:nvGrpSpPr>
        <p:grpSpPr>
          <a:xfrm>
            <a:off x="10661719" y="1213241"/>
            <a:ext cx="1503190" cy="5545358"/>
            <a:chOff x="10450817" y="1214696"/>
            <a:chExt cx="1965285" cy="7250061"/>
          </a:xfrm>
        </p:grpSpPr>
        <p:pic>
          <p:nvPicPr>
            <p:cNvPr id="91" name="Picture 90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14E8932-6E06-4971-A0BC-A2CEE6BA07F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3005" y="6677098"/>
              <a:ext cx="962185" cy="1286708"/>
            </a:xfrm>
            <a:prstGeom prst="rect">
              <a:avLst/>
            </a:prstGeom>
          </p:spPr>
        </p:pic>
        <p:sp>
          <p:nvSpPr>
            <p:cNvPr id="121" name="Rechteck 5">
              <a:extLst>
                <a:ext uri="{FF2B5EF4-FFF2-40B4-BE49-F238E27FC236}">
                  <a16:creationId xmlns:a16="http://schemas.microsoft.com/office/drawing/2014/main" id="{C7F88ECA-59D3-496B-AEBC-B788EC61D1F7}"/>
                </a:ext>
              </a:extLst>
            </p:cNvPr>
            <p:cNvSpPr/>
            <p:nvPr/>
          </p:nvSpPr>
          <p:spPr>
            <a:xfrm>
              <a:off x="10471345" y="2541740"/>
              <a:ext cx="1922399" cy="579176"/>
            </a:xfrm>
            <a:prstGeom prst="rect">
              <a:avLst/>
            </a:prstGeom>
            <a:effectLst>
              <a:outerShdw blurRad="127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Benedikt Heizenreder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(PhD)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Rechteck 5">
              <a:extLst>
                <a:ext uri="{FF2B5EF4-FFF2-40B4-BE49-F238E27FC236}">
                  <a16:creationId xmlns:a16="http://schemas.microsoft.com/office/drawing/2014/main" id="{33AB0DDA-50B7-45AF-A41F-91E120997B43}"/>
                </a:ext>
              </a:extLst>
            </p:cNvPr>
            <p:cNvSpPr/>
            <p:nvPr/>
          </p:nvSpPr>
          <p:spPr>
            <a:xfrm>
              <a:off x="10630245" y="7901411"/>
              <a:ext cx="1754588" cy="563346"/>
            </a:xfrm>
            <a:prstGeom prst="rect">
              <a:avLst/>
            </a:prstGeom>
            <a:effectLst>
              <a:outerShdw blurRad="127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Matteusz</a:t>
              </a:r>
              <a:r>
                <a:rPr kumimoji="0" lang="en-A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Borkowski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de-AT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</a:t>
              </a: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e-AT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assistant</a:t>
              </a: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3" name="Picture 122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A129B571-C3A7-4085-B34F-40342BCF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6" t="9960" r="10519" b="17593"/>
            <a:stretch/>
          </p:blipFill>
          <p:spPr>
            <a:xfrm>
              <a:off x="10953509" y="1214696"/>
              <a:ext cx="958072" cy="1319517"/>
            </a:xfrm>
            <a:prstGeom prst="rect">
              <a:avLst/>
            </a:prstGeom>
          </p:spPr>
        </p:pic>
        <p:pic>
          <p:nvPicPr>
            <p:cNvPr id="124" name="Picture 123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5A36C5E7-B370-4517-984F-98EC2C1C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8" t="22993" r="18864" b="22442"/>
            <a:stretch/>
          </p:blipFill>
          <p:spPr>
            <a:xfrm>
              <a:off x="10955297" y="3086339"/>
              <a:ext cx="954497" cy="1212661"/>
            </a:xfrm>
            <a:prstGeom prst="rect">
              <a:avLst/>
            </a:prstGeom>
          </p:spPr>
        </p:pic>
        <p:sp>
          <p:nvSpPr>
            <p:cNvPr id="125" name="Rechteck 5">
              <a:extLst>
                <a:ext uri="{FF2B5EF4-FFF2-40B4-BE49-F238E27FC236}">
                  <a16:creationId xmlns:a16="http://schemas.microsoft.com/office/drawing/2014/main" id="{8E1D8A81-341A-4D78-8BA4-C4A1A5078B7A}"/>
                </a:ext>
              </a:extLst>
            </p:cNvPr>
            <p:cNvSpPr/>
            <p:nvPr/>
          </p:nvSpPr>
          <p:spPr>
            <a:xfrm>
              <a:off x="10822557" y="4309345"/>
              <a:ext cx="1219976" cy="579176"/>
            </a:xfrm>
            <a:prstGeom prst="rect">
              <a:avLst/>
            </a:prstGeom>
            <a:effectLst>
              <a:outerShdw blurRad="127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Sumit Sarkar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lang="de-AT" sz="1100" dirty="0" err="1">
                  <a:solidFill>
                    <a:srgbClr val="FFFF00"/>
                  </a:solidFill>
                  <a:latin typeface="Calibri"/>
                </a:rPr>
                <a:t>postdoc</a:t>
              </a: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hteck 11">
              <a:extLst>
                <a:ext uri="{FF2B5EF4-FFF2-40B4-BE49-F238E27FC236}">
                  <a16:creationId xmlns:a16="http://schemas.microsoft.com/office/drawing/2014/main" id="{5AA95E40-98EC-45BA-9859-7DA81823B146}"/>
                </a:ext>
              </a:extLst>
            </p:cNvPr>
            <p:cNvSpPr/>
            <p:nvPr/>
          </p:nvSpPr>
          <p:spPr>
            <a:xfrm>
              <a:off x="10450817" y="6110933"/>
              <a:ext cx="1965285" cy="563346"/>
            </a:xfrm>
            <a:prstGeom prst="rect">
              <a:avLst/>
            </a:prstGeom>
            <a:effectLst>
              <a:outerShdw blurRad="127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Yu Chih Tseng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1100" dirty="0">
                  <a:solidFill>
                    <a:srgbClr val="00B0F0"/>
                  </a:solidFill>
                  <a:latin typeface="Calibri"/>
                </a:rPr>
                <a:t>(PhD)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hilippe Bouyer">
            <a:extLst>
              <a:ext uri="{FF2B5EF4-FFF2-40B4-BE49-F238E27FC236}">
                <a16:creationId xmlns:a16="http://schemas.microsoft.com/office/drawing/2014/main" id="{13D3230A-FD60-4B7D-99BA-FA8843F7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8" y="2451802"/>
            <a:ext cx="682431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u Chih Tseng">
            <a:extLst>
              <a:ext uri="{FF2B5EF4-FFF2-40B4-BE49-F238E27FC236}">
                <a16:creationId xmlns:a16="http://schemas.microsoft.com/office/drawing/2014/main" id="{B5196332-5DE0-4173-AD68-E55CF0A2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1" y="4022611"/>
            <a:ext cx="724262" cy="9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hteck 11">
            <a:extLst>
              <a:ext uri="{FF2B5EF4-FFF2-40B4-BE49-F238E27FC236}">
                <a16:creationId xmlns:a16="http://schemas.microsoft.com/office/drawing/2014/main" id="{0D20496C-1B45-4007-BFAD-EC4D7180328B}"/>
              </a:ext>
            </a:extLst>
          </p:cNvPr>
          <p:cNvSpPr/>
          <p:nvPr/>
        </p:nvSpPr>
        <p:spPr>
          <a:xfrm>
            <a:off x="233331" y="3400144"/>
            <a:ext cx="1111202" cy="430887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Philippe </a:t>
            </a:r>
            <a:r>
              <a:rPr kumimoji="0" lang="de-AT" sz="1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Bouyer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100" dirty="0">
                <a:solidFill>
                  <a:srgbClr val="FFFF00"/>
                </a:solidFill>
                <a:latin typeface="Calibri"/>
              </a:rPr>
              <a:t>(PI)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46CF0ED-8EDA-352C-00CD-3614FD6C6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91" y="214"/>
            <a:ext cx="713967" cy="956446"/>
          </a:xfrm>
          <a:prstGeom prst="rect">
            <a:avLst/>
          </a:prstGeom>
        </p:spPr>
      </p:pic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E11494F-762B-9032-3ABA-814DCAD42E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47" y="214"/>
            <a:ext cx="715817" cy="956446"/>
          </a:xfrm>
          <a:prstGeom prst="rect">
            <a:avLst/>
          </a:prstGeom>
        </p:spPr>
      </p:pic>
      <p:pic>
        <p:nvPicPr>
          <p:cNvPr id="11" name="Picture 1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1AE4AC7-0F8C-CB47-2517-D319A4568B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53" y="214"/>
            <a:ext cx="724841" cy="956446"/>
          </a:xfrm>
          <a:prstGeom prst="rect">
            <a:avLst/>
          </a:prstGeom>
        </p:spPr>
      </p:pic>
      <p:pic>
        <p:nvPicPr>
          <p:cNvPr id="15" name="Picture 14" descr="A person with a beard smiling&#10;&#10;Description automatically generated">
            <a:extLst>
              <a:ext uri="{FF2B5EF4-FFF2-40B4-BE49-F238E27FC236}">
                <a16:creationId xmlns:a16="http://schemas.microsoft.com/office/drawing/2014/main" id="{385A8BA6-54BE-CB2E-81FA-F020C81CFA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3" y="214"/>
            <a:ext cx="717335" cy="956446"/>
          </a:xfrm>
          <a:prstGeom prst="rect">
            <a:avLst/>
          </a:prstGeom>
        </p:spPr>
      </p:pic>
      <p:pic>
        <p:nvPicPr>
          <p:cNvPr id="18" name="Picture 17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C80E1664-C5AB-4210-E40C-1F3D0C8FB5D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07" y="214"/>
            <a:ext cx="719662" cy="962493"/>
          </a:xfrm>
          <a:prstGeom prst="rect">
            <a:avLst/>
          </a:prstGeom>
        </p:spPr>
      </p:pic>
      <p:pic>
        <p:nvPicPr>
          <p:cNvPr id="20" name="Picture 19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98A0E6C4-A4FC-EEAA-246F-BFC89F40B4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57" y="214"/>
            <a:ext cx="724841" cy="956446"/>
          </a:xfrm>
          <a:prstGeom prst="rect">
            <a:avLst/>
          </a:prstGeom>
        </p:spPr>
      </p:pic>
      <p:pic>
        <p:nvPicPr>
          <p:cNvPr id="22" name="Picture 2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6008164-6C22-1FC2-7234-7A8B52B1008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87" y="214"/>
            <a:ext cx="715615" cy="956447"/>
          </a:xfrm>
          <a:prstGeom prst="rect">
            <a:avLst/>
          </a:prstGeom>
        </p:spPr>
      </p:pic>
      <p:sp>
        <p:nvSpPr>
          <p:cNvPr id="24" name="Rechteck 11">
            <a:extLst>
              <a:ext uri="{FF2B5EF4-FFF2-40B4-BE49-F238E27FC236}">
                <a16:creationId xmlns:a16="http://schemas.microsoft.com/office/drawing/2014/main" id="{BB63D527-AA22-C1EB-06AD-B9D9D2EA4FB4}"/>
              </a:ext>
            </a:extLst>
          </p:cNvPr>
          <p:cNvSpPr/>
          <p:nvPr/>
        </p:nvSpPr>
        <p:spPr>
          <a:xfrm>
            <a:off x="1584443" y="908284"/>
            <a:ext cx="1057705" cy="415498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Digvijay</a:t>
            </a:r>
            <a:endParaRPr kumimoji="0" lang="de-AT" sz="105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(PhD)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hteck 11">
            <a:extLst>
              <a:ext uri="{FF2B5EF4-FFF2-40B4-BE49-F238E27FC236}">
                <a16:creationId xmlns:a16="http://schemas.microsoft.com/office/drawing/2014/main" id="{33950BA2-481C-9AF2-BA79-4856B17065C7}"/>
              </a:ext>
            </a:extLst>
          </p:cNvPr>
          <p:cNvSpPr/>
          <p:nvPr/>
        </p:nvSpPr>
        <p:spPr>
          <a:xfrm>
            <a:off x="2905482" y="908284"/>
            <a:ext cx="1057705" cy="415498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Ananya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Sitaram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postdoc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hteck 11">
            <a:extLst>
              <a:ext uri="{FF2B5EF4-FFF2-40B4-BE49-F238E27FC236}">
                <a16:creationId xmlns:a16="http://schemas.microsoft.com/office/drawing/2014/main" id="{21532B30-55A6-B44A-C17A-62EE267487D8}"/>
              </a:ext>
            </a:extLst>
          </p:cNvPr>
          <p:cNvSpPr/>
          <p:nvPr/>
        </p:nvSpPr>
        <p:spPr>
          <a:xfrm>
            <a:off x="4243504" y="908284"/>
            <a:ext cx="1057705" cy="415498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Mehrdad </a:t>
            </a: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Zarei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postdoc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11">
            <a:extLst>
              <a:ext uri="{FF2B5EF4-FFF2-40B4-BE49-F238E27FC236}">
                <a16:creationId xmlns:a16="http://schemas.microsoft.com/office/drawing/2014/main" id="{A81882A1-4BD5-1EE3-587C-797F0C79E265}"/>
              </a:ext>
            </a:extLst>
          </p:cNvPr>
          <p:cNvSpPr/>
          <p:nvPr/>
        </p:nvSpPr>
        <p:spPr>
          <a:xfrm>
            <a:off x="9499371" y="908284"/>
            <a:ext cx="1057705" cy="415498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Davide Natale (PhD)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11">
            <a:extLst>
              <a:ext uri="{FF2B5EF4-FFF2-40B4-BE49-F238E27FC236}">
                <a16:creationId xmlns:a16="http://schemas.microsoft.com/office/drawing/2014/main" id="{0E5FF911-A0DD-8440-7500-0B7710F55668}"/>
              </a:ext>
            </a:extLst>
          </p:cNvPr>
          <p:cNvSpPr/>
          <p:nvPr/>
        </p:nvSpPr>
        <p:spPr>
          <a:xfrm>
            <a:off x="8227078" y="908284"/>
            <a:ext cx="1057705" cy="415498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Noah Wach (</a:t>
            </a:r>
            <a:r>
              <a:rPr lang="de-AT" sz="1050" dirty="0" err="1">
                <a:solidFill>
                  <a:srgbClr val="FF6600"/>
                </a:solidFill>
                <a:latin typeface="Calibri"/>
              </a:rPr>
              <a:t>master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11">
            <a:extLst>
              <a:ext uri="{FF2B5EF4-FFF2-40B4-BE49-F238E27FC236}">
                <a16:creationId xmlns:a16="http://schemas.microsoft.com/office/drawing/2014/main" id="{6D89B8DB-8274-43AA-4062-1132430A75C4}"/>
              </a:ext>
            </a:extLst>
          </p:cNvPr>
          <p:cNvSpPr/>
          <p:nvPr/>
        </p:nvSpPr>
        <p:spPr>
          <a:xfrm>
            <a:off x="7444941" y="581891"/>
            <a:ext cx="1057705" cy="415498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Scott </a:t>
            </a: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Wolzak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lang="de-AT" sz="1050" dirty="0" err="1">
                <a:solidFill>
                  <a:srgbClr val="FFFF00"/>
                </a:solidFill>
                <a:latin typeface="Calibri"/>
              </a:rPr>
              <a:t>master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hteck 11">
            <a:extLst>
              <a:ext uri="{FF2B5EF4-FFF2-40B4-BE49-F238E27FC236}">
                <a16:creationId xmlns:a16="http://schemas.microsoft.com/office/drawing/2014/main" id="{139F2FF5-D29B-231A-76A3-4B2CB300BB67}"/>
              </a:ext>
            </a:extLst>
          </p:cNvPr>
          <p:cNvSpPr/>
          <p:nvPr/>
        </p:nvSpPr>
        <p:spPr>
          <a:xfrm>
            <a:off x="6096902" y="428174"/>
            <a:ext cx="1057705" cy="57708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András </a:t>
            </a:r>
            <a:r>
              <a:rPr kumimoji="0" lang="de-A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Gácsbaranyi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lang="de-AT" sz="1050" dirty="0">
                <a:solidFill>
                  <a:srgbClr val="FFFF00"/>
                </a:solidFill>
                <a:latin typeface="Calibri"/>
              </a:rPr>
              <a:t>PhD</a:t>
            </a:r>
            <a:r>
              <a:rPr kumimoji="0" lang="de-AT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Afbeelding 6">
            <a:extLst>
              <a:ext uri="{FF2B5EF4-FFF2-40B4-BE49-F238E27FC236}">
                <a16:creationId xmlns:a16="http://schemas.microsoft.com/office/drawing/2014/main" id="{AB932300-5B7A-3646-DD99-AE595EAB1480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21" b="25444"/>
          <a:stretch/>
        </p:blipFill>
        <p:spPr>
          <a:xfrm>
            <a:off x="7509311" y="5898325"/>
            <a:ext cx="520012" cy="551669"/>
          </a:xfrm>
          <a:prstGeom prst="rect">
            <a:avLst/>
          </a:prstGeom>
        </p:spPr>
      </p:pic>
      <p:pic>
        <p:nvPicPr>
          <p:cNvPr id="33" name="Afbeelding 6">
            <a:extLst>
              <a:ext uri="{FF2B5EF4-FFF2-40B4-BE49-F238E27FC236}">
                <a16:creationId xmlns:a16="http://schemas.microsoft.com/office/drawing/2014/main" id="{31EEE913-4C8B-94D8-956D-2CFD7F156127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7" r="5289"/>
          <a:stretch/>
        </p:blipFill>
        <p:spPr>
          <a:xfrm>
            <a:off x="7993453" y="5982277"/>
            <a:ext cx="891936" cy="352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9"/>
    </mc:Choice>
    <mc:Fallback xmlns="">
      <p:transition spd="slow" advTm="14869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FABADF-40F8-4289-884B-405F79DF5461}"/>
              </a:ext>
            </a:extLst>
          </p:cNvPr>
          <p:cNvSpPr/>
          <p:nvPr/>
        </p:nvSpPr>
        <p:spPr>
          <a:xfrm>
            <a:off x="2386987" y="1166667"/>
            <a:ext cx="8134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project has received funding from the European Union’s Horizon 2020 research and innovation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​​under grant agreement No 820404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iqClock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project).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ext, device, clipart&#10;&#10;Description automatically generated">
            <a:extLst>
              <a:ext uri="{FF2B5EF4-FFF2-40B4-BE49-F238E27FC236}">
                <a16:creationId xmlns:a16="http://schemas.microsoft.com/office/drawing/2014/main" id="{BDB8F59C-01A9-4763-B67C-0066E931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166667"/>
            <a:ext cx="1755928" cy="11706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B80842-4845-46B6-B323-F8586F9A4F38}"/>
              </a:ext>
            </a:extLst>
          </p:cNvPr>
          <p:cNvSpPr/>
          <p:nvPr/>
        </p:nvSpPr>
        <p:spPr>
          <a:xfrm>
            <a:off x="2386987" y="2639685"/>
            <a:ext cx="8018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project has received funding from the European Union’s Horizon 2020 research and innovation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​​under grant agreement No 860579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MoSaiQC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project).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device, clipart&#10;&#10;Description automatically generated">
            <a:extLst>
              <a:ext uri="{FF2B5EF4-FFF2-40B4-BE49-F238E27FC236}">
                <a16:creationId xmlns:a16="http://schemas.microsoft.com/office/drawing/2014/main" id="{11D116E8-0DA9-4A3F-A9E5-45935FDFC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2639685"/>
            <a:ext cx="1755928" cy="1170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C6F88-7322-4F83-957A-F560F52B9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245" y="16675"/>
            <a:ext cx="746734" cy="714375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A64CC09-20AE-4831-B8C0-C89F66877D52}"/>
              </a:ext>
            </a:extLst>
          </p:cNvPr>
          <p:cNvCxnSpPr/>
          <p:nvPr/>
        </p:nvCxnSpPr>
        <p:spPr bwMode="auto">
          <a:xfrm flipV="1">
            <a:off x="72000" y="739050"/>
            <a:ext cx="11831978" cy="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DC41FB55-DF24-43A5-8722-005E642E9522}"/>
              </a:ext>
            </a:extLst>
          </p:cNvPr>
          <p:cNvSpPr txBox="1"/>
          <p:nvPr/>
        </p:nvSpPr>
        <p:spPr>
          <a:xfrm>
            <a:off x="842010" y="73660"/>
            <a:ext cx="10248900" cy="643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Funding</a:t>
            </a:r>
          </a:p>
        </p:txBody>
      </p:sp>
      <p:pic>
        <p:nvPicPr>
          <p:cNvPr id="14" name="Grafik 10">
            <a:extLst>
              <a:ext uri="{FF2B5EF4-FFF2-40B4-BE49-F238E27FC236}">
                <a16:creationId xmlns:a16="http://schemas.microsoft.com/office/drawing/2014/main" id="{269998FD-1A2A-4FD8-942C-47D636BD9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648000" cy="6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F1B40-9080-4BFD-830E-96DA5E7B9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83" y="42480"/>
            <a:ext cx="2076451" cy="662586"/>
          </a:xfrm>
          <a:prstGeom prst="rect">
            <a:avLst/>
          </a:prstGeom>
        </p:spPr>
      </p:pic>
      <p:pic>
        <p:nvPicPr>
          <p:cNvPr id="16" name="Picture 32">
            <a:extLst>
              <a:ext uri="{FF2B5EF4-FFF2-40B4-BE49-F238E27FC236}">
                <a16:creationId xmlns:a16="http://schemas.microsoft.com/office/drawing/2014/main" id="{0B9CC61E-7815-4BD8-A5DB-00B57077F4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10" y="-7620"/>
            <a:ext cx="646430" cy="762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B52875-D6AD-4B05-92FC-32B85CF776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76" t="19577" r="8262" b="35513"/>
          <a:stretch>
            <a:fillRect/>
          </a:stretch>
        </p:blipFill>
        <p:spPr>
          <a:xfrm>
            <a:off x="8637905" y="16510"/>
            <a:ext cx="1633220" cy="675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8B8B35-FD8C-4E40-9767-FAA5A121D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54" y="1040231"/>
            <a:ext cx="1125824" cy="1077037"/>
          </a:xfrm>
          <a:prstGeom prst="rect">
            <a:avLst/>
          </a:prstGeom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5F2771CE-36F8-45DC-97E6-D61493A393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24" y="2337286"/>
            <a:ext cx="1192284" cy="14066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EEC271-707A-9465-2178-BBE8C8D40D63}"/>
              </a:ext>
            </a:extLst>
          </p:cNvPr>
          <p:cNvSpPr/>
          <p:nvPr/>
        </p:nvSpPr>
        <p:spPr>
          <a:xfrm>
            <a:off x="2384623" y="4104022"/>
            <a:ext cx="8018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publication has received funding under Horizon Europe 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HORIZON-CL4-2021-DIGITAL-EMERGING-01-30 via the project 101070144 (</a:t>
            </a:r>
            <a:r>
              <a:rPr lang="en-US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EuRyQa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NL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, device, clipart&#10;&#10;Description automatically generated">
            <a:extLst>
              <a:ext uri="{FF2B5EF4-FFF2-40B4-BE49-F238E27FC236}">
                <a16:creationId xmlns:a16="http://schemas.microsoft.com/office/drawing/2014/main" id="{AB122FBB-8046-354E-DBF7-B84A91048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6" y="4104022"/>
            <a:ext cx="1755928" cy="11706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11211FE-0D14-4BFC-408C-D9EA37382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52376" y="3963918"/>
            <a:ext cx="945988" cy="10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0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3">
            <a:extLst>
              <a:ext uri="{FF2B5EF4-FFF2-40B4-BE49-F238E27FC236}">
                <a16:creationId xmlns:a16="http://schemas.microsoft.com/office/drawing/2014/main" id="{9C9BF7E3-2950-4F75-96E3-EE4A43D30054}"/>
              </a:ext>
            </a:extLst>
          </p:cNvPr>
          <p:cNvSpPr/>
          <p:nvPr/>
        </p:nvSpPr>
        <p:spPr>
          <a:xfrm>
            <a:off x="211467" y="982782"/>
            <a:ext cx="3284836" cy="2599664"/>
          </a:xfrm>
          <a:prstGeom prst="roundRect">
            <a:avLst>
              <a:gd name="adj" fmla="val 10190"/>
            </a:avLst>
          </a:prstGeom>
          <a:solidFill>
            <a:srgbClr val="FEE448"/>
          </a:solidFill>
          <a:ln w="317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53">
            <a:extLst>
              <a:ext uri="{FF2B5EF4-FFF2-40B4-BE49-F238E27FC236}">
                <a16:creationId xmlns:a16="http://schemas.microsoft.com/office/drawing/2014/main" id="{C2AC484E-83F9-96C8-C1E4-CD5E469ED239}"/>
              </a:ext>
            </a:extLst>
          </p:cNvPr>
          <p:cNvSpPr/>
          <p:nvPr/>
        </p:nvSpPr>
        <p:spPr>
          <a:xfrm>
            <a:off x="200172" y="3829271"/>
            <a:ext cx="3284836" cy="2599664"/>
          </a:xfrm>
          <a:prstGeom prst="roundRect">
            <a:avLst>
              <a:gd name="adj" fmla="val 10190"/>
            </a:avLst>
          </a:prstGeom>
          <a:solidFill>
            <a:srgbClr val="FEE448"/>
          </a:solidFill>
          <a:ln w="317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F256745-8B22-3C29-359C-95A86C3B8E50}"/>
              </a:ext>
            </a:extLst>
          </p:cNvPr>
          <p:cNvSpPr/>
          <p:nvPr/>
        </p:nvSpPr>
        <p:spPr>
          <a:xfrm>
            <a:off x="506359" y="4285653"/>
            <a:ext cx="2695581" cy="189913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11044307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Applications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of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clocks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and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atom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interferometers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62BE0C-2231-4932-9CCB-8AB3E544400F}"/>
              </a:ext>
            </a:extLst>
          </p:cNvPr>
          <p:cNvSpPr/>
          <p:nvPr/>
        </p:nvSpPr>
        <p:spPr>
          <a:xfrm>
            <a:off x="942120" y="1567481"/>
            <a:ext cx="1823530" cy="17927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feld 28">
            <a:extLst>
              <a:ext uri="{FF2B5EF4-FFF2-40B4-BE49-F238E27FC236}">
                <a16:creationId xmlns:a16="http://schemas.microsoft.com/office/drawing/2014/main" id="{FDF0C0C9-5F5A-49E4-B411-638F3170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10" y="1056108"/>
            <a:ext cx="28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2000" dirty="0">
                <a:solidFill>
                  <a:srgbClr val="0070C0"/>
                </a:solidFill>
              </a:rPr>
              <a:t>Optical </a:t>
            </a:r>
            <a:r>
              <a:rPr lang="de-AT" sz="2000" dirty="0" err="1">
                <a:solidFill>
                  <a:srgbClr val="0070C0"/>
                </a:solidFill>
              </a:rPr>
              <a:t>clocks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9" name="Gruppieren 2">
            <a:extLst>
              <a:ext uri="{FF2B5EF4-FFF2-40B4-BE49-F238E27FC236}">
                <a16:creationId xmlns:a16="http://schemas.microsoft.com/office/drawing/2014/main" id="{CDD97DA3-C7EC-458C-93D0-48A712568F87}"/>
              </a:ext>
            </a:extLst>
          </p:cNvPr>
          <p:cNvGrpSpPr>
            <a:grpSpLocks/>
          </p:cNvGrpSpPr>
          <p:nvPr/>
        </p:nvGrpSpPr>
        <p:grpSpPr bwMode="auto">
          <a:xfrm>
            <a:off x="1444173" y="2008729"/>
            <a:ext cx="814088" cy="865841"/>
            <a:chOff x="1547664" y="1881093"/>
            <a:chExt cx="642937" cy="683811"/>
          </a:xfrm>
        </p:grpSpPr>
        <p:sp>
          <p:nvSpPr>
            <p:cNvPr id="40" name="Ellipse 53">
              <a:extLst>
                <a:ext uri="{FF2B5EF4-FFF2-40B4-BE49-F238E27FC236}">
                  <a16:creationId xmlns:a16="http://schemas.microsoft.com/office/drawing/2014/main" id="{FC408A66-580B-4B61-B611-E2BE1DA883E5}"/>
                </a:ext>
              </a:extLst>
            </p:cNvPr>
            <p:cNvSpPr/>
            <p:nvPr/>
          </p:nvSpPr>
          <p:spPr>
            <a:xfrm>
              <a:off x="1547664" y="1921967"/>
              <a:ext cx="642937" cy="642937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56">
              <a:extLst>
                <a:ext uri="{FF2B5EF4-FFF2-40B4-BE49-F238E27FC236}">
                  <a16:creationId xmlns:a16="http://schemas.microsoft.com/office/drawing/2014/main" id="{17E9A69A-6EBD-4E61-8B2B-E69ED3CA7063}"/>
                </a:ext>
              </a:extLst>
            </p:cNvPr>
            <p:cNvSpPr/>
            <p:nvPr/>
          </p:nvSpPr>
          <p:spPr>
            <a:xfrm>
              <a:off x="1815952" y="1881093"/>
              <a:ext cx="72216" cy="72216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Ellipse 53">
            <a:extLst>
              <a:ext uri="{FF2B5EF4-FFF2-40B4-BE49-F238E27FC236}">
                <a16:creationId xmlns:a16="http://schemas.microsoft.com/office/drawing/2014/main" id="{62C8758B-AC0E-464B-8756-81AB7B1F10F2}"/>
              </a:ext>
            </a:extLst>
          </p:cNvPr>
          <p:cNvSpPr>
            <a:spLocks noChangeAspect="1"/>
          </p:cNvSpPr>
          <p:nvPr/>
        </p:nvSpPr>
        <p:spPr bwMode="auto">
          <a:xfrm>
            <a:off x="1152820" y="1758311"/>
            <a:ext cx="1416278" cy="1416277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CE47E7-24D4-4692-9996-1A95B7AA8CE8}"/>
              </a:ext>
            </a:extLst>
          </p:cNvPr>
          <p:cNvGrpSpPr/>
          <p:nvPr/>
        </p:nvGrpSpPr>
        <p:grpSpPr>
          <a:xfrm>
            <a:off x="1104043" y="1873384"/>
            <a:ext cx="526459" cy="164588"/>
            <a:chOff x="4985405" y="1664321"/>
            <a:chExt cx="526459" cy="164588"/>
          </a:xfrm>
        </p:grpSpPr>
        <p:sp>
          <p:nvSpPr>
            <p:cNvPr id="45" name="Freihandform 776">
              <a:extLst>
                <a:ext uri="{FF2B5EF4-FFF2-40B4-BE49-F238E27FC236}">
                  <a16:creationId xmlns:a16="http://schemas.microsoft.com/office/drawing/2014/main" id="{1341D622-93E3-4495-99B5-691256B616F9}"/>
                </a:ext>
              </a:extLst>
            </p:cNvPr>
            <p:cNvSpPr/>
            <p:nvPr/>
          </p:nvSpPr>
          <p:spPr>
            <a:xfrm rot="10800000">
              <a:off x="4985405" y="1664321"/>
              <a:ext cx="457371" cy="16458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2C7E6B9-D049-40E0-BB10-EE95CBF71FD6}"/>
                </a:ext>
              </a:extLst>
            </p:cNvPr>
            <p:cNvCxnSpPr/>
            <p:nvPr/>
          </p:nvCxnSpPr>
          <p:spPr>
            <a:xfrm>
              <a:off x="5447856" y="1733136"/>
              <a:ext cx="6400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96368A-D197-42E3-BD3B-D439EA777308}"/>
              </a:ext>
            </a:extLst>
          </p:cNvPr>
          <p:cNvCxnSpPr>
            <a:endCxn id="42" idx="0"/>
          </p:cNvCxnSpPr>
          <p:nvPr/>
        </p:nvCxnSpPr>
        <p:spPr>
          <a:xfrm flipV="1">
            <a:off x="1827891" y="1758310"/>
            <a:ext cx="0" cy="296138"/>
          </a:xfrm>
          <a:prstGeom prst="straightConnector1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tailEnd type="arrow" w="sm" len="sm"/>
          </a:ln>
          <a:effectLst/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D423918A-3953-4542-9074-2751457E9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69" y="2363344"/>
            <a:ext cx="211180" cy="21118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2EEC04E-2008-6712-52DE-42225C0379F3}"/>
              </a:ext>
            </a:extLst>
          </p:cNvPr>
          <p:cNvGrpSpPr>
            <a:grpSpLocks noChangeAspect="1"/>
          </p:cNvGrpSpPr>
          <p:nvPr/>
        </p:nvGrpSpPr>
        <p:grpSpPr>
          <a:xfrm>
            <a:off x="715722" y="4545231"/>
            <a:ext cx="2312480" cy="1424454"/>
            <a:chOff x="7207857" y="1626644"/>
            <a:chExt cx="2931194" cy="18054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B225F7E-CCD8-6104-1F71-396BA12AE0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07857" y="1626644"/>
              <a:ext cx="2931194" cy="1805433"/>
              <a:chOff x="695246" y="1789159"/>
              <a:chExt cx="6765816" cy="4167324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CAD19A9B-E910-284D-F14C-8814670F9DB1}"/>
                  </a:ext>
                </a:extLst>
              </p:cNvPr>
              <p:cNvCxnSpPr/>
              <p:nvPr/>
            </p:nvCxnSpPr>
            <p:spPr>
              <a:xfrm flipV="1">
                <a:off x="4025266" y="1926236"/>
                <a:ext cx="3282439" cy="274573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7524482-50BC-729B-6DCA-F75B49998297}"/>
                  </a:ext>
                </a:extLst>
              </p:cNvPr>
              <p:cNvCxnSpPr/>
              <p:nvPr/>
            </p:nvCxnSpPr>
            <p:spPr>
              <a:xfrm flipV="1">
                <a:off x="1884590" y="2831302"/>
                <a:ext cx="2182127" cy="181903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5665BA70-9008-0C57-9057-0B13D83CFEBA}"/>
                  </a:ext>
                </a:extLst>
              </p:cNvPr>
              <p:cNvCxnSpPr/>
              <p:nvPr/>
            </p:nvCxnSpPr>
            <p:spPr>
              <a:xfrm>
                <a:off x="4089223" y="2800606"/>
                <a:ext cx="3159209" cy="143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B902F3E-F139-E75E-9C3B-C717A0D2B533}"/>
                  </a:ext>
                </a:extLst>
              </p:cNvPr>
              <p:cNvCxnSpPr>
                <a:stCxn id="9" idx="6"/>
              </p:cNvCxnSpPr>
              <p:nvPr/>
            </p:nvCxnSpPr>
            <p:spPr>
              <a:xfrm>
                <a:off x="1015286" y="4653985"/>
                <a:ext cx="30514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Down Arrow 46">
                <a:extLst>
                  <a:ext uri="{FF2B5EF4-FFF2-40B4-BE49-F238E27FC236}">
                    <a16:creationId xmlns:a16="http://schemas.microsoft.com/office/drawing/2014/main" id="{B60714C4-65AF-B0A2-AA92-EDC7393BBBB9}"/>
                  </a:ext>
                </a:extLst>
              </p:cNvPr>
              <p:cNvSpPr/>
              <p:nvPr/>
            </p:nvSpPr>
            <p:spPr>
              <a:xfrm rot="10800000">
                <a:off x="1624349" y="5117237"/>
                <a:ext cx="520485" cy="839246"/>
              </a:xfrm>
              <a:prstGeom prst="downArrow">
                <a:avLst>
                  <a:gd name="adj1" fmla="val 50000"/>
                  <a:gd name="adj2" fmla="val 83706"/>
                </a:avLst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A8AD924-F123-2103-D310-15B01163AB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246" y="4493965"/>
                <a:ext cx="320040" cy="3200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358A316-4595-5875-9A2D-F3AA3E805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570" y="4493965"/>
                <a:ext cx="320040" cy="32004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68E4F82-F17A-3957-D733-2E8C27A11A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4207" y="4474353"/>
                <a:ext cx="320040" cy="3200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449BE07-D1A7-3BEA-7948-C947A72784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2281" y="3528119"/>
                <a:ext cx="320040" cy="3200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19F3FB8-C2F7-36B5-CB43-D3B135517B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6697" y="4493965"/>
                <a:ext cx="320040" cy="3200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01503B2-022E-930D-F9FA-F93714A53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203" y="2658201"/>
                <a:ext cx="320040" cy="3200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Down Arrow 53">
                <a:extLst>
                  <a:ext uri="{FF2B5EF4-FFF2-40B4-BE49-F238E27FC236}">
                    <a16:creationId xmlns:a16="http://schemas.microsoft.com/office/drawing/2014/main" id="{A48C68B7-36A3-CDD3-FC33-1BF71A99A4B9}"/>
                  </a:ext>
                </a:extLst>
              </p:cNvPr>
              <p:cNvSpPr/>
              <p:nvPr/>
            </p:nvSpPr>
            <p:spPr>
              <a:xfrm rot="10800000">
                <a:off x="3545998" y="5117237"/>
                <a:ext cx="1019331" cy="839246"/>
              </a:xfrm>
              <a:prstGeom prst="downArrow">
                <a:avLst>
                  <a:gd name="adj1" fmla="val 50000"/>
                  <a:gd name="adj2" fmla="val 50893"/>
                </a:avLst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3F8C409-40B5-F0D4-D613-5498355FC8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7373" y="2658201"/>
                <a:ext cx="320040" cy="32004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Down Arrow 55">
                <a:extLst>
                  <a:ext uri="{FF2B5EF4-FFF2-40B4-BE49-F238E27FC236}">
                    <a16:creationId xmlns:a16="http://schemas.microsoft.com/office/drawing/2014/main" id="{D03FD0F1-DEE0-BF62-1FDB-A61F34EE4CB7}"/>
                  </a:ext>
                </a:extLst>
              </p:cNvPr>
              <p:cNvSpPr/>
              <p:nvPr/>
            </p:nvSpPr>
            <p:spPr>
              <a:xfrm rot="10800000">
                <a:off x="5934833" y="5117237"/>
                <a:ext cx="520485" cy="839246"/>
              </a:xfrm>
              <a:prstGeom prst="downArrow">
                <a:avLst>
                  <a:gd name="adj1" fmla="val 50000"/>
                  <a:gd name="adj2" fmla="val 83706"/>
                </a:avLst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0FC85BF-CCA2-0F1D-10E0-DC9B64B14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41022" y="2658201"/>
                <a:ext cx="320040" cy="3200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E9D0013D-8B4F-549E-B10D-B049106A8B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1708" y="2658201"/>
                <a:ext cx="320040" cy="320040"/>
              </a:xfrm>
              <a:prstGeom prst="arc">
                <a:avLst>
                  <a:gd name="adj1" fmla="val 16200000"/>
                  <a:gd name="adj2" fmla="val 5368320"/>
                </a:avLst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3C4E89FA-C8DE-C45C-3710-8BB48520A5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7361" y="4490931"/>
                <a:ext cx="320040" cy="320040"/>
              </a:xfrm>
              <a:prstGeom prst="arc">
                <a:avLst>
                  <a:gd name="adj1" fmla="val 16200000"/>
                  <a:gd name="adj2" fmla="val 5368320"/>
                </a:avLst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CDBBEAA-9F2F-F77D-42A6-7AB25B5959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4667" y="3606540"/>
                <a:ext cx="320040" cy="3200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85ED0EA-6A9E-4A6C-4779-5152800CD4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9279" y="2658201"/>
                <a:ext cx="320040" cy="3200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8B6564B-2E2C-1A94-5F74-ECD9C0EE87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8857" y="1789159"/>
                <a:ext cx="320040" cy="3200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F7A52C-6A3A-D589-FF3D-4992C8F629B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041" y="2361338"/>
              <a:ext cx="482067" cy="237049"/>
            </a:xfrm>
            <a:prstGeom prst="rect">
              <a:avLst/>
            </a:prstGeom>
          </p:spPr>
        </p:pic>
      </p:grpSp>
      <p:sp>
        <p:nvSpPr>
          <p:cNvPr id="122" name="Textfeld 28">
            <a:extLst>
              <a:ext uri="{FF2B5EF4-FFF2-40B4-BE49-F238E27FC236}">
                <a16:creationId xmlns:a16="http://schemas.microsoft.com/office/drawing/2014/main" id="{9A2CA37B-22B8-2009-580B-E007E2BD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92" y="3820050"/>
            <a:ext cx="28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2000" dirty="0">
                <a:solidFill>
                  <a:srgbClr val="0070C0"/>
                </a:solidFill>
              </a:rPr>
              <a:t>Atom </a:t>
            </a:r>
            <a:r>
              <a:rPr lang="de-AT" sz="2000" dirty="0" err="1">
                <a:solidFill>
                  <a:srgbClr val="0070C0"/>
                </a:solidFill>
              </a:rPr>
              <a:t>interferometers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1" name="Textplatzhalter 3">
            <a:extLst>
              <a:ext uri="{FF2B5EF4-FFF2-40B4-BE49-F238E27FC236}">
                <a16:creationId xmlns:a16="http://schemas.microsoft.com/office/drawing/2014/main" id="{C46DD792-A46C-2D1A-69CA-26E5BF73D4C1}"/>
              </a:ext>
            </a:extLst>
          </p:cNvPr>
          <p:cNvSpPr txBox="1">
            <a:spLocks/>
          </p:cNvSpPr>
          <p:nvPr/>
        </p:nvSpPr>
        <p:spPr>
          <a:xfrm>
            <a:off x="4185732" y="826890"/>
            <a:ext cx="7822881" cy="642937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52425" marR="0" indent="-35242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1pPr>
            <a:lvl2pPr marL="809625" marR="0" indent="-36512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2pPr>
            <a:lvl3pPr marL="1247775" marR="0" indent="-35877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3pPr>
            <a:lvl4pPr marL="1704975" marR="0" indent="-37147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4pPr>
            <a:lvl5pPr marL="2144713" marR="0" indent="-366713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defTabSz="410766">
              <a:buClr>
                <a:srgbClr val="FF037A"/>
              </a:buClr>
              <a:buNone/>
              <a:defRPr/>
            </a:pPr>
            <a:r>
              <a:rPr lang="en-GB" sz="1600" dirty="0">
                <a:solidFill>
                  <a:srgbClr val="080A45"/>
                </a:solidFill>
                <a:latin typeface="Arial" panose="020B0604020202020204"/>
              </a:rPr>
              <a:t>Science: test of fundamental physics, radioastronomy, gravitational wave detection,    </a:t>
            </a:r>
            <a:br>
              <a:rPr lang="en-GB" sz="1600" dirty="0">
                <a:solidFill>
                  <a:srgbClr val="080A45"/>
                </a:solidFill>
                <a:latin typeface="Arial" panose="020B0604020202020204"/>
              </a:rPr>
            </a:br>
            <a:r>
              <a:rPr lang="en-GB" sz="1600" dirty="0">
                <a:solidFill>
                  <a:srgbClr val="080A45"/>
                </a:solidFill>
                <a:latin typeface="Arial" panose="020B0604020202020204"/>
              </a:rPr>
              <a:t>               many-body quantum physics </a:t>
            </a:r>
          </a:p>
          <a:p>
            <a:pPr marL="0" indent="0" defTabSz="410766">
              <a:buClr>
                <a:srgbClr val="FF037A"/>
              </a:buClr>
              <a:buNone/>
              <a:defRPr/>
            </a:pPr>
            <a:endParaRPr lang="fr-FR" sz="1600" dirty="0">
              <a:solidFill>
                <a:srgbClr val="080A45"/>
              </a:solidFill>
              <a:latin typeface="Arial" panose="020B0604020202020204"/>
            </a:endParaRPr>
          </a:p>
        </p:txBody>
      </p:sp>
      <p:sp>
        <p:nvSpPr>
          <p:cNvPr id="132" name="Vrije vorm: vorm 15">
            <a:extLst>
              <a:ext uri="{FF2B5EF4-FFF2-40B4-BE49-F238E27FC236}">
                <a16:creationId xmlns:a16="http://schemas.microsoft.com/office/drawing/2014/main" id="{4DB4C1D4-63B1-12E9-9753-F768C13E4130}"/>
              </a:ext>
            </a:extLst>
          </p:cNvPr>
          <p:cNvSpPr txBox="1">
            <a:spLocks/>
          </p:cNvSpPr>
          <p:nvPr/>
        </p:nvSpPr>
        <p:spPr>
          <a:xfrm>
            <a:off x="3959045" y="882860"/>
            <a:ext cx="169655" cy="169655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" tIns="72000" rIns="36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200" b="0" kern="1200">
                <a:solidFill>
                  <a:schemeClr val="accent2"/>
                </a:solidFill>
                <a:latin typeface="Halcyon SemiBold" panose="020B0003050401020504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 sz="1800" dirty="0">
              <a:solidFill>
                <a:prstClr val="white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26D0FC1-BA79-03BA-2A69-10D699610A2C}"/>
              </a:ext>
            </a:extLst>
          </p:cNvPr>
          <p:cNvSpPr/>
          <p:nvPr/>
        </p:nvSpPr>
        <p:spPr>
          <a:xfrm>
            <a:off x="10506701" y="6705965"/>
            <a:ext cx="119776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defRPr/>
            </a:pPr>
            <a:r>
              <a:rPr lang="en-GB" sz="7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Adapted from Teledyne e2v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370DD82-D526-018A-4DFC-CCA0409F7264}"/>
              </a:ext>
            </a:extLst>
          </p:cNvPr>
          <p:cNvGrpSpPr>
            <a:grpSpLocks noChangeAspect="1"/>
          </p:cNvGrpSpPr>
          <p:nvPr/>
        </p:nvGrpSpPr>
        <p:grpSpPr>
          <a:xfrm>
            <a:off x="4514483" y="3820605"/>
            <a:ext cx="7176531" cy="2885188"/>
            <a:chOff x="3627805" y="4026624"/>
            <a:chExt cx="6193831" cy="2490112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CF4CE5C3-E5B4-585A-4E1F-D019CB0B3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983"/>
            <a:stretch/>
          </p:blipFill>
          <p:spPr>
            <a:xfrm>
              <a:off x="3627805" y="4026624"/>
              <a:ext cx="6193831" cy="249011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C315BC19-C3AB-99C5-00EA-E63731A0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4558" y="5147733"/>
              <a:ext cx="101187" cy="147889"/>
            </a:xfrm>
            <a:prstGeom prst="rect">
              <a:avLst/>
            </a:prstGeom>
          </p:spPr>
        </p:pic>
      </p:grpSp>
      <p:pic>
        <p:nvPicPr>
          <p:cNvPr id="2050" name="Picture 2" descr="Photo: A new image of a supermassive black hole. There are orange swirls that are surrounded by darkness">
            <a:extLst>
              <a:ext uri="{FF2B5EF4-FFF2-40B4-BE49-F238E27FC236}">
                <a16:creationId xmlns:a16="http://schemas.microsoft.com/office/drawing/2014/main" id="{A346BC27-F1BF-EED1-F3FE-1BC65144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92" y="1417673"/>
            <a:ext cx="2643525" cy="17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99584E70-D185-98EB-09D6-691A7E4019C3}"/>
              </a:ext>
            </a:extLst>
          </p:cNvPr>
          <p:cNvSpPr txBox="1">
            <a:spLocks/>
          </p:cNvSpPr>
          <p:nvPr/>
        </p:nvSpPr>
        <p:spPr>
          <a:xfrm>
            <a:off x="9160858" y="3217511"/>
            <a:ext cx="3257356" cy="457818"/>
          </a:xfrm>
          <a:prstGeom prst="rect">
            <a:avLst/>
          </a:prstGeom>
        </p:spPr>
        <p:txBody>
          <a:bodyPr vert="horz" lIns="45720" tIns="22860" rIns="45720" bIns="22860" rtlCol="0">
            <a:normAutofit fontScale="77500" lnSpcReduction="20000"/>
          </a:bodyPr>
          <a:lstStyle>
            <a:lvl1pPr marL="352425" marR="0" indent="-35242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1pPr>
            <a:lvl2pPr marL="809625" marR="0" indent="-36512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2pPr>
            <a:lvl3pPr marL="1247775" marR="0" indent="-35877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3pPr>
            <a:lvl4pPr marL="1704975" marR="0" indent="-37147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4pPr>
            <a:lvl5pPr marL="2144713" marR="0" indent="-366713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defTabSz="410766">
              <a:buClr>
                <a:srgbClr val="FF037A"/>
              </a:buClr>
              <a:buNone/>
              <a:defRPr/>
            </a:pPr>
            <a:r>
              <a:rPr lang="en-GB" sz="1600" dirty="0">
                <a:solidFill>
                  <a:srgbClr val="080A45"/>
                </a:solidFill>
                <a:latin typeface="Arial" panose="020B0604020202020204"/>
              </a:rPr>
              <a:t>Radioastronomy</a:t>
            </a:r>
            <a:br>
              <a:rPr lang="en-GB" sz="1600" dirty="0">
                <a:solidFill>
                  <a:srgbClr val="080A45"/>
                </a:solidFill>
                <a:latin typeface="Arial" panose="020B0604020202020204"/>
              </a:rPr>
            </a:br>
            <a:r>
              <a:rPr lang="en-GB" sz="1600" dirty="0">
                <a:solidFill>
                  <a:srgbClr val="080A45"/>
                </a:solidFill>
                <a:latin typeface="Arial" panose="020B0604020202020204"/>
              </a:rPr>
              <a:t>Black hole at centre of Milky Way   © EHT</a:t>
            </a:r>
          </a:p>
          <a:p>
            <a:pPr marL="0" indent="0" defTabSz="410766">
              <a:buClr>
                <a:srgbClr val="FF037A"/>
              </a:buClr>
              <a:buNone/>
              <a:defRPr/>
            </a:pPr>
            <a:endParaRPr lang="fr-FR" sz="1600" dirty="0">
              <a:solidFill>
                <a:srgbClr val="080A45"/>
              </a:solidFill>
              <a:latin typeface="Arial" panose="020B0604020202020204"/>
            </a:endParaRPr>
          </a:p>
        </p:txBody>
      </p:sp>
      <p:pic>
        <p:nvPicPr>
          <p:cNvPr id="2052" name="Picture 4" descr="Apple and feather falling | Stock Image - Science Source Images">
            <a:extLst>
              <a:ext uri="{FF2B5EF4-FFF2-40B4-BE49-F238E27FC236}">
                <a16:creationId xmlns:a16="http://schemas.microsoft.com/office/drawing/2014/main" id="{99910B87-E7F9-596D-5BDD-AF599A9F5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 b="47763"/>
          <a:stretch/>
        </p:blipFill>
        <p:spPr bwMode="auto">
          <a:xfrm>
            <a:off x="4246435" y="1498343"/>
            <a:ext cx="1947752" cy="16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62E0A0-8EA3-0291-305E-A79EC82D402B}"/>
              </a:ext>
            </a:extLst>
          </p:cNvPr>
          <p:cNvSpPr txBox="1"/>
          <p:nvPr/>
        </p:nvSpPr>
        <p:spPr>
          <a:xfrm>
            <a:off x="4138160" y="3123456"/>
            <a:ext cx="2312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effectLst/>
                <a:latin typeface="arial" panose="020B0604020202020204" pitchFamily="34" charset="0"/>
              </a:rPr>
              <a:t>Equivalence of free fall</a:t>
            </a:r>
          </a:p>
          <a:p>
            <a:r>
              <a:rPr lang="en-GB" sz="12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©Turtle Rock Scientific LLC </a:t>
            </a:r>
            <a:endParaRPr lang="en-NL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4" name="Picture 6" descr="Illustration of two black holes orbiting each other, emitting gravitational waves. ">
            <a:extLst>
              <a:ext uri="{FF2B5EF4-FFF2-40B4-BE49-F238E27FC236}">
                <a16:creationId xmlns:a16="http://schemas.microsoft.com/office/drawing/2014/main" id="{A33E5148-19C4-3C75-3410-0ECA28DBC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8" b="29553"/>
          <a:stretch/>
        </p:blipFill>
        <p:spPr bwMode="auto">
          <a:xfrm>
            <a:off x="6419565" y="1443599"/>
            <a:ext cx="2517349" cy="17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0F89D60-F1C0-F6F1-4A96-563AA5D93498}"/>
              </a:ext>
            </a:extLst>
          </p:cNvPr>
          <p:cNvSpPr txBox="1"/>
          <p:nvPr/>
        </p:nvSpPr>
        <p:spPr>
          <a:xfrm>
            <a:off x="6535092" y="3142325"/>
            <a:ext cx="2312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effectLst/>
                <a:latin typeface="arial" panose="020B0604020202020204" pitchFamily="34" charset="0"/>
              </a:rPr>
              <a:t>Gravitational waves 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©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Mark Garlick, Getty</a:t>
            </a:r>
            <a:endParaRPr lang="en-NL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3" name="Textplatzhalter 3">
            <a:extLst>
              <a:ext uri="{FF2B5EF4-FFF2-40B4-BE49-F238E27FC236}">
                <a16:creationId xmlns:a16="http://schemas.microsoft.com/office/drawing/2014/main" id="{C5DE1A90-931E-64B5-DC0F-13A4F11220D4}"/>
              </a:ext>
            </a:extLst>
          </p:cNvPr>
          <p:cNvSpPr txBox="1">
            <a:spLocks/>
          </p:cNvSpPr>
          <p:nvPr/>
        </p:nvSpPr>
        <p:spPr>
          <a:xfrm>
            <a:off x="4185732" y="3680523"/>
            <a:ext cx="8165698" cy="457818"/>
          </a:xfrm>
          <a:prstGeom prst="rect">
            <a:avLst/>
          </a:prstGeom>
        </p:spPr>
        <p:txBody>
          <a:bodyPr vert="horz" lIns="45720" tIns="22860" rIns="45720" bIns="22860" rtlCol="0">
            <a:normAutofit fontScale="92500"/>
          </a:bodyPr>
          <a:lstStyle>
            <a:lvl1pPr marL="352425" marR="0" indent="-35242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1pPr>
            <a:lvl2pPr marL="809625" marR="0" indent="-36512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2pPr>
            <a:lvl3pPr marL="1247775" marR="0" indent="-35877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3pPr>
            <a:lvl4pPr marL="1704975" marR="0" indent="-371475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4pPr>
            <a:lvl5pPr marL="2144713" marR="0" indent="-366713" algn="l" defTabSz="821531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Helvetica Light"/>
                <a:cs typeface="Helvetica Light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defTabSz="410766">
              <a:buClr>
                <a:srgbClr val="FF037A"/>
              </a:buClr>
              <a:buNone/>
              <a:defRPr/>
            </a:pPr>
            <a:r>
              <a:rPr lang="en-GB" sz="1600" dirty="0">
                <a:solidFill>
                  <a:srgbClr val="080A45"/>
                </a:solidFill>
                <a:latin typeface="Arial" panose="020B0604020202020204"/>
              </a:rPr>
              <a:t>Society: network synchronization, positioning, geodesy, navigation, underground exploration</a:t>
            </a:r>
          </a:p>
          <a:p>
            <a:pPr marL="0" indent="0" defTabSz="410766">
              <a:buClr>
                <a:srgbClr val="FF037A"/>
              </a:buClr>
              <a:buNone/>
              <a:defRPr/>
            </a:pPr>
            <a:endParaRPr lang="fr-FR" sz="1600" dirty="0">
              <a:solidFill>
                <a:srgbClr val="080A45"/>
              </a:solidFill>
              <a:latin typeface="Arial" panose="020B0604020202020204"/>
            </a:endParaRPr>
          </a:p>
        </p:txBody>
      </p:sp>
      <p:sp>
        <p:nvSpPr>
          <p:cNvPr id="134" name="Vrije vorm: vorm 15">
            <a:extLst>
              <a:ext uri="{FF2B5EF4-FFF2-40B4-BE49-F238E27FC236}">
                <a16:creationId xmlns:a16="http://schemas.microsoft.com/office/drawing/2014/main" id="{5F9C87F9-DB7B-143B-F620-A5C2F6ECCB12}"/>
              </a:ext>
            </a:extLst>
          </p:cNvPr>
          <p:cNvSpPr txBox="1">
            <a:spLocks/>
          </p:cNvSpPr>
          <p:nvPr/>
        </p:nvSpPr>
        <p:spPr>
          <a:xfrm>
            <a:off x="3959045" y="3731552"/>
            <a:ext cx="169655" cy="169655"/>
          </a:xfrm>
          <a:custGeom>
            <a:avLst/>
            <a:gdLst>
              <a:gd name="connsiteX0" fmla="*/ 317742 w 637200"/>
              <a:gd name="connsiteY0" fmla="*/ 0 h 638827"/>
              <a:gd name="connsiteX1" fmla="*/ 318172 w 637200"/>
              <a:gd name="connsiteY1" fmla="*/ 43 h 638827"/>
              <a:gd name="connsiteX2" fmla="*/ 318600 w 637200"/>
              <a:gd name="connsiteY2" fmla="*/ 0 h 638827"/>
              <a:gd name="connsiteX3" fmla="*/ 637200 w 637200"/>
              <a:gd name="connsiteY3" fmla="*/ 319414 h 638827"/>
              <a:gd name="connsiteX4" fmla="*/ 637200 w 637200"/>
              <a:gd name="connsiteY4" fmla="*/ 638827 h 638827"/>
              <a:gd name="connsiteX5" fmla="*/ 318600 w 637200"/>
              <a:gd name="connsiteY5" fmla="*/ 638827 h 638827"/>
              <a:gd name="connsiteX6" fmla="*/ 0 w 637200"/>
              <a:gd name="connsiteY6" fmla="*/ 319414 h 638827"/>
              <a:gd name="connsiteX7" fmla="*/ 84 w 637200"/>
              <a:gd name="connsiteY7" fmla="*/ 318577 h 638827"/>
              <a:gd name="connsiteX8" fmla="*/ 0 w 637200"/>
              <a:gd name="connsiteY8" fmla="*/ 317742 h 638827"/>
              <a:gd name="connsiteX9" fmla="*/ 317742 w 637200"/>
              <a:gd name="connsiteY9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00" h="638827">
                <a:moveTo>
                  <a:pt x="317742" y="0"/>
                </a:moveTo>
                <a:lnTo>
                  <a:pt x="318172" y="43"/>
                </a:lnTo>
                <a:lnTo>
                  <a:pt x="318600" y="0"/>
                </a:lnTo>
                <a:cubicBezTo>
                  <a:pt x="494515" y="0"/>
                  <a:pt x="637200" y="143050"/>
                  <a:pt x="637200" y="319414"/>
                </a:cubicBezTo>
                <a:cubicBezTo>
                  <a:pt x="637200" y="319414"/>
                  <a:pt x="637200" y="319414"/>
                  <a:pt x="637200" y="638827"/>
                </a:cubicBezTo>
                <a:cubicBezTo>
                  <a:pt x="637200" y="638827"/>
                  <a:pt x="637200" y="638827"/>
                  <a:pt x="318600" y="638827"/>
                </a:cubicBezTo>
                <a:cubicBezTo>
                  <a:pt x="142590" y="638827"/>
                  <a:pt x="0" y="495874"/>
                  <a:pt x="0" y="319414"/>
                </a:cubicBezTo>
                <a:lnTo>
                  <a:pt x="84" y="318577"/>
                </a:lnTo>
                <a:lnTo>
                  <a:pt x="0" y="317742"/>
                </a:lnTo>
                <a:cubicBezTo>
                  <a:pt x="0" y="142258"/>
                  <a:pt x="142258" y="0"/>
                  <a:pt x="31774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6000" tIns="72000" rIns="36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200" b="0" kern="1200">
                <a:solidFill>
                  <a:schemeClr val="accent2"/>
                </a:solidFill>
                <a:latin typeface="Halcyon SemiBold" panose="020B0003050401020504" pitchFamily="34" charset="0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 sz="180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3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64"/>
    </mc:Choice>
    <mc:Fallback xmlns="">
      <p:transition spd="slow" advTm="1233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 err="1">
                <a:solidFill>
                  <a:prstClr val="black"/>
                </a:solidFill>
              </a:rPr>
              <a:t>Applications</a:t>
            </a:r>
            <a:endParaRPr lang="de-DE" sz="4000" dirty="0">
              <a:solidFill>
                <a:prstClr val="black"/>
              </a:solidFill>
            </a:endParaRPr>
          </a:p>
        </p:txBody>
      </p:sp>
      <p:sp>
        <p:nvSpPr>
          <p:cNvPr id="3" name="Textfeld 28">
            <a:extLst>
              <a:ext uri="{FF2B5EF4-FFF2-40B4-BE49-F238E27FC236}">
                <a16:creationId xmlns:a16="http://schemas.microsoft.com/office/drawing/2014/main" id="{34FCCB15-62E5-4EC8-A7AC-791FF2F19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2947139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Explore</a:t>
            </a: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many</a:t>
            </a: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-body </a:t>
            </a: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physics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1719C-5E42-4891-90FE-4ED8909F28B9}"/>
              </a:ext>
            </a:extLst>
          </p:cNvPr>
          <p:cNvSpPr/>
          <p:nvPr/>
        </p:nvSpPr>
        <p:spPr>
          <a:xfrm>
            <a:off x="970617" y="3340272"/>
            <a:ext cx="3823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happening in quantum sensors:</a:t>
            </a:r>
          </a:p>
          <a:p>
            <a:pPr algn="l"/>
            <a:r>
              <a:rPr lang="en-GB" dirty="0">
                <a:latin typeface="+mn-lt"/>
              </a:rPr>
              <a:t>spin models, gauge fields,…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C6BC8-D8B7-4D2C-81A1-ECC91800C07D}"/>
              </a:ext>
            </a:extLst>
          </p:cNvPr>
          <p:cNvGrpSpPr>
            <a:grpSpLocks noChangeAspect="1"/>
          </p:cNvGrpSpPr>
          <p:nvPr/>
        </p:nvGrpSpPr>
        <p:grpSpPr>
          <a:xfrm>
            <a:off x="5172365" y="2987223"/>
            <a:ext cx="2702112" cy="1533752"/>
            <a:chOff x="275421" y="4322233"/>
            <a:chExt cx="4556817" cy="2586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9EFD5A-1557-4B71-A522-4C69C420C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1" t="50839" r="30998"/>
            <a:stretch/>
          </p:blipFill>
          <p:spPr>
            <a:xfrm>
              <a:off x="275422" y="4322233"/>
              <a:ext cx="4454735" cy="2208021"/>
            </a:xfrm>
            <a:prstGeom prst="rect">
              <a:avLst/>
            </a:prstGeom>
          </p:spPr>
        </p:pic>
        <p:sp>
          <p:nvSpPr>
            <p:cNvPr id="7" name="Textfeld 28">
              <a:extLst>
                <a:ext uri="{FF2B5EF4-FFF2-40B4-BE49-F238E27FC236}">
                  <a16:creationId xmlns:a16="http://schemas.microsoft.com/office/drawing/2014/main" id="{13FDD41E-52C5-4AFE-91F6-5531DB9AF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109" y="6511424"/>
              <a:ext cx="3491129" cy="397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l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Jun Ye, Ana-Maria Rey </a:t>
              </a:r>
              <a:r>
                <a:rPr lang="de-AT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groups</a:t>
              </a:r>
              <a:r>
                <a:rPr lang="de-AT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, JILA</a:t>
              </a:r>
              <a:endPara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A0EA91-CA99-4D05-A218-FCFD85C94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4" t="89352" r="79058"/>
            <a:stretch/>
          </p:blipFill>
          <p:spPr>
            <a:xfrm>
              <a:off x="275423" y="6053666"/>
              <a:ext cx="444578" cy="4747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E5CEC5-B953-4314-B66B-DA74BDB3A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9" t="86442" r="80902" b="8526"/>
            <a:stretch/>
          </p:blipFill>
          <p:spPr>
            <a:xfrm>
              <a:off x="275421" y="5918200"/>
              <a:ext cx="300313" cy="224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A0AB4-2B8E-4A55-B9C3-98C5D9F34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6" t="80651" r="83425" b="13368"/>
            <a:stretch/>
          </p:blipFill>
          <p:spPr>
            <a:xfrm>
              <a:off x="279707" y="5664201"/>
              <a:ext cx="88593" cy="266699"/>
            </a:xfrm>
            <a:prstGeom prst="rect">
              <a:avLst/>
            </a:prstGeom>
          </p:spPr>
        </p:pic>
      </p:grpSp>
      <p:sp>
        <p:nvSpPr>
          <p:cNvPr id="11" name="Textfeld 28">
            <a:extLst>
              <a:ext uri="{FF2B5EF4-FFF2-40B4-BE49-F238E27FC236}">
                <a16:creationId xmlns:a16="http://schemas.microsoft.com/office/drawing/2014/main" id="{3080E201-5D90-43EA-8C21-9605C5AAD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969554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Fundamental </a:t>
            </a: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science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D3DF6-DE1A-4D32-BA7F-637B61D521FB}"/>
              </a:ext>
            </a:extLst>
          </p:cNvPr>
          <p:cNvSpPr/>
          <p:nvPr/>
        </p:nvSpPr>
        <p:spPr>
          <a:xfrm>
            <a:off x="970617" y="1320986"/>
            <a:ext cx="3823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Tests of relativity</a:t>
            </a:r>
          </a:p>
          <a:p>
            <a:pPr algn="l"/>
            <a:r>
              <a:rPr lang="en-GB" dirty="0">
                <a:latin typeface="+mn-lt"/>
              </a:rPr>
              <a:t>QED tests</a:t>
            </a:r>
          </a:p>
          <a:p>
            <a:pPr algn="l"/>
            <a:r>
              <a:rPr lang="en-GB" dirty="0">
                <a:latin typeface="+mn-lt"/>
              </a:rPr>
              <a:t>Beyond Standard Model physics</a:t>
            </a:r>
          </a:p>
          <a:p>
            <a:pPr algn="l"/>
            <a:r>
              <a:rPr lang="en-GB" dirty="0">
                <a:latin typeface="+mn-lt"/>
              </a:rPr>
              <a:t>Do fundamental constants change?</a:t>
            </a:r>
          </a:p>
          <a:p>
            <a:pPr algn="l"/>
            <a:r>
              <a:rPr lang="en-GB" dirty="0">
                <a:latin typeface="+mn-lt"/>
              </a:rPr>
              <a:t>Dark matter searches</a:t>
            </a:r>
          </a:p>
        </p:txBody>
      </p:sp>
      <p:sp>
        <p:nvSpPr>
          <p:cNvPr id="13" name="Textfeld 28">
            <a:extLst>
              <a:ext uri="{FF2B5EF4-FFF2-40B4-BE49-F238E27FC236}">
                <a16:creationId xmlns:a16="http://schemas.microsoft.com/office/drawing/2014/main" id="{D4C76828-A51E-4271-B31A-D5ECA21CA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4177129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Astronomy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5F5988-E638-40D8-81A3-5F9C08DDA3D9}"/>
              </a:ext>
            </a:extLst>
          </p:cNvPr>
          <p:cNvSpPr/>
          <p:nvPr/>
        </p:nvSpPr>
        <p:spPr>
          <a:xfrm>
            <a:off x="970617" y="4528561"/>
            <a:ext cx="455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Infrasound gravitational wave detectors</a:t>
            </a:r>
          </a:p>
          <a:p>
            <a:pPr algn="l"/>
            <a:r>
              <a:rPr lang="en-GB" dirty="0">
                <a:latin typeface="+mn-lt"/>
              </a:rPr>
              <a:t>Very-long baseline interferometry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pic>
        <p:nvPicPr>
          <p:cNvPr id="16" name="Picture 4" descr="andromeda galaxy">
            <a:extLst>
              <a:ext uri="{FF2B5EF4-FFF2-40B4-BE49-F238E27FC236}">
                <a16:creationId xmlns:a16="http://schemas.microsoft.com/office/drawing/2014/main" id="{3FBFEEF0-965A-4F10-9346-CD1CF54D0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01639" y="410012"/>
            <a:ext cx="1661061" cy="22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8705CA-8599-46F8-B0D3-05D7F5FE0A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4"/>
          <a:stretch/>
        </p:blipFill>
        <p:spPr>
          <a:xfrm>
            <a:off x="12585247" y="2898461"/>
            <a:ext cx="2778744" cy="15241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01FFE2-816A-4874-84E4-6CC8345255F1}"/>
              </a:ext>
            </a:extLst>
          </p:cNvPr>
          <p:cNvSpPr/>
          <p:nvPr/>
        </p:nvSpPr>
        <p:spPr>
          <a:xfrm>
            <a:off x="13242796" y="4857201"/>
            <a:ext cx="199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n-lt"/>
              </a:rPr>
              <a:t>Nicolle </a:t>
            </a:r>
            <a:r>
              <a:rPr lang="en-GB" dirty="0" err="1">
                <a:latin typeface="+mn-lt"/>
              </a:rPr>
              <a:t>Rager</a:t>
            </a:r>
            <a:r>
              <a:rPr lang="en-GB" dirty="0">
                <a:latin typeface="+mn-lt"/>
              </a:rPr>
              <a:t> Fuller</a:t>
            </a:r>
            <a:endParaRPr lang="en-NL" dirty="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F46099-D023-416B-A6C9-FAC109450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109" y="4967447"/>
            <a:ext cx="2778745" cy="15612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97D193B-795E-4593-9C5D-2AE16D1A0B89}"/>
              </a:ext>
            </a:extLst>
          </p:cNvPr>
          <p:cNvSpPr/>
          <p:nvPr/>
        </p:nvSpPr>
        <p:spPr>
          <a:xfrm>
            <a:off x="7285597" y="6516783"/>
            <a:ext cx="588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NASA</a:t>
            </a:r>
            <a:endParaRPr lang="en-NL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BF0786-838D-4467-8FB8-8B578B6328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1" t="12732" r="28254" b="19042"/>
          <a:stretch/>
        </p:blipFill>
        <p:spPr>
          <a:xfrm>
            <a:off x="8684306" y="4984609"/>
            <a:ext cx="1653421" cy="154409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31A1A31-E233-4C1E-B061-8E2D6B272B8E}"/>
              </a:ext>
            </a:extLst>
          </p:cNvPr>
          <p:cNvSpPr/>
          <p:nvPr/>
        </p:nvSpPr>
        <p:spPr>
          <a:xfrm>
            <a:off x="8539922" y="6524202"/>
            <a:ext cx="195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Event Horizon Telescope</a:t>
            </a:r>
            <a:endParaRPr lang="en-NL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9" name="Picture 28" descr="A picture containing light, traffic, stop, sitting&#10;&#10;Description automatically generated">
            <a:extLst>
              <a:ext uri="{FF2B5EF4-FFF2-40B4-BE49-F238E27FC236}">
                <a16:creationId xmlns:a16="http://schemas.microsoft.com/office/drawing/2014/main" id="{EC5008F0-D14D-4413-8892-320229E288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1" b="50000"/>
          <a:stretch/>
        </p:blipFill>
        <p:spPr>
          <a:xfrm>
            <a:off x="12412981" y="5140766"/>
            <a:ext cx="1829127" cy="1640546"/>
          </a:xfrm>
          <a:prstGeom prst="rect">
            <a:avLst/>
          </a:prstGeom>
        </p:spPr>
      </p:pic>
      <p:pic>
        <p:nvPicPr>
          <p:cNvPr id="31" name="Picture 30" descr="Chart, pie chart&#10;&#10;Description automatically generated">
            <a:extLst>
              <a:ext uri="{FF2B5EF4-FFF2-40B4-BE49-F238E27FC236}">
                <a16:creationId xmlns:a16="http://schemas.microsoft.com/office/drawing/2014/main" id="{8FDB9B88-E23F-49B6-9CAE-49EA30462A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506" y="0"/>
            <a:ext cx="2056954" cy="1699397"/>
          </a:xfrm>
          <a:prstGeom prst="rect">
            <a:avLst/>
          </a:prstGeom>
        </p:spPr>
      </p:pic>
      <p:pic>
        <p:nvPicPr>
          <p:cNvPr id="33" name="Picture 32" descr="Chart, pie chart&#10;&#10;Description automatically generated">
            <a:extLst>
              <a:ext uri="{FF2B5EF4-FFF2-40B4-BE49-F238E27FC236}">
                <a16:creationId xmlns:a16="http://schemas.microsoft.com/office/drawing/2014/main" id="{17F44A1A-C54C-4AC4-AB9B-730EC1C82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27441" b="8978"/>
          <a:stretch/>
        </p:blipFill>
        <p:spPr>
          <a:xfrm>
            <a:off x="5117835" y="1116668"/>
            <a:ext cx="4269312" cy="167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E3697-1DC3-456F-8F62-286A7E41C0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1275474"/>
            <a:ext cx="562357" cy="5629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698E6E-4467-4AA3-90D7-3ED7BEC021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1855834"/>
            <a:ext cx="562357" cy="562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6B8790-B989-4354-95E7-FC499EC67E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2670502"/>
            <a:ext cx="562357" cy="5629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934749-803B-40CA-843A-EA01C59C70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3693398"/>
            <a:ext cx="562357" cy="5629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DCF968-A957-4C31-8E1A-964B29C687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932308"/>
            <a:ext cx="424756" cy="14222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B6AACE-3A5E-4ACF-9D74-030AB522C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1560880"/>
            <a:ext cx="424756" cy="14222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CC9A6-D7ED-45A4-B128-B03B19132F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2375045"/>
            <a:ext cx="424756" cy="14222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231A0D-B377-444B-A60D-63BD4E6952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3344143"/>
            <a:ext cx="424756" cy="1422297"/>
          </a:xfrm>
          <a:prstGeom prst="rect">
            <a:avLst/>
          </a:prstGeom>
        </p:spPr>
      </p:pic>
      <p:sp>
        <p:nvSpPr>
          <p:cNvPr id="37" name="Textfeld 28">
            <a:extLst>
              <a:ext uri="{FF2B5EF4-FFF2-40B4-BE49-F238E27FC236}">
                <a16:creationId xmlns:a16="http://schemas.microsoft.com/office/drawing/2014/main" id="{530C135A-E844-4CC5-B4AF-9FF01F9C1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5442665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Society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63FECC-B564-40D9-ADD9-AA05B023A222}"/>
              </a:ext>
            </a:extLst>
          </p:cNvPr>
          <p:cNvSpPr/>
          <p:nvPr/>
        </p:nvSpPr>
        <p:spPr>
          <a:xfrm>
            <a:off x="970617" y="5775966"/>
            <a:ext cx="2778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Network synchronization</a:t>
            </a:r>
          </a:p>
          <a:p>
            <a:pPr algn="l"/>
            <a:r>
              <a:rPr lang="en-GB" dirty="0">
                <a:latin typeface="+mn-lt"/>
              </a:rPr>
              <a:t>Navigation</a:t>
            </a:r>
          </a:p>
          <a:p>
            <a:pPr algn="l"/>
            <a:r>
              <a:rPr lang="en-GB" dirty="0">
                <a:latin typeface="+mn-lt"/>
              </a:rPr>
              <a:t>Underground exploration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28"/>
    </mc:Choice>
    <mc:Fallback xmlns="">
      <p:transition spd="slow" advTm="4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22" grpId="0"/>
      <p:bldP spid="25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81" name="Textfeld 28"/>
          <p:cNvSpPr txBox="1">
            <a:spLocks noChangeArrowheads="1"/>
          </p:cNvSpPr>
          <p:nvPr/>
        </p:nvSpPr>
        <p:spPr bwMode="auto">
          <a:xfrm>
            <a:off x="1540807" y="3886241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Flywheel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2244382" y="4224795"/>
            <a:ext cx="182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optical resonator</a:t>
            </a:r>
          </a:p>
        </p:txBody>
      </p:sp>
      <p:sp>
        <p:nvSpPr>
          <p:cNvPr id="183" name="Freeform 11"/>
          <p:cNvSpPr>
            <a:spLocks/>
          </p:cNvSpPr>
          <p:nvPr/>
        </p:nvSpPr>
        <p:spPr bwMode="auto">
          <a:xfrm>
            <a:off x="3545463" y="4669499"/>
            <a:ext cx="209247" cy="48570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84" name="Freeform 183"/>
          <p:cNvSpPr/>
          <p:nvPr/>
        </p:nvSpPr>
        <p:spPr>
          <a:xfrm rot="10800000">
            <a:off x="3658386" y="4579104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2374389" y="4574388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186" name="Picture 4" descr="http://upload.wikimedia.org/wikipedia/commons/thumb/e/ef/Station_Clock.svg/1028px-Station_Clo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45" y="4403455"/>
            <a:ext cx="1017881" cy="10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Right Arrow 186"/>
          <p:cNvSpPr/>
          <p:nvPr/>
        </p:nvSpPr>
        <p:spPr>
          <a:xfrm rot="16200000">
            <a:off x="4306842" y="4566960"/>
            <a:ext cx="2114417" cy="244969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132947" y="5771984"/>
            <a:ext cx="1024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laser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4971160" y="5746206"/>
            <a:ext cx="766432" cy="32090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06" y="4667195"/>
            <a:ext cx="1596599" cy="600721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6081088" y="4245803"/>
            <a:ext cx="2373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optical frequency comb</a:t>
            </a:r>
          </a:p>
        </p:txBody>
      </p:sp>
      <p:cxnSp>
        <p:nvCxnSpPr>
          <p:cNvPr id="192" name="Straight Arrow Connector 191"/>
          <p:cNvCxnSpPr/>
          <p:nvPr/>
        </p:nvCxnSpPr>
        <p:spPr bwMode="auto">
          <a:xfrm>
            <a:off x="8330571" y="4919325"/>
            <a:ext cx="524581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3" name="TextBox 192"/>
          <p:cNvSpPr txBox="1"/>
          <p:nvPr/>
        </p:nvSpPr>
        <p:spPr>
          <a:xfrm>
            <a:off x="5921902" y="5325453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translates optical frequency into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radiowave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 frequency</a:t>
            </a:r>
          </a:p>
        </p:txBody>
      </p:sp>
      <p:grpSp>
        <p:nvGrpSpPr>
          <p:cNvPr id="194" name="Group 193"/>
          <p:cNvGrpSpPr/>
          <p:nvPr/>
        </p:nvGrpSpPr>
        <p:grpSpPr>
          <a:xfrm>
            <a:off x="2376880" y="4495941"/>
            <a:ext cx="372499" cy="846768"/>
            <a:chOff x="1233578" y="1958196"/>
            <a:chExt cx="758963" cy="1725283"/>
          </a:xfrm>
        </p:grpSpPr>
        <p:sp>
          <p:nvSpPr>
            <p:cNvPr id="195" name="Arc 194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96" name="Straight Connector 195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Straight Connector 197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9" name="Group 198"/>
          <p:cNvGrpSpPr/>
          <p:nvPr/>
        </p:nvGrpSpPr>
        <p:grpSpPr>
          <a:xfrm rot="10800000">
            <a:off x="3514194" y="4487441"/>
            <a:ext cx="372499" cy="846768"/>
            <a:chOff x="1233578" y="1958196"/>
            <a:chExt cx="758963" cy="1725283"/>
          </a:xfrm>
        </p:grpSpPr>
        <p:sp>
          <p:nvSpPr>
            <p:cNvPr id="200" name="Arc 199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01" name="Straight Connector 200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204" name="Freeform 7"/>
          <p:cNvSpPr>
            <a:spLocks/>
          </p:cNvSpPr>
          <p:nvPr/>
        </p:nvSpPr>
        <p:spPr bwMode="auto">
          <a:xfrm>
            <a:off x="2570754" y="4669499"/>
            <a:ext cx="238802" cy="48570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5" name="Freeform 8"/>
          <p:cNvSpPr>
            <a:spLocks/>
          </p:cNvSpPr>
          <p:nvPr/>
        </p:nvSpPr>
        <p:spPr bwMode="auto">
          <a:xfrm>
            <a:off x="2810698" y="4669499"/>
            <a:ext cx="260080" cy="48570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6" name="Freeform 9"/>
          <p:cNvSpPr>
            <a:spLocks/>
          </p:cNvSpPr>
          <p:nvPr/>
        </p:nvSpPr>
        <p:spPr bwMode="auto">
          <a:xfrm>
            <a:off x="3071693" y="4669499"/>
            <a:ext cx="208065" cy="48570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7" name="Freeform 10"/>
          <p:cNvSpPr>
            <a:spLocks/>
          </p:cNvSpPr>
          <p:nvPr/>
        </p:nvSpPr>
        <p:spPr bwMode="auto">
          <a:xfrm>
            <a:off x="3280915" y="4669499"/>
            <a:ext cx="263627" cy="48570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09" name="Right Arrow 208"/>
          <p:cNvSpPr/>
          <p:nvPr/>
        </p:nvSpPr>
        <p:spPr>
          <a:xfrm flipH="1">
            <a:off x="3848627" y="4778630"/>
            <a:ext cx="15398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10" name="Right Arrow 209"/>
          <p:cNvSpPr/>
          <p:nvPr/>
        </p:nvSpPr>
        <p:spPr>
          <a:xfrm>
            <a:off x="5350108" y="4778630"/>
            <a:ext cx="10387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12" name="Textfeld 28"/>
          <p:cNvSpPr txBox="1">
            <a:spLocks noChangeArrowheads="1"/>
          </p:cNvSpPr>
          <p:nvPr/>
        </p:nvSpPr>
        <p:spPr bwMode="auto">
          <a:xfrm>
            <a:off x="3978298" y="985726"/>
            <a:ext cx="32006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Frequency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reference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ultracold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Sr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atoms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in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lattice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13" name="Textfeld 28"/>
          <p:cNvSpPr txBox="1">
            <a:spLocks noChangeArrowheads="1"/>
          </p:cNvSpPr>
          <p:nvPr/>
        </p:nvSpPr>
        <p:spPr bwMode="auto">
          <a:xfrm>
            <a:off x="5667665" y="3958862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Clockwork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2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76036" y="2217139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5" name="Straight Arrow Connector 214"/>
          <p:cNvCxnSpPr/>
          <p:nvPr/>
        </p:nvCxnSpPr>
        <p:spPr>
          <a:xfrm flipV="1">
            <a:off x="1338898" y="3409616"/>
            <a:ext cx="9094449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216" name="Textfeld 28"/>
          <p:cNvSpPr txBox="1">
            <a:spLocks noChangeArrowheads="1"/>
          </p:cNvSpPr>
          <p:nvPr/>
        </p:nvSpPr>
        <p:spPr bwMode="auto">
          <a:xfrm>
            <a:off x="4273797" y="1861481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426395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218" name="Gerade Verbindung mit Pfeil 24"/>
          <p:cNvCxnSpPr/>
          <p:nvPr/>
        </p:nvCxnSpPr>
        <p:spPr>
          <a:xfrm>
            <a:off x="1878358" y="262360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19" name="Ellipse 752"/>
          <p:cNvSpPr>
            <a:spLocks/>
          </p:cNvSpPr>
          <p:nvPr/>
        </p:nvSpPr>
        <p:spPr bwMode="auto">
          <a:xfrm>
            <a:off x="1832025" y="259389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220" name="Gerade Verbindung mit Pfeil 768"/>
          <p:cNvCxnSpPr/>
          <p:nvPr/>
        </p:nvCxnSpPr>
        <p:spPr>
          <a:xfrm>
            <a:off x="1681470" y="270427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1" name="Textfeld 28"/>
          <p:cNvSpPr txBox="1">
            <a:spLocks noChangeArrowheads="1"/>
          </p:cNvSpPr>
          <p:nvPr/>
        </p:nvSpPr>
        <p:spPr bwMode="auto">
          <a:xfrm>
            <a:off x="1419078" y="1870593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1419077" y="180933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223" name="Group 222"/>
          <p:cNvGrpSpPr/>
          <p:nvPr/>
        </p:nvGrpSpPr>
        <p:grpSpPr>
          <a:xfrm>
            <a:off x="2045439" y="2676874"/>
            <a:ext cx="258684" cy="67391"/>
            <a:chOff x="945724" y="2244096"/>
            <a:chExt cx="256963" cy="81358"/>
          </a:xfrm>
        </p:grpSpPr>
        <p:sp>
          <p:nvSpPr>
            <p:cNvPr id="22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25" name="Straight Arrow Connector 22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6" name="Group 225"/>
          <p:cNvGrpSpPr/>
          <p:nvPr/>
        </p:nvGrpSpPr>
        <p:grpSpPr>
          <a:xfrm>
            <a:off x="2105627" y="2528572"/>
            <a:ext cx="258684" cy="67391"/>
            <a:chOff x="945724" y="2244096"/>
            <a:chExt cx="256963" cy="81358"/>
          </a:xfrm>
        </p:grpSpPr>
        <p:sp>
          <p:nvSpPr>
            <p:cNvPr id="22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28" name="Straight Arrow Connector 22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9" name="Group 228"/>
          <p:cNvGrpSpPr/>
          <p:nvPr/>
        </p:nvGrpSpPr>
        <p:grpSpPr>
          <a:xfrm>
            <a:off x="2231559" y="2600039"/>
            <a:ext cx="258684" cy="67391"/>
            <a:chOff x="945724" y="2244096"/>
            <a:chExt cx="256963" cy="81358"/>
          </a:xfrm>
        </p:grpSpPr>
        <p:sp>
          <p:nvSpPr>
            <p:cNvPr id="23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31" name="Straight Arrow Connector 23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2" name="Group 231"/>
          <p:cNvGrpSpPr/>
          <p:nvPr/>
        </p:nvGrpSpPr>
        <p:grpSpPr>
          <a:xfrm>
            <a:off x="2360900" y="2689731"/>
            <a:ext cx="258684" cy="67391"/>
            <a:chOff x="945724" y="2244096"/>
            <a:chExt cx="256963" cy="81358"/>
          </a:xfrm>
        </p:grpSpPr>
        <p:sp>
          <p:nvSpPr>
            <p:cNvPr id="23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34" name="Straight Arrow Connector 23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5" name="Group 234"/>
          <p:cNvGrpSpPr/>
          <p:nvPr/>
        </p:nvGrpSpPr>
        <p:grpSpPr>
          <a:xfrm>
            <a:off x="2402712" y="2518772"/>
            <a:ext cx="258684" cy="67391"/>
            <a:chOff x="945724" y="2244096"/>
            <a:chExt cx="256963" cy="81358"/>
          </a:xfrm>
        </p:grpSpPr>
        <p:sp>
          <p:nvSpPr>
            <p:cNvPr id="23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37" name="Straight Arrow Connector 23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8" name="Group 237"/>
          <p:cNvGrpSpPr/>
          <p:nvPr/>
        </p:nvGrpSpPr>
        <p:grpSpPr>
          <a:xfrm rot="6628019">
            <a:off x="1834072" y="2444503"/>
            <a:ext cx="212850" cy="81902"/>
            <a:chOff x="945724" y="2244096"/>
            <a:chExt cx="256963" cy="81358"/>
          </a:xfrm>
        </p:grpSpPr>
        <p:sp>
          <p:nvSpPr>
            <p:cNvPr id="23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40" name="Straight Arrow Connector 23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1" name="Group 240"/>
          <p:cNvGrpSpPr/>
          <p:nvPr/>
        </p:nvGrpSpPr>
        <p:grpSpPr>
          <a:xfrm rot="18050091">
            <a:off x="1479182" y="2824175"/>
            <a:ext cx="212850" cy="81902"/>
            <a:chOff x="945724" y="2244096"/>
            <a:chExt cx="256963" cy="81358"/>
          </a:xfrm>
        </p:grpSpPr>
        <p:sp>
          <p:nvSpPr>
            <p:cNvPr id="24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43" name="Straight Arrow Connector 24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4" name="Group 243"/>
          <p:cNvGrpSpPr/>
          <p:nvPr/>
        </p:nvGrpSpPr>
        <p:grpSpPr>
          <a:xfrm rot="14452607">
            <a:off x="1846297" y="2815758"/>
            <a:ext cx="212850" cy="81902"/>
            <a:chOff x="945724" y="2244096"/>
            <a:chExt cx="256963" cy="81358"/>
          </a:xfrm>
        </p:grpSpPr>
        <p:sp>
          <p:nvSpPr>
            <p:cNvPr id="24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46" name="Straight Arrow Connector 24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247" name="Gerade Verbindung mit Pfeil 24"/>
          <p:cNvCxnSpPr/>
          <p:nvPr/>
        </p:nvCxnSpPr>
        <p:spPr>
          <a:xfrm>
            <a:off x="3289241" y="263608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48" name="Gerade Verbindung mit Pfeil 768"/>
          <p:cNvCxnSpPr/>
          <p:nvPr/>
        </p:nvCxnSpPr>
        <p:spPr>
          <a:xfrm>
            <a:off x="3092354" y="27167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49" name="Textfeld 28"/>
          <p:cNvSpPr txBox="1">
            <a:spLocks noChangeArrowheads="1"/>
          </p:cNvSpPr>
          <p:nvPr/>
        </p:nvSpPr>
        <p:spPr bwMode="auto">
          <a:xfrm>
            <a:off x="2829959" y="1883072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282996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251" name="Group 250"/>
          <p:cNvGrpSpPr/>
          <p:nvPr/>
        </p:nvGrpSpPr>
        <p:grpSpPr>
          <a:xfrm>
            <a:off x="3456322" y="2689353"/>
            <a:ext cx="258684" cy="67391"/>
            <a:chOff x="945724" y="2244096"/>
            <a:chExt cx="256963" cy="81358"/>
          </a:xfrm>
        </p:grpSpPr>
        <p:sp>
          <p:nvSpPr>
            <p:cNvPr id="25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54" name="Group 253"/>
          <p:cNvGrpSpPr/>
          <p:nvPr/>
        </p:nvGrpSpPr>
        <p:grpSpPr>
          <a:xfrm>
            <a:off x="3516511" y="2541052"/>
            <a:ext cx="258684" cy="67391"/>
            <a:chOff x="945724" y="2244096"/>
            <a:chExt cx="256963" cy="81358"/>
          </a:xfrm>
        </p:grpSpPr>
        <p:sp>
          <p:nvSpPr>
            <p:cNvPr id="25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56" name="Straight Arrow Connector 25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57" name="Group 256"/>
          <p:cNvGrpSpPr/>
          <p:nvPr/>
        </p:nvGrpSpPr>
        <p:grpSpPr>
          <a:xfrm>
            <a:off x="3642443" y="2612518"/>
            <a:ext cx="258684" cy="67391"/>
            <a:chOff x="945724" y="2244096"/>
            <a:chExt cx="256963" cy="81358"/>
          </a:xfrm>
        </p:grpSpPr>
        <p:sp>
          <p:nvSpPr>
            <p:cNvPr id="25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59" name="Straight Arrow Connector 25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0" name="Group 259"/>
          <p:cNvGrpSpPr/>
          <p:nvPr/>
        </p:nvGrpSpPr>
        <p:grpSpPr>
          <a:xfrm>
            <a:off x="3771784" y="2702210"/>
            <a:ext cx="258684" cy="67391"/>
            <a:chOff x="945724" y="2244096"/>
            <a:chExt cx="256963" cy="81358"/>
          </a:xfrm>
        </p:grpSpPr>
        <p:sp>
          <p:nvSpPr>
            <p:cNvPr id="26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62" name="Straight Arrow Connector 26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3" name="Group 262"/>
          <p:cNvGrpSpPr/>
          <p:nvPr/>
        </p:nvGrpSpPr>
        <p:grpSpPr>
          <a:xfrm>
            <a:off x="3813597" y="2531251"/>
            <a:ext cx="258684" cy="67391"/>
            <a:chOff x="945724" y="2244096"/>
            <a:chExt cx="256963" cy="81358"/>
          </a:xfrm>
        </p:grpSpPr>
        <p:sp>
          <p:nvSpPr>
            <p:cNvPr id="26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65" name="Straight Arrow Connector 26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6" name="Group 265"/>
          <p:cNvGrpSpPr/>
          <p:nvPr/>
        </p:nvGrpSpPr>
        <p:grpSpPr>
          <a:xfrm rot="6628019">
            <a:off x="3244956" y="2456982"/>
            <a:ext cx="212850" cy="81902"/>
            <a:chOff x="945724" y="2244096"/>
            <a:chExt cx="256963" cy="81358"/>
          </a:xfrm>
        </p:grpSpPr>
        <p:sp>
          <p:nvSpPr>
            <p:cNvPr id="26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68" name="Straight Arrow Connector 26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9" name="Group 268"/>
          <p:cNvGrpSpPr/>
          <p:nvPr/>
        </p:nvGrpSpPr>
        <p:grpSpPr>
          <a:xfrm rot="18050091">
            <a:off x="2890065" y="2836655"/>
            <a:ext cx="212850" cy="81902"/>
            <a:chOff x="945724" y="2244096"/>
            <a:chExt cx="256963" cy="81358"/>
          </a:xfrm>
        </p:grpSpPr>
        <p:sp>
          <p:nvSpPr>
            <p:cNvPr id="27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71" name="Straight Arrow Connector 27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72" name="Group 271"/>
          <p:cNvGrpSpPr/>
          <p:nvPr/>
        </p:nvGrpSpPr>
        <p:grpSpPr>
          <a:xfrm rot="14452607">
            <a:off x="3257181" y="2828236"/>
            <a:ext cx="212850" cy="81902"/>
            <a:chOff x="945724" y="2244096"/>
            <a:chExt cx="256963" cy="81358"/>
          </a:xfrm>
        </p:grpSpPr>
        <p:sp>
          <p:nvSpPr>
            <p:cNvPr id="27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74" name="Straight Arrow Connector 27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75" name="Ellipse 752"/>
          <p:cNvSpPr>
            <a:spLocks/>
          </p:cNvSpPr>
          <p:nvPr/>
        </p:nvSpPr>
        <p:spPr bwMode="auto">
          <a:xfrm>
            <a:off x="1622701" y="267262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76" name="Ellipse 752"/>
          <p:cNvSpPr>
            <a:spLocks/>
          </p:cNvSpPr>
          <p:nvPr/>
        </p:nvSpPr>
        <p:spPr bwMode="auto">
          <a:xfrm>
            <a:off x="3233076" y="260637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77" name="Ellipse 752"/>
          <p:cNvSpPr>
            <a:spLocks/>
          </p:cNvSpPr>
          <p:nvPr/>
        </p:nvSpPr>
        <p:spPr bwMode="auto">
          <a:xfrm>
            <a:off x="3023752" y="268510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78" name="Textfeld 28"/>
          <p:cNvSpPr txBox="1">
            <a:spLocks noChangeArrowheads="1"/>
          </p:cNvSpPr>
          <p:nvPr/>
        </p:nvSpPr>
        <p:spPr bwMode="auto">
          <a:xfrm>
            <a:off x="9568558" y="3441048"/>
            <a:ext cx="797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time</a:t>
            </a:r>
          </a:p>
        </p:txBody>
      </p:sp>
      <p:pic>
        <p:nvPicPr>
          <p:cNvPr id="27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59191" y="2236091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" name="Textfeld 28"/>
          <p:cNvSpPr txBox="1">
            <a:spLocks noChangeArrowheads="1"/>
          </p:cNvSpPr>
          <p:nvPr/>
        </p:nvSpPr>
        <p:spPr bwMode="auto">
          <a:xfrm>
            <a:off x="8556950" y="1880433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8547104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282" name="Gerade Verbindung mit Pfeil 24"/>
          <p:cNvCxnSpPr/>
          <p:nvPr/>
        </p:nvCxnSpPr>
        <p:spPr>
          <a:xfrm>
            <a:off x="6161512" y="26425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83" name="Ellipse 752"/>
          <p:cNvSpPr>
            <a:spLocks/>
          </p:cNvSpPr>
          <p:nvPr/>
        </p:nvSpPr>
        <p:spPr bwMode="auto">
          <a:xfrm>
            <a:off x="6115179" y="261284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284" name="Gerade Verbindung mit Pfeil 768"/>
          <p:cNvCxnSpPr/>
          <p:nvPr/>
        </p:nvCxnSpPr>
        <p:spPr>
          <a:xfrm>
            <a:off x="5964625" y="272322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85" name="Textfeld 28"/>
          <p:cNvSpPr txBox="1">
            <a:spLocks noChangeArrowheads="1"/>
          </p:cNvSpPr>
          <p:nvPr/>
        </p:nvSpPr>
        <p:spPr bwMode="auto">
          <a:xfrm>
            <a:off x="5702230" y="1889545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5702230" y="182828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6328593" y="2695826"/>
            <a:ext cx="258684" cy="67391"/>
            <a:chOff x="945724" y="2244096"/>
            <a:chExt cx="256963" cy="81358"/>
          </a:xfrm>
        </p:grpSpPr>
        <p:sp>
          <p:nvSpPr>
            <p:cNvPr id="28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89" name="Straight Arrow Connector 28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0" name="Group 289"/>
          <p:cNvGrpSpPr/>
          <p:nvPr/>
        </p:nvGrpSpPr>
        <p:grpSpPr>
          <a:xfrm>
            <a:off x="6388781" y="2547524"/>
            <a:ext cx="258684" cy="67391"/>
            <a:chOff x="945724" y="2244096"/>
            <a:chExt cx="256963" cy="81358"/>
          </a:xfrm>
        </p:grpSpPr>
        <p:sp>
          <p:nvSpPr>
            <p:cNvPr id="29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92" name="Straight Arrow Connector 29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3" name="Group 292"/>
          <p:cNvGrpSpPr/>
          <p:nvPr/>
        </p:nvGrpSpPr>
        <p:grpSpPr>
          <a:xfrm>
            <a:off x="6514714" y="2618991"/>
            <a:ext cx="258684" cy="67391"/>
            <a:chOff x="945724" y="2244096"/>
            <a:chExt cx="256963" cy="81358"/>
          </a:xfrm>
        </p:grpSpPr>
        <p:sp>
          <p:nvSpPr>
            <p:cNvPr id="29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95" name="Straight Arrow Connector 29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6" name="Group 295"/>
          <p:cNvGrpSpPr/>
          <p:nvPr/>
        </p:nvGrpSpPr>
        <p:grpSpPr>
          <a:xfrm>
            <a:off x="6644054" y="2708683"/>
            <a:ext cx="258684" cy="67391"/>
            <a:chOff x="945724" y="2244096"/>
            <a:chExt cx="256963" cy="81358"/>
          </a:xfrm>
        </p:grpSpPr>
        <p:sp>
          <p:nvSpPr>
            <p:cNvPr id="29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98" name="Straight Arrow Connector 29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9" name="Group 298"/>
          <p:cNvGrpSpPr/>
          <p:nvPr/>
        </p:nvGrpSpPr>
        <p:grpSpPr>
          <a:xfrm>
            <a:off x="6685867" y="2537724"/>
            <a:ext cx="258684" cy="67391"/>
            <a:chOff x="945724" y="2244096"/>
            <a:chExt cx="256963" cy="81358"/>
          </a:xfrm>
        </p:grpSpPr>
        <p:sp>
          <p:nvSpPr>
            <p:cNvPr id="30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01" name="Straight Arrow Connector 30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2" name="Group 301"/>
          <p:cNvGrpSpPr/>
          <p:nvPr/>
        </p:nvGrpSpPr>
        <p:grpSpPr>
          <a:xfrm rot="6628019">
            <a:off x="6117226" y="2463454"/>
            <a:ext cx="212850" cy="81902"/>
            <a:chOff x="945724" y="2244096"/>
            <a:chExt cx="256963" cy="81358"/>
          </a:xfrm>
        </p:grpSpPr>
        <p:sp>
          <p:nvSpPr>
            <p:cNvPr id="30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04" name="Straight Arrow Connector 30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5" name="Group 304"/>
          <p:cNvGrpSpPr/>
          <p:nvPr/>
        </p:nvGrpSpPr>
        <p:grpSpPr>
          <a:xfrm rot="18050091">
            <a:off x="5762336" y="2843127"/>
            <a:ext cx="212850" cy="81902"/>
            <a:chOff x="945724" y="2244096"/>
            <a:chExt cx="256963" cy="81358"/>
          </a:xfrm>
        </p:grpSpPr>
        <p:sp>
          <p:nvSpPr>
            <p:cNvPr id="30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07" name="Straight Arrow Connector 30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8" name="Group 307"/>
          <p:cNvGrpSpPr/>
          <p:nvPr/>
        </p:nvGrpSpPr>
        <p:grpSpPr>
          <a:xfrm rot="14452607">
            <a:off x="6129451" y="2834710"/>
            <a:ext cx="212850" cy="81902"/>
            <a:chOff x="945724" y="2244096"/>
            <a:chExt cx="256963" cy="81358"/>
          </a:xfrm>
        </p:grpSpPr>
        <p:sp>
          <p:nvSpPr>
            <p:cNvPr id="30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10" name="Straight Arrow Connector 30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311" name="Gerade Verbindung mit Pfeil 24"/>
          <p:cNvCxnSpPr/>
          <p:nvPr/>
        </p:nvCxnSpPr>
        <p:spPr>
          <a:xfrm>
            <a:off x="7572396" y="265503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312" name="Gerade Verbindung mit Pfeil 768"/>
          <p:cNvCxnSpPr/>
          <p:nvPr/>
        </p:nvCxnSpPr>
        <p:spPr>
          <a:xfrm>
            <a:off x="7375508" y="273570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13" name="Textfeld 28"/>
          <p:cNvSpPr txBox="1">
            <a:spLocks noChangeArrowheads="1"/>
          </p:cNvSpPr>
          <p:nvPr/>
        </p:nvSpPr>
        <p:spPr bwMode="auto">
          <a:xfrm>
            <a:off x="7113112" y="1902024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7113113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315" name="Group 314"/>
          <p:cNvGrpSpPr/>
          <p:nvPr/>
        </p:nvGrpSpPr>
        <p:grpSpPr>
          <a:xfrm>
            <a:off x="7739477" y="2708305"/>
            <a:ext cx="258684" cy="67391"/>
            <a:chOff x="945724" y="2244096"/>
            <a:chExt cx="256963" cy="81358"/>
          </a:xfrm>
        </p:grpSpPr>
        <p:sp>
          <p:nvSpPr>
            <p:cNvPr id="31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17" name="Straight Arrow Connector 31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18" name="Group 317"/>
          <p:cNvGrpSpPr/>
          <p:nvPr/>
        </p:nvGrpSpPr>
        <p:grpSpPr>
          <a:xfrm>
            <a:off x="7799665" y="2560004"/>
            <a:ext cx="258684" cy="67391"/>
            <a:chOff x="945724" y="2244096"/>
            <a:chExt cx="256963" cy="81358"/>
          </a:xfrm>
        </p:grpSpPr>
        <p:sp>
          <p:nvSpPr>
            <p:cNvPr id="31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20" name="Straight Arrow Connector 31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21" name="Group 320"/>
          <p:cNvGrpSpPr/>
          <p:nvPr/>
        </p:nvGrpSpPr>
        <p:grpSpPr>
          <a:xfrm>
            <a:off x="7925597" y="2631470"/>
            <a:ext cx="258684" cy="67391"/>
            <a:chOff x="945724" y="2244096"/>
            <a:chExt cx="256963" cy="81358"/>
          </a:xfrm>
        </p:grpSpPr>
        <p:sp>
          <p:nvSpPr>
            <p:cNvPr id="32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23" name="Straight Arrow Connector 32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24" name="Group 323"/>
          <p:cNvGrpSpPr/>
          <p:nvPr/>
        </p:nvGrpSpPr>
        <p:grpSpPr>
          <a:xfrm>
            <a:off x="8054938" y="2721162"/>
            <a:ext cx="258684" cy="67391"/>
            <a:chOff x="945724" y="2244096"/>
            <a:chExt cx="256963" cy="81358"/>
          </a:xfrm>
        </p:grpSpPr>
        <p:sp>
          <p:nvSpPr>
            <p:cNvPr id="32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26" name="Straight Arrow Connector 32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27" name="Group 326"/>
          <p:cNvGrpSpPr/>
          <p:nvPr/>
        </p:nvGrpSpPr>
        <p:grpSpPr>
          <a:xfrm>
            <a:off x="8096751" y="2550203"/>
            <a:ext cx="258684" cy="67391"/>
            <a:chOff x="945724" y="2244096"/>
            <a:chExt cx="256963" cy="81358"/>
          </a:xfrm>
        </p:grpSpPr>
        <p:sp>
          <p:nvSpPr>
            <p:cNvPr id="32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29" name="Straight Arrow Connector 32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0" name="Group 329"/>
          <p:cNvGrpSpPr/>
          <p:nvPr/>
        </p:nvGrpSpPr>
        <p:grpSpPr>
          <a:xfrm rot="6628019">
            <a:off x="7528109" y="2475933"/>
            <a:ext cx="212850" cy="81902"/>
            <a:chOff x="945724" y="2244096"/>
            <a:chExt cx="256963" cy="81358"/>
          </a:xfrm>
        </p:grpSpPr>
        <p:sp>
          <p:nvSpPr>
            <p:cNvPr id="33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32" name="Straight Arrow Connector 33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3" name="Group 332"/>
          <p:cNvGrpSpPr/>
          <p:nvPr/>
        </p:nvGrpSpPr>
        <p:grpSpPr>
          <a:xfrm rot="18050091">
            <a:off x="7173218" y="2855607"/>
            <a:ext cx="212850" cy="81902"/>
            <a:chOff x="945724" y="2244096"/>
            <a:chExt cx="256963" cy="81358"/>
          </a:xfrm>
        </p:grpSpPr>
        <p:sp>
          <p:nvSpPr>
            <p:cNvPr id="33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35" name="Straight Arrow Connector 33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6" name="Group 335"/>
          <p:cNvGrpSpPr/>
          <p:nvPr/>
        </p:nvGrpSpPr>
        <p:grpSpPr>
          <a:xfrm rot="14452607">
            <a:off x="7540336" y="2847188"/>
            <a:ext cx="212850" cy="81902"/>
            <a:chOff x="945724" y="2244096"/>
            <a:chExt cx="256963" cy="81358"/>
          </a:xfrm>
        </p:grpSpPr>
        <p:sp>
          <p:nvSpPr>
            <p:cNvPr id="33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38" name="Straight Arrow Connector 33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39" name="Ellipse 752"/>
          <p:cNvSpPr>
            <a:spLocks/>
          </p:cNvSpPr>
          <p:nvPr/>
        </p:nvSpPr>
        <p:spPr bwMode="auto">
          <a:xfrm>
            <a:off x="5905854" y="269157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40" name="Ellipse 752"/>
          <p:cNvSpPr>
            <a:spLocks/>
          </p:cNvSpPr>
          <p:nvPr/>
        </p:nvSpPr>
        <p:spPr bwMode="auto">
          <a:xfrm>
            <a:off x="7516230" y="262532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41" name="Ellipse 752"/>
          <p:cNvSpPr>
            <a:spLocks/>
          </p:cNvSpPr>
          <p:nvPr/>
        </p:nvSpPr>
        <p:spPr bwMode="auto">
          <a:xfrm>
            <a:off x="7306905" y="270405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42" name="Textfeld 28"/>
          <p:cNvSpPr txBox="1">
            <a:spLocks noChangeArrowheads="1"/>
          </p:cNvSpPr>
          <p:nvPr/>
        </p:nvSpPr>
        <p:spPr bwMode="auto">
          <a:xfrm>
            <a:off x="9922881" y="2398675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…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A6A25EE-3720-45A7-8305-3B9550F877EB}"/>
              </a:ext>
            </a:extLst>
          </p:cNvPr>
          <p:cNvSpPr txBox="1"/>
          <p:nvPr/>
        </p:nvSpPr>
        <p:spPr>
          <a:xfrm>
            <a:off x="1774102" y="5334776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keeps frequency while ultracold atoms are prepared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5313822" y="4774359"/>
            <a:ext cx="97823" cy="273788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4AB2AD-9FEC-5D51-CAAD-0C5C3CD42E12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11119664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Improving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clocks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pulsed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operation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8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1"/>
    </mc:Choice>
    <mc:Fallback xmlns="">
      <p:transition spd="slow" advTm="7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/>
      <p:bldP spid="183" grpId="0" animBg="1"/>
      <p:bldP spid="184" grpId="0" animBg="1"/>
      <p:bldP spid="185" grpId="0" animBg="1"/>
      <p:bldP spid="187" grpId="0" animBg="1"/>
      <p:bldP spid="188" grpId="0"/>
      <p:bldP spid="189" grpId="0" animBg="1"/>
      <p:bldP spid="191" grpId="0"/>
      <p:bldP spid="193" grpId="0"/>
      <p:bldP spid="204" grpId="0" animBg="1"/>
      <p:bldP spid="205" grpId="0" animBg="1"/>
      <p:bldP spid="206" grpId="0" animBg="1"/>
      <p:bldP spid="207" grpId="0" animBg="1"/>
      <p:bldP spid="209" grpId="0" animBg="1"/>
      <p:bldP spid="210" grpId="0" animBg="1"/>
      <p:bldP spid="212" grpId="0"/>
      <p:bldP spid="213" grpId="0"/>
      <p:bldP spid="216" grpId="0"/>
      <p:bldP spid="217" grpId="0" animBg="1"/>
      <p:bldP spid="219" grpId="0" animBg="1"/>
      <p:bldP spid="221" grpId="0"/>
      <p:bldP spid="222" grpId="0" animBg="1"/>
      <p:bldP spid="249" grpId="0"/>
      <p:bldP spid="250" grpId="0" animBg="1"/>
      <p:bldP spid="275" grpId="0" animBg="1"/>
      <p:bldP spid="276" grpId="0" animBg="1"/>
      <p:bldP spid="277" grpId="0" animBg="1"/>
      <p:bldP spid="278" grpId="0"/>
      <p:bldP spid="280" grpId="0"/>
      <p:bldP spid="281" grpId="0" animBg="1"/>
      <p:bldP spid="283" grpId="0" animBg="1"/>
      <p:bldP spid="285" grpId="0"/>
      <p:bldP spid="286" grpId="0" animBg="1"/>
      <p:bldP spid="313" grpId="0"/>
      <p:bldP spid="314" grpId="0" animBg="1"/>
      <p:bldP spid="339" grpId="0" animBg="1"/>
      <p:bldP spid="340" grpId="0" animBg="1"/>
      <p:bldP spid="341" grpId="0" animBg="1"/>
      <p:bldP spid="342" grpId="0"/>
      <p:bldP spid="167" grpId="0"/>
      <p:bldP spid="2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ounded Rectangle 502"/>
          <p:cNvSpPr/>
          <p:nvPr/>
        </p:nvSpPr>
        <p:spPr>
          <a:xfrm>
            <a:off x="1668806" y="3888762"/>
            <a:ext cx="2984400" cy="2599065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  <a:sym typeface="Helvetica Light"/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1934892" y="5890192"/>
            <a:ext cx="2341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     make do with less stable resonator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199456" y="1678558"/>
            <a:ext cx="9433048" cy="2139032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  <a:sym typeface="Helvetica Light"/>
            </a:endParaRPr>
          </a:p>
        </p:txBody>
      </p:sp>
      <p:sp>
        <p:nvSpPr>
          <p:cNvPr id="502" name="Textfeld 28"/>
          <p:cNvSpPr txBox="1">
            <a:spLocks noChangeArrowheads="1"/>
          </p:cNvSpPr>
          <p:nvPr/>
        </p:nvSpPr>
        <p:spPr bwMode="auto">
          <a:xfrm>
            <a:off x="1622701" y="3438254"/>
            <a:ext cx="3691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    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measure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continuously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72" name="Textfeld 28"/>
          <p:cNvSpPr txBox="1">
            <a:spLocks noChangeArrowheads="1"/>
          </p:cNvSpPr>
          <p:nvPr/>
        </p:nvSpPr>
        <p:spPr bwMode="auto">
          <a:xfrm>
            <a:off x="1540807" y="3886241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Flywheel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244382" y="4224795"/>
            <a:ext cx="182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optical resonator</a:t>
            </a:r>
          </a:p>
        </p:txBody>
      </p:sp>
      <p:sp>
        <p:nvSpPr>
          <p:cNvPr id="174" name="Freeform 11"/>
          <p:cNvSpPr>
            <a:spLocks/>
          </p:cNvSpPr>
          <p:nvPr/>
        </p:nvSpPr>
        <p:spPr bwMode="auto">
          <a:xfrm>
            <a:off x="3545463" y="4669499"/>
            <a:ext cx="209247" cy="48570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5" name="Freeform 174"/>
          <p:cNvSpPr/>
          <p:nvPr/>
        </p:nvSpPr>
        <p:spPr>
          <a:xfrm rot="10800000">
            <a:off x="3658386" y="4579104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2374389" y="4574388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344" name="Picture 4" descr="http://upload.wikimedia.org/wikipedia/commons/thumb/e/ef/Station_Clock.svg/1028px-Station_Clo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45" y="4403455"/>
            <a:ext cx="1017881" cy="10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" name="Right Arrow 344"/>
          <p:cNvSpPr/>
          <p:nvPr/>
        </p:nvSpPr>
        <p:spPr>
          <a:xfrm rot="16200000">
            <a:off x="4306842" y="4566960"/>
            <a:ext cx="2114417" cy="244969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5132947" y="5771984"/>
            <a:ext cx="1024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laser</a:t>
            </a:r>
          </a:p>
        </p:txBody>
      </p:sp>
      <p:sp>
        <p:nvSpPr>
          <p:cNvPr id="347" name="Rectangle 346"/>
          <p:cNvSpPr/>
          <p:nvPr/>
        </p:nvSpPr>
        <p:spPr>
          <a:xfrm>
            <a:off x="4971160" y="5746206"/>
            <a:ext cx="766432" cy="32090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348" name="Picture 3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06" y="4667195"/>
            <a:ext cx="1596599" cy="600721"/>
          </a:xfrm>
          <a:prstGeom prst="rect">
            <a:avLst/>
          </a:prstGeom>
        </p:spPr>
      </p:pic>
      <p:cxnSp>
        <p:nvCxnSpPr>
          <p:cNvPr id="350" name="Straight Arrow Connector 349"/>
          <p:cNvCxnSpPr/>
          <p:nvPr/>
        </p:nvCxnSpPr>
        <p:spPr bwMode="auto">
          <a:xfrm>
            <a:off x="8330571" y="4919325"/>
            <a:ext cx="524581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2" name="Group 351"/>
          <p:cNvGrpSpPr/>
          <p:nvPr/>
        </p:nvGrpSpPr>
        <p:grpSpPr>
          <a:xfrm>
            <a:off x="2376880" y="4495941"/>
            <a:ext cx="372499" cy="846768"/>
            <a:chOff x="1233578" y="1958196"/>
            <a:chExt cx="758963" cy="1725283"/>
          </a:xfrm>
        </p:grpSpPr>
        <p:sp>
          <p:nvSpPr>
            <p:cNvPr id="353" name="Arc 352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54" name="Straight Connector 353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55" name="Straight Connector 354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56" name="Straight Connector 355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7" name="Group 356"/>
          <p:cNvGrpSpPr/>
          <p:nvPr/>
        </p:nvGrpSpPr>
        <p:grpSpPr>
          <a:xfrm rot="10800000">
            <a:off x="3514194" y="4487441"/>
            <a:ext cx="372499" cy="846768"/>
            <a:chOff x="1233578" y="1958196"/>
            <a:chExt cx="758963" cy="1725283"/>
          </a:xfrm>
        </p:grpSpPr>
        <p:sp>
          <p:nvSpPr>
            <p:cNvPr id="358" name="Arc 357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59" name="Straight Connector 358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60" name="Straight Connector 359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61" name="Straight Connector 360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362" name="Freeform 7"/>
          <p:cNvSpPr>
            <a:spLocks/>
          </p:cNvSpPr>
          <p:nvPr/>
        </p:nvSpPr>
        <p:spPr bwMode="auto">
          <a:xfrm>
            <a:off x="2570754" y="4669499"/>
            <a:ext cx="238802" cy="48570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63" name="Freeform 8"/>
          <p:cNvSpPr>
            <a:spLocks/>
          </p:cNvSpPr>
          <p:nvPr/>
        </p:nvSpPr>
        <p:spPr bwMode="auto">
          <a:xfrm>
            <a:off x="2810698" y="4669499"/>
            <a:ext cx="260080" cy="48570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64" name="Freeform 9"/>
          <p:cNvSpPr>
            <a:spLocks/>
          </p:cNvSpPr>
          <p:nvPr/>
        </p:nvSpPr>
        <p:spPr bwMode="auto">
          <a:xfrm>
            <a:off x="3071693" y="4669499"/>
            <a:ext cx="208065" cy="48570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65" name="Freeform 10"/>
          <p:cNvSpPr>
            <a:spLocks/>
          </p:cNvSpPr>
          <p:nvPr/>
        </p:nvSpPr>
        <p:spPr bwMode="auto">
          <a:xfrm>
            <a:off x="3280915" y="4669499"/>
            <a:ext cx="263627" cy="48570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67" name="Right Arrow 366"/>
          <p:cNvSpPr/>
          <p:nvPr/>
        </p:nvSpPr>
        <p:spPr>
          <a:xfrm flipH="1">
            <a:off x="3848627" y="4778630"/>
            <a:ext cx="15398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68" name="Right Arrow 367"/>
          <p:cNvSpPr/>
          <p:nvPr/>
        </p:nvSpPr>
        <p:spPr>
          <a:xfrm>
            <a:off x="5350108" y="4778630"/>
            <a:ext cx="10387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69" name="Rectangle 368"/>
          <p:cNvSpPr/>
          <p:nvPr/>
        </p:nvSpPr>
        <p:spPr>
          <a:xfrm>
            <a:off x="5313822" y="4774359"/>
            <a:ext cx="97823" cy="273788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70" name="Textfeld 28"/>
          <p:cNvSpPr txBox="1">
            <a:spLocks noChangeArrowheads="1"/>
          </p:cNvSpPr>
          <p:nvPr/>
        </p:nvSpPr>
        <p:spPr bwMode="auto">
          <a:xfrm>
            <a:off x="3978298" y="985726"/>
            <a:ext cx="32006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Frequency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reference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ultracold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Sr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atoms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in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lattice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pic>
        <p:nvPicPr>
          <p:cNvPr id="37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76036" y="2217139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3" name="Straight Arrow Connector 372"/>
          <p:cNvCxnSpPr/>
          <p:nvPr/>
        </p:nvCxnSpPr>
        <p:spPr>
          <a:xfrm flipV="1">
            <a:off x="1338898" y="3409616"/>
            <a:ext cx="9094449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374" name="Textfeld 28"/>
          <p:cNvSpPr txBox="1">
            <a:spLocks noChangeArrowheads="1"/>
          </p:cNvSpPr>
          <p:nvPr/>
        </p:nvSpPr>
        <p:spPr bwMode="auto">
          <a:xfrm>
            <a:off x="4273797" y="1861481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426395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376" name="Gerade Verbindung mit Pfeil 24"/>
          <p:cNvCxnSpPr/>
          <p:nvPr/>
        </p:nvCxnSpPr>
        <p:spPr>
          <a:xfrm>
            <a:off x="1878358" y="262360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77" name="Ellipse 752"/>
          <p:cNvSpPr>
            <a:spLocks/>
          </p:cNvSpPr>
          <p:nvPr/>
        </p:nvSpPr>
        <p:spPr bwMode="auto">
          <a:xfrm>
            <a:off x="1832025" y="259389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378" name="Gerade Verbindung mit Pfeil 768"/>
          <p:cNvCxnSpPr/>
          <p:nvPr/>
        </p:nvCxnSpPr>
        <p:spPr>
          <a:xfrm>
            <a:off x="1681470" y="270427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79" name="Textfeld 28"/>
          <p:cNvSpPr txBox="1">
            <a:spLocks noChangeArrowheads="1"/>
          </p:cNvSpPr>
          <p:nvPr/>
        </p:nvSpPr>
        <p:spPr bwMode="auto">
          <a:xfrm>
            <a:off x="1419078" y="1870593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380" name="Rounded Rectangle 379"/>
          <p:cNvSpPr/>
          <p:nvPr/>
        </p:nvSpPr>
        <p:spPr>
          <a:xfrm>
            <a:off x="1419077" y="180933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381" name="Group 380"/>
          <p:cNvGrpSpPr/>
          <p:nvPr/>
        </p:nvGrpSpPr>
        <p:grpSpPr>
          <a:xfrm>
            <a:off x="2045439" y="2676874"/>
            <a:ext cx="258684" cy="67391"/>
            <a:chOff x="945724" y="2244096"/>
            <a:chExt cx="256963" cy="81358"/>
          </a:xfrm>
        </p:grpSpPr>
        <p:sp>
          <p:nvSpPr>
            <p:cNvPr id="38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83" name="Straight Arrow Connector 38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84" name="Group 383"/>
          <p:cNvGrpSpPr/>
          <p:nvPr/>
        </p:nvGrpSpPr>
        <p:grpSpPr>
          <a:xfrm>
            <a:off x="2105627" y="2528572"/>
            <a:ext cx="258684" cy="67391"/>
            <a:chOff x="945724" y="2244096"/>
            <a:chExt cx="256963" cy="81358"/>
          </a:xfrm>
        </p:grpSpPr>
        <p:sp>
          <p:nvSpPr>
            <p:cNvPr id="38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86" name="Straight Arrow Connector 38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87" name="Group 386"/>
          <p:cNvGrpSpPr/>
          <p:nvPr/>
        </p:nvGrpSpPr>
        <p:grpSpPr>
          <a:xfrm>
            <a:off x="2231559" y="2600039"/>
            <a:ext cx="258684" cy="67391"/>
            <a:chOff x="945724" y="2244096"/>
            <a:chExt cx="256963" cy="81358"/>
          </a:xfrm>
        </p:grpSpPr>
        <p:sp>
          <p:nvSpPr>
            <p:cNvPr id="38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89" name="Straight Arrow Connector 38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0" name="Group 389"/>
          <p:cNvGrpSpPr/>
          <p:nvPr/>
        </p:nvGrpSpPr>
        <p:grpSpPr>
          <a:xfrm>
            <a:off x="2360900" y="2689731"/>
            <a:ext cx="258684" cy="67391"/>
            <a:chOff x="945724" y="2244096"/>
            <a:chExt cx="256963" cy="81358"/>
          </a:xfrm>
        </p:grpSpPr>
        <p:sp>
          <p:nvSpPr>
            <p:cNvPr id="39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92" name="Straight Arrow Connector 39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3" name="Group 392"/>
          <p:cNvGrpSpPr/>
          <p:nvPr/>
        </p:nvGrpSpPr>
        <p:grpSpPr>
          <a:xfrm>
            <a:off x="2402712" y="2518772"/>
            <a:ext cx="258684" cy="67391"/>
            <a:chOff x="945724" y="2244096"/>
            <a:chExt cx="256963" cy="81358"/>
          </a:xfrm>
        </p:grpSpPr>
        <p:sp>
          <p:nvSpPr>
            <p:cNvPr id="39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95" name="Straight Arrow Connector 39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6" name="Group 395"/>
          <p:cNvGrpSpPr/>
          <p:nvPr/>
        </p:nvGrpSpPr>
        <p:grpSpPr>
          <a:xfrm rot="6628019">
            <a:off x="1834072" y="2444503"/>
            <a:ext cx="212850" cy="81902"/>
            <a:chOff x="945724" y="2244096"/>
            <a:chExt cx="256963" cy="81358"/>
          </a:xfrm>
        </p:grpSpPr>
        <p:sp>
          <p:nvSpPr>
            <p:cNvPr id="39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98" name="Straight Arrow Connector 39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9" name="Group 398"/>
          <p:cNvGrpSpPr/>
          <p:nvPr/>
        </p:nvGrpSpPr>
        <p:grpSpPr>
          <a:xfrm rot="18050091">
            <a:off x="1479182" y="2824175"/>
            <a:ext cx="212850" cy="81902"/>
            <a:chOff x="945724" y="2244096"/>
            <a:chExt cx="256963" cy="81358"/>
          </a:xfrm>
        </p:grpSpPr>
        <p:sp>
          <p:nvSpPr>
            <p:cNvPr id="40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01" name="Straight Arrow Connector 40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02" name="Group 401"/>
          <p:cNvGrpSpPr/>
          <p:nvPr/>
        </p:nvGrpSpPr>
        <p:grpSpPr>
          <a:xfrm rot="14452607">
            <a:off x="1846297" y="2815758"/>
            <a:ext cx="212850" cy="81902"/>
            <a:chOff x="945724" y="2244096"/>
            <a:chExt cx="256963" cy="81358"/>
          </a:xfrm>
        </p:grpSpPr>
        <p:sp>
          <p:nvSpPr>
            <p:cNvPr id="40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04" name="Straight Arrow Connector 40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405" name="Gerade Verbindung mit Pfeil 24"/>
          <p:cNvCxnSpPr/>
          <p:nvPr/>
        </p:nvCxnSpPr>
        <p:spPr>
          <a:xfrm>
            <a:off x="3289241" y="263608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406" name="Gerade Verbindung mit Pfeil 768"/>
          <p:cNvCxnSpPr/>
          <p:nvPr/>
        </p:nvCxnSpPr>
        <p:spPr>
          <a:xfrm>
            <a:off x="3092354" y="27167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07" name="Textfeld 28"/>
          <p:cNvSpPr txBox="1">
            <a:spLocks noChangeArrowheads="1"/>
          </p:cNvSpPr>
          <p:nvPr/>
        </p:nvSpPr>
        <p:spPr bwMode="auto">
          <a:xfrm>
            <a:off x="2829959" y="1883072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08" name="Rounded Rectangle 407"/>
          <p:cNvSpPr/>
          <p:nvPr/>
        </p:nvSpPr>
        <p:spPr>
          <a:xfrm>
            <a:off x="282996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409" name="Group 408"/>
          <p:cNvGrpSpPr/>
          <p:nvPr/>
        </p:nvGrpSpPr>
        <p:grpSpPr>
          <a:xfrm>
            <a:off x="3456322" y="2689353"/>
            <a:ext cx="258684" cy="67391"/>
            <a:chOff x="945724" y="2244096"/>
            <a:chExt cx="256963" cy="81358"/>
          </a:xfrm>
        </p:grpSpPr>
        <p:sp>
          <p:nvSpPr>
            <p:cNvPr id="41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11" name="Straight Arrow Connector 41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12" name="Group 411"/>
          <p:cNvGrpSpPr/>
          <p:nvPr/>
        </p:nvGrpSpPr>
        <p:grpSpPr>
          <a:xfrm>
            <a:off x="3516511" y="2541052"/>
            <a:ext cx="258684" cy="67391"/>
            <a:chOff x="945724" y="2244096"/>
            <a:chExt cx="256963" cy="81358"/>
          </a:xfrm>
        </p:grpSpPr>
        <p:sp>
          <p:nvSpPr>
            <p:cNvPr id="41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15" name="Group 414"/>
          <p:cNvGrpSpPr/>
          <p:nvPr/>
        </p:nvGrpSpPr>
        <p:grpSpPr>
          <a:xfrm>
            <a:off x="3642443" y="2612518"/>
            <a:ext cx="258684" cy="67391"/>
            <a:chOff x="945724" y="2244096"/>
            <a:chExt cx="256963" cy="81358"/>
          </a:xfrm>
        </p:grpSpPr>
        <p:sp>
          <p:nvSpPr>
            <p:cNvPr id="41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17" name="Straight Arrow Connector 41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18" name="Group 417"/>
          <p:cNvGrpSpPr/>
          <p:nvPr/>
        </p:nvGrpSpPr>
        <p:grpSpPr>
          <a:xfrm>
            <a:off x="3771784" y="2702210"/>
            <a:ext cx="258684" cy="67391"/>
            <a:chOff x="945724" y="2244096"/>
            <a:chExt cx="256963" cy="81358"/>
          </a:xfrm>
        </p:grpSpPr>
        <p:sp>
          <p:nvSpPr>
            <p:cNvPr id="41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20" name="Straight Arrow Connector 41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1" name="Group 420"/>
          <p:cNvGrpSpPr/>
          <p:nvPr/>
        </p:nvGrpSpPr>
        <p:grpSpPr>
          <a:xfrm>
            <a:off x="3813597" y="2531251"/>
            <a:ext cx="258684" cy="67391"/>
            <a:chOff x="945724" y="2244096"/>
            <a:chExt cx="256963" cy="81358"/>
          </a:xfrm>
        </p:grpSpPr>
        <p:sp>
          <p:nvSpPr>
            <p:cNvPr id="42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23" name="Straight Arrow Connector 42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4" name="Group 423"/>
          <p:cNvGrpSpPr/>
          <p:nvPr/>
        </p:nvGrpSpPr>
        <p:grpSpPr>
          <a:xfrm rot="6628019">
            <a:off x="3244956" y="2456982"/>
            <a:ext cx="212850" cy="81902"/>
            <a:chOff x="945724" y="2244096"/>
            <a:chExt cx="256963" cy="81358"/>
          </a:xfrm>
        </p:grpSpPr>
        <p:sp>
          <p:nvSpPr>
            <p:cNvPr id="42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26" name="Straight Arrow Connector 42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7" name="Group 426"/>
          <p:cNvGrpSpPr/>
          <p:nvPr/>
        </p:nvGrpSpPr>
        <p:grpSpPr>
          <a:xfrm rot="18050091">
            <a:off x="2890065" y="2836655"/>
            <a:ext cx="212850" cy="81902"/>
            <a:chOff x="945724" y="2244096"/>
            <a:chExt cx="256963" cy="81358"/>
          </a:xfrm>
        </p:grpSpPr>
        <p:sp>
          <p:nvSpPr>
            <p:cNvPr id="42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29" name="Straight Arrow Connector 42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30" name="Group 429"/>
          <p:cNvGrpSpPr/>
          <p:nvPr/>
        </p:nvGrpSpPr>
        <p:grpSpPr>
          <a:xfrm rot="14452607">
            <a:off x="3257181" y="2828236"/>
            <a:ext cx="212850" cy="81902"/>
            <a:chOff x="945724" y="2244096"/>
            <a:chExt cx="256963" cy="81358"/>
          </a:xfrm>
        </p:grpSpPr>
        <p:sp>
          <p:nvSpPr>
            <p:cNvPr id="43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32" name="Straight Arrow Connector 43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433" name="Ellipse 752"/>
          <p:cNvSpPr>
            <a:spLocks/>
          </p:cNvSpPr>
          <p:nvPr/>
        </p:nvSpPr>
        <p:spPr bwMode="auto">
          <a:xfrm>
            <a:off x="1622701" y="267262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34" name="Ellipse 752"/>
          <p:cNvSpPr>
            <a:spLocks/>
          </p:cNvSpPr>
          <p:nvPr/>
        </p:nvSpPr>
        <p:spPr bwMode="auto">
          <a:xfrm>
            <a:off x="3233076" y="260637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35" name="Ellipse 752"/>
          <p:cNvSpPr>
            <a:spLocks/>
          </p:cNvSpPr>
          <p:nvPr/>
        </p:nvSpPr>
        <p:spPr bwMode="auto">
          <a:xfrm>
            <a:off x="3023752" y="268510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36" name="Textfeld 28"/>
          <p:cNvSpPr txBox="1">
            <a:spLocks noChangeArrowheads="1"/>
          </p:cNvSpPr>
          <p:nvPr/>
        </p:nvSpPr>
        <p:spPr bwMode="auto">
          <a:xfrm>
            <a:off x="9568558" y="3441048"/>
            <a:ext cx="797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time</a:t>
            </a:r>
          </a:p>
        </p:txBody>
      </p:sp>
      <p:pic>
        <p:nvPicPr>
          <p:cNvPr id="43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59191" y="2236091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8" name="Textfeld 28"/>
          <p:cNvSpPr txBox="1">
            <a:spLocks noChangeArrowheads="1"/>
          </p:cNvSpPr>
          <p:nvPr/>
        </p:nvSpPr>
        <p:spPr bwMode="auto">
          <a:xfrm>
            <a:off x="8556950" y="1880433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Interrogate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8547104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440" name="Gerade Verbindung mit Pfeil 24"/>
          <p:cNvCxnSpPr/>
          <p:nvPr/>
        </p:nvCxnSpPr>
        <p:spPr>
          <a:xfrm>
            <a:off x="6161512" y="26425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41" name="Ellipse 752"/>
          <p:cNvSpPr>
            <a:spLocks/>
          </p:cNvSpPr>
          <p:nvPr/>
        </p:nvSpPr>
        <p:spPr bwMode="auto">
          <a:xfrm>
            <a:off x="6115179" y="261284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cxnSp>
        <p:nvCxnSpPr>
          <p:cNvPr id="442" name="Gerade Verbindung mit Pfeil 768"/>
          <p:cNvCxnSpPr/>
          <p:nvPr/>
        </p:nvCxnSpPr>
        <p:spPr>
          <a:xfrm>
            <a:off x="5964625" y="272322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43" name="Textfeld 28"/>
          <p:cNvSpPr txBox="1">
            <a:spLocks noChangeArrowheads="1"/>
          </p:cNvSpPr>
          <p:nvPr/>
        </p:nvSpPr>
        <p:spPr bwMode="auto">
          <a:xfrm>
            <a:off x="5702230" y="1889545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Blue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44" name="Rounded Rectangle 443"/>
          <p:cNvSpPr/>
          <p:nvPr/>
        </p:nvSpPr>
        <p:spPr>
          <a:xfrm>
            <a:off x="5702230" y="182828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445" name="Group 444"/>
          <p:cNvGrpSpPr/>
          <p:nvPr/>
        </p:nvGrpSpPr>
        <p:grpSpPr>
          <a:xfrm>
            <a:off x="6328593" y="2695826"/>
            <a:ext cx="258684" cy="67391"/>
            <a:chOff x="945724" y="2244096"/>
            <a:chExt cx="256963" cy="81358"/>
          </a:xfrm>
        </p:grpSpPr>
        <p:sp>
          <p:nvSpPr>
            <p:cNvPr id="44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47" name="Straight Arrow Connector 44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48" name="Group 447"/>
          <p:cNvGrpSpPr/>
          <p:nvPr/>
        </p:nvGrpSpPr>
        <p:grpSpPr>
          <a:xfrm>
            <a:off x="6388781" y="2547524"/>
            <a:ext cx="258684" cy="67391"/>
            <a:chOff x="945724" y="2244096"/>
            <a:chExt cx="256963" cy="81358"/>
          </a:xfrm>
        </p:grpSpPr>
        <p:sp>
          <p:nvSpPr>
            <p:cNvPr id="44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50" name="Straight Arrow Connector 44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51" name="Group 450"/>
          <p:cNvGrpSpPr/>
          <p:nvPr/>
        </p:nvGrpSpPr>
        <p:grpSpPr>
          <a:xfrm>
            <a:off x="6514714" y="2618991"/>
            <a:ext cx="258684" cy="67391"/>
            <a:chOff x="945724" y="2244096"/>
            <a:chExt cx="256963" cy="81358"/>
          </a:xfrm>
        </p:grpSpPr>
        <p:sp>
          <p:nvSpPr>
            <p:cNvPr id="45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53" name="Straight Arrow Connector 45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54" name="Group 453"/>
          <p:cNvGrpSpPr/>
          <p:nvPr/>
        </p:nvGrpSpPr>
        <p:grpSpPr>
          <a:xfrm>
            <a:off x="6644054" y="2708683"/>
            <a:ext cx="258684" cy="67391"/>
            <a:chOff x="945724" y="2244096"/>
            <a:chExt cx="256963" cy="81358"/>
          </a:xfrm>
        </p:grpSpPr>
        <p:sp>
          <p:nvSpPr>
            <p:cNvPr id="45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56" name="Straight Arrow Connector 45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57" name="Group 456"/>
          <p:cNvGrpSpPr/>
          <p:nvPr/>
        </p:nvGrpSpPr>
        <p:grpSpPr>
          <a:xfrm>
            <a:off x="6685867" y="2537724"/>
            <a:ext cx="258684" cy="67391"/>
            <a:chOff x="945724" y="2244096"/>
            <a:chExt cx="256963" cy="81358"/>
          </a:xfrm>
        </p:grpSpPr>
        <p:sp>
          <p:nvSpPr>
            <p:cNvPr id="45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59" name="Straight Arrow Connector 45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0" name="Group 459"/>
          <p:cNvGrpSpPr/>
          <p:nvPr/>
        </p:nvGrpSpPr>
        <p:grpSpPr>
          <a:xfrm rot="6628019">
            <a:off x="6117226" y="2463454"/>
            <a:ext cx="212850" cy="81902"/>
            <a:chOff x="945724" y="2244096"/>
            <a:chExt cx="256963" cy="81358"/>
          </a:xfrm>
        </p:grpSpPr>
        <p:sp>
          <p:nvSpPr>
            <p:cNvPr id="46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62" name="Straight Arrow Connector 46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3" name="Group 462"/>
          <p:cNvGrpSpPr/>
          <p:nvPr/>
        </p:nvGrpSpPr>
        <p:grpSpPr>
          <a:xfrm rot="18050091">
            <a:off x="5762336" y="2843127"/>
            <a:ext cx="212850" cy="81902"/>
            <a:chOff x="945724" y="2244096"/>
            <a:chExt cx="256963" cy="81358"/>
          </a:xfrm>
        </p:grpSpPr>
        <p:sp>
          <p:nvSpPr>
            <p:cNvPr id="46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65" name="Straight Arrow Connector 46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6" name="Group 465"/>
          <p:cNvGrpSpPr/>
          <p:nvPr/>
        </p:nvGrpSpPr>
        <p:grpSpPr>
          <a:xfrm rot="14452607">
            <a:off x="6129451" y="2834710"/>
            <a:ext cx="212850" cy="81902"/>
            <a:chOff x="945724" y="2244096"/>
            <a:chExt cx="256963" cy="81358"/>
          </a:xfrm>
        </p:grpSpPr>
        <p:sp>
          <p:nvSpPr>
            <p:cNvPr id="46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68" name="Straight Arrow Connector 46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469" name="Gerade Verbindung mit Pfeil 24"/>
          <p:cNvCxnSpPr/>
          <p:nvPr/>
        </p:nvCxnSpPr>
        <p:spPr>
          <a:xfrm>
            <a:off x="7572396" y="265503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470" name="Gerade Verbindung mit Pfeil 768"/>
          <p:cNvCxnSpPr/>
          <p:nvPr/>
        </p:nvCxnSpPr>
        <p:spPr>
          <a:xfrm>
            <a:off x="7375508" y="273570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71" name="Textfeld 28"/>
          <p:cNvSpPr txBox="1">
            <a:spLocks noChangeArrowheads="1"/>
          </p:cNvSpPr>
          <p:nvPr/>
        </p:nvSpPr>
        <p:spPr bwMode="auto">
          <a:xfrm>
            <a:off x="7113112" y="1902024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Red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laser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cooling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72" name="Rounded Rectangle 471"/>
          <p:cNvSpPr/>
          <p:nvPr/>
        </p:nvSpPr>
        <p:spPr>
          <a:xfrm>
            <a:off x="7113113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grpSp>
        <p:nvGrpSpPr>
          <p:cNvPr id="473" name="Group 472"/>
          <p:cNvGrpSpPr/>
          <p:nvPr/>
        </p:nvGrpSpPr>
        <p:grpSpPr>
          <a:xfrm>
            <a:off x="7739477" y="2708305"/>
            <a:ext cx="258684" cy="67391"/>
            <a:chOff x="945724" y="2244096"/>
            <a:chExt cx="256963" cy="81358"/>
          </a:xfrm>
        </p:grpSpPr>
        <p:sp>
          <p:nvSpPr>
            <p:cNvPr id="47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75" name="Straight Arrow Connector 47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76" name="Group 475"/>
          <p:cNvGrpSpPr/>
          <p:nvPr/>
        </p:nvGrpSpPr>
        <p:grpSpPr>
          <a:xfrm>
            <a:off x="7799665" y="2560004"/>
            <a:ext cx="258684" cy="67391"/>
            <a:chOff x="945724" y="2244096"/>
            <a:chExt cx="256963" cy="81358"/>
          </a:xfrm>
        </p:grpSpPr>
        <p:sp>
          <p:nvSpPr>
            <p:cNvPr id="47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78" name="Straight Arrow Connector 47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79" name="Group 478"/>
          <p:cNvGrpSpPr/>
          <p:nvPr/>
        </p:nvGrpSpPr>
        <p:grpSpPr>
          <a:xfrm>
            <a:off x="7925597" y="2631470"/>
            <a:ext cx="258684" cy="67391"/>
            <a:chOff x="945724" y="2244096"/>
            <a:chExt cx="256963" cy="81358"/>
          </a:xfrm>
        </p:grpSpPr>
        <p:sp>
          <p:nvSpPr>
            <p:cNvPr id="48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81" name="Straight Arrow Connector 48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82" name="Group 481"/>
          <p:cNvGrpSpPr/>
          <p:nvPr/>
        </p:nvGrpSpPr>
        <p:grpSpPr>
          <a:xfrm>
            <a:off x="8054938" y="2721162"/>
            <a:ext cx="258684" cy="67391"/>
            <a:chOff x="945724" y="2244096"/>
            <a:chExt cx="256963" cy="81358"/>
          </a:xfrm>
        </p:grpSpPr>
        <p:sp>
          <p:nvSpPr>
            <p:cNvPr id="48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84" name="Straight Arrow Connector 48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85" name="Group 484"/>
          <p:cNvGrpSpPr/>
          <p:nvPr/>
        </p:nvGrpSpPr>
        <p:grpSpPr>
          <a:xfrm>
            <a:off x="8096751" y="2550203"/>
            <a:ext cx="258684" cy="67391"/>
            <a:chOff x="945724" y="2244096"/>
            <a:chExt cx="256963" cy="81358"/>
          </a:xfrm>
        </p:grpSpPr>
        <p:sp>
          <p:nvSpPr>
            <p:cNvPr id="48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87" name="Straight Arrow Connector 48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88" name="Group 487"/>
          <p:cNvGrpSpPr/>
          <p:nvPr/>
        </p:nvGrpSpPr>
        <p:grpSpPr>
          <a:xfrm rot="6628019">
            <a:off x="7528109" y="2475933"/>
            <a:ext cx="212850" cy="81902"/>
            <a:chOff x="945724" y="2244096"/>
            <a:chExt cx="256963" cy="81358"/>
          </a:xfrm>
        </p:grpSpPr>
        <p:sp>
          <p:nvSpPr>
            <p:cNvPr id="48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90" name="Straight Arrow Connector 48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91" name="Group 490"/>
          <p:cNvGrpSpPr/>
          <p:nvPr/>
        </p:nvGrpSpPr>
        <p:grpSpPr>
          <a:xfrm rot="18050091">
            <a:off x="7173218" y="2855607"/>
            <a:ext cx="212850" cy="81902"/>
            <a:chOff x="945724" y="2244096"/>
            <a:chExt cx="256963" cy="81358"/>
          </a:xfrm>
        </p:grpSpPr>
        <p:sp>
          <p:nvSpPr>
            <p:cNvPr id="49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93" name="Straight Arrow Connector 49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94" name="Group 493"/>
          <p:cNvGrpSpPr/>
          <p:nvPr/>
        </p:nvGrpSpPr>
        <p:grpSpPr>
          <a:xfrm rot="14452607">
            <a:off x="7540336" y="2847188"/>
            <a:ext cx="212850" cy="81902"/>
            <a:chOff x="945724" y="2244096"/>
            <a:chExt cx="256963" cy="81358"/>
          </a:xfrm>
        </p:grpSpPr>
        <p:sp>
          <p:nvSpPr>
            <p:cNvPr id="49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496" name="Straight Arrow Connector 49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497" name="Ellipse 752"/>
          <p:cNvSpPr>
            <a:spLocks/>
          </p:cNvSpPr>
          <p:nvPr/>
        </p:nvSpPr>
        <p:spPr bwMode="auto">
          <a:xfrm>
            <a:off x="5905854" y="269157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98" name="Ellipse 752"/>
          <p:cNvSpPr>
            <a:spLocks/>
          </p:cNvSpPr>
          <p:nvPr/>
        </p:nvSpPr>
        <p:spPr bwMode="auto">
          <a:xfrm>
            <a:off x="7516230" y="262532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499" name="Ellipse 752"/>
          <p:cNvSpPr>
            <a:spLocks/>
          </p:cNvSpPr>
          <p:nvPr/>
        </p:nvSpPr>
        <p:spPr bwMode="auto">
          <a:xfrm>
            <a:off x="7306905" y="270405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500" name="Textfeld 28"/>
          <p:cNvSpPr txBox="1">
            <a:spLocks noChangeArrowheads="1"/>
          </p:cNvSpPr>
          <p:nvPr/>
        </p:nvSpPr>
        <p:spPr bwMode="auto">
          <a:xfrm>
            <a:off x="9922881" y="2398675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…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4923839-84CC-4E03-B874-9B204D7B2374}"/>
              </a:ext>
            </a:extLst>
          </p:cNvPr>
          <p:cNvSpPr txBox="1"/>
          <p:nvPr/>
        </p:nvSpPr>
        <p:spPr>
          <a:xfrm>
            <a:off x="6081088" y="4245803"/>
            <a:ext cx="2373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optical frequency comb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3304D1D-1151-427A-8078-438C7DE00711}"/>
              </a:ext>
            </a:extLst>
          </p:cNvPr>
          <p:cNvSpPr txBox="1"/>
          <p:nvPr/>
        </p:nvSpPr>
        <p:spPr>
          <a:xfrm>
            <a:off x="5921902" y="5325453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translates optical frequency into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radiowave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 frequency</a:t>
            </a:r>
          </a:p>
        </p:txBody>
      </p:sp>
      <p:sp>
        <p:nvSpPr>
          <p:cNvPr id="178" name="Textfeld 28">
            <a:extLst>
              <a:ext uri="{FF2B5EF4-FFF2-40B4-BE49-F238E27FC236}">
                <a16:creationId xmlns:a16="http://schemas.microsoft.com/office/drawing/2014/main" id="{475E6679-03FD-4F23-878E-7510FD31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665" y="3958862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erial URW Bold"/>
                <a:ea typeface="+mn-ea"/>
                <a:cs typeface="+mn-cs"/>
                <a:sym typeface="Helvetica Light"/>
              </a:rPr>
              <a:t>Clockwork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erial URW Bold"/>
              <a:ea typeface="+mn-ea"/>
              <a:cs typeface="+mn-cs"/>
              <a:sym typeface="Helvetica Light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0A08936-F262-430B-BE74-3CB36099108A}"/>
              </a:ext>
            </a:extLst>
          </p:cNvPr>
          <p:cNvSpPr txBox="1"/>
          <p:nvPr/>
        </p:nvSpPr>
        <p:spPr>
          <a:xfrm>
            <a:off x="1774102" y="5334776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erial URW Bold"/>
                <a:ea typeface="+mn-ea"/>
                <a:cs typeface="Arial" panose="020B0604020202020204" pitchFamily="34" charset="0"/>
                <a:sym typeface="Helvetica Light"/>
              </a:rPr>
              <a:t>keeps frequency while ultracold atoms are prepared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BBAD8B1-B240-4619-A351-1C6DE3CA73FE}"/>
              </a:ext>
            </a:extLst>
          </p:cNvPr>
          <p:cNvCxnSpPr>
            <a:cxnSpLocks/>
          </p:cNvCxnSpPr>
          <p:nvPr/>
        </p:nvCxnSpPr>
        <p:spPr bwMode="auto">
          <a:xfrm>
            <a:off x="1602381" y="3617691"/>
            <a:ext cx="280511" cy="0"/>
          </a:xfrm>
          <a:prstGeom prst="straightConnector1">
            <a:avLst/>
          </a:prstGeom>
          <a:noFill/>
          <a:ln w="19050" cap="flat">
            <a:solidFill>
              <a:srgbClr val="0070C0"/>
            </a:solidFill>
            <a:prstDash val="solid"/>
            <a:miter lim="400000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80" name="Rechte verbindingslijn met pijl 179">
            <a:extLst>
              <a:ext uri="{FF2B5EF4-FFF2-40B4-BE49-F238E27FC236}">
                <a16:creationId xmlns:a16="http://schemas.microsoft.com/office/drawing/2014/main" id="{957541A0-B4D4-49FC-8CF8-4A0A158BC2AF}"/>
              </a:ext>
            </a:extLst>
          </p:cNvPr>
          <p:cNvCxnSpPr/>
          <p:nvPr/>
        </p:nvCxnSpPr>
        <p:spPr bwMode="auto">
          <a:xfrm>
            <a:off x="1904066" y="6045931"/>
            <a:ext cx="280511" cy="0"/>
          </a:xfrm>
          <a:prstGeom prst="straightConnector1">
            <a:avLst/>
          </a:prstGeom>
          <a:noFill/>
          <a:ln w="19050" cap="flat">
            <a:solidFill>
              <a:srgbClr val="0070C0"/>
            </a:solidFill>
            <a:prstDash val="solid"/>
            <a:miter lim="400000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D0641AF8-42CD-DB31-7459-5B326FEB9BD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11119664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Improving</a:t>
            </a:r>
            <a:r>
              <a:rPr lang="de-DE" sz="4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DE" sz="4000" dirty="0" err="1">
                <a:solidFill>
                  <a:prstClr val="black"/>
                </a:solidFill>
                <a:latin typeface="Calibri Light" panose="020F0302020204030204"/>
              </a:rPr>
              <a:t>clocks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pulsed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operation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4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7"/>
    </mc:Choice>
    <mc:Fallback xmlns="">
      <p:transition spd="slow" advTm="2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 animBg="1"/>
      <p:bldP spid="504" grpId="0"/>
      <p:bldP spid="501" grpId="0" animBg="1"/>
      <p:bldP spid="5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704250@YFJHOHRFUVWYY577" val="33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5|0.4|1.1|3.6|0.4|3.2|1.1|0.7|6.3|2.4|3.8|0.5|0.3|0.3|7.9|3.3|3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5|0.4|1.1|3.6|0.4|3.2|1.1|0.7|6.3|2.4|3.8|0.5|0.3|0.3|7.9|3.3|3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.2|5.4|4.1|4.6|16.6|5.8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3|2.7|6.3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1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|44.8|42.6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44.8|6.7|5.2|7.5|1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1|2.9|1.6|1.5|1.3|1.2|11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4|4.6|0.9|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5|0.4|1.1|3.6|0.4|3.2|1.1|0.7|6.3|2.4|3.8|0.5|0.3|0.3|7.9|3.3|3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8|14|11.3|29|16.3|3.8|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8|5.9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3882"/>
  <p:tag name="ORIGINALWIDTH" val="181.4773"/>
  <p:tag name="OUTPUTDPI" val="1200"/>
  <p:tag name="LATEXADDIN" val="\documentclass{article}&#10;\usepackage{amsmath}&#10;\pagestyle{empty}&#10;\begin{document}&#10;&#10;&#10;$\Delta\Phi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4848"/>
  <p:tag name="ORIGINALWIDTH" val="383.952"/>
  <p:tag name="OUTPUTDPI" val="1200"/>
  <p:tag name="LATEXADDIN" val="\documentclass{article}&#10;\usepackage{amsmath}&#10;\pagestyle{empty}&#10;\begin{document}&#10;&#10;$\kappa \ll \Gamma_g$&#10;&#10;&#10;\end{document}"/>
  <p:tag name="IGUANATEXSIZE" val="20"/>
  <p:tag name="IGUANATEXCURSOR" val="101"/>
  <p:tag name="TRANSPARENCY" val="True"/>
  <p:tag name="FILENAME" val=""/>
  <p:tag name="INPUTTYPE" val="0"/>
  <p:tag name="LATEXENGINEID" val="0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4848"/>
  <p:tag name="ORIGINALWIDTH" val="383.952"/>
  <p:tag name="OUTPUTDPI" val="1200"/>
  <p:tag name="LATEXADDIN" val="\documentclass{article}&#10;\usepackage{amsmath}&#10;\pagestyle{empty}&#10;\begin{document}&#10;&#10;$\kappa \gg \Gamma_g$&#10;&#10;&#10;\end{document}"/>
  <p:tag name="IGUANATEXSIZE" val="20"/>
  <p:tag name="IGUANATEXCURSOR" val="92"/>
  <p:tag name="TRANSPARENCY" val="True"/>
  <p:tag name="FILENAME" val=""/>
  <p:tag name="INPUTTYPE" val="0"/>
  <p:tag name="LATEXENGINEID" val="0"/>
  <p:tag name="TEMPFOLDER" val="c: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4.8|0.7|1.9|6.8|1.9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|3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4|5.7|18.6|16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5|3.4|0.8|21.7|8.6|8.9|3.1|14.9|1.3|2.1|32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5|3.4|0.8|21.7|8.6|8.9|3.1|14.9|1.3|2.1|3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3882"/>
  <p:tag name="ORIGINALWIDTH" val="181.4773"/>
  <p:tag name="OUTPUTDPI" val="1200"/>
  <p:tag name="LATEXADDIN" val="\documentclass{article}&#10;\usepackage{amsmath}&#10;\pagestyle{empty}&#10;\begin{document}&#10;&#10;&#10;$\Delta\Phi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44.8|6.7|5.2|7.5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3882"/>
  <p:tag name="ORIGINALWIDTH" val="181.4773"/>
  <p:tag name="OUTPUTDPI" val="1200"/>
  <p:tag name="LATEXADDIN" val="\documentclass{article}&#10;\usepackage{amsmath}&#10;\pagestyle{empty}&#10;\begin{document}&#10;&#10;&#10;$\Delta\Phi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5.8|8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9|1.4|2.2|0.5|13.1|0.6|0.2|0.7|1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Quantum Delta">
  <a:themeElements>
    <a:clrScheme name="Quantum Delta">
      <a:dk1>
        <a:srgbClr val="505050"/>
      </a:dk1>
      <a:lt1>
        <a:sysClr val="window" lastClr="FFFFFF"/>
      </a:lt1>
      <a:dk2>
        <a:srgbClr val="000000"/>
      </a:dk2>
      <a:lt2>
        <a:srgbClr val="FFFFFF"/>
      </a:lt2>
      <a:accent1>
        <a:srgbClr val="FF6300"/>
      </a:accent1>
      <a:accent2>
        <a:srgbClr val="002D5C"/>
      </a:accent2>
      <a:accent3>
        <a:srgbClr val="25BCD0"/>
      </a:accent3>
      <a:accent4>
        <a:srgbClr val="5A509E"/>
      </a:accent4>
      <a:accent5>
        <a:srgbClr val="009A45"/>
      </a:accent5>
      <a:accent6>
        <a:srgbClr val="FFCA03"/>
      </a:accent6>
      <a:hlink>
        <a:srgbClr val="505050"/>
      </a:hlink>
      <a:folHlink>
        <a:srgbClr val="505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72000" tIns="72000" rIns="72000" bIns="72000"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Quantum Delta.potx" id="{C048B767-6EF9-4C34-A3CA-29E35BFC18C9}" vid="{C7A42265-8498-4B1C-BDA5-FB8F92B41764}"/>
    </a:ext>
  </a:ext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2657</Words>
  <Application>Microsoft Macintosh PowerPoint</Application>
  <PresentationFormat>Widescreen</PresentationFormat>
  <Paragraphs>693</Paragraphs>
  <Slides>54</Slides>
  <Notes>17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Calibri</vt:lpstr>
      <vt:lpstr>Imperial URW Bold</vt:lpstr>
      <vt:lpstr>Arial</vt:lpstr>
      <vt:lpstr>Helvetica Light</vt:lpstr>
      <vt:lpstr>Charlemagne Std</vt:lpstr>
      <vt:lpstr>Halcyon SemiBold</vt:lpstr>
      <vt:lpstr>Calibri Light</vt:lpstr>
      <vt:lpstr>Symbol</vt:lpstr>
      <vt:lpstr>Arial</vt:lpstr>
      <vt:lpstr>Times New Roman</vt:lpstr>
      <vt:lpstr>Office Theme</vt:lpstr>
      <vt:lpstr>1_Office Theme</vt:lpstr>
      <vt:lpstr>3_Quantum Delta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 for Nonlinear Dynamics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schreck</dc:creator>
  <cp:lastModifiedBy>Florian Schreck</cp:lastModifiedBy>
  <cp:revision>2429</cp:revision>
  <dcterms:created xsi:type="dcterms:W3CDTF">2003-02-04T03:30:22Z</dcterms:created>
  <dcterms:modified xsi:type="dcterms:W3CDTF">2024-05-21T14:00:33Z</dcterms:modified>
</cp:coreProperties>
</file>