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1"/>
  </p:notesMasterIdLst>
  <p:sldIdLst>
    <p:sldId id="510" r:id="rId2"/>
    <p:sldId id="540" r:id="rId3"/>
    <p:sldId id="543" r:id="rId4"/>
    <p:sldId id="541" r:id="rId5"/>
    <p:sldId id="554" r:id="rId6"/>
    <p:sldId id="545" r:id="rId7"/>
    <p:sldId id="561" r:id="rId8"/>
    <p:sldId id="516" r:id="rId9"/>
    <p:sldId id="517" r:id="rId10"/>
    <p:sldId id="535" r:id="rId11"/>
    <p:sldId id="536" r:id="rId12"/>
    <p:sldId id="537" r:id="rId13"/>
    <p:sldId id="538" r:id="rId14"/>
    <p:sldId id="264" r:id="rId15"/>
    <p:sldId id="528" r:id="rId16"/>
    <p:sldId id="263" r:id="rId17"/>
    <p:sldId id="260" r:id="rId18"/>
    <p:sldId id="262" r:id="rId19"/>
    <p:sldId id="530" r:id="rId20"/>
    <p:sldId id="280" r:id="rId21"/>
    <p:sldId id="278" r:id="rId22"/>
    <p:sldId id="277" r:id="rId23"/>
    <p:sldId id="265" r:id="rId24"/>
    <p:sldId id="531" r:id="rId25"/>
    <p:sldId id="532" r:id="rId26"/>
    <p:sldId id="555" r:id="rId27"/>
    <p:sldId id="332" r:id="rId28"/>
    <p:sldId id="334" r:id="rId29"/>
    <p:sldId id="281" r:id="rId30"/>
    <p:sldId id="268" r:id="rId31"/>
    <p:sldId id="282" r:id="rId32"/>
    <p:sldId id="558" r:id="rId33"/>
    <p:sldId id="560" r:id="rId34"/>
    <p:sldId id="559" r:id="rId35"/>
    <p:sldId id="518" r:id="rId36"/>
    <p:sldId id="524" r:id="rId37"/>
    <p:sldId id="525" r:id="rId38"/>
    <p:sldId id="311" r:id="rId39"/>
    <p:sldId id="519" r:id="rId40"/>
    <p:sldId id="515" r:id="rId41"/>
    <p:sldId id="312" r:id="rId42"/>
    <p:sldId id="520" r:id="rId43"/>
    <p:sldId id="300" r:id="rId44"/>
    <p:sldId id="313" r:id="rId45"/>
    <p:sldId id="321" r:id="rId46"/>
    <p:sldId id="523" r:id="rId47"/>
    <p:sldId id="539" r:id="rId48"/>
    <p:sldId id="292" r:id="rId49"/>
    <p:sldId id="521" r:id="rId50"/>
    <p:sldId id="345" r:id="rId51"/>
    <p:sldId id="514" r:id="rId52"/>
    <p:sldId id="348" r:id="rId53"/>
    <p:sldId id="557" r:id="rId54"/>
    <p:sldId id="522" r:id="rId55"/>
    <p:sldId id="495" r:id="rId56"/>
    <p:sldId id="512" r:id="rId57"/>
    <p:sldId id="513" r:id="rId58"/>
    <p:sldId id="511" r:id="rId59"/>
    <p:sldId id="487" r:id="rId60"/>
    <p:sldId id="526" r:id="rId61"/>
    <p:sldId id="490" r:id="rId62"/>
    <p:sldId id="489" r:id="rId63"/>
    <p:sldId id="491" r:id="rId64"/>
    <p:sldId id="556" r:id="rId65"/>
    <p:sldId id="493" r:id="rId66"/>
    <p:sldId id="494" r:id="rId67"/>
    <p:sldId id="503" r:id="rId68"/>
    <p:sldId id="534" r:id="rId69"/>
    <p:sldId id="527" r:id="rId70"/>
  </p:sldIdLst>
  <p:sldSz cx="12192000" cy="6858000"/>
  <p:notesSz cx="7315200" cy="9601200"/>
  <p:embeddedFontLst>
    <p:embeddedFont>
      <p:font typeface="Abadi" panose="020B0604020104020204" pitchFamily="34" charset="0"/>
      <p:regular r:id="rId72"/>
    </p:embeddedFont>
    <p:embeddedFont>
      <p:font typeface="Cambria Math" panose="02040503050406030204" pitchFamily="18" charset="0"/>
      <p:regular r:id="rId73"/>
    </p:embeddedFont>
    <p:embeddedFont>
      <p:font typeface="Garamond" panose="02020404030301010803" pitchFamily="18" charset="0"/>
      <p:regular r:id="rId74"/>
      <p:bold r:id="rId75"/>
      <p:italic r:id="rId76"/>
    </p:embeddedFont>
    <p:embeddedFont>
      <p:font typeface="Palatino Linotype" panose="02040502050505030304" pitchFamily="18"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0F35"/>
    <a:srgbClr val="FCDF5C"/>
    <a:srgbClr val="20333C"/>
    <a:srgbClr val="1E323B"/>
    <a:srgbClr val="6D0F36"/>
    <a:srgbClr val="0000FF"/>
    <a:srgbClr val="346733"/>
    <a:srgbClr val="FF7575"/>
    <a:srgbClr val="F3B3E7"/>
    <a:srgbClr val="2135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90" autoAdjust="0"/>
    <p:restoredTop sz="94660"/>
  </p:normalViewPr>
  <p:slideViewPr>
    <p:cSldViewPr snapToGrid="0">
      <p:cViewPr>
        <p:scale>
          <a:sx n="66" d="100"/>
          <a:sy n="66" d="100"/>
        </p:scale>
        <p:origin x="792" y="522"/>
      </p:cViewPr>
      <p:guideLst>
        <p:guide orient="horz" pos="17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CD2D0B8-10C6-4863-8C0E-A62CAA7BFE80}" type="datetimeFigureOut">
              <a:rPr lang="en-US" smtClean="0"/>
              <a:t>5/21/2024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776AAD73-7548-4679-8F46-0234009F5888}" type="slidenum">
              <a:rPr lang="en-US" smtClean="0"/>
              <a:t>‹#›</a:t>
            </a:fld>
            <a:endParaRPr lang="en-US"/>
          </a:p>
        </p:txBody>
      </p:sp>
    </p:spTree>
    <p:extLst>
      <p:ext uri="{BB962C8B-B14F-4D97-AF65-F5344CB8AC3E}">
        <p14:creationId xmlns:p14="http://schemas.microsoft.com/office/powerpoint/2010/main" val="2578173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A149-F924-47AB-99A6-5F811D0124B7}"/>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587DB-7721-433B-91FA-E14204E1896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CE5D8-4413-4D80-B6BE-48C72A696E6F}"/>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5" name="Footer Placeholder 4">
            <a:extLst>
              <a:ext uri="{FF2B5EF4-FFF2-40B4-BE49-F238E27FC236}">
                <a16:creationId xmlns:a16="http://schemas.microsoft.com/office/drawing/2014/main" id="{9BD3AB81-0B17-4A3C-8E33-6CAFF7CAB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17BB0-E91F-48C6-8119-EC973EEE2AEE}"/>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338532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9282A-7EB4-4AB1-8D97-42DD376641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16962-6659-4143-A903-12AFE3F59C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EE2CC-CB4E-4FE5-91B8-2F140B8A63FC}"/>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5" name="Footer Placeholder 4">
            <a:extLst>
              <a:ext uri="{FF2B5EF4-FFF2-40B4-BE49-F238E27FC236}">
                <a16:creationId xmlns:a16="http://schemas.microsoft.com/office/drawing/2014/main" id="{E0E3D85F-2E74-4216-BE03-F85104215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FADF9-4DCB-4E4A-885A-B6D12114817E}"/>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313992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0CFDDF-4E53-4D4C-91A4-CEB02948176D}"/>
              </a:ext>
            </a:extLst>
          </p:cNvPr>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BE1B7-A663-4EE3-9008-DB9E011B8C8E}"/>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CF8B6-23FC-4563-8457-25425676DE46}"/>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5" name="Footer Placeholder 4">
            <a:extLst>
              <a:ext uri="{FF2B5EF4-FFF2-40B4-BE49-F238E27FC236}">
                <a16:creationId xmlns:a16="http://schemas.microsoft.com/office/drawing/2014/main" id="{A8735DD5-869E-44F1-9058-BBFB0FC74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8077F-E453-4695-A738-16BC9F619EC1}"/>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116580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7935-E2F4-4337-80DD-C060F6DD3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1445F-49A4-4352-BF43-0D06055DE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412B0-70B7-485F-BA55-A5D5C797B4DE}"/>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5" name="Footer Placeholder 4">
            <a:extLst>
              <a:ext uri="{FF2B5EF4-FFF2-40B4-BE49-F238E27FC236}">
                <a16:creationId xmlns:a16="http://schemas.microsoft.com/office/drawing/2014/main" id="{3D6D2202-785C-4020-BC7C-51906374F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031E8-2C36-48F8-BC1D-2AC061410236}"/>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31994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51EE-7CE5-4428-8417-A944EE8EB42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615260-B662-49A8-A64F-F1C7118A9CB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A704A0-2CEF-4192-9D60-36438FE4F0A8}"/>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5" name="Footer Placeholder 4">
            <a:extLst>
              <a:ext uri="{FF2B5EF4-FFF2-40B4-BE49-F238E27FC236}">
                <a16:creationId xmlns:a16="http://schemas.microsoft.com/office/drawing/2014/main" id="{9F52A1CF-FD1B-44E3-BE1B-9FC79A75E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2EFBD-475F-4771-9B2B-006980987C46}"/>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164499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3A57-22EE-4523-9448-65BF950B4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6636B-473B-4134-8817-3DD1476C80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DB9F2C-39BE-4B10-9CEA-577E83371F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186D0-40D9-45A4-87F3-59482941ABCC}"/>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6" name="Footer Placeholder 5">
            <a:extLst>
              <a:ext uri="{FF2B5EF4-FFF2-40B4-BE49-F238E27FC236}">
                <a16:creationId xmlns:a16="http://schemas.microsoft.com/office/drawing/2014/main" id="{9021344B-B981-4F86-9042-E26420F4E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1CD68-9D46-413B-819E-15926E54EF7D}"/>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94867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0353-0869-48D8-BA29-AE74E9ECD98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8192E-4F2C-4A19-B128-0CAB6ED970A9}"/>
              </a:ext>
            </a:extLst>
          </p:cNvPr>
          <p:cNvSpPr>
            <a:spLocks noGrp="1"/>
          </p:cNvSpPr>
          <p:nvPr>
            <p:ph type="body" idx="1"/>
          </p:nvPr>
        </p:nvSpPr>
        <p:spPr>
          <a:xfrm>
            <a:off x="839789" y="1681164"/>
            <a:ext cx="5157787"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1F7899-ACC4-448A-ACBE-08BF259F7CA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359F3-ABA6-41BD-AACF-CFD8C0AE987D}"/>
              </a:ext>
            </a:extLst>
          </p:cNvPr>
          <p:cNvSpPr>
            <a:spLocks noGrp="1"/>
          </p:cNvSpPr>
          <p:nvPr>
            <p:ph type="body" sz="quarter" idx="3"/>
          </p:nvPr>
        </p:nvSpPr>
        <p:spPr>
          <a:xfrm>
            <a:off x="6172201" y="1681164"/>
            <a:ext cx="5183188"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9E885-193A-494C-B4D9-855A4A4CB4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581EB-9C11-42B5-BF0D-AA329915740D}"/>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8" name="Footer Placeholder 7">
            <a:extLst>
              <a:ext uri="{FF2B5EF4-FFF2-40B4-BE49-F238E27FC236}">
                <a16:creationId xmlns:a16="http://schemas.microsoft.com/office/drawing/2014/main" id="{1B5E5822-2F6E-4D6E-8756-D18A04CD82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64825B-5833-4605-BE0E-332091ACF733}"/>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420451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92A4-E590-4957-A3FD-636A5E55A1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684F67-D130-4E58-ADE8-EBFB4E3D9B63}"/>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4" name="Footer Placeholder 3">
            <a:extLst>
              <a:ext uri="{FF2B5EF4-FFF2-40B4-BE49-F238E27FC236}">
                <a16:creationId xmlns:a16="http://schemas.microsoft.com/office/drawing/2014/main" id="{694A013B-E208-4094-A0D1-0816A04DA5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6CCE0-8639-4C88-B166-6E9C0309B2E3}"/>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271824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DA516D-2930-41FF-8E3F-B55FD4CAF58C}"/>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3" name="Footer Placeholder 2">
            <a:extLst>
              <a:ext uri="{FF2B5EF4-FFF2-40B4-BE49-F238E27FC236}">
                <a16:creationId xmlns:a16="http://schemas.microsoft.com/office/drawing/2014/main" id="{070E3E1B-A6D5-473E-823A-1B8A7A9D24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975A8F-E510-4BD8-9565-DA964677DB86}"/>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117275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5467-9FF7-4817-BCED-FEE7193579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1FAD84-294D-4BA9-9C22-E9B39AE4E77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9E0CB1-E119-4E50-B7B6-4EA2AF49FCA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C5C7F-3AA1-46B8-8249-60C00BA51098}"/>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6" name="Footer Placeholder 5">
            <a:extLst>
              <a:ext uri="{FF2B5EF4-FFF2-40B4-BE49-F238E27FC236}">
                <a16:creationId xmlns:a16="http://schemas.microsoft.com/office/drawing/2014/main" id="{9F097DCA-645C-4D23-B9D3-373C47C23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ACB39-6DF0-4F8E-8726-2BE76AC78E07}"/>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267555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E3DE-E469-40B6-94CC-14EB82672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7FB735-9B36-4960-BFF1-24CFFFDD0DB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5442E64D-BF39-4A5A-AC38-87E3C32DF7E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71EBBD-72AC-4B51-A0CD-D7C79B4EFAB2}"/>
              </a:ext>
            </a:extLst>
          </p:cNvPr>
          <p:cNvSpPr>
            <a:spLocks noGrp="1"/>
          </p:cNvSpPr>
          <p:nvPr>
            <p:ph type="dt" sz="half" idx="10"/>
          </p:nvPr>
        </p:nvSpPr>
        <p:spPr/>
        <p:txBody>
          <a:bodyPr/>
          <a:lstStyle/>
          <a:p>
            <a:fld id="{41A853F3-C3A1-4A05-8762-560FD409468D}" type="datetimeFigureOut">
              <a:rPr lang="en-US" smtClean="0"/>
              <a:t>5/21/2024</a:t>
            </a:fld>
            <a:endParaRPr lang="en-US"/>
          </a:p>
        </p:txBody>
      </p:sp>
      <p:sp>
        <p:nvSpPr>
          <p:cNvPr id="6" name="Footer Placeholder 5">
            <a:extLst>
              <a:ext uri="{FF2B5EF4-FFF2-40B4-BE49-F238E27FC236}">
                <a16:creationId xmlns:a16="http://schemas.microsoft.com/office/drawing/2014/main" id="{DF635502-70A7-4A23-9D3F-6B318D499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49C16-E7D4-4384-8532-92418BF3895F}"/>
              </a:ext>
            </a:extLst>
          </p:cNvPr>
          <p:cNvSpPr>
            <a:spLocks noGrp="1"/>
          </p:cNvSpPr>
          <p:nvPr>
            <p:ph type="sldNum" sz="quarter" idx="12"/>
          </p:nvPr>
        </p:nvSpPr>
        <p:spPr/>
        <p:txBody>
          <a:bodyPr/>
          <a:lstStyle/>
          <a:p>
            <a:fld id="{02A6D9C2-FF41-4272-BAF2-E27B2588173F}" type="slidenum">
              <a:rPr lang="en-US" smtClean="0"/>
              <a:t>‹#›</a:t>
            </a:fld>
            <a:endParaRPr lang="en-US"/>
          </a:p>
        </p:txBody>
      </p:sp>
    </p:spTree>
    <p:extLst>
      <p:ext uri="{BB962C8B-B14F-4D97-AF65-F5344CB8AC3E}">
        <p14:creationId xmlns:p14="http://schemas.microsoft.com/office/powerpoint/2010/main" val="334915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20E0F-5691-446E-9A50-B220AC99D23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BE8B56-157C-47D6-B922-0BF9B0CD5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C9AC6-282A-4A6F-87D1-2322463E0A6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853F3-C3A1-4A05-8762-560FD409468D}" type="datetimeFigureOut">
              <a:rPr lang="en-US" smtClean="0"/>
              <a:t>5/21/2024</a:t>
            </a:fld>
            <a:endParaRPr lang="en-US"/>
          </a:p>
        </p:txBody>
      </p:sp>
      <p:sp>
        <p:nvSpPr>
          <p:cNvPr id="5" name="Footer Placeholder 4">
            <a:extLst>
              <a:ext uri="{FF2B5EF4-FFF2-40B4-BE49-F238E27FC236}">
                <a16:creationId xmlns:a16="http://schemas.microsoft.com/office/drawing/2014/main" id="{6A85FA8E-3AF6-4B7A-BFA3-686257CA15C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577646-8315-4DE6-A1F5-075C46EF48E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6D9C2-FF41-4272-BAF2-E27B2588173F}" type="slidenum">
              <a:rPr lang="en-US" smtClean="0"/>
              <a:t>‹#›</a:t>
            </a:fld>
            <a:endParaRPr lang="en-US"/>
          </a:p>
        </p:txBody>
      </p:sp>
    </p:spTree>
    <p:extLst>
      <p:ext uri="{BB962C8B-B14F-4D97-AF65-F5344CB8AC3E}">
        <p14:creationId xmlns:p14="http://schemas.microsoft.com/office/powerpoint/2010/main" val="1567947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scmp.com/news/china/science/article/3186802/china-launches-new-satellite-important-step-towards-global?module=inline&amp;pgtype=article"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5.pn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5" name="TextBox 4">
            <a:extLst>
              <a:ext uri="{FF2B5EF4-FFF2-40B4-BE49-F238E27FC236}">
                <a16:creationId xmlns:a16="http://schemas.microsoft.com/office/drawing/2014/main" id="{1D458651-3C33-8082-224B-D30A9181F938}"/>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113943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089B45E-8ABE-43C1-EB39-3A9EE3AAD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Rectangle 4">
            <a:extLst>
              <a:ext uri="{FF2B5EF4-FFF2-40B4-BE49-F238E27FC236}">
                <a16:creationId xmlns:a16="http://schemas.microsoft.com/office/drawing/2014/main" id="{7CA690D7-24AA-605A-C141-3294308B93F1}"/>
              </a:ext>
            </a:extLst>
          </p:cNvPr>
          <p:cNvSpPr/>
          <p:nvPr/>
        </p:nvSpPr>
        <p:spPr>
          <a:xfrm>
            <a:off x="0" y="6491672"/>
            <a:ext cx="283975" cy="31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129EED-59AC-89EB-7E16-D27F422437F9}"/>
              </a:ext>
            </a:extLst>
          </p:cNvPr>
          <p:cNvSpPr txBox="1"/>
          <p:nvPr/>
        </p:nvSpPr>
        <p:spPr>
          <a:xfrm>
            <a:off x="-45338" y="6434713"/>
            <a:ext cx="374650" cy="369332"/>
          </a:xfrm>
          <a:prstGeom prst="rect">
            <a:avLst/>
          </a:prstGeom>
          <a:noFill/>
        </p:spPr>
        <p:txBody>
          <a:bodyPr wrap="square">
            <a:spAutoFit/>
          </a:bodyPr>
          <a:lstStyle/>
          <a:p>
            <a:pPr algn="ctr"/>
            <a:fld id="{808693D6-6FD4-4072-93C6-C1A915E300C0}" type="slidenum">
              <a:rPr lang="en-US" b="1" smtClean="0"/>
              <a:pPr algn="ctr"/>
              <a:t>10</a:t>
            </a:fld>
            <a:endParaRPr lang="en-US" b="1" dirty="0"/>
          </a:p>
        </p:txBody>
      </p:sp>
    </p:spTree>
    <p:extLst>
      <p:ext uri="{BB962C8B-B14F-4D97-AF65-F5344CB8AC3E}">
        <p14:creationId xmlns:p14="http://schemas.microsoft.com/office/powerpoint/2010/main" val="3297163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8F33C37-D661-866B-7662-B75B0567A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Rectangle 3">
            <a:extLst>
              <a:ext uri="{FF2B5EF4-FFF2-40B4-BE49-F238E27FC236}">
                <a16:creationId xmlns:a16="http://schemas.microsoft.com/office/drawing/2014/main" id="{DE81A4A3-027F-0CA2-F3E0-237E4E37773D}"/>
              </a:ext>
            </a:extLst>
          </p:cNvPr>
          <p:cNvSpPr/>
          <p:nvPr/>
        </p:nvSpPr>
        <p:spPr>
          <a:xfrm>
            <a:off x="0" y="6491672"/>
            <a:ext cx="283975" cy="31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ECABFE-8B51-98B6-A894-5335D39AC9B0}"/>
              </a:ext>
            </a:extLst>
          </p:cNvPr>
          <p:cNvSpPr txBox="1"/>
          <p:nvPr/>
        </p:nvSpPr>
        <p:spPr>
          <a:xfrm>
            <a:off x="-91693" y="6463192"/>
            <a:ext cx="467360" cy="369332"/>
          </a:xfrm>
          <a:prstGeom prst="rect">
            <a:avLst/>
          </a:prstGeom>
          <a:noFill/>
        </p:spPr>
        <p:txBody>
          <a:bodyPr wrap="square">
            <a:spAutoFit/>
          </a:bodyPr>
          <a:lstStyle/>
          <a:p>
            <a:pPr algn="ctr"/>
            <a:fld id="{808693D6-6FD4-4072-93C6-C1A915E300C0}" type="slidenum">
              <a:rPr lang="en-US" b="1" smtClean="0"/>
              <a:pPr algn="ctr"/>
              <a:t>11</a:t>
            </a:fld>
            <a:endParaRPr lang="en-US" b="1" dirty="0"/>
          </a:p>
        </p:txBody>
      </p:sp>
    </p:spTree>
    <p:extLst>
      <p:ext uri="{BB962C8B-B14F-4D97-AF65-F5344CB8AC3E}">
        <p14:creationId xmlns:p14="http://schemas.microsoft.com/office/powerpoint/2010/main" val="430683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E2273-225B-6CCD-128A-DB18B75BF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 y="567"/>
            <a:ext cx="12190992" cy="6857433"/>
          </a:xfrm>
          <a:prstGeom prst="rect">
            <a:avLst/>
          </a:prstGeom>
        </p:spPr>
      </p:pic>
      <p:sp>
        <p:nvSpPr>
          <p:cNvPr id="4" name="Rectangle 3">
            <a:extLst>
              <a:ext uri="{FF2B5EF4-FFF2-40B4-BE49-F238E27FC236}">
                <a16:creationId xmlns:a16="http://schemas.microsoft.com/office/drawing/2014/main" id="{E8BD3C8C-6530-3783-6C80-04CA142B0956}"/>
              </a:ext>
            </a:extLst>
          </p:cNvPr>
          <p:cNvSpPr/>
          <p:nvPr/>
        </p:nvSpPr>
        <p:spPr>
          <a:xfrm>
            <a:off x="11908025" y="6545343"/>
            <a:ext cx="283975" cy="31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8DD5CE-694A-4084-D484-80EB2E826B54}"/>
              </a:ext>
            </a:extLst>
          </p:cNvPr>
          <p:cNvSpPr txBox="1"/>
          <p:nvPr/>
        </p:nvSpPr>
        <p:spPr>
          <a:xfrm>
            <a:off x="11357992" y="6488384"/>
            <a:ext cx="732408" cy="369332"/>
          </a:xfrm>
          <a:prstGeom prst="rect">
            <a:avLst/>
          </a:prstGeom>
          <a:noFill/>
        </p:spPr>
        <p:txBody>
          <a:bodyPr wrap="square">
            <a:spAutoFit/>
          </a:bodyPr>
          <a:lstStyle/>
          <a:p>
            <a:pPr algn="ctr"/>
            <a:fld id="{808693D6-6FD4-4072-93C6-C1A915E300C0}" type="slidenum">
              <a:rPr lang="en-US" b="1" smtClean="0"/>
              <a:pPr algn="ctr"/>
              <a:t>12</a:t>
            </a:fld>
            <a:endParaRPr lang="en-US" b="1" dirty="0"/>
          </a:p>
        </p:txBody>
      </p:sp>
    </p:spTree>
    <p:extLst>
      <p:ext uri="{BB962C8B-B14F-4D97-AF65-F5344CB8AC3E}">
        <p14:creationId xmlns:p14="http://schemas.microsoft.com/office/powerpoint/2010/main" val="365049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D316D-8C73-FA82-A244-5714F87C936B}"/>
              </a:ext>
            </a:extLst>
          </p:cNvPr>
          <p:cNvSpPr/>
          <p:nvPr/>
        </p:nvSpPr>
        <p:spPr>
          <a:xfrm>
            <a:off x="-22225" y="6470253"/>
            <a:ext cx="12168188" cy="365124"/>
          </a:xfrm>
          <a:prstGeom prst="rect">
            <a:avLst/>
          </a:prstGeom>
          <a:solidFill>
            <a:srgbClr val="6D0F35"/>
          </a:solidFill>
          <a:ln>
            <a:solidFill>
              <a:srgbClr val="6D0F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a:extLst>
              <a:ext uri="{FF2B5EF4-FFF2-40B4-BE49-F238E27FC236}">
                <a16:creationId xmlns:a16="http://schemas.microsoft.com/office/drawing/2014/main" id="{EF966B2E-2CD6-689E-344A-454AFB9D8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17558"/>
            <a:ext cx="12192000" cy="6857143"/>
          </a:xfrm>
          <a:prstGeom prst="rect">
            <a:avLst/>
          </a:prstGeom>
        </p:spPr>
      </p:pic>
      <p:sp>
        <p:nvSpPr>
          <p:cNvPr id="7" name="TextBox 6">
            <a:extLst>
              <a:ext uri="{FF2B5EF4-FFF2-40B4-BE49-F238E27FC236}">
                <a16:creationId xmlns:a16="http://schemas.microsoft.com/office/drawing/2014/main" id="{1B479813-580E-2DC5-5A49-0C039A8990B9}"/>
              </a:ext>
            </a:extLst>
          </p:cNvPr>
          <p:cNvSpPr txBox="1"/>
          <p:nvPr/>
        </p:nvSpPr>
        <p:spPr>
          <a:xfrm>
            <a:off x="11693073" y="6466045"/>
            <a:ext cx="479425" cy="369332"/>
          </a:xfrm>
          <a:prstGeom prst="rect">
            <a:avLst/>
          </a:prstGeom>
          <a:solidFill>
            <a:srgbClr val="6D0F35"/>
          </a:solidFill>
        </p:spPr>
        <p:txBody>
          <a:bodyPr wrap="square">
            <a:spAutoFit/>
          </a:bodyPr>
          <a:lstStyle/>
          <a:p>
            <a:pPr algn="ctr"/>
            <a:fld id="{808693D6-6FD4-4072-93C6-C1A915E300C0}" type="slidenum">
              <a:rPr lang="en-US" b="1" smtClean="0">
                <a:solidFill>
                  <a:srgbClr val="FCDF5C"/>
                </a:solidFill>
              </a:rPr>
              <a:pPr algn="ctr"/>
              <a:t>13</a:t>
            </a:fld>
            <a:endParaRPr lang="en-US" b="1" dirty="0">
              <a:solidFill>
                <a:srgbClr val="FCDF5C"/>
              </a:solidFill>
            </a:endParaRPr>
          </a:p>
        </p:txBody>
      </p:sp>
    </p:spTree>
    <p:extLst>
      <p:ext uri="{BB962C8B-B14F-4D97-AF65-F5344CB8AC3E}">
        <p14:creationId xmlns:p14="http://schemas.microsoft.com/office/powerpoint/2010/main" val="39814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5522B-9674-4303-B181-D61585617858}"/>
              </a:ext>
            </a:extLst>
          </p:cNvPr>
          <p:cNvPicPr>
            <a:picLocks noChangeAspect="1"/>
          </p:cNvPicPr>
          <p:nvPr/>
        </p:nvPicPr>
        <p:blipFill rotWithShape="1">
          <a:blip r:embed="rId2"/>
          <a:srcRect l="31208" t="19999" r="50000" b="17917"/>
          <a:stretch/>
        </p:blipFill>
        <p:spPr>
          <a:xfrm>
            <a:off x="287858" y="823374"/>
            <a:ext cx="1850279" cy="4114800"/>
          </a:xfrm>
          <a:prstGeom prst="rect">
            <a:avLst/>
          </a:prstGeom>
        </p:spPr>
      </p:pic>
      <p:pic>
        <p:nvPicPr>
          <p:cNvPr id="2050" name="Picture 2">
            <a:extLst>
              <a:ext uri="{FF2B5EF4-FFF2-40B4-BE49-F238E27FC236}">
                <a16:creationId xmlns:a16="http://schemas.microsoft.com/office/drawing/2014/main" id="{3D976ACF-A11D-4422-B2D6-56662129B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42" t="4629" r="18800" b="10648"/>
          <a:stretch/>
        </p:blipFill>
        <p:spPr bwMode="auto">
          <a:xfrm>
            <a:off x="2616606" y="919162"/>
            <a:ext cx="2790051" cy="3486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Y 2550 Foundations of Cybersecurity">
            <a:extLst>
              <a:ext uri="{FF2B5EF4-FFF2-40B4-BE49-F238E27FC236}">
                <a16:creationId xmlns:a16="http://schemas.microsoft.com/office/drawing/2014/main" id="{ECEF389E-E33A-4B85-9C39-991649CDA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553" y="944203"/>
            <a:ext cx="1834410"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23FEE1-32F1-4FCB-AC31-465968238266}"/>
              </a:ext>
            </a:extLst>
          </p:cNvPr>
          <p:cNvSpPr txBox="1"/>
          <p:nvPr/>
        </p:nvSpPr>
        <p:spPr>
          <a:xfrm>
            <a:off x="336982" y="107554"/>
            <a:ext cx="4559247" cy="584775"/>
          </a:xfrm>
          <a:prstGeom prst="rect">
            <a:avLst/>
          </a:prstGeom>
          <a:noFill/>
        </p:spPr>
        <p:txBody>
          <a:bodyPr wrap="square" rtlCol="0">
            <a:spAutoFit/>
          </a:bodyPr>
          <a:lstStyle/>
          <a:p>
            <a:pPr algn="ctr"/>
            <a:r>
              <a:rPr lang="en-US" sz="3200" b="1" dirty="0">
                <a:solidFill>
                  <a:srgbClr val="FF0000"/>
                </a:solidFill>
              </a:rPr>
              <a:t>Mathematical Logic</a:t>
            </a:r>
          </a:p>
        </p:txBody>
      </p:sp>
      <p:sp>
        <p:nvSpPr>
          <p:cNvPr id="8" name="TextBox 7">
            <a:extLst>
              <a:ext uri="{FF2B5EF4-FFF2-40B4-BE49-F238E27FC236}">
                <a16:creationId xmlns:a16="http://schemas.microsoft.com/office/drawing/2014/main" id="{E1C50869-9243-4594-88C9-884629AA66EC}"/>
              </a:ext>
            </a:extLst>
          </p:cNvPr>
          <p:cNvSpPr txBox="1"/>
          <p:nvPr/>
        </p:nvSpPr>
        <p:spPr>
          <a:xfrm>
            <a:off x="7267243" y="107556"/>
            <a:ext cx="2790050" cy="584775"/>
          </a:xfrm>
          <a:prstGeom prst="rect">
            <a:avLst/>
          </a:prstGeom>
          <a:noFill/>
        </p:spPr>
        <p:txBody>
          <a:bodyPr wrap="square" rtlCol="0">
            <a:spAutoFit/>
          </a:bodyPr>
          <a:lstStyle/>
          <a:p>
            <a:pPr algn="ctr"/>
            <a:r>
              <a:rPr lang="en-US" sz="3200" b="1" dirty="0">
                <a:solidFill>
                  <a:srgbClr val="0070C0"/>
                </a:solidFill>
              </a:rPr>
              <a:t>Cryptography</a:t>
            </a:r>
          </a:p>
        </p:txBody>
      </p:sp>
      <p:sp>
        <p:nvSpPr>
          <p:cNvPr id="9" name="TextBox 8">
            <a:extLst>
              <a:ext uri="{FF2B5EF4-FFF2-40B4-BE49-F238E27FC236}">
                <a16:creationId xmlns:a16="http://schemas.microsoft.com/office/drawing/2014/main" id="{53B6233D-7586-4AA5-9F7A-4BC4F6CDE117}"/>
              </a:ext>
            </a:extLst>
          </p:cNvPr>
          <p:cNvSpPr txBox="1"/>
          <p:nvPr/>
        </p:nvSpPr>
        <p:spPr>
          <a:xfrm>
            <a:off x="149964" y="4927421"/>
            <a:ext cx="2022897" cy="1077218"/>
          </a:xfrm>
          <a:prstGeom prst="rect">
            <a:avLst/>
          </a:prstGeom>
          <a:noFill/>
        </p:spPr>
        <p:txBody>
          <a:bodyPr wrap="square" rtlCol="0">
            <a:spAutoFit/>
          </a:bodyPr>
          <a:lstStyle/>
          <a:p>
            <a:pPr algn="ctr"/>
            <a:r>
              <a:rPr lang="en-US" sz="2400" dirty="0"/>
              <a:t>George Boole</a:t>
            </a:r>
          </a:p>
          <a:p>
            <a:pPr algn="ctr"/>
            <a:r>
              <a:rPr lang="en-US" sz="1600" dirty="0"/>
              <a:t>1815–1864</a:t>
            </a:r>
          </a:p>
          <a:p>
            <a:pPr algn="ctr"/>
            <a:endParaRPr lang="en-US" sz="2400" b="1" dirty="0"/>
          </a:p>
        </p:txBody>
      </p:sp>
      <p:sp>
        <p:nvSpPr>
          <p:cNvPr id="10" name="TextBox 9">
            <a:extLst>
              <a:ext uri="{FF2B5EF4-FFF2-40B4-BE49-F238E27FC236}">
                <a16:creationId xmlns:a16="http://schemas.microsoft.com/office/drawing/2014/main" id="{8C6198EA-33E1-4B43-A1DF-E0C2FBA6EE20}"/>
              </a:ext>
            </a:extLst>
          </p:cNvPr>
          <p:cNvSpPr txBox="1"/>
          <p:nvPr/>
        </p:nvSpPr>
        <p:spPr>
          <a:xfrm>
            <a:off x="2399136" y="4554428"/>
            <a:ext cx="3224989" cy="707886"/>
          </a:xfrm>
          <a:prstGeom prst="rect">
            <a:avLst/>
          </a:prstGeom>
          <a:noFill/>
        </p:spPr>
        <p:txBody>
          <a:bodyPr wrap="square" rtlCol="0">
            <a:spAutoFit/>
          </a:bodyPr>
          <a:lstStyle/>
          <a:p>
            <a:pPr algn="ctr"/>
            <a:r>
              <a:rPr lang="en-US" sz="2400" dirty="0"/>
              <a:t>Augustus De Morgan</a:t>
            </a:r>
          </a:p>
          <a:p>
            <a:pPr algn="ctr"/>
            <a:r>
              <a:rPr lang="en-US" sz="1600" dirty="0"/>
              <a:t>1806–1871</a:t>
            </a:r>
          </a:p>
        </p:txBody>
      </p:sp>
      <p:sp>
        <p:nvSpPr>
          <p:cNvPr id="11" name="TextBox 10">
            <a:extLst>
              <a:ext uri="{FF2B5EF4-FFF2-40B4-BE49-F238E27FC236}">
                <a16:creationId xmlns:a16="http://schemas.microsoft.com/office/drawing/2014/main" id="{0C9F27A1-5C42-4998-BA66-85E3710AC5A4}"/>
              </a:ext>
            </a:extLst>
          </p:cNvPr>
          <p:cNvSpPr txBox="1"/>
          <p:nvPr/>
        </p:nvSpPr>
        <p:spPr>
          <a:xfrm>
            <a:off x="5549975" y="3751959"/>
            <a:ext cx="3224989" cy="707886"/>
          </a:xfrm>
          <a:prstGeom prst="rect">
            <a:avLst/>
          </a:prstGeom>
          <a:noFill/>
        </p:spPr>
        <p:txBody>
          <a:bodyPr wrap="square" rtlCol="0">
            <a:spAutoFit/>
          </a:bodyPr>
          <a:lstStyle/>
          <a:p>
            <a:pPr algn="ctr"/>
            <a:r>
              <a:rPr lang="en-US" sz="2400" dirty="0"/>
              <a:t>Gilbert </a:t>
            </a:r>
            <a:r>
              <a:rPr lang="en-US" sz="2400" dirty="0" err="1"/>
              <a:t>Vernam</a:t>
            </a:r>
            <a:endParaRPr lang="en-US" sz="2400" dirty="0"/>
          </a:p>
          <a:p>
            <a:pPr algn="ctr"/>
            <a:r>
              <a:rPr lang="en-US" sz="1600" dirty="0"/>
              <a:t>1890–1960</a:t>
            </a:r>
          </a:p>
        </p:txBody>
      </p:sp>
      <p:pic>
        <p:nvPicPr>
          <p:cNvPr id="2054" name="Picture 6">
            <a:extLst>
              <a:ext uri="{FF2B5EF4-FFF2-40B4-BE49-F238E27FC236}">
                <a16:creationId xmlns:a16="http://schemas.microsoft.com/office/drawing/2014/main" id="{0939D8ED-92AD-4CBB-BC6C-8D5AC6865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992" y="804862"/>
            <a:ext cx="2705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A0CE0E-913A-413F-96F0-6231924D4FC6}"/>
              </a:ext>
            </a:extLst>
          </p:cNvPr>
          <p:cNvSpPr txBox="1"/>
          <p:nvPr/>
        </p:nvSpPr>
        <p:spPr>
          <a:xfrm>
            <a:off x="8817048" y="4646080"/>
            <a:ext cx="3224989" cy="707886"/>
          </a:xfrm>
          <a:prstGeom prst="rect">
            <a:avLst/>
          </a:prstGeom>
          <a:noFill/>
        </p:spPr>
        <p:txBody>
          <a:bodyPr wrap="square" rtlCol="0">
            <a:spAutoFit/>
          </a:bodyPr>
          <a:lstStyle/>
          <a:p>
            <a:pPr algn="ctr"/>
            <a:r>
              <a:rPr lang="en-US" sz="2400" dirty="0"/>
              <a:t>Claude Shannon</a:t>
            </a:r>
          </a:p>
          <a:p>
            <a:pPr algn="ctr"/>
            <a:r>
              <a:rPr lang="en-US" sz="1600" dirty="0"/>
              <a:t>1916–2001</a:t>
            </a:r>
          </a:p>
        </p:txBody>
      </p:sp>
      <p:sp>
        <p:nvSpPr>
          <p:cNvPr id="15" name="TextBox 14">
            <a:extLst>
              <a:ext uri="{FF2B5EF4-FFF2-40B4-BE49-F238E27FC236}">
                <a16:creationId xmlns:a16="http://schemas.microsoft.com/office/drawing/2014/main" id="{B4463119-BF26-4A7D-A94D-892E6F5375C3}"/>
              </a:ext>
            </a:extLst>
          </p:cNvPr>
          <p:cNvSpPr txBox="1"/>
          <p:nvPr/>
        </p:nvSpPr>
        <p:spPr>
          <a:xfrm>
            <a:off x="3638550" y="5938839"/>
            <a:ext cx="4333542" cy="584775"/>
          </a:xfrm>
          <a:prstGeom prst="rect">
            <a:avLst/>
          </a:prstGeom>
          <a:noFill/>
        </p:spPr>
        <p:txBody>
          <a:bodyPr wrap="square" rtlCol="0">
            <a:spAutoFit/>
          </a:bodyPr>
          <a:lstStyle/>
          <a:p>
            <a:pPr algn="ctr"/>
            <a:r>
              <a:rPr lang="en-US" sz="3200" b="1" dirty="0"/>
              <a:t>The link: Machines</a:t>
            </a:r>
          </a:p>
        </p:txBody>
      </p:sp>
      <p:sp>
        <p:nvSpPr>
          <p:cNvPr id="5" name="TextBox 4">
            <a:extLst>
              <a:ext uri="{FF2B5EF4-FFF2-40B4-BE49-F238E27FC236}">
                <a16:creationId xmlns:a16="http://schemas.microsoft.com/office/drawing/2014/main" id="{615C329A-555D-4D11-BF22-CCC6D4CAB904}"/>
              </a:ext>
            </a:extLst>
          </p:cNvPr>
          <p:cNvSpPr txBox="1"/>
          <p:nvPr/>
        </p:nvSpPr>
        <p:spPr>
          <a:xfrm rot="16200000">
            <a:off x="-1484709" y="2665793"/>
            <a:ext cx="3311103" cy="276999"/>
          </a:xfrm>
          <a:prstGeom prst="rect">
            <a:avLst/>
          </a:prstGeom>
          <a:noFill/>
        </p:spPr>
        <p:txBody>
          <a:bodyPr wrap="square" rtlCol="0">
            <a:spAutoFit/>
          </a:bodyPr>
          <a:lstStyle/>
          <a:p>
            <a:pPr algn="ctr"/>
            <a:r>
              <a:rPr lang="en-US" sz="1200" dirty="0"/>
              <a:t>National Portrait Gallery, London</a:t>
            </a:r>
          </a:p>
        </p:txBody>
      </p:sp>
      <p:sp>
        <p:nvSpPr>
          <p:cNvPr id="17" name="TextBox 16">
            <a:extLst>
              <a:ext uri="{FF2B5EF4-FFF2-40B4-BE49-F238E27FC236}">
                <a16:creationId xmlns:a16="http://schemas.microsoft.com/office/drawing/2014/main" id="{97B2ADED-050D-43F3-B811-54064628E33F}"/>
              </a:ext>
            </a:extLst>
          </p:cNvPr>
          <p:cNvSpPr txBox="1"/>
          <p:nvPr/>
        </p:nvSpPr>
        <p:spPr>
          <a:xfrm rot="16200000">
            <a:off x="3902890" y="2593690"/>
            <a:ext cx="3311103" cy="276999"/>
          </a:xfrm>
          <a:prstGeom prst="rect">
            <a:avLst/>
          </a:prstGeom>
          <a:noFill/>
        </p:spPr>
        <p:txBody>
          <a:bodyPr wrap="square" rtlCol="0">
            <a:spAutoFit/>
          </a:bodyPr>
          <a:lstStyle/>
          <a:p>
            <a:pPr algn="ctr"/>
            <a:r>
              <a:rPr lang="en-US" sz="1200" dirty="0"/>
              <a:t>Special Collections, University College London</a:t>
            </a:r>
          </a:p>
        </p:txBody>
      </p:sp>
      <p:sp>
        <p:nvSpPr>
          <p:cNvPr id="18" name="TextBox 17">
            <a:extLst>
              <a:ext uri="{FF2B5EF4-FFF2-40B4-BE49-F238E27FC236}">
                <a16:creationId xmlns:a16="http://schemas.microsoft.com/office/drawing/2014/main" id="{521CA02A-5945-4B42-894E-9865BBB42D7D}"/>
              </a:ext>
            </a:extLst>
          </p:cNvPr>
          <p:cNvSpPr txBox="1"/>
          <p:nvPr/>
        </p:nvSpPr>
        <p:spPr>
          <a:xfrm rot="16200000">
            <a:off x="5213297" y="2275799"/>
            <a:ext cx="1791512" cy="276999"/>
          </a:xfrm>
          <a:prstGeom prst="rect">
            <a:avLst/>
          </a:prstGeom>
          <a:noFill/>
        </p:spPr>
        <p:txBody>
          <a:bodyPr wrap="square" rtlCol="0">
            <a:spAutoFit/>
          </a:bodyPr>
          <a:lstStyle/>
          <a:p>
            <a:pPr algn="ctr"/>
            <a:r>
              <a:rPr lang="en-US" sz="1200" dirty="0"/>
              <a:t>Uncertain provenance</a:t>
            </a:r>
          </a:p>
        </p:txBody>
      </p:sp>
      <p:sp>
        <p:nvSpPr>
          <p:cNvPr id="19" name="TextBox 18">
            <a:extLst>
              <a:ext uri="{FF2B5EF4-FFF2-40B4-BE49-F238E27FC236}">
                <a16:creationId xmlns:a16="http://schemas.microsoft.com/office/drawing/2014/main" id="{AD9C4C4D-48E6-4524-AEB8-C909AAEAB674}"/>
              </a:ext>
            </a:extLst>
          </p:cNvPr>
          <p:cNvSpPr txBox="1"/>
          <p:nvPr/>
        </p:nvSpPr>
        <p:spPr>
          <a:xfrm rot="16200000">
            <a:off x="11060610" y="2500007"/>
            <a:ext cx="1791512" cy="276999"/>
          </a:xfrm>
          <a:prstGeom prst="rect">
            <a:avLst/>
          </a:prstGeom>
          <a:noFill/>
        </p:spPr>
        <p:txBody>
          <a:bodyPr wrap="square" rtlCol="0">
            <a:spAutoFit/>
          </a:bodyPr>
          <a:lstStyle/>
          <a:p>
            <a:pPr algn="ctr"/>
            <a:r>
              <a:rPr lang="en-US" sz="1200" dirty="0"/>
              <a:t>Konrad Jacobs, Erlangen</a:t>
            </a:r>
          </a:p>
        </p:txBody>
      </p:sp>
      <p:sp>
        <p:nvSpPr>
          <p:cNvPr id="20" name="TextBox 19">
            <a:extLst>
              <a:ext uri="{FF2B5EF4-FFF2-40B4-BE49-F238E27FC236}">
                <a16:creationId xmlns:a16="http://schemas.microsoft.com/office/drawing/2014/main" id="{3D4ABC75-BEBA-463F-B4FD-DFAF5433124F}"/>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14</a:t>
            </a:fld>
            <a:endParaRPr lang="en-US" b="1" dirty="0"/>
          </a:p>
        </p:txBody>
      </p:sp>
    </p:spTree>
    <p:extLst>
      <p:ext uri="{BB962C8B-B14F-4D97-AF65-F5344CB8AC3E}">
        <p14:creationId xmlns:p14="http://schemas.microsoft.com/office/powerpoint/2010/main" val="3571322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5522B-9674-4303-B181-D61585617858}"/>
              </a:ext>
            </a:extLst>
          </p:cNvPr>
          <p:cNvPicPr>
            <a:picLocks noChangeAspect="1"/>
          </p:cNvPicPr>
          <p:nvPr/>
        </p:nvPicPr>
        <p:blipFill rotWithShape="1">
          <a:blip r:embed="rId2"/>
          <a:srcRect l="31208" t="19999" r="50000" b="17917"/>
          <a:stretch/>
        </p:blipFill>
        <p:spPr>
          <a:xfrm>
            <a:off x="287858" y="823374"/>
            <a:ext cx="1850279" cy="4114800"/>
          </a:xfrm>
          <a:prstGeom prst="rect">
            <a:avLst/>
          </a:prstGeom>
        </p:spPr>
      </p:pic>
      <p:sp>
        <p:nvSpPr>
          <p:cNvPr id="7" name="TextBox 6">
            <a:extLst>
              <a:ext uri="{FF2B5EF4-FFF2-40B4-BE49-F238E27FC236}">
                <a16:creationId xmlns:a16="http://schemas.microsoft.com/office/drawing/2014/main" id="{8923FEE1-32F1-4FCB-AC31-465968238266}"/>
              </a:ext>
            </a:extLst>
          </p:cNvPr>
          <p:cNvSpPr txBox="1"/>
          <p:nvPr/>
        </p:nvSpPr>
        <p:spPr>
          <a:xfrm>
            <a:off x="336982" y="107554"/>
            <a:ext cx="4559247" cy="584775"/>
          </a:xfrm>
          <a:prstGeom prst="rect">
            <a:avLst/>
          </a:prstGeom>
          <a:noFill/>
        </p:spPr>
        <p:txBody>
          <a:bodyPr wrap="square" rtlCol="0">
            <a:spAutoFit/>
          </a:bodyPr>
          <a:lstStyle/>
          <a:p>
            <a:pPr algn="ctr"/>
            <a:r>
              <a:rPr lang="en-US" sz="3200" b="1" dirty="0">
                <a:solidFill>
                  <a:srgbClr val="FF0000"/>
                </a:solidFill>
              </a:rPr>
              <a:t>Boolean Algebra</a:t>
            </a:r>
          </a:p>
        </p:txBody>
      </p:sp>
      <p:sp>
        <p:nvSpPr>
          <p:cNvPr id="9" name="TextBox 8">
            <a:extLst>
              <a:ext uri="{FF2B5EF4-FFF2-40B4-BE49-F238E27FC236}">
                <a16:creationId xmlns:a16="http://schemas.microsoft.com/office/drawing/2014/main" id="{53B6233D-7586-4AA5-9F7A-4BC4F6CDE117}"/>
              </a:ext>
            </a:extLst>
          </p:cNvPr>
          <p:cNvSpPr txBox="1"/>
          <p:nvPr/>
        </p:nvSpPr>
        <p:spPr>
          <a:xfrm>
            <a:off x="149964" y="4927421"/>
            <a:ext cx="2022897" cy="1077218"/>
          </a:xfrm>
          <a:prstGeom prst="rect">
            <a:avLst/>
          </a:prstGeom>
          <a:noFill/>
        </p:spPr>
        <p:txBody>
          <a:bodyPr wrap="square" rtlCol="0">
            <a:spAutoFit/>
          </a:bodyPr>
          <a:lstStyle/>
          <a:p>
            <a:pPr algn="ctr"/>
            <a:r>
              <a:rPr lang="en-US" sz="2400" dirty="0"/>
              <a:t>George Boole</a:t>
            </a:r>
          </a:p>
          <a:p>
            <a:pPr algn="ctr"/>
            <a:r>
              <a:rPr lang="en-US" sz="1600" dirty="0"/>
              <a:t>1815–1864</a:t>
            </a:r>
          </a:p>
          <a:p>
            <a:pPr algn="ctr"/>
            <a:endParaRPr lang="en-US" sz="2400" b="1" dirty="0"/>
          </a:p>
        </p:txBody>
      </p:sp>
      <p:sp>
        <p:nvSpPr>
          <p:cNvPr id="5" name="TextBox 4">
            <a:extLst>
              <a:ext uri="{FF2B5EF4-FFF2-40B4-BE49-F238E27FC236}">
                <a16:creationId xmlns:a16="http://schemas.microsoft.com/office/drawing/2014/main" id="{615C329A-555D-4D11-BF22-CCC6D4CAB904}"/>
              </a:ext>
            </a:extLst>
          </p:cNvPr>
          <p:cNvSpPr txBox="1"/>
          <p:nvPr/>
        </p:nvSpPr>
        <p:spPr>
          <a:xfrm rot="16200000">
            <a:off x="-1484709" y="2665793"/>
            <a:ext cx="3311103" cy="276999"/>
          </a:xfrm>
          <a:prstGeom prst="rect">
            <a:avLst/>
          </a:prstGeom>
          <a:noFill/>
        </p:spPr>
        <p:txBody>
          <a:bodyPr wrap="square" rtlCol="0">
            <a:spAutoFit/>
          </a:bodyPr>
          <a:lstStyle/>
          <a:p>
            <a:pPr algn="ctr"/>
            <a:r>
              <a:rPr lang="en-US" sz="1200" dirty="0"/>
              <a:t>National Portrait Gallery, London</a:t>
            </a:r>
          </a:p>
        </p:txBody>
      </p:sp>
      <p:sp>
        <p:nvSpPr>
          <p:cNvPr id="20" name="TextBox 19">
            <a:extLst>
              <a:ext uri="{FF2B5EF4-FFF2-40B4-BE49-F238E27FC236}">
                <a16:creationId xmlns:a16="http://schemas.microsoft.com/office/drawing/2014/main" id="{3D4ABC75-BEBA-463F-B4FD-DFAF5433124F}"/>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15</a:t>
            </a:fld>
            <a:endParaRPr lang="en-US" b="1" dirty="0"/>
          </a:p>
        </p:txBody>
      </p:sp>
      <p:sp>
        <p:nvSpPr>
          <p:cNvPr id="2" name="TextBox 1">
            <a:extLst>
              <a:ext uri="{FF2B5EF4-FFF2-40B4-BE49-F238E27FC236}">
                <a16:creationId xmlns:a16="http://schemas.microsoft.com/office/drawing/2014/main" id="{AD888CAA-07AA-F818-B6E6-3F5A41371F10}"/>
              </a:ext>
            </a:extLst>
          </p:cNvPr>
          <p:cNvSpPr txBox="1"/>
          <p:nvPr/>
        </p:nvSpPr>
        <p:spPr>
          <a:xfrm>
            <a:off x="4621995" y="169108"/>
            <a:ext cx="5424530" cy="461665"/>
          </a:xfrm>
          <a:prstGeom prst="rect">
            <a:avLst/>
          </a:prstGeom>
          <a:noFill/>
        </p:spPr>
        <p:txBody>
          <a:bodyPr wrap="square" rtlCol="0">
            <a:spAutoFit/>
          </a:bodyPr>
          <a:lstStyle/>
          <a:p>
            <a:pPr algn="ctr"/>
            <a:r>
              <a:rPr lang="en-US" sz="2400" b="1" dirty="0"/>
              <a:t>Variables A,B take values of 0 or 1 </a:t>
            </a:r>
          </a:p>
        </p:txBody>
      </p:sp>
      <p:sp>
        <p:nvSpPr>
          <p:cNvPr id="3" name="TextBox 2">
            <a:extLst>
              <a:ext uri="{FF2B5EF4-FFF2-40B4-BE49-F238E27FC236}">
                <a16:creationId xmlns:a16="http://schemas.microsoft.com/office/drawing/2014/main" id="{80E05EA4-F182-9A8D-619A-B89E12950E5E}"/>
              </a:ext>
            </a:extLst>
          </p:cNvPr>
          <p:cNvSpPr txBox="1"/>
          <p:nvPr/>
        </p:nvSpPr>
        <p:spPr>
          <a:xfrm>
            <a:off x="9343021" y="1958823"/>
            <a:ext cx="1349334" cy="461665"/>
          </a:xfrm>
          <a:prstGeom prst="rect">
            <a:avLst/>
          </a:prstGeom>
          <a:noFill/>
        </p:spPr>
        <p:txBody>
          <a:bodyPr wrap="square" rtlCol="0">
            <a:spAutoFit/>
          </a:bodyPr>
          <a:lstStyle/>
          <a:p>
            <a:pPr algn="ctr"/>
            <a:r>
              <a:rPr lang="en-US" sz="2400" b="1" dirty="0"/>
              <a:t>XOR   </a:t>
            </a:r>
            <a:r>
              <a:rPr lang="en-US" sz="2400" b="0" i="0" kern="1200" dirty="0">
                <a:effectLst/>
                <a:latin typeface="+mn-lt"/>
                <a:ea typeface="+mn-ea"/>
                <a:cs typeface="+mn-cs"/>
              </a:rPr>
              <a:t>⊕</a:t>
            </a:r>
            <a:endParaRPr lang="en-US" sz="2400" b="1" dirty="0"/>
          </a:p>
        </p:txBody>
      </p:sp>
      <p:sp>
        <p:nvSpPr>
          <p:cNvPr id="12" name="TextBox 11">
            <a:extLst>
              <a:ext uri="{FF2B5EF4-FFF2-40B4-BE49-F238E27FC236}">
                <a16:creationId xmlns:a16="http://schemas.microsoft.com/office/drawing/2014/main" id="{173CCBCB-59BE-7F07-A2AD-1766F0AD3DD6}"/>
              </a:ext>
            </a:extLst>
          </p:cNvPr>
          <p:cNvSpPr txBox="1"/>
          <p:nvPr/>
        </p:nvSpPr>
        <p:spPr>
          <a:xfrm>
            <a:off x="4798126" y="971847"/>
            <a:ext cx="4131622" cy="461665"/>
          </a:xfrm>
          <a:prstGeom prst="rect">
            <a:avLst/>
          </a:prstGeom>
          <a:noFill/>
        </p:spPr>
        <p:txBody>
          <a:bodyPr wrap="square">
            <a:spAutoFit/>
          </a:bodyPr>
          <a:lstStyle/>
          <a:p>
            <a:pPr algn="ctr"/>
            <a:r>
              <a:rPr lang="en-US" sz="2400" b="1" dirty="0"/>
              <a:t>Key binary operations </a:t>
            </a:r>
            <a:endParaRPr lang="en-US" sz="2400" dirty="0"/>
          </a:p>
        </p:txBody>
      </p:sp>
      <p:graphicFrame>
        <p:nvGraphicFramePr>
          <p:cNvPr id="13" name="Table 1029">
            <a:extLst>
              <a:ext uri="{FF2B5EF4-FFF2-40B4-BE49-F238E27FC236}">
                <a16:creationId xmlns:a16="http://schemas.microsoft.com/office/drawing/2014/main" id="{CC0E8D09-F157-BBC8-1593-B8F4C9FEEA2D}"/>
              </a:ext>
            </a:extLst>
          </p:cNvPr>
          <p:cNvGraphicFramePr>
            <a:graphicFrameLocks noGrp="1"/>
          </p:cNvGraphicFramePr>
          <p:nvPr>
            <p:extLst>
              <p:ext uri="{D42A27DB-BD31-4B8C-83A1-F6EECF244321}">
                <p14:modId xmlns:p14="http://schemas.microsoft.com/office/powerpoint/2010/main" val="1763837482"/>
              </p:ext>
            </p:extLst>
          </p:nvPr>
        </p:nvGraphicFramePr>
        <p:xfrm>
          <a:off x="3125871" y="2804292"/>
          <a:ext cx="1690461" cy="2286000"/>
        </p:xfrm>
        <a:graphic>
          <a:graphicData uri="http://schemas.openxmlformats.org/drawingml/2006/table">
            <a:tbl>
              <a:tblPr firstRow="1">
                <a:tableStyleId>{073A0DAA-6AF3-43AB-8588-CEC1D06C72B9}</a:tableStyleId>
              </a:tblPr>
              <a:tblGrid>
                <a:gridCol w="377952">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t>A</a:t>
                      </a:r>
                    </a:p>
                  </a:txBody>
                  <a:tcPr/>
                </a:tc>
                <a:tc>
                  <a:txBody>
                    <a:bodyPr/>
                    <a:lstStyle/>
                    <a:p>
                      <a:r>
                        <a:rPr lang="en-US" sz="2400" dirty="0"/>
                        <a:t>B</a:t>
                      </a:r>
                    </a:p>
                  </a:txBody>
                  <a:tcPr/>
                </a:tc>
                <a:tc>
                  <a:txBody>
                    <a:bodyPr/>
                    <a:lstStyle/>
                    <a:p>
                      <a:pPr algn="ctr"/>
                      <a:r>
                        <a:rPr lang="en-US" sz="2400" dirty="0"/>
                        <a:t>A </a:t>
                      </a:r>
                      <a:r>
                        <a:rPr lang="en-US" sz="2400" kern="1200" dirty="0">
                          <a:effectLst/>
                        </a:rPr>
                        <a:t>∧ B</a:t>
                      </a:r>
                      <a:endParaRPr lang="en-US" sz="2400" dirty="0"/>
                    </a:p>
                  </a:txBody>
                  <a:tcPr/>
                </a:tc>
                <a:extLst>
                  <a:ext uri="{0D108BD9-81ED-4DB2-BD59-A6C34878D82A}">
                    <a16:rowId xmlns:a16="http://schemas.microsoft.com/office/drawing/2014/main" val="3532658002"/>
                  </a:ext>
                </a:extLst>
              </a:tr>
              <a:tr h="457200">
                <a:tc>
                  <a:txBody>
                    <a:bodyPr/>
                    <a:lstStyle/>
                    <a:p>
                      <a:pPr algn="ctr"/>
                      <a:r>
                        <a:rPr lang="en-US" sz="2400" dirty="0"/>
                        <a:t>0</a:t>
                      </a:r>
                    </a:p>
                  </a:txBody>
                  <a:tcPr/>
                </a:tc>
                <a:tc>
                  <a:txBody>
                    <a:bodyPr/>
                    <a:lstStyle/>
                    <a:p>
                      <a:pPr algn="ctr"/>
                      <a:r>
                        <a:rPr lang="en-US" sz="2400" dirty="0"/>
                        <a:t>0</a:t>
                      </a:r>
                    </a:p>
                  </a:txBody>
                  <a:tcPr/>
                </a:tc>
                <a:tc>
                  <a:txBody>
                    <a:bodyPr/>
                    <a:lstStyle/>
                    <a:p>
                      <a:pPr algn="ctr"/>
                      <a:r>
                        <a:rPr lang="en-US" sz="2400" dirty="0"/>
                        <a:t>0</a:t>
                      </a:r>
                    </a:p>
                  </a:txBody>
                  <a:tcPr/>
                </a:tc>
                <a:extLst>
                  <a:ext uri="{0D108BD9-81ED-4DB2-BD59-A6C34878D82A}">
                    <a16:rowId xmlns:a16="http://schemas.microsoft.com/office/drawing/2014/main" val="1474163713"/>
                  </a:ext>
                </a:extLst>
              </a:tr>
              <a:tr h="457200">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0</a:t>
                      </a:r>
                    </a:p>
                  </a:txBody>
                  <a:tcPr/>
                </a:tc>
                <a:extLst>
                  <a:ext uri="{0D108BD9-81ED-4DB2-BD59-A6C34878D82A}">
                    <a16:rowId xmlns:a16="http://schemas.microsoft.com/office/drawing/2014/main" val="3792232552"/>
                  </a:ext>
                </a:extLst>
              </a:tr>
              <a:tr h="457200">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0</a:t>
                      </a:r>
                    </a:p>
                  </a:txBody>
                  <a:tcPr/>
                </a:tc>
                <a:extLst>
                  <a:ext uri="{0D108BD9-81ED-4DB2-BD59-A6C34878D82A}">
                    <a16:rowId xmlns:a16="http://schemas.microsoft.com/office/drawing/2014/main" val="2796316636"/>
                  </a:ext>
                </a:extLst>
              </a:tr>
              <a:tr h="457200">
                <a:tc>
                  <a:txBody>
                    <a:bodyPr/>
                    <a:lstStyle/>
                    <a:p>
                      <a:pPr algn="ctr"/>
                      <a:r>
                        <a:rPr lang="en-US" sz="2400" dirty="0"/>
                        <a:t>1</a:t>
                      </a:r>
                    </a:p>
                  </a:txBody>
                  <a:tcPr/>
                </a:tc>
                <a:tc>
                  <a:txBody>
                    <a:bodyPr/>
                    <a:lstStyle/>
                    <a:p>
                      <a:pPr algn="ctr"/>
                      <a:r>
                        <a:rPr lang="en-US" sz="2400" dirty="0"/>
                        <a:t>1</a:t>
                      </a:r>
                    </a:p>
                  </a:txBody>
                  <a:tcPr/>
                </a:tc>
                <a:tc>
                  <a:txBody>
                    <a:bodyPr/>
                    <a:lstStyle/>
                    <a:p>
                      <a:pPr algn="ctr"/>
                      <a:r>
                        <a:rPr lang="en-US" sz="2400" dirty="0"/>
                        <a:t>1</a:t>
                      </a:r>
                    </a:p>
                  </a:txBody>
                  <a:tcPr/>
                </a:tc>
                <a:extLst>
                  <a:ext uri="{0D108BD9-81ED-4DB2-BD59-A6C34878D82A}">
                    <a16:rowId xmlns:a16="http://schemas.microsoft.com/office/drawing/2014/main" val="806517021"/>
                  </a:ext>
                </a:extLst>
              </a:tr>
            </a:tbl>
          </a:graphicData>
        </a:graphic>
      </p:graphicFrame>
      <p:sp>
        <p:nvSpPr>
          <p:cNvPr id="21" name="TextBox 20">
            <a:extLst>
              <a:ext uri="{FF2B5EF4-FFF2-40B4-BE49-F238E27FC236}">
                <a16:creationId xmlns:a16="http://schemas.microsoft.com/office/drawing/2014/main" id="{BAD272CB-AE01-16DE-D75F-AB1AD9459ACC}"/>
              </a:ext>
            </a:extLst>
          </p:cNvPr>
          <p:cNvSpPr txBox="1"/>
          <p:nvPr/>
        </p:nvSpPr>
        <p:spPr>
          <a:xfrm>
            <a:off x="3380542" y="1958823"/>
            <a:ext cx="1181119" cy="461665"/>
          </a:xfrm>
          <a:prstGeom prst="rect">
            <a:avLst/>
          </a:prstGeom>
          <a:noFill/>
        </p:spPr>
        <p:txBody>
          <a:bodyPr wrap="square">
            <a:spAutoFit/>
          </a:bodyPr>
          <a:lstStyle/>
          <a:p>
            <a:pPr algn="ctr"/>
            <a:r>
              <a:rPr lang="en-US" sz="2400" b="1" dirty="0"/>
              <a:t>AND   ∧</a:t>
            </a:r>
            <a:endParaRPr lang="en-US" sz="2400" dirty="0"/>
          </a:p>
        </p:txBody>
      </p:sp>
      <p:sp>
        <p:nvSpPr>
          <p:cNvPr id="23" name="TextBox 22">
            <a:extLst>
              <a:ext uri="{FF2B5EF4-FFF2-40B4-BE49-F238E27FC236}">
                <a16:creationId xmlns:a16="http://schemas.microsoft.com/office/drawing/2014/main" id="{D5C0ABCF-B86E-09DF-7864-EF2953C6C653}"/>
              </a:ext>
            </a:extLst>
          </p:cNvPr>
          <p:cNvSpPr txBox="1"/>
          <p:nvPr/>
        </p:nvSpPr>
        <p:spPr>
          <a:xfrm>
            <a:off x="6116962" y="1958823"/>
            <a:ext cx="1496291" cy="461665"/>
          </a:xfrm>
          <a:prstGeom prst="rect">
            <a:avLst/>
          </a:prstGeom>
          <a:noFill/>
        </p:spPr>
        <p:txBody>
          <a:bodyPr wrap="square">
            <a:spAutoFit/>
          </a:bodyPr>
          <a:lstStyle/>
          <a:p>
            <a:pPr algn="ctr"/>
            <a:r>
              <a:rPr lang="en-US" sz="2400" b="1" dirty="0"/>
              <a:t>OR   ∨</a:t>
            </a:r>
            <a:endParaRPr lang="en-US" sz="2400" dirty="0"/>
          </a:p>
        </p:txBody>
      </p:sp>
      <p:graphicFrame>
        <p:nvGraphicFramePr>
          <p:cNvPr id="26" name="Table 1029">
            <a:extLst>
              <a:ext uri="{FF2B5EF4-FFF2-40B4-BE49-F238E27FC236}">
                <a16:creationId xmlns:a16="http://schemas.microsoft.com/office/drawing/2014/main" id="{984AF486-5483-2172-3DA7-679636166B35}"/>
              </a:ext>
            </a:extLst>
          </p:cNvPr>
          <p:cNvGraphicFramePr>
            <a:graphicFrameLocks noGrp="1"/>
          </p:cNvGraphicFramePr>
          <p:nvPr>
            <p:extLst>
              <p:ext uri="{D42A27DB-BD31-4B8C-83A1-F6EECF244321}">
                <p14:modId xmlns:p14="http://schemas.microsoft.com/office/powerpoint/2010/main" val="1613751662"/>
              </p:ext>
            </p:extLst>
          </p:nvPr>
        </p:nvGraphicFramePr>
        <p:xfrm>
          <a:off x="6130713" y="2804292"/>
          <a:ext cx="1690461" cy="2286000"/>
        </p:xfrm>
        <a:graphic>
          <a:graphicData uri="http://schemas.openxmlformats.org/drawingml/2006/table">
            <a:tbl>
              <a:tblPr firstRow="1">
                <a:tableStyleId>{073A0DAA-6AF3-43AB-8588-CEC1D06C72B9}</a:tableStyleId>
              </a:tblPr>
              <a:tblGrid>
                <a:gridCol w="377952">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t>A</a:t>
                      </a:r>
                    </a:p>
                  </a:txBody>
                  <a:tcPr/>
                </a:tc>
                <a:tc>
                  <a:txBody>
                    <a:bodyPr/>
                    <a:lstStyle/>
                    <a:p>
                      <a:r>
                        <a:rPr lang="en-US" sz="2400" dirty="0"/>
                        <a:t>B</a:t>
                      </a:r>
                    </a:p>
                  </a:txBody>
                  <a:tcPr/>
                </a:tc>
                <a:tc>
                  <a:txBody>
                    <a:bodyPr/>
                    <a:lstStyle/>
                    <a:p>
                      <a:pPr algn="ctr"/>
                      <a:r>
                        <a:rPr lang="en-US" sz="2400" dirty="0"/>
                        <a:t>A </a:t>
                      </a:r>
                      <a:r>
                        <a:rPr lang="en-US" sz="2400" b="0" i="0" kern="1200" dirty="0">
                          <a:solidFill>
                            <a:schemeClr val="lt1"/>
                          </a:solidFill>
                          <a:effectLst/>
                          <a:latin typeface="+mn-lt"/>
                          <a:ea typeface="+mn-ea"/>
                          <a:cs typeface="+mn-cs"/>
                        </a:rPr>
                        <a:t>∨</a:t>
                      </a:r>
                      <a:r>
                        <a:rPr lang="en-US" sz="2400" kern="1200" dirty="0">
                          <a:effectLst/>
                        </a:rPr>
                        <a:t> B</a:t>
                      </a:r>
                      <a:endParaRPr lang="en-US" sz="2400" dirty="0"/>
                    </a:p>
                  </a:txBody>
                  <a:tcPr/>
                </a:tc>
                <a:extLst>
                  <a:ext uri="{0D108BD9-81ED-4DB2-BD59-A6C34878D82A}">
                    <a16:rowId xmlns:a16="http://schemas.microsoft.com/office/drawing/2014/main" val="3532658002"/>
                  </a:ext>
                </a:extLst>
              </a:tr>
              <a:tr h="457200">
                <a:tc>
                  <a:txBody>
                    <a:bodyPr/>
                    <a:lstStyle/>
                    <a:p>
                      <a:pPr algn="ctr"/>
                      <a:r>
                        <a:rPr lang="en-US" sz="2400" dirty="0"/>
                        <a:t>0</a:t>
                      </a:r>
                    </a:p>
                  </a:txBody>
                  <a:tcPr/>
                </a:tc>
                <a:tc>
                  <a:txBody>
                    <a:bodyPr/>
                    <a:lstStyle/>
                    <a:p>
                      <a:pPr algn="ctr"/>
                      <a:r>
                        <a:rPr lang="en-US" sz="2400" dirty="0"/>
                        <a:t>0</a:t>
                      </a:r>
                    </a:p>
                  </a:txBody>
                  <a:tcPr/>
                </a:tc>
                <a:tc>
                  <a:txBody>
                    <a:bodyPr/>
                    <a:lstStyle/>
                    <a:p>
                      <a:pPr algn="ctr"/>
                      <a:r>
                        <a:rPr lang="en-US" sz="2400" dirty="0"/>
                        <a:t>0</a:t>
                      </a:r>
                    </a:p>
                  </a:txBody>
                  <a:tcPr/>
                </a:tc>
                <a:extLst>
                  <a:ext uri="{0D108BD9-81ED-4DB2-BD59-A6C34878D82A}">
                    <a16:rowId xmlns:a16="http://schemas.microsoft.com/office/drawing/2014/main" val="1474163713"/>
                  </a:ext>
                </a:extLst>
              </a:tr>
              <a:tr h="457200">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1</a:t>
                      </a:r>
                    </a:p>
                  </a:txBody>
                  <a:tcPr/>
                </a:tc>
                <a:extLst>
                  <a:ext uri="{0D108BD9-81ED-4DB2-BD59-A6C34878D82A}">
                    <a16:rowId xmlns:a16="http://schemas.microsoft.com/office/drawing/2014/main" val="3792232552"/>
                  </a:ext>
                </a:extLst>
              </a:tr>
              <a:tr h="457200">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1</a:t>
                      </a:r>
                    </a:p>
                  </a:txBody>
                  <a:tcPr/>
                </a:tc>
                <a:extLst>
                  <a:ext uri="{0D108BD9-81ED-4DB2-BD59-A6C34878D82A}">
                    <a16:rowId xmlns:a16="http://schemas.microsoft.com/office/drawing/2014/main" val="2796316636"/>
                  </a:ext>
                </a:extLst>
              </a:tr>
              <a:tr h="457200">
                <a:tc>
                  <a:txBody>
                    <a:bodyPr/>
                    <a:lstStyle/>
                    <a:p>
                      <a:pPr algn="ctr"/>
                      <a:r>
                        <a:rPr lang="en-US" sz="2400" dirty="0"/>
                        <a:t>1</a:t>
                      </a:r>
                    </a:p>
                  </a:txBody>
                  <a:tcPr/>
                </a:tc>
                <a:tc>
                  <a:txBody>
                    <a:bodyPr/>
                    <a:lstStyle/>
                    <a:p>
                      <a:pPr algn="ctr"/>
                      <a:r>
                        <a:rPr lang="en-US" sz="2400" dirty="0"/>
                        <a:t>1</a:t>
                      </a:r>
                    </a:p>
                  </a:txBody>
                  <a:tcPr/>
                </a:tc>
                <a:tc>
                  <a:txBody>
                    <a:bodyPr/>
                    <a:lstStyle/>
                    <a:p>
                      <a:pPr algn="ctr"/>
                      <a:r>
                        <a:rPr lang="en-US" sz="2400" dirty="0"/>
                        <a:t>1</a:t>
                      </a:r>
                    </a:p>
                  </a:txBody>
                  <a:tcPr/>
                </a:tc>
                <a:extLst>
                  <a:ext uri="{0D108BD9-81ED-4DB2-BD59-A6C34878D82A}">
                    <a16:rowId xmlns:a16="http://schemas.microsoft.com/office/drawing/2014/main" val="806517021"/>
                  </a:ext>
                </a:extLst>
              </a:tr>
            </a:tbl>
          </a:graphicData>
        </a:graphic>
      </p:graphicFrame>
      <p:graphicFrame>
        <p:nvGraphicFramePr>
          <p:cNvPr id="27" name="Table 1029">
            <a:extLst>
              <a:ext uri="{FF2B5EF4-FFF2-40B4-BE49-F238E27FC236}">
                <a16:creationId xmlns:a16="http://schemas.microsoft.com/office/drawing/2014/main" id="{A4048462-AE84-AABB-A04B-96B0838F78DC}"/>
              </a:ext>
            </a:extLst>
          </p:cNvPr>
          <p:cNvGraphicFramePr>
            <a:graphicFrameLocks noGrp="1"/>
          </p:cNvGraphicFramePr>
          <p:nvPr>
            <p:extLst>
              <p:ext uri="{D42A27DB-BD31-4B8C-83A1-F6EECF244321}">
                <p14:modId xmlns:p14="http://schemas.microsoft.com/office/powerpoint/2010/main" val="3135393768"/>
              </p:ext>
            </p:extLst>
          </p:nvPr>
        </p:nvGraphicFramePr>
        <p:xfrm>
          <a:off x="9131206" y="2804292"/>
          <a:ext cx="1685889" cy="2286000"/>
        </p:xfrm>
        <a:graphic>
          <a:graphicData uri="http://schemas.openxmlformats.org/drawingml/2006/table">
            <a:tbl>
              <a:tblPr firstRow="1">
                <a:tableStyleId>{073A0DAA-6AF3-43AB-8588-CEC1D06C72B9}</a:tableStyleId>
              </a:tblPr>
              <a:tblGrid>
                <a:gridCol w="373380">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solidFill>
                            <a:schemeClr val="bg1"/>
                          </a:solidFill>
                        </a:rPr>
                        <a:t>A</a:t>
                      </a:r>
                    </a:p>
                  </a:txBody>
                  <a:tcPr>
                    <a:solidFill>
                      <a:schemeClr val="tx1"/>
                    </a:solidFill>
                  </a:tcPr>
                </a:tc>
                <a:tc>
                  <a:txBody>
                    <a:bodyPr/>
                    <a:lstStyle/>
                    <a:p>
                      <a:r>
                        <a:rPr lang="en-US" sz="2400" dirty="0">
                          <a:solidFill>
                            <a:schemeClr val="bg1"/>
                          </a:solidFill>
                        </a:rPr>
                        <a:t>B</a:t>
                      </a:r>
                    </a:p>
                  </a:txBody>
                  <a:tcPr>
                    <a:solidFill>
                      <a:schemeClr val="tx1"/>
                    </a:solidFill>
                  </a:tcPr>
                </a:tc>
                <a:tc>
                  <a:txBody>
                    <a:bodyPr/>
                    <a:lstStyle/>
                    <a:p>
                      <a:pPr algn="ctr"/>
                      <a:r>
                        <a:rPr lang="en-US" sz="2400" dirty="0">
                          <a:solidFill>
                            <a:schemeClr val="bg1"/>
                          </a:solidFill>
                        </a:rPr>
                        <a:t>A </a:t>
                      </a:r>
                      <a:r>
                        <a:rPr lang="en-US" sz="1800" b="0" i="0" kern="1200" dirty="0">
                          <a:solidFill>
                            <a:schemeClr val="bg1"/>
                          </a:solidFill>
                          <a:effectLst/>
                          <a:latin typeface="+mn-lt"/>
                          <a:ea typeface="+mn-ea"/>
                          <a:cs typeface="+mn-cs"/>
                        </a:rPr>
                        <a:t>⊕</a:t>
                      </a:r>
                      <a:r>
                        <a:rPr lang="en-US" sz="1800" kern="1200" dirty="0">
                          <a:solidFill>
                            <a:schemeClr val="bg1"/>
                          </a:solidFill>
                          <a:effectLst/>
                        </a:rPr>
                        <a:t> </a:t>
                      </a:r>
                      <a:r>
                        <a:rPr lang="en-US" sz="2400" kern="1200" dirty="0">
                          <a:solidFill>
                            <a:schemeClr val="bg1"/>
                          </a:solidFill>
                          <a:effectLst/>
                        </a:rPr>
                        <a:t>B</a:t>
                      </a:r>
                      <a:endParaRPr lang="en-US" sz="2400" dirty="0">
                        <a:solidFill>
                          <a:schemeClr val="bg1"/>
                        </a:solidFill>
                      </a:endParaRPr>
                    </a:p>
                  </a:txBody>
                  <a:tcPr>
                    <a:solidFill>
                      <a:schemeClr val="tx1"/>
                    </a:solidFill>
                  </a:tcPr>
                </a:tc>
                <a:extLst>
                  <a:ext uri="{0D108BD9-81ED-4DB2-BD59-A6C34878D82A}">
                    <a16:rowId xmlns:a16="http://schemas.microsoft.com/office/drawing/2014/main" val="3532658002"/>
                  </a:ext>
                </a:extLst>
              </a:tr>
              <a:tr h="457200">
                <a:tc>
                  <a:txBody>
                    <a:bodyPr/>
                    <a:lstStyle/>
                    <a:p>
                      <a:pPr algn="ctr"/>
                      <a:r>
                        <a:rPr lang="en-US" sz="2400" dirty="0">
                          <a:solidFill>
                            <a:schemeClr val="tx1"/>
                          </a:solidFill>
                        </a:rPr>
                        <a:t>0</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0</a:t>
                      </a:r>
                    </a:p>
                  </a:txBody>
                  <a:tcPr/>
                </a:tc>
                <a:extLst>
                  <a:ext uri="{0D108BD9-81ED-4DB2-BD59-A6C34878D82A}">
                    <a16:rowId xmlns:a16="http://schemas.microsoft.com/office/drawing/2014/main" val="1474163713"/>
                  </a:ext>
                </a:extLst>
              </a:tr>
              <a:tr h="457200">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3792232552"/>
                  </a:ext>
                </a:extLst>
              </a:tr>
              <a:tr h="457200">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2796316636"/>
                  </a:ext>
                </a:extLst>
              </a:tr>
              <a:tr h="457200">
                <a:tc>
                  <a:txBody>
                    <a:bodyPr/>
                    <a:lstStyle/>
                    <a:p>
                      <a:pPr algn="ctr"/>
                      <a:r>
                        <a:rPr lang="en-US" sz="2400" dirty="0">
                          <a:solidFill>
                            <a:schemeClr val="tx1"/>
                          </a:solidFill>
                        </a:rPr>
                        <a:t>1</a:t>
                      </a:r>
                    </a:p>
                  </a:txBody>
                  <a:tcPr/>
                </a:tc>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extLst>
                  <a:ext uri="{0D108BD9-81ED-4DB2-BD59-A6C34878D82A}">
                    <a16:rowId xmlns:a16="http://schemas.microsoft.com/office/drawing/2014/main" val="806517021"/>
                  </a:ext>
                </a:extLst>
              </a:tr>
            </a:tbl>
          </a:graphicData>
        </a:graphic>
      </p:graphicFrame>
      <p:sp>
        <p:nvSpPr>
          <p:cNvPr id="2049" name="TextBox 2048">
            <a:extLst>
              <a:ext uri="{FF2B5EF4-FFF2-40B4-BE49-F238E27FC236}">
                <a16:creationId xmlns:a16="http://schemas.microsoft.com/office/drawing/2014/main" id="{6F4D57E3-8569-7CC9-7FB3-E86946704A85}"/>
              </a:ext>
            </a:extLst>
          </p:cNvPr>
          <p:cNvSpPr txBox="1"/>
          <p:nvPr/>
        </p:nvSpPr>
        <p:spPr>
          <a:xfrm>
            <a:off x="9097850" y="2485528"/>
            <a:ext cx="1752600" cy="338554"/>
          </a:xfrm>
          <a:prstGeom prst="rect">
            <a:avLst/>
          </a:prstGeom>
          <a:noFill/>
        </p:spPr>
        <p:txBody>
          <a:bodyPr wrap="square">
            <a:spAutoFit/>
          </a:bodyPr>
          <a:lstStyle/>
          <a:p>
            <a:pPr algn="ctr"/>
            <a:r>
              <a:rPr lang="en-US" sz="1600" b="1" dirty="0"/>
              <a:t>Exclusive OR</a:t>
            </a:r>
            <a:endParaRPr lang="en-US" sz="1600" dirty="0"/>
          </a:p>
        </p:txBody>
      </p:sp>
      <p:sp>
        <p:nvSpPr>
          <p:cNvPr id="2051" name="TextBox 2050">
            <a:extLst>
              <a:ext uri="{FF2B5EF4-FFF2-40B4-BE49-F238E27FC236}">
                <a16:creationId xmlns:a16="http://schemas.microsoft.com/office/drawing/2014/main" id="{9BC5687E-11DC-E903-F7C0-A8289338488D}"/>
              </a:ext>
            </a:extLst>
          </p:cNvPr>
          <p:cNvSpPr txBox="1"/>
          <p:nvPr/>
        </p:nvSpPr>
        <p:spPr>
          <a:xfrm>
            <a:off x="6088364" y="2485528"/>
            <a:ext cx="1752600" cy="338554"/>
          </a:xfrm>
          <a:prstGeom prst="rect">
            <a:avLst/>
          </a:prstGeom>
          <a:noFill/>
        </p:spPr>
        <p:txBody>
          <a:bodyPr wrap="square">
            <a:spAutoFit/>
          </a:bodyPr>
          <a:lstStyle/>
          <a:p>
            <a:pPr algn="ctr"/>
            <a:r>
              <a:rPr lang="en-US" sz="1600" b="1" dirty="0"/>
              <a:t>“addition”</a:t>
            </a:r>
            <a:endParaRPr lang="en-US" sz="1600" dirty="0"/>
          </a:p>
        </p:txBody>
      </p:sp>
      <p:sp>
        <p:nvSpPr>
          <p:cNvPr id="2053" name="TextBox 2052">
            <a:extLst>
              <a:ext uri="{FF2B5EF4-FFF2-40B4-BE49-F238E27FC236}">
                <a16:creationId xmlns:a16="http://schemas.microsoft.com/office/drawing/2014/main" id="{77D3FBCB-261F-B77C-F74D-57249C3EF786}"/>
              </a:ext>
            </a:extLst>
          </p:cNvPr>
          <p:cNvSpPr txBox="1"/>
          <p:nvPr/>
        </p:nvSpPr>
        <p:spPr>
          <a:xfrm>
            <a:off x="3096976" y="2485528"/>
            <a:ext cx="1752600" cy="338554"/>
          </a:xfrm>
          <a:prstGeom prst="rect">
            <a:avLst/>
          </a:prstGeom>
          <a:noFill/>
        </p:spPr>
        <p:txBody>
          <a:bodyPr wrap="square">
            <a:spAutoFit/>
          </a:bodyPr>
          <a:lstStyle/>
          <a:p>
            <a:pPr algn="ctr"/>
            <a:r>
              <a:rPr lang="en-US" sz="1600" b="1" dirty="0"/>
              <a:t>“multiplication”</a:t>
            </a:r>
            <a:endParaRPr lang="en-US" sz="1600" dirty="0"/>
          </a:p>
        </p:txBody>
      </p:sp>
      <p:sp>
        <p:nvSpPr>
          <p:cNvPr id="2056" name="TextBox 2055">
            <a:extLst>
              <a:ext uri="{FF2B5EF4-FFF2-40B4-BE49-F238E27FC236}">
                <a16:creationId xmlns:a16="http://schemas.microsoft.com/office/drawing/2014/main" id="{1A77A927-5D9F-236F-8EDE-7D136B00B2AF}"/>
              </a:ext>
            </a:extLst>
          </p:cNvPr>
          <p:cNvSpPr txBox="1"/>
          <p:nvPr/>
        </p:nvSpPr>
        <p:spPr>
          <a:xfrm>
            <a:off x="4252399" y="5235197"/>
            <a:ext cx="5424530" cy="461665"/>
          </a:xfrm>
          <a:prstGeom prst="rect">
            <a:avLst/>
          </a:prstGeom>
          <a:noFill/>
        </p:spPr>
        <p:txBody>
          <a:bodyPr wrap="square" rtlCol="0">
            <a:spAutoFit/>
          </a:bodyPr>
          <a:lstStyle/>
          <a:p>
            <a:pPr algn="ctr"/>
            <a:r>
              <a:rPr lang="en-US" sz="2400" b="1" dirty="0"/>
              <a:t>Truth Tables</a:t>
            </a:r>
          </a:p>
        </p:txBody>
      </p:sp>
    </p:spTree>
    <p:extLst>
      <p:ext uri="{BB962C8B-B14F-4D97-AF65-F5344CB8AC3E}">
        <p14:creationId xmlns:p14="http://schemas.microsoft.com/office/powerpoint/2010/main" val="155445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2DA30-C533-4839-8446-5AB00C197143}"/>
              </a:ext>
            </a:extLst>
          </p:cNvPr>
          <p:cNvSpPr/>
          <p:nvPr/>
        </p:nvSpPr>
        <p:spPr>
          <a:xfrm>
            <a:off x="570407" y="1616244"/>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371F7DF-A822-492B-8983-F8BA8E56328A}"/>
              </a:ext>
            </a:extLst>
          </p:cNvPr>
          <p:cNvSpPr/>
          <p:nvPr/>
        </p:nvSpPr>
        <p:spPr>
          <a:xfrm>
            <a:off x="1442992" y="15248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BC124E-B3FE-4872-8F84-DCA2E360A003}"/>
              </a:ext>
            </a:extLst>
          </p:cNvPr>
          <p:cNvSpPr/>
          <p:nvPr/>
        </p:nvSpPr>
        <p:spPr>
          <a:xfrm>
            <a:off x="3047096" y="15248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B1D5747-8C30-4FA1-9766-86508DD8280A}"/>
              </a:ext>
            </a:extLst>
          </p:cNvPr>
          <p:cNvSpPr/>
          <p:nvPr/>
        </p:nvSpPr>
        <p:spPr>
          <a:xfrm>
            <a:off x="3525242" y="1543854"/>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625D0F4-4E58-4B80-B8DB-3DDDC134D271}"/>
              </a:ext>
            </a:extLst>
          </p:cNvPr>
          <p:cNvSpPr/>
          <p:nvPr/>
        </p:nvSpPr>
        <p:spPr>
          <a:xfrm>
            <a:off x="1925050" y="154623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59440D5C-AC9E-4523-9E90-BBEFD87B214D}"/>
              </a:ext>
            </a:extLst>
          </p:cNvPr>
          <p:cNvCxnSpPr>
            <a:cxnSpLocks/>
          </p:cNvCxnSpPr>
          <p:nvPr/>
        </p:nvCxnSpPr>
        <p:spPr>
          <a:xfrm rot="-1800000">
            <a:off x="1408927" y="1486232"/>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4D90AE2-3C1A-44E9-AC6C-0AA76F23963C}"/>
              </a:ext>
            </a:extLst>
          </p:cNvPr>
          <p:cNvSpPr/>
          <p:nvPr/>
        </p:nvSpPr>
        <p:spPr>
          <a:xfrm>
            <a:off x="1377579" y="1548620"/>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7E93D6A-1112-48BD-BDCC-6566B7FC0A91}"/>
              </a:ext>
            </a:extLst>
          </p:cNvPr>
          <p:cNvCxnSpPr>
            <a:cxnSpLocks/>
          </p:cNvCxnSpPr>
          <p:nvPr/>
        </p:nvCxnSpPr>
        <p:spPr>
          <a:xfrm rot="-1800000">
            <a:off x="3011529" y="1486230"/>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9B13865-852F-4D59-AC36-478A678F55CB}"/>
              </a:ext>
            </a:extLst>
          </p:cNvPr>
          <p:cNvSpPr/>
          <p:nvPr/>
        </p:nvSpPr>
        <p:spPr>
          <a:xfrm>
            <a:off x="2980181" y="154861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BAD7F6C-E440-4780-B451-1361A1660757}"/>
              </a:ext>
            </a:extLst>
          </p:cNvPr>
          <p:cNvSpPr/>
          <p:nvPr/>
        </p:nvSpPr>
        <p:spPr>
          <a:xfrm>
            <a:off x="570407" y="4892844"/>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72D83B1-9C2D-4078-ACA0-C7D9484C76B1}"/>
              </a:ext>
            </a:extLst>
          </p:cNvPr>
          <p:cNvSpPr/>
          <p:nvPr/>
        </p:nvSpPr>
        <p:spPr>
          <a:xfrm>
            <a:off x="1442992" y="48014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64FF01B-F11F-41B5-83CC-4FBEAE9E19D6}"/>
              </a:ext>
            </a:extLst>
          </p:cNvPr>
          <p:cNvSpPr/>
          <p:nvPr/>
        </p:nvSpPr>
        <p:spPr>
          <a:xfrm>
            <a:off x="3047096" y="48014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87E03BA-3E7A-43C1-9590-334F40A03C31}"/>
              </a:ext>
            </a:extLst>
          </p:cNvPr>
          <p:cNvSpPr/>
          <p:nvPr/>
        </p:nvSpPr>
        <p:spPr>
          <a:xfrm>
            <a:off x="3525242" y="4820454"/>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5761001-977C-4B74-8CD2-A832107810D3}"/>
              </a:ext>
            </a:extLst>
          </p:cNvPr>
          <p:cNvSpPr/>
          <p:nvPr/>
        </p:nvSpPr>
        <p:spPr>
          <a:xfrm>
            <a:off x="1925050" y="482283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a:extLst>
              <a:ext uri="{FF2B5EF4-FFF2-40B4-BE49-F238E27FC236}">
                <a16:creationId xmlns:a16="http://schemas.microsoft.com/office/drawing/2014/main" id="{301A7FF3-85DF-4E3D-928D-F380C31B82D0}"/>
              </a:ext>
            </a:extLst>
          </p:cNvPr>
          <p:cNvCxnSpPr>
            <a:cxnSpLocks/>
          </p:cNvCxnSpPr>
          <p:nvPr/>
        </p:nvCxnSpPr>
        <p:spPr>
          <a:xfrm rot="-1800000">
            <a:off x="3011529" y="4762830"/>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A6FA67CA-6664-446C-9696-C2ACF0536C77}"/>
              </a:ext>
            </a:extLst>
          </p:cNvPr>
          <p:cNvSpPr/>
          <p:nvPr/>
        </p:nvSpPr>
        <p:spPr>
          <a:xfrm>
            <a:off x="2980181" y="482521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353553FE-3439-4E8D-BD48-64D1C762CCFF}"/>
              </a:ext>
            </a:extLst>
          </p:cNvPr>
          <p:cNvCxnSpPr>
            <a:cxnSpLocks/>
          </p:cNvCxnSpPr>
          <p:nvPr/>
        </p:nvCxnSpPr>
        <p:spPr>
          <a:xfrm rot="-540000">
            <a:off x="1452174" y="4849424"/>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340A8BDA-665F-4FBE-B5CD-50974643074D}"/>
              </a:ext>
            </a:extLst>
          </p:cNvPr>
          <p:cNvSpPr/>
          <p:nvPr/>
        </p:nvSpPr>
        <p:spPr>
          <a:xfrm>
            <a:off x="1383937" y="4828953"/>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A0E5608-BBFD-44C4-80CA-E4DC1CE630C1}"/>
              </a:ext>
            </a:extLst>
          </p:cNvPr>
          <p:cNvSpPr/>
          <p:nvPr/>
        </p:nvSpPr>
        <p:spPr>
          <a:xfrm>
            <a:off x="7075984" y="1616245"/>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Delay 120">
            <a:extLst>
              <a:ext uri="{FF2B5EF4-FFF2-40B4-BE49-F238E27FC236}">
                <a16:creationId xmlns:a16="http://schemas.microsoft.com/office/drawing/2014/main" id="{70370DF0-0262-41EB-8FE9-88CC8F3AB428}"/>
              </a:ext>
            </a:extLst>
          </p:cNvPr>
          <p:cNvSpPr/>
          <p:nvPr/>
        </p:nvSpPr>
        <p:spPr>
          <a:xfrm>
            <a:off x="11108241" y="2422425"/>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402B3BCD-5E08-4EB6-86E5-1BA76F026499}"/>
              </a:ext>
            </a:extLst>
          </p:cNvPr>
          <p:cNvCxnSpPr/>
          <p:nvPr/>
        </p:nvCxnSpPr>
        <p:spPr>
          <a:xfrm>
            <a:off x="11103479" y="2411678"/>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268EE16-E008-4D47-AEBF-D554A61C7E90}"/>
              </a:ext>
            </a:extLst>
          </p:cNvPr>
          <p:cNvCxnSpPr/>
          <p:nvPr/>
        </p:nvCxnSpPr>
        <p:spPr>
          <a:xfrm>
            <a:off x="10910834" y="2615837"/>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5058D1E-4E6D-4F51-ABCD-F723AAAAAE1C}"/>
              </a:ext>
            </a:extLst>
          </p:cNvPr>
          <p:cNvCxnSpPr/>
          <p:nvPr/>
        </p:nvCxnSpPr>
        <p:spPr>
          <a:xfrm>
            <a:off x="10910834" y="2873719"/>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1694D319-C85C-45F4-BE8F-FA77AD35B040}"/>
              </a:ext>
            </a:extLst>
          </p:cNvPr>
          <p:cNvSpPr>
            <a:spLocks/>
          </p:cNvSpPr>
          <p:nvPr/>
        </p:nvSpPr>
        <p:spPr>
          <a:xfrm>
            <a:off x="10726197" y="2641625"/>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06BDCECE-31A0-4DEB-9107-7EEB5DD1E638}"/>
              </a:ext>
            </a:extLst>
          </p:cNvPr>
          <p:cNvSpPr txBox="1"/>
          <p:nvPr/>
        </p:nvSpPr>
        <p:spPr>
          <a:xfrm>
            <a:off x="11164032" y="2565941"/>
            <a:ext cx="454815" cy="307778"/>
          </a:xfrm>
          <a:prstGeom prst="rect">
            <a:avLst/>
          </a:prstGeom>
          <a:noFill/>
        </p:spPr>
        <p:txBody>
          <a:bodyPr wrap="square" rtlCol="0">
            <a:spAutoFit/>
          </a:bodyPr>
          <a:lstStyle/>
          <a:p>
            <a:r>
              <a:rPr lang="en-US" sz="1400" dirty="0"/>
              <a:t>LED</a:t>
            </a:r>
          </a:p>
        </p:txBody>
      </p:sp>
      <p:sp>
        <p:nvSpPr>
          <p:cNvPr id="128" name="Rectangle 127">
            <a:extLst>
              <a:ext uri="{FF2B5EF4-FFF2-40B4-BE49-F238E27FC236}">
                <a16:creationId xmlns:a16="http://schemas.microsoft.com/office/drawing/2014/main" id="{93E50327-A3BA-4704-AAC1-6E3437F5F566}"/>
              </a:ext>
            </a:extLst>
          </p:cNvPr>
          <p:cNvSpPr/>
          <p:nvPr/>
        </p:nvSpPr>
        <p:spPr>
          <a:xfrm>
            <a:off x="7948567" y="15248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9D49FD8-1DA9-49DE-9B5C-198DBF2D7683}"/>
              </a:ext>
            </a:extLst>
          </p:cNvPr>
          <p:cNvSpPr/>
          <p:nvPr/>
        </p:nvSpPr>
        <p:spPr>
          <a:xfrm>
            <a:off x="9552671" y="15248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3AB4934A-7B9B-4F56-A5CC-DC8FFECC5397}"/>
              </a:ext>
            </a:extLst>
          </p:cNvPr>
          <p:cNvSpPr/>
          <p:nvPr/>
        </p:nvSpPr>
        <p:spPr>
          <a:xfrm>
            <a:off x="10030817" y="1543854"/>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B31C095-6202-4A2F-B37E-63B62A29EA90}"/>
              </a:ext>
            </a:extLst>
          </p:cNvPr>
          <p:cNvSpPr/>
          <p:nvPr/>
        </p:nvSpPr>
        <p:spPr>
          <a:xfrm>
            <a:off x="8430625" y="154623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FE7B99C8-11A3-4B8C-B203-7103CD3B64B7}"/>
              </a:ext>
            </a:extLst>
          </p:cNvPr>
          <p:cNvCxnSpPr>
            <a:cxnSpLocks/>
          </p:cNvCxnSpPr>
          <p:nvPr/>
        </p:nvCxnSpPr>
        <p:spPr>
          <a:xfrm rot="-1800000">
            <a:off x="7914502" y="1486232"/>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21344321-B996-43B9-9BF9-D3E4D3780E3B}"/>
              </a:ext>
            </a:extLst>
          </p:cNvPr>
          <p:cNvSpPr/>
          <p:nvPr/>
        </p:nvSpPr>
        <p:spPr>
          <a:xfrm>
            <a:off x="7883154" y="1548620"/>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62CED805-BD0C-41C6-91B0-33FDA0843D41}"/>
              </a:ext>
            </a:extLst>
          </p:cNvPr>
          <p:cNvCxnSpPr>
            <a:cxnSpLocks/>
          </p:cNvCxnSpPr>
          <p:nvPr/>
        </p:nvCxnSpPr>
        <p:spPr>
          <a:xfrm rot="-540000">
            <a:off x="9550314" y="1568017"/>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049374AC-ECFC-48E2-9911-64F7CF3309FA}"/>
              </a:ext>
            </a:extLst>
          </p:cNvPr>
          <p:cNvSpPr/>
          <p:nvPr/>
        </p:nvSpPr>
        <p:spPr>
          <a:xfrm>
            <a:off x="9482077" y="154754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C6B93DE-BE52-403C-966E-7B5B33FC276B}"/>
              </a:ext>
            </a:extLst>
          </p:cNvPr>
          <p:cNvSpPr/>
          <p:nvPr/>
        </p:nvSpPr>
        <p:spPr>
          <a:xfrm>
            <a:off x="7075984" y="4892845"/>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8BD44C3D-B068-4E8F-8BE2-3D3698259F5C}"/>
              </a:ext>
            </a:extLst>
          </p:cNvPr>
          <p:cNvSpPr/>
          <p:nvPr/>
        </p:nvSpPr>
        <p:spPr>
          <a:xfrm>
            <a:off x="7948567" y="48014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266E304E-DB39-438E-9BD7-67824994A857}"/>
              </a:ext>
            </a:extLst>
          </p:cNvPr>
          <p:cNvSpPr/>
          <p:nvPr/>
        </p:nvSpPr>
        <p:spPr>
          <a:xfrm>
            <a:off x="9552671" y="480140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E1F57F4-6F93-4572-BBA3-516E8A430BC5}"/>
              </a:ext>
            </a:extLst>
          </p:cNvPr>
          <p:cNvSpPr/>
          <p:nvPr/>
        </p:nvSpPr>
        <p:spPr>
          <a:xfrm>
            <a:off x="10030817" y="4820454"/>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28B6345D-9157-408E-B62D-74AF5D15E9F2}"/>
              </a:ext>
            </a:extLst>
          </p:cNvPr>
          <p:cNvSpPr/>
          <p:nvPr/>
        </p:nvSpPr>
        <p:spPr>
          <a:xfrm>
            <a:off x="8430625" y="482283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532FF8D3-42D2-4823-9011-2654065836B7}"/>
              </a:ext>
            </a:extLst>
          </p:cNvPr>
          <p:cNvCxnSpPr>
            <a:cxnSpLocks/>
          </p:cNvCxnSpPr>
          <p:nvPr/>
        </p:nvCxnSpPr>
        <p:spPr>
          <a:xfrm rot="-540000">
            <a:off x="7952178" y="4849423"/>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61858B31-8A28-4AB7-9526-05E5CF213991}"/>
              </a:ext>
            </a:extLst>
          </p:cNvPr>
          <p:cNvSpPr/>
          <p:nvPr/>
        </p:nvSpPr>
        <p:spPr>
          <a:xfrm>
            <a:off x="7883941" y="482895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1E4FED64-AE30-448B-8C1F-4572408608D6}"/>
              </a:ext>
            </a:extLst>
          </p:cNvPr>
          <p:cNvCxnSpPr>
            <a:cxnSpLocks/>
          </p:cNvCxnSpPr>
          <p:nvPr/>
        </p:nvCxnSpPr>
        <p:spPr>
          <a:xfrm rot="-540000">
            <a:off x="9556283" y="4849424"/>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B77DD3F9-67E7-447F-89BE-B134B54774B8}"/>
              </a:ext>
            </a:extLst>
          </p:cNvPr>
          <p:cNvSpPr/>
          <p:nvPr/>
        </p:nvSpPr>
        <p:spPr>
          <a:xfrm>
            <a:off x="9488046" y="4828953"/>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Flowchart: Delay 208">
            <a:extLst>
              <a:ext uri="{FF2B5EF4-FFF2-40B4-BE49-F238E27FC236}">
                <a16:creationId xmlns:a16="http://schemas.microsoft.com/office/drawing/2014/main" id="{5893ADBD-1F89-41D5-95FA-5CCB175AADFB}"/>
              </a:ext>
            </a:extLst>
          </p:cNvPr>
          <p:cNvSpPr/>
          <p:nvPr/>
        </p:nvSpPr>
        <p:spPr>
          <a:xfrm>
            <a:off x="11129565" y="5739628"/>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78648BBE-B719-4D8F-88D8-6B7E83700323}"/>
              </a:ext>
            </a:extLst>
          </p:cNvPr>
          <p:cNvCxnSpPr/>
          <p:nvPr/>
        </p:nvCxnSpPr>
        <p:spPr>
          <a:xfrm>
            <a:off x="11124803" y="5728881"/>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5B3C30E5-B947-464C-BC53-13624F095D79}"/>
              </a:ext>
            </a:extLst>
          </p:cNvPr>
          <p:cNvCxnSpPr/>
          <p:nvPr/>
        </p:nvCxnSpPr>
        <p:spPr>
          <a:xfrm>
            <a:off x="10932158" y="5933040"/>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E41540C-8F8F-4ECA-A255-473E18928AC9}"/>
              </a:ext>
            </a:extLst>
          </p:cNvPr>
          <p:cNvCxnSpPr/>
          <p:nvPr/>
        </p:nvCxnSpPr>
        <p:spPr>
          <a:xfrm>
            <a:off x="10932158" y="6190922"/>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Rectangle 212">
            <a:extLst>
              <a:ext uri="{FF2B5EF4-FFF2-40B4-BE49-F238E27FC236}">
                <a16:creationId xmlns:a16="http://schemas.microsoft.com/office/drawing/2014/main" id="{64053399-38F1-4F50-8746-AF40DDE7EAB1}"/>
              </a:ext>
            </a:extLst>
          </p:cNvPr>
          <p:cNvSpPr>
            <a:spLocks/>
          </p:cNvSpPr>
          <p:nvPr/>
        </p:nvSpPr>
        <p:spPr>
          <a:xfrm>
            <a:off x="10747521" y="5958828"/>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9969A89-4E5C-4B40-9F1E-2BE729C9E8A7}"/>
              </a:ext>
            </a:extLst>
          </p:cNvPr>
          <p:cNvSpPr txBox="1"/>
          <p:nvPr/>
        </p:nvSpPr>
        <p:spPr>
          <a:xfrm>
            <a:off x="11167184" y="5901478"/>
            <a:ext cx="454815" cy="307778"/>
          </a:xfrm>
          <a:prstGeom prst="rect">
            <a:avLst/>
          </a:prstGeom>
          <a:noFill/>
        </p:spPr>
        <p:txBody>
          <a:bodyPr wrap="square" rtlCol="0">
            <a:spAutoFit/>
          </a:bodyPr>
          <a:lstStyle/>
          <a:p>
            <a:r>
              <a:rPr lang="en-US" sz="1400" dirty="0">
                <a:solidFill>
                  <a:schemeClr val="bg1"/>
                </a:solidFill>
              </a:rPr>
              <a:t>LED</a:t>
            </a:r>
          </a:p>
        </p:txBody>
      </p:sp>
      <p:sp>
        <p:nvSpPr>
          <p:cNvPr id="1027" name="TextBox 1026">
            <a:extLst>
              <a:ext uri="{FF2B5EF4-FFF2-40B4-BE49-F238E27FC236}">
                <a16:creationId xmlns:a16="http://schemas.microsoft.com/office/drawing/2014/main" id="{4E7B366C-CFC2-4DA8-B33D-8515F30606E2}"/>
              </a:ext>
            </a:extLst>
          </p:cNvPr>
          <p:cNvSpPr txBox="1"/>
          <p:nvPr/>
        </p:nvSpPr>
        <p:spPr>
          <a:xfrm>
            <a:off x="1326012" y="22415"/>
            <a:ext cx="9539975" cy="461665"/>
          </a:xfrm>
          <a:prstGeom prst="rect">
            <a:avLst/>
          </a:prstGeom>
          <a:noFill/>
        </p:spPr>
        <p:txBody>
          <a:bodyPr wrap="square" rtlCol="0">
            <a:spAutoFit/>
          </a:bodyPr>
          <a:lstStyle/>
          <a:p>
            <a:pPr algn="ctr"/>
            <a:r>
              <a:rPr lang="en-US" sz="2400" dirty="0"/>
              <a:t>Boolean logic </a:t>
            </a:r>
            <a:r>
              <a:rPr lang="en-US" sz="2400" b="1" dirty="0"/>
              <a:t>AND</a:t>
            </a:r>
            <a:r>
              <a:rPr lang="en-US" sz="2400" dirty="0"/>
              <a:t> implemented with electromechanical switches: </a:t>
            </a:r>
            <a:r>
              <a:rPr lang="en-US" sz="2400" b="1" dirty="0">
                <a:solidFill>
                  <a:srgbClr val="0070C0"/>
                </a:solidFill>
              </a:rPr>
              <a:t>A</a:t>
            </a:r>
            <a:r>
              <a:rPr lang="en-US" sz="2400" b="1" dirty="0"/>
              <a:t> ∧ </a:t>
            </a:r>
            <a:r>
              <a:rPr lang="en-US" sz="2400" b="1" dirty="0">
                <a:solidFill>
                  <a:srgbClr val="FF0000"/>
                </a:solidFill>
              </a:rPr>
              <a:t>B</a:t>
            </a:r>
            <a:r>
              <a:rPr lang="en-US" sz="2400" b="1" dirty="0"/>
              <a:t> </a:t>
            </a:r>
          </a:p>
        </p:txBody>
      </p:sp>
      <p:sp>
        <p:nvSpPr>
          <p:cNvPr id="1028" name="Rectangle 1027">
            <a:extLst>
              <a:ext uri="{FF2B5EF4-FFF2-40B4-BE49-F238E27FC236}">
                <a16:creationId xmlns:a16="http://schemas.microsoft.com/office/drawing/2014/main" id="{F5044352-A68C-433B-8360-16C27636DEFE}"/>
              </a:ext>
            </a:extLst>
          </p:cNvPr>
          <p:cNvSpPr/>
          <p:nvPr/>
        </p:nvSpPr>
        <p:spPr>
          <a:xfrm>
            <a:off x="1530354" y="1623390"/>
            <a:ext cx="362600" cy="461665"/>
          </a:xfrm>
          <a:prstGeom prst="rect">
            <a:avLst/>
          </a:prstGeom>
        </p:spPr>
        <p:txBody>
          <a:bodyPr wrap="none">
            <a:spAutoFit/>
          </a:bodyPr>
          <a:lstStyle/>
          <a:p>
            <a:r>
              <a:rPr lang="en-US" sz="2400" dirty="0">
                <a:solidFill>
                  <a:srgbClr val="0070C0"/>
                </a:solidFill>
              </a:rPr>
              <a:t>A</a:t>
            </a:r>
          </a:p>
        </p:txBody>
      </p:sp>
      <p:sp>
        <p:nvSpPr>
          <p:cNvPr id="219" name="Rectangle 218">
            <a:extLst>
              <a:ext uri="{FF2B5EF4-FFF2-40B4-BE49-F238E27FC236}">
                <a16:creationId xmlns:a16="http://schemas.microsoft.com/office/drawing/2014/main" id="{4FD3A33D-1F5C-4312-946C-DF3A511B2619}"/>
              </a:ext>
            </a:extLst>
          </p:cNvPr>
          <p:cNvSpPr/>
          <p:nvPr/>
        </p:nvSpPr>
        <p:spPr>
          <a:xfrm>
            <a:off x="1530354" y="4901629"/>
            <a:ext cx="362600" cy="461665"/>
          </a:xfrm>
          <a:prstGeom prst="rect">
            <a:avLst/>
          </a:prstGeom>
        </p:spPr>
        <p:txBody>
          <a:bodyPr wrap="none">
            <a:spAutoFit/>
          </a:bodyPr>
          <a:lstStyle/>
          <a:p>
            <a:r>
              <a:rPr lang="en-US" sz="2400" dirty="0">
                <a:solidFill>
                  <a:srgbClr val="0070C0"/>
                </a:solidFill>
              </a:rPr>
              <a:t>A</a:t>
            </a:r>
          </a:p>
        </p:txBody>
      </p:sp>
      <p:sp>
        <p:nvSpPr>
          <p:cNvPr id="220" name="Rectangle 219">
            <a:extLst>
              <a:ext uri="{FF2B5EF4-FFF2-40B4-BE49-F238E27FC236}">
                <a16:creationId xmlns:a16="http://schemas.microsoft.com/office/drawing/2014/main" id="{5B99E23C-2268-4BD3-8148-1EAAF6D552F0}"/>
              </a:ext>
            </a:extLst>
          </p:cNvPr>
          <p:cNvSpPr/>
          <p:nvPr/>
        </p:nvSpPr>
        <p:spPr>
          <a:xfrm>
            <a:off x="8054121" y="1630615"/>
            <a:ext cx="362600" cy="461665"/>
          </a:xfrm>
          <a:prstGeom prst="rect">
            <a:avLst/>
          </a:prstGeom>
        </p:spPr>
        <p:txBody>
          <a:bodyPr wrap="none">
            <a:spAutoFit/>
          </a:bodyPr>
          <a:lstStyle/>
          <a:p>
            <a:r>
              <a:rPr lang="en-US" sz="2400" dirty="0">
                <a:solidFill>
                  <a:srgbClr val="0070C0"/>
                </a:solidFill>
              </a:rPr>
              <a:t>A</a:t>
            </a:r>
          </a:p>
        </p:txBody>
      </p:sp>
      <p:sp>
        <p:nvSpPr>
          <p:cNvPr id="221" name="Rectangle 220">
            <a:extLst>
              <a:ext uri="{FF2B5EF4-FFF2-40B4-BE49-F238E27FC236}">
                <a16:creationId xmlns:a16="http://schemas.microsoft.com/office/drawing/2014/main" id="{98E2304E-1F89-49E3-87B3-CBD428B7E7C6}"/>
              </a:ext>
            </a:extLst>
          </p:cNvPr>
          <p:cNvSpPr/>
          <p:nvPr/>
        </p:nvSpPr>
        <p:spPr>
          <a:xfrm>
            <a:off x="8054121" y="4908854"/>
            <a:ext cx="362600" cy="461665"/>
          </a:xfrm>
          <a:prstGeom prst="rect">
            <a:avLst/>
          </a:prstGeom>
        </p:spPr>
        <p:txBody>
          <a:bodyPr wrap="none">
            <a:spAutoFit/>
          </a:bodyPr>
          <a:lstStyle/>
          <a:p>
            <a:r>
              <a:rPr lang="en-US" sz="2400" dirty="0">
                <a:solidFill>
                  <a:srgbClr val="0070C0"/>
                </a:solidFill>
              </a:rPr>
              <a:t>A</a:t>
            </a:r>
          </a:p>
        </p:txBody>
      </p:sp>
      <p:sp>
        <p:nvSpPr>
          <p:cNvPr id="222" name="Rectangle 221">
            <a:extLst>
              <a:ext uri="{FF2B5EF4-FFF2-40B4-BE49-F238E27FC236}">
                <a16:creationId xmlns:a16="http://schemas.microsoft.com/office/drawing/2014/main" id="{49CEA84D-D7C5-4305-AFFA-295CD59279B6}"/>
              </a:ext>
            </a:extLst>
          </p:cNvPr>
          <p:cNvSpPr/>
          <p:nvPr/>
        </p:nvSpPr>
        <p:spPr>
          <a:xfrm>
            <a:off x="9663846" y="1640139"/>
            <a:ext cx="351378" cy="461665"/>
          </a:xfrm>
          <a:prstGeom prst="rect">
            <a:avLst/>
          </a:prstGeom>
        </p:spPr>
        <p:txBody>
          <a:bodyPr wrap="none">
            <a:spAutoFit/>
          </a:bodyPr>
          <a:lstStyle/>
          <a:p>
            <a:r>
              <a:rPr lang="en-US" sz="2400" dirty="0">
                <a:solidFill>
                  <a:srgbClr val="FF0000"/>
                </a:solidFill>
              </a:rPr>
              <a:t>B</a:t>
            </a:r>
          </a:p>
        </p:txBody>
      </p:sp>
      <p:sp>
        <p:nvSpPr>
          <p:cNvPr id="223" name="Rectangle 222">
            <a:extLst>
              <a:ext uri="{FF2B5EF4-FFF2-40B4-BE49-F238E27FC236}">
                <a16:creationId xmlns:a16="http://schemas.microsoft.com/office/drawing/2014/main" id="{501EA055-5287-4CFC-94F9-5EC2F84CC890}"/>
              </a:ext>
            </a:extLst>
          </p:cNvPr>
          <p:cNvSpPr/>
          <p:nvPr/>
        </p:nvSpPr>
        <p:spPr>
          <a:xfrm>
            <a:off x="9663846" y="4918378"/>
            <a:ext cx="351378" cy="461665"/>
          </a:xfrm>
          <a:prstGeom prst="rect">
            <a:avLst/>
          </a:prstGeom>
        </p:spPr>
        <p:txBody>
          <a:bodyPr wrap="none">
            <a:spAutoFit/>
          </a:bodyPr>
          <a:lstStyle/>
          <a:p>
            <a:r>
              <a:rPr lang="en-US" sz="2400" dirty="0">
                <a:solidFill>
                  <a:srgbClr val="FF0000"/>
                </a:solidFill>
              </a:rPr>
              <a:t>B</a:t>
            </a:r>
          </a:p>
        </p:txBody>
      </p:sp>
      <p:sp>
        <p:nvSpPr>
          <p:cNvPr id="224" name="Rectangle 223">
            <a:extLst>
              <a:ext uri="{FF2B5EF4-FFF2-40B4-BE49-F238E27FC236}">
                <a16:creationId xmlns:a16="http://schemas.microsoft.com/office/drawing/2014/main" id="{F3364C7F-0541-4D0D-AA85-8E6346DFAEF4}"/>
              </a:ext>
            </a:extLst>
          </p:cNvPr>
          <p:cNvSpPr/>
          <p:nvPr/>
        </p:nvSpPr>
        <p:spPr>
          <a:xfrm>
            <a:off x="3120804" y="1623391"/>
            <a:ext cx="351378" cy="461665"/>
          </a:xfrm>
          <a:prstGeom prst="rect">
            <a:avLst/>
          </a:prstGeom>
        </p:spPr>
        <p:txBody>
          <a:bodyPr wrap="none">
            <a:spAutoFit/>
          </a:bodyPr>
          <a:lstStyle/>
          <a:p>
            <a:r>
              <a:rPr lang="en-US" sz="2400" dirty="0">
                <a:solidFill>
                  <a:srgbClr val="FF0000"/>
                </a:solidFill>
              </a:rPr>
              <a:t>B</a:t>
            </a:r>
          </a:p>
        </p:txBody>
      </p:sp>
      <p:sp>
        <p:nvSpPr>
          <p:cNvPr id="225" name="Rectangle 224">
            <a:extLst>
              <a:ext uri="{FF2B5EF4-FFF2-40B4-BE49-F238E27FC236}">
                <a16:creationId xmlns:a16="http://schemas.microsoft.com/office/drawing/2014/main" id="{380C9FAB-376D-45C8-9515-5A4B0B9CFE0C}"/>
              </a:ext>
            </a:extLst>
          </p:cNvPr>
          <p:cNvSpPr/>
          <p:nvPr/>
        </p:nvSpPr>
        <p:spPr>
          <a:xfrm>
            <a:off x="3120804" y="4901630"/>
            <a:ext cx="351378" cy="461665"/>
          </a:xfrm>
          <a:prstGeom prst="rect">
            <a:avLst/>
          </a:prstGeom>
        </p:spPr>
        <p:txBody>
          <a:bodyPr wrap="none">
            <a:spAutoFit/>
          </a:bodyPr>
          <a:lstStyle/>
          <a:p>
            <a:r>
              <a:rPr lang="en-US" sz="2400" dirty="0">
                <a:solidFill>
                  <a:srgbClr val="FF0000"/>
                </a:solidFill>
              </a:rPr>
              <a:t>B</a:t>
            </a:r>
          </a:p>
        </p:txBody>
      </p:sp>
      <p:sp>
        <p:nvSpPr>
          <p:cNvPr id="226" name="Rectangle 225">
            <a:extLst>
              <a:ext uri="{FF2B5EF4-FFF2-40B4-BE49-F238E27FC236}">
                <a16:creationId xmlns:a16="http://schemas.microsoft.com/office/drawing/2014/main" id="{66D14456-10EA-4D85-8829-D1253D39331A}"/>
              </a:ext>
            </a:extLst>
          </p:cNvPr>
          <p:cNvSpPr/>
          <p:nvPr/>
        </p:nvSpPr>
        <p:spPr>
          <a:xfrm>
            <a:off x="1825456" y="921893"/>
            <a:ext cx="340158" cy="461665"/>
          </a:xfrm>
          <a:prstGeom prst="rect">
            <a:avLst/>
          </a:prstGeom>
        </p:spPr>
        <p:txBody>
          <a:bodyPr wrap="none">
            <a:spAutoFit/>
          </a:bodyPr>
          <a:lstStyle/>
          <a:p>
            <a:r>
              <a:rPr lang="en-US" sz="2400" dirty="0">
                <a:solidFill>
                  <a:srgbClr val="0070C0"/>
                </a:solidFill>
              </a:rPr>
              <a:t>0</a:t>
            </a:r>
          </a:p>
        </p:txBody>
      </p:sp>
      <p:sp>
        <p:nvSpPr>
          <p:cNvPr id="227" name="Rectangle 226">
            <a:extLst>
              <a:ext uri="{FF2B5EF4-FFF2-40B4-BE49-F238E27FC236}">
                <a16:creationId xmlns:a16="http://schemas.microsoft.com/office/drawing/2014/main" id="{C9E53A80-E8A8-4C21-A4E1-DDC59BEEA11B}"/>
              </a:ext>
            </a:extLst>
          </p:cNvPr>
          <p:cNvSpPr/>
          <p:nvPr/>
        </p:nvSpPr>
        <p:spPr>
          <a:xfrm>
            <a:off x="3428168" y="941226"/>
            <a:ext cx="340158" cy="461665"/>
          </a:xfrm>
          <a:prstGeom prst="rect">
            <a:avLst/>
          </a:prstGeom>
        </p:spPr>
        <p:txBody>
          <a:bodyPr wrap="none">
            <a:spAutoFit/>
          </a:bodyPr>
          <a:lstStyle/>
          <a:p>
            <a:r>
              <a:rPr lang="en-US" sz="2400" dirty="0">
                <a:solidFill>
                  <a:srgbClr val="FF0000"/>
                </a:solidFill>
              </a:rPr>
              <a:t>0</a:t>
            </a:r>
          </a:p>
        </p:txBody>
      </p:sp>
      <p:sp>
        <p:nvSpPr>
          <p:cNvPr id="228" name="Rectangle 227">
            <a:extLst>
              <a:ext uri="{FF2B5EF4-FFF2-40B4-BE49-F238E27FC236}">
                <a16:creationId xmlns:a16="http://schemas.microsoft.com/office/drawing/2014/main" id="{E07F03FE-F9A3-4251-9A19-FF81CD5E34B7}"/>
              </a:ext>
            </a:extLst>
          </p:cNvPr>
          <p:cNvSpPr/>
          <p:nvPr/>
        </p:nvSpPr>
        <p:spPr>
          <a:xfrm>
            <a:off x="8329660" y="921894"/>
            <a:ext cx="340158" cy="461665"/>
          </a:xfrm>
          <a:prstGeom prst="rect">
            <a:avLst/>
          </a:prstGeom>
        </p:spPr>
        <p:txBody>
          <a:bodyPr wrap="none">
            <a:spAutoFit/>
          </a:bodyPr>
          <a:lstStyle/>
          <a:p>
            <a:r>
              <a:rPr lang="en-US" sz="2400" dirty="0">
                <a:solidFill>
                  <a:srgbClr val="0070C0"/>
                </a:solidFill>
              </a:rPr>
              <a:t>0</a:t>
            </a:r>
          </a:p>
        </p:txBody>
      </p:sp>
      <p:sp>
        <p:nvSpPr>
          <p:cNvPr id="229" name="Rectangle 228">
            <a:extLst>
              <a:ext uri="{FF2B5EF4-FFF2-40B4-BE49-F238E27FC236}">
                <a16:creationId xmlns:a16="http://schemas.microsoft.com/office/drawing/2014/main" id="{71097C9C-E797-4801-95A2-CD747E353030}"/>
              </a:ext>
            </a:extLst>
          </p:cNvPr>
          <p:cNvSpPr/>
          <p:nvPr/>
        </p:nvSpPr>
        <p:spPr>
          <a:xfrm>
            <a:off x="9932372" y="941225"/>
            <a:ext cx="340158" cy="461665"/>
          </a:xfrm>
          <a:prstGeom prst="rect">
            <a:avLst/>
          </a:prstGeom>
        </p:spPr>
        <p:txBody>
          <a:bodyPr wrap="none">
            <a:spAutoFit/>
          </a:bodyPr>
          <a:lstStyle/>
          <a:p>
            <a:r>
              <a:rPr lang="en-US" sz="2400" dirty="0">
                <a:solidFill>
                  <a:srgbClr val="FF0000"/>
                </a:solidFill>
              </a:rPr>
              <a:t>1</a:t>
            </a:r>
          </a:p>
        </p:txBody>
      </p:sp>
      <p:sp>
        <p:nvSpPr>
          <p:cNvPr id="230" name="Rectangle 229">
            <a:extLst>
              <a:ext uri="{FF2B5EF4-FFF2-40B4-BE49-F238E27FC236}">
                <a16:creationId xmlns:a16="http://schemas.microsoft.com/office/drawing/2014/main" id="{F08AC785-E55C-4367-91D8-9B589C09117D}"/>
              </a:ext>
            </a:extLst>
          </p:cNvPr>
          <p:cNvSpPr/>
          <p:nvPr/>
        </p:nvSpPr>
        <p:spPr>
          <a:xfrm>
            <a:off x="1825456" y="4208018"/>
            <a:ext cx="340158" cy="461665"/>
          </a:xfrm>
          <a:prstGeom prst="rect">
            <a:avLst/>
          </a:prstGeom>
        </p:spPr>
        <p:txBody>
          <a:bodyPr wrap="none">
            <a:spAutoFit/>
          </a:bodyPr>
          <a:lstStyle/>
          <a:p>
            <a:r>
              <a:rPr lang="en-US" sz="2400" dirty="0">
                <a:solidFill>
                  <a:srgbClr val="0070C0"/>
                </a:solidFill>
              </a:rPr>
              <a:t>1</a:t>
            </a:r>
          </a:p>
        </p:txBody>
      </p:sp>
      <p:sp>
        <p:nvSpPr>
          <p:cNvPr id="231" name="Rectangle 230">
            <a:extLst>
              <a:ext uri="{FF2B5EF4-FFF2-40B4-BE49-F238E27FC236}">
                <a16:creationId xmlns:a16="http://schemas.microsoft.com/office/drawing/2014/main" id="{5D68F768-DF9F-4E93-BFBE-73EB417D3CD5}"/>
              </a:ext>
            </a:extLst>
          </p:cNvPr>
          <p:cNvSpPr/>
          <p:nvPr/>
        </p:nvSpPr>
        <p:spPr>
          <a:xfrm>
            <a:off x="3428168" y="4227351"/>
            <a:ext cx="340158" cy="461665"/>
          </a:xfrm>
          <a:prstGeom prst="rect">
            <a:avLst/>
          </a:prstGeom>
        </p:spPr>
        <p:txBody>
          <a:bodyPr wrap="none">
            <a:spAutoFit/>
          </a:bodyPr>
          <a:lstStyle/>
          <a:p>
            <a:r>
              <a:rPr lang="en-US" sz="2400" dirty="0">
                <a:solidFill>
                  <a:srgbClr val="FF0000"/>
                </a:solidFill>
              </a:rPr>
              <a:t>0</a:t>
            </a:r>
          </a:p>
        </p:txBody>
      </p:sp>
      <p:sp>
        <p:nvSpPr>
          <p:cNvPr id="232" name="Rectangle 231">
            <a:extLst>
              <a:ext uri="{FF2B5EF4-FFF2-40B4-BE49-F238E27FC236}">
                <a16:creationId xmlns:a16="http://schemas.microsoft.com/office/drawing/2014/main" id="{7A2C539D-118A-4432-B929-00B1AE69D58D}"/>
              </a:ext>
            </a:extLst>
          </p:cNvPr>
          <p:cNvSpPr/>
          <p:nvPr/>
        </p:nvSpPr>
        <p:spPr>
          <a:xfrm>
            <a:off x="8331031" y="4208019"/>
            <a:ext cx="340158" cy="461665"/>
          </a:xfrm>
          <a:prstGeom prst="rect">
            <a:avLst/>
          </a:prstGeom>
        </p:spPr>
        <p:txBody>
          <a:bodyPr wrap="none">
            <a:spAutoFit/>
          </a:bodyPr>
          <a:lstStyle/>
          <a:p>
            <a:r>
              <a:rPr lang="en-US" sz="2400" dirty="0">
                <a:solidFill>
                  <a:srgbClr val="0070C0"/>
                </a:solidFill>
              </a:rPr>
              <a:t>1</a:t>
            </a:r>
          </a:p>
        </p:txBody>
      </p:sp>
      <p:sp>
        <p:nvSpPr>
          <p:cNvPr id="233" name="Rectangle 232">
            <a:extLst>
              <a:ext uri="{FF2B5EF4-FFF2-40B4-BE49-F238E27FC236}">
                <a16:creationId xmlns:a16="http://schemas.microsoft.com/office/drawing/2014/main" id="{E3343EFF-EDD8-42E5-A699-39104B89CF1F}"/>
              </a:ext>
            </a:extLst>
          </p:cNvPr>
          <p:cNvSpPr/>
          <p:nvPr/>
        </p:nvSpPr>
        <p:spPr>
          <a:xfrm>
            <a:off x="9933743" y="4227350"/>
            <a:ext cx="340158" cy="461665"/>
          </a:xfrm>
          <a:prstGeom prst="rect">
            <a:avLst/>
          </a:prstGeom>
        </p:spPr>
        <p:txBody>
          <a:bodyPr wrap="none">
            <a:spAutoFit/>
          </a:bodyPr>
          <a:lstStyle/>
          <a:p>
            <a:r>
              <a:rPr lang="en-US" sz="2400" dirty="0">
                <a:solidFill>
                  <a:srgbClr val="FF0000"/>
                </a:solidFill>
              </a:rPr>
              <a:t>1</a:t>
            </a:r>
          </a:p>
        </p:txBody>
      </p:sp>
      <p:graphicFrame>
        <p:nvGraphicFramePr>
          <p:cNvPr id="1029" name="Table 1029">
            <a:extLst>
              <a:ext uri="{FF2B5EF4-FFF2-40B4-BE49-F238E27FC236}">
                <a16:creationId xmlns:a16="http://schemas.microsoft.com/office/drawing/2014/main" id="{1A791026-7A89-46EE-85C9-A1378ECA2D5D}"/>
              </a:ext>
            </a:extLst>
          </p:cNvPr>
          <p:cNvGraphicFramePr>
            <a:graphicFrameLocks noGrp="1"/>
          </p:cNvGraphicFramePr>
          <p:nvPr>
            <p:extLst>
              <p:ext uri="{D42A27DB-BD31-4B8C-83A1-F6EECF244321}">
                <p14:modId xmlns:p14="http://schemas.microsoft.com/office/powerpoint/2010/main" val="2683082073"/>
              </p:ext>
            </p:extLst>
          </p:nvPr>
        </p:nvGraphicFramePr>
        <p:xfrm>
          <a:off x="4907549" y="3212289"/>
          <a:ext cx="1690461" cy="2286000"/>
        </p:xfrm>
        <a:graphic>
          <a:graphicData uri="http://schemas.openxmlformats.org/drawingml/2006/table">
            <a:tbl>
              <a:tblPr firstRow="1">
                <a:tableStyleId>{073A0DAA-6AF3-43AB-8588-CEC1D06C72B9}</a:tableStyleId>
              </a:tblPr>
              <a:tblGrid>
                <a:gridCol w="377952">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t>A</a:t>
                      </a:r>
                    </a:p>
                  </a:txBody>
                  <a:tcPr/>
                </a:tc>
                <a:tc>
                  <a:txBody>
                    <a:bodyPr/>
                    <a:lstStyle/>
                    <a:p>
                      <a:r>
                        <a:rPr lang="en-US" sz="2400" dirty="0"/>
                        <a:t>B</a:t>
                      </a:r>
                    </a:p>
                  </a:txBody>
                  <a:tcPr/>
                </a:tc>
                <a:tc>
                  <a:txBody>
                    <a:bodyPr/>
                    <a:lstStyle/>
                    <a:p>
                      <a:pPr algn="ctr"/>
                      <a:r>
                        <a:rPr lang="en-US" sz="2400" dirty="0"/>
                        <a:t>A </a:t>
                      </a:r>
                      <a:r>
                        <a:rPr lang="en-US" sz="2400" kern="1200" dirty="0">
                          <a:effectLst/>
                        </a:rPr>
                        <a:t>∧ B</a:t>
                      </a:r>
                      <a:endParaRPr lang="en-US" sz="2400" dirty="0"/>
                    </a:p>
                  </a:txBody>
                  <a:tcPr/>
                </a:tc>
                <a:extLst>
                  <a:ext uri="{0D108BD9-81ED-4DB2-BD59-A6C34878D82A}">
                    <a16:rowId xmlns:a16="http://schemas.microsoft.com/office/drawing/2014/main" val="3532658002"/>
                  </a:ext>
                </a:extLst>
              </a:tr>
              <a:tr h="457200">
                <a:tc>
                  <a:txBody>
                    <a:bodyPr/>
                    <a:lstStyle/>
                    <a:p>
                      <a:pPr algn="ctr"/>
                      <a:r>
                        <a:rPr lang="en-US" sz="2400" dirty="0"/>
                        <a:t>0</a:t>
                      </a:r>
                    </a:p>
                  </a:txBody>
                  <a:tcPr/>
                </a:tc>
                <a:tc>
                  <a:txBody>
                    <a:bodyPr/>
                    <a:lstStyle/>
                    <a:p>
                      <a:pPr algn="ctr"/>
                      <a:r>
                        <a:rPr lang="en-US" sz="2400" dirty="0"/>
                        <a:t>0</a:t>
                      </a:r>
                    </a:p>
                  </a:txBody>
                  <a:tcPr/>
                </a:tc>
                <a:tc>
                  <a:txBody>
                    <a:bodyPr/>
                    <a:lstStyle/>
                    <a:p>
                      <a:pPr algn="ctr"/>
                      <a:r>
                        <a:rPr lang="en-US" sz="2400" dirty="0"/>
                        <a:t>0</a:t>
                      </a:r>
                    </a:p>
                  </a:txBody>
                  <a:tcPr/>
                </a:tc>
                <a:extLst>
                  <a:ext uri="{0D108BD9-81ED-4DB2-BD59-A6C34878D82A}">
                    <a16:rowId xmlns:a16="http://schemas.microsoft.com/office/drawing/2014/main" val="1474163713"/>
                  </a:ext>
                </a:extLst>
              </a:tr>
              <a:tr h="457200">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0</a:t>
                      </a:r>
                    </a:p>
                  </a:txBody>
                  <a:tcPr/>
                </a:tc>
                <a:extLst>
                  <a:ext uri="{0D108BD9-81ED-4DB2-BD59-A6C34878D82A}">
                    <a16:rowId xmlns:a16="http://schemas.microsoft.com/office/drawing/2014/main" val="3792232552"/>
                  </a:ext>
                </a:extLst>
              </a:tr>
              <a:tr h="457200">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0</a:t>
                      </a:r>
                    </a:p>
                  </a:txBody>
                  <a:tcPr/>
                </a:tc>
                <a:extLst>
                  <a:ext uri="{0D108BD9-81ED-4DB2-BD59-A6C34878D82A}">
                    <a16:rowId xmlns:a16="http://schemas.microsoft.com/office/drawing/2014/main" val="2796316636"/>
                  </a:ext>
                </a:extLst>
              </a:tr>
              <a:tr h="457200">
                <a:tc>
                  <a:txBody>
                    <a:bodyPr/>
                    <a:lstStyle/>
                    <a:p>
                      <a:pPr algn="ctr"/>
                      <a:r>
                        <a:rPr lang="en-US" sz="2400" dirty="0"/>
                        <a:t>1</a:t>
                      </a:r>
                    </a:p>
                  </a:txBody>
                  <a:tcPr/>
                </a:tc>
                <a:tc>
                  <a:txBody>
                    <a:bodyPr/>
                    <a:lstStyle/>
                    <a:p>
                      <a:pPr algn="ctr"/>
                      <a:r>
                        <a:rPr lang="en-US" sz="2400" dirty="0"/>
                        <a:t>1</a:t>
                      </a:r>
                    </a:p>
                  </a:txBody>
                  <a:tcPr/>
                </a:tc>
                <a:tc>
                  <a:txBody>
                    <a:bodyPr/>
                    <a:lstStyle/>
                    <a:p>
                      <a:pPr algn="ctr"/>
                      <a:r>
                        <a:rPr lang="en-US" sz="2400" dirty="0"/>
                        <a:t>1</a:t>
                      </a:r>
                    </a:p>
                  </a:txBody>
                  <a:tcPr/>
                </a:tc>
                <a:extLst>
                  <a:ext uri="{0D108BD9-81ED-4DB2-BD59-A6C34878D82A}">
                    <a16:rowId xmlns:a16="http://schemas.microsoft.com/office/drawing/2014/main" val="806517021"/>
                  </a:ext>
                </a:extLst>
              </a:tr>
            </a:tbl>
          </a:graphicData>
        </a:graphic>
      </p:graphicFrame>
      <p:pic>
        <p:nvPicPr>
          <p:cNvPr id="236" name="Picture 2">
            <a:extLst>
              <a:ext uri="{FF2B5EF4-FFF2-40B4-BE49-F238E27FC236}">
                <a16:creationId xmlns:a16="http://schemas.microsoft.com/office/drawing/2014/main" id="{F6B70EAA-5735-4F16-A8AB-B00530700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2661729"/>
            <a:ext cx="300038" cy="595313"/>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
            <a:extLst>
              <a:ext uri="{FF2B5EF4-FFF2-40B4-BE49-F238E27FC236}">
                <a16:creationId xmlns:a16="http://schemas.microsoft.com/office/drawing/2014/main" id="{9103AB1F-3C53-486D-A0C3-BBD7D7341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5938329"/>
            <a:ext cx="300038" cy="595313"/>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a:extLst>
              <a:ext uri="{FF2B5EF4-FFF2-40B4-BE49-F238E27FC236}">
                <a16:creationId xmlns:a16="http://schemas.microsoft.com/office/drawing/2014/main" id="{D12626CB-9F1C-4E91-87A4-18728F3F0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43726" y="2661731"/>
            <a:ext cx="300038" cy="595313"/>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2">
            <a:extLst>
              <a:ext uri="{FF2B5EF4-FFF2-40B4-BE49-F238E27FC236}">
                <a16:creationId xmlns:a16="http://schemas.microsoft.com/office/drawing/2014/main" id="{E288235D-40A7-4674-8B1B-5767327843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43726" y="5938331"/>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98" name="Flowchart: Delay 97">
            <a:extLst>
              <a:ext uri="{FF2B5EF4-FFF2-40B4-BE49-F238E27FC236}">
                <a16:creationId xmlns:a16="http://schemas.microsoft.com/office/drawing/2014/main" id="{A5EFA2F8-84D2-4E8F-BD1D-EB270E5FCC42}"/>
              </a:ext>
            </a:extLst>
          </p:cNvPr>
          <p:cNvSpPr/>
          <p:nvPr/>
        </p:nvSpPr>
        <p:spPr>
          <a:xfrm>
            <a:off x="4621716" y="2431950"/>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F7016CDC-2B4A-4BEF-B50F-1EB2DFB09AD0}"/>
              </a:ext>
            </a:extLst>
          </p:cNvPr>
          <p:cNvCxnSpPr/>
          <p:nvPr/>
        </p:nvCxnSpPr>
        <p:spPr>
          <a:xfrm>
            <a:off x="4616954" y="2421203"/>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D13F6E1-B4AE-4356-9F13-CD3A8A762664}"/>
              </a:ext>
            </a:extLst>
          </p:cNvPr>
          <p:cNvCxnSpPr/>
          <p:nvPr/>
        </p:nvCxnSpPr>
        <p:spPr>
          <a:xfrm>
            <a:off x="4424309" y="2625362"/>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8E3B2E0-4904-4720-A76E-FF024B371586}"/>
              </a:ext>
            </a:extLst>
          </p:cNvPr>
          <p:cNvCxnSpPr/>
          <p:nvPr/>
        </p:nvCxnSpPr>
        <p:spPr>
          <a:xfrm>
            <a:off x="4424309" y="2883244"/>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909F68FC-A92D-4163-AEE0-72BC5C889057}"/>
              </a:ext>
            </a:extLst>
          </p:cNvPr>
          <p:cNvSpPr>
            <a:spLocks/>
          </p:cNvSpPr>
          <p:nvPr/>
        </p:nvSpPr>
        <p:spPr>
          <a:xfrm>
            <a:off x="4239672" y="2651150"/>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3870F8C-5903-43B5-899A-8FB21A37517F}"/>
              </a:ext>
            </a:extLst>
          </p:cNvPr>
          <p:cNvSpPr txBox="1"/>
          <p:nvPr/>
        </p:nvSpPr>
        <p:spPr>
          <a:xfrm>
            <a:off x="4677507" y="2575466"/>
            <a:ext cx="454815" cy="307778"/>
          </a:xfrm>
          <a:prstGeom prst="rect">
            <a:avLst/>
          </a:prstGeom>
          <a:noFill/>
        </p:spPr>
        <p:txBody>
          <a:bodyPr wrap="square" rtlCol="0">
            <a:spAutoFit/>
          </a:bodyPr>
          <a:lstStyle/>
          <a:p>
            <a:r>
              <a:rPr lang="en-US" sz="1400" dirty="0"/>
              <a:t>LED</a:t>
            </a:r>
          </a:p>
        </p:txBody>
      </p:sp>
      <p:sp>
        <p:nvSpPr>
          <p:cNvPr id="106" name="Flowchart: Delay 105">
            <a:extLst>
              <a:ext uri="{FF2B5EF4-FFF2-40B4-BE49-F238E27FC236}">
                <a16:creationId xmlns:a16="http://schemas.microsoft.com/office/drawing/2014/main" id="{51B5C721-EB8A-4432-9962-0B1140CBE14C}"/>
              </a:ext>
            </a:extLst>
          </p:cNvPr>
          <p:cNvSpPr/>
          <p:nvPr/>
        </p:nvSpPr>
        <p:spPr>
          <a:xfrm>
            <a:off x="4621716" y="5727600"/>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57D327B9-D85C-46E1-BA0B-B8D5F175D5A3}"/>
              </a:ext>
            </a:extLst>
          </p:cNvPr>
          <p:cNvCxnSpPr/>
          <p:nvPr/>
        </p:nvCxnSpPr>
        <p:spPr>
          <a:xfrm>
            <a:off x="4616954" y="5716853"/>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536518-1678-438D-8443-68FB8F23A5F9}"/>
              </a:ext>
            </a:extLst>
          </p:cNvPr>
          <p:cNvCxnSpPr/>
          <p:nvPr/>
        </p:nvCxnSpPr>
        <p:spPr>
          <a:xfrm>
            <a:off x="4424309" y="5921012"/>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189A588-E961-4F6C-A671-063EAA3B72CB}"/>
              </a:ext>
            </a:extLst>
          </p:cNvPr>
          <p:cNvCxnSpPr/>
          <p:nvPr/>
        </p:nvCxnSpPr>
        <p:spPr>
          <a:xfrm>
            <a:off x="4424309" y="6178894"/>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CB740D67-18C1-4470-8B53-EA129DAC80D1}"/>
              </a:ext>
            </a:extLst>
          </p:cNvPr>
          <p:cNvSpPr>
            <a:spLocks/>
          </p:cNvSpPr>
          <p:nvPr/>
        </p:nvSpPr>
        <p:spPr>
          <a:xfrm>
            <a:off x="4239672" y="5946800"/>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2CF09E1F-232F-4BCB-8970-E3B46C4736E0}"/>
              </a:ext>
            </a:extLst>
          </p:cNvPr>
          <p:cNvSpPr txBox="1"/>
          <p:nvPr/>
        </p:nvSpPr>
        <p:spPr>
          <a:xfrm>
            <a:off x="4677507" y="5871116"/>
            <a:ext cx="454815" cy="307778"/>
          </a:xfrm>
          <a:prstGeom prst="rect">
            <a:avLst/>
          </a:prstGeom>
          <a:noFill/>
        </p:spPr>
        <p:txBody>
          <a:bodyPr wrap="square" rtlCol="0">
            <a:spAutoFit/>
          </a:bodyPr>
          <a:lstStyle/>
          <a:p>
            <a:r>
              <a:rPr lang="en-US" sz="1400" dirty="0"/>
              <a:t>LED</a:t>
            </a:r>
          </a:p>
        </p:txBody>
      </p:sp>
      <p:sp>
        <p:nvSpPr>
          <p:cNvPr id="84" name="TextBox 83">
            <a:extLst>
              <a:ext uri="{FF2B5EF4-FFF2-40B4-BE49-F238E27FC236}">
                <a16:creationId xmlns:a16="http://schemas.microsoft.com/office/drawing/2014/main" id="{B6D85AEE-187A-41EF-A115-45D3C72E6E50}"/>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16</a:t>
            </a:fld>
            <a:endParaRPr lang="en-US" b="1" dirty="0"/>
          </a:p>
        </p:txBody>
      </p:sp>
      <p:sp>
        <p:nvSpPr>
          <p:cNvPr id="4" name="TextBox 3">
            <a:extLst>
              <a:ext uri="{FF2B5EF4-FFF2-40B4-BE49-F238E27FC236}">
                <a16:creationId xmlns:a16="http://schemas.microsoft.com/office/drawing/2014/main" id="{317E4A9A-3E52-B916-CBE7-2917AAA4BED8}"/>
              </a:ext>
            </a:extLst>
          </p:cNvPr>
          <p:cNvSpPr txBox="1"/>
          <p:nvPr/>
        </p:nvSpPr>
        <p:spPr>
          <a:xfrm>
            <a:off x="1392183" y="390608"/>
            <a:ext cx="9539975" cy="461665"/>
          </a:xfrm>
          <a:prstGeom prst="rect">
            <a:avLst/>
          </a:prstGeom>
          <a:noFill/>
        </p:spPr>
        <p:txBody>
          <a:bodyPr wrap="square" rtlCol="0">
            <a:spAutoFit/>
          </a:bodyPr>
          <a:lstStyle/>
          <a:p>
            <a:pPr algn="ctr"/>
            <a:r>
              <a:rPr lang="en-US" sz="2400" dirty="0"/>
              <a:t>Input setting: switches open (0) or closed(1); output 0 or </a:t>
            </a:r>
            <a:r>
              <a:rPr lang="en-US" sz="2400" dirty="0">
                <a:solidFill>
                  <a:srgbClr val="FF0000"/>
                </a:solidFill>
              </a:rPr>
              <a:t>1</a:t>
            </a:r>
            <a:endParaRPr lang="en-US" sz="2400" b="1" dirty="0">
              <a:solidFill>
                <a:srgbClr val="FF0000"/>
              </a:solidFill>
            </a:endParaRPr>
          </a:p>
        </p:txBody>
      </p:sp>
    </p:spTree>
    <p:extLst>
      <p:ext uri="{BB962C8B-B14F-4D97-AF65-F5344CB8AC3E}">
        <p14:creationId xmlns:p14="http://schemas.microsoft.com/office/powerpoint/2010/main" val="136573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2DA30-C533-4839-8446-5AB00C197143}"/>
              </a:ext>
            </a:extLst>
          </p:cNvPr>
          <p:cNvSpPr/>
          <p:nvPr/>
        </p:nvSpPr>
        <p:spPr>
          <a:xfrm>
            <a:off x="570407" y="1600420"/>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AF91D7C-3417-4F84-889A-254FE0A70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2645905"/>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7371F7DF-A822-492B-8983-F8BA8E56328A}"/>
              </a:ext>
            </a:extLst>
          </p:cNvPr>
          <p:cNvSpPr/>
          <p:nvPr/>
        </p:nvSpPr>
        <p:spPr>
          <a:xfrm>
            <a:off x="1442992" y="1508980"/>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BC124E-B3FE-4872-8F84-DCA2E360A003}"/>
              </a:ext>
            </a:extLst>
          </p:cNvPr>
          <p:cNvSpPr/>
          <p:nvPr/>
        </p:nvSpPr>
        <p:spPr>
          <a:xfrm>
            <a:off x="3047096" y="2137630"/>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B1D5747-8C30-4FA1-9766-86508DD8280A}"/>
              </a:ext>
            </a:extLst>
          </p:cNvPr>
          <p:cNvSpPr/>
          <p:nvPr/>
        </p:nvSpPr>
        <p:spPr>
          <a:xfrm>
            <a:off x="3525242" y="2156680"/>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625D0F4-4E58-4B80-B8DB-3DDDC134D271}"/>
              </a:ext>
            </a:extLst>
          </p:cNvPr>
          <p:cNvSpPr/>
          <p:nvPr/>
        </p:nvSpPr>
        <p:spPr>
          <a:xfrm>
            <a:off x="1925050" y="153040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59440D5C-AC9E-4523-9E90-BBEFD87B214D}"/>
              </a:ext>
            </a:extLst>
          </p:cNvPr>
          <p:cNvCxnSpPr>
            <a:cxnSpLocks/>
          </p:cNvCxnSpPr>
          <p:nvPr/>
        </p:nvCxnSpPr>
        <p:spPr>
          <a:xfrm rot="-1800000">
            <a:off x="1408927" y="1470408"/>
            <a:ext cx="5486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4D90AE2-3C1A-44E9-AC6C-0AA76F23963C}"/>
              </a:ext>
            </a:extLst>
          </p:cNvPr>
          <p:cNvSpPr/>
          <p:nvPr/>
        </p:nvSpPr>
        <p:spPr>
          <a:xfrm>
            <a:off x="1377579" y="153279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7E93D6A-1112-48BD-BDCC-6566B7FC0A91}"/>
              </a:ext>
            </a:extLst>
          </p:cNvPr>
          <p:cNvCxnSpPr>
            <a:cxnSpLocks/>
          </p:cNvCxnSpPr>
          <p:nvPr/>
        </p:nvCxnSpPr>
        <p:spPr>
          <a:xfrm rot="-1800000">
            <a:off x="3011529" y="2099056"/>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9B13865-852F-4D59-AC36-478A678F55CB}"/>
              </a:ext>
            </a:extLst>
          </p:cNvPr>
          <p:cNvSpPr/>
          <p:nvPr/>
        </p:nvSpPr>
        <p:spPr>
          <a:xfrm>
            <a:off x="2980181" y="2161444"/>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BAD7F6C-E440-4780-B451-1361A1660757}"/>
              </a:ext>
            </a:extLst>
          </p:cNvPr>
          <p:cNvSpPr/>
          <p:nvPr/>
        </p:nvSpPr>
        <p:spPr>
          <a:xfrm>
            <a:off x="570407" y="4877020"/>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a:extLst>
              <a:ext uri="{FF2B5EF4-FFF2-40B4-BE49-F238E27FC236}">
                <a16:creationId xmlns:a16="http://schemas.microsoft.com/office/drawing/2014/main" id="{A400D792-3238-4D53-BE5A-F8724CBAA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5922505"/>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A72D83B1-9C2D-4078-ACA0-C7D9484C76B1}"/>
              </a:ext>
            </a:extLst>
          </p:cNvPr>
          <p:cNvSpPr/>
          <p:nvPr/>
        </p:nvSpPr>
        <p:spPr>
          <a:xfrm>
            <a:off x="1442992" y="4785580"/>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5761001-977C-4B74-8CD2-A832107810D3}"/>
              </a:ext>
            </a:extLst>
          </p:cNvPr>
          <p:cNvSpPr/>
          <p:nvPr/>
        </p:nvSpPr>
        <p:spPr>
          <a:xfrm>
            <a:off x="1925050" y="480700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353553FE-3439-4E8D-BD48-64D1C762CCFF}"/>
              </a:ext>
            </a:extLst>
          </p:cNvPr>
          <p:cNvCxnSpPr>
            <a:cxnSpLocks/>
          </p:cNvCxnSpPr>
          <p:nvPr/>
        </p:nvCxnSpPr>
        <p:spPr>
          <a:xfrm rot="-540000">
            <a:off x="1452174" y="4833600"/>
            <a:ext cx="5486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340A8BDA-665F-4FBE-B5CD-50974643074D}"/>
              </a:ext>
            </a:extLst>
          </p:cNvPr>
          <p:cNvSpPr/>
          <p:nvPr/>
        </p:nvSpPr>
        <p:spPr>
          <a:xfrm>
            <a:off x="1383937" y="4813129"/>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A0E5608-BBFD-44C4-80CA-E4DC1CE630C1}"/>
              </a:ext>
            </a:extLst>
          </p:cNvPr>
          <p:cNvSpPr/>
          <p:nvPr/>
        </p:nvSpPr>
        <p:spPr>
          <a:xfrm>
            <a:off x="7075984" y="1600421"/>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2">
            <a:extLst>
              <a:ext uri="{FF2B5EF4-FFF2-40B4-BE49-F238E27FC236}">
                <a16:creationId xmlns:a16="http://schemas.microsoft.com/office/drawing/2014/main" id="{675345E2-C34D-420A-A8A7-F822509C0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43726" y="2645907"/>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a:extLst>
              <a:ext uri="{FF2B5EF4-FFF2-40B4-BE49-F238E27FC236}">
                <a16:creationId xmlns:a16="http://schemas.microsoft.com/office/drawing/2014/main" id="{93E50327-A3BA-4704-AAC1-6E3437F5F566}"/>
              </a:ext>
            </a:extLst>
          </p:cNvPr>
          <p:cNvSpPr/>
          <p:nvPr/>
        </p:nvSpPr>
        <p:spPr>
          <a:xfrm>
            <a:off x="7948567" y="1508980"/>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8B31C095-6202-4A2F-B37E-63B62A29EA90}"/>
              </a:ext>
            </a:extLst>
          </p:cNvPr>
          <p:cNvSpPr/>
          <p:nvPr/>
        </p:nvSpPr>
        <p:spPr>
          <a:xfrm>
            <a:off x="8430625" y="153040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FE7B99C8-11A3-4B8C-B203-7103CD3B64B7}"/>
              </a:ext>
            </a:extLst>
          </p:cNvPr>
          <p:cNvCxnSpPr>
            <a:cxnSpLocks/>
          </p:cNvCxnSpPr>
          <p:nvPr/>
        </p:nvCxnSpPr>
        <p:spPr>
          <a:xfrm rot="-1800000">
            <a:off x="7914502" y="1470408"/>
            <a:ext cx="5486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21344321-B996-43B9-9BF9-D3E4D3780E3B}"/>
              </a:ext>
            </a:extLst>
          </p:cNvPr>
          <p:cNvSpPr/>
          <p:nvPr/>
        </p:nvSpPr>
        <p:spPr>
          <a:xfrm>
            <a:off x="7883154" y="153279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C6B93DE-BE52-403C-966E-7B5B33FC276B}"/>
              </a:ext>
            </a:extLst>
          </p:cNvPr>
          <p:cNvSpPr/>
          <p:nvPr/>
        </p:nvSpPr>
        <p:spPr>
          <a:xfrm>
            <a:off x="7075984" y="4877021"/>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2">
            <a:extLst>
              <a:ext uri="{FF2B5EF4-FFF2-40B4-BE49-F238E27FC236}">
                <a16:creationId xmlns:a16="http://schemas.microsoft.com/office/drawing/2014/main" id="{085DA468-47EB-4780-9450-421DB5EFF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43726" y="5922507"/>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68" name="Rectangle 167">
            <a:extLst>
              <a:ext uri="{FF2B5EF4-FFF2-40B4-BE49-F238E27FC236}">
                <a16:creationId xmlns:a16="http://schemas.microsoft.com/office/drawing/2014/main" id="{8BD44C3D-B068-4E8F-8BE2-3D3698259F5C}"/>
              </a:ext>
            </a:extLst>
          </p:cNvPr>
          <p:cNvSpPr/>
          <p:nvPr/>
        </p:nvSpPr>
        <p:spPr>
          <a:xfrm>
            <a:off x="7948567" y="4785580"/>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28B6345D-9157-408E-B62D-74AF5D15E9F2}"/>
              </a:ext>
            </a:extLst>
          </p:cNvPr>
          <p:cNvSpPr/>
          <p:nvPr/>
        </p:nvSpPr>
        <p:spPr>
          <a:xfrm>
            <a:off x="8430625" y="480700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532FF8D3-42D2-4823-9011-2654065836B7}"/>
              </a:ext>
            </a:extLst>
          </p:cNvPr>
          <p:cNvCxnSpPr>
            <a:cxnSpLocks/>
          </p:cNvCxnSpPr>
          <p:nvPr/>
        </p:nvCxnSpPr>
        <p:spPr>
          <a:xfrm rot="-540000">
            <a:off x="7952178" y="4833599"/>
            <a:ext cx="5486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61858B31-8A28-4AB7-9526-05E5CF213991}"/>
              </a:ext>
            </a:extLst>
          </p:cNvPr>
          <p:cNvSpPr/>
          <p:nvPr/>
        </p:nvSpPr>
        <p:spPr>
          <a:xfrm>
            <a:off x="7883941" y="481312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4E7B366C-CFC2-4DA8-B33D-8515F30606E2}"/>
              </a:ext>
            </a:extLst>
          </p:cNvPr>
          <p:cNvSpPr txBox="1"/>
          <p:nvPr/>
        </p:nvSpPr>
        <p:spPr>
          <a:xfrm>
            <a:off x="1336801" y="13064"/>
            <a:ext cx="9539975" cy="461665"/>
          </a:xfrm>
          <a:prstGeom prst="rect">
            <a:avLst/>
          </a:prstGeom>
          <a:noFill/>
        </p:spPr>
        <p:txBody>
          <a:bodyPr wrap="square" rtlCol="0">
            <a:spAutoFit/>
          </a:bodyPr>
          <a:lstStyle/>
          <a:p>
            <a:pPr algn="ctr"/>
            <a:r>
              <a:rPr lang="en-US" sz="2400" dirty="0"/>
              <a:t>Boolean logic </a:t>
            </a:r>
            <a:r>
              <a:rPr lang="en-US" sz="2400" b="1" dirty="0"/>
              <a:t>OR</a:t>
            </a:r>
            <a:r>
              <a:rPr lang="en-US" sz="2400" dirty="0"/>
              <a:t> implemented with electromechanical switches: </a:t>
            </a:r>
            <a:r>
              <a:rPr lang="en-US" sz="2400" b="1" dirty="0">
                <a:solidFill>
                  <a:srgbClr val="0070C0"/>
                </a:solidFill>
              </a:rPr>
              <a:t>A</a:t>
            </a:r>
            <a:r>
              <a:rPr lang="en-US" sz="2400" b="1" dirty="0"/>
              <a:t> ∨ </a:t>
            </a:r>
            <a:r>
              <a:rPr lang="en-US" sz="2400" b="1" dirty="0">
                <a:solidFill>
                  <a:srgbClr val="FF0000"/>
                </a:solidFill>
              </a:rPr>
              <a:t>B</a:t>
            </a:r>
          </a:p>
        </p:txBody>
      </p:sp>
      <p:sp>
        <p:nvSpPr>
          <p:cNvPr id="1028" name="Rectangle 1027">
            <a:extLst>
              <a:ext uri="{FF2B5EF4-FFF2-40B4-BE49-F238E27FC236}">
                <a16:creationId xmlns:a16="http://schemas.microsoft.com/office/drawing/2014/main" id="{F5044352-A68C-433B-8360-16C27636DEFE}"/>
              </a:ext>
            </a:extLst>
          </p:cNvPr>
          <p:cNvSpPr/>
          <p:nvPr/>
        </p:nvSpPr>
        <p:spPr>
          <a:xfrm>
            <a:off x="1530354" y="1607566"/>
            <a:ext cx="362600" cy="461665"/>
          </a:xfrm>
          <a:prstGeom prst="rect">
            <a:avLst/>
          </a:prstGeom>
        </p:spPr>
        <p:txBody>
          <a:bodyPr wrap="none">
            <a:spAutoFit/>
          </a:bodyPr>
          <a:lstStyle/>
          <a:p>
            <a:r>
              <a:rPr lang="en-US" sz="2400" dirty="0">
                <a:solidFill>
                  <a:srgbClr val="0070C0"/>
                </a:solidFill>
              </a:rPr>
              <a:t>A</a:t>
            </a:r>
          </a:p>
        </p:txBody>
      </p:sp>
      <p:sp>
        <p:nvSpPr>
          <p:cNvPr id="219" name="Rectangle 218">
            <a:extLst>
              <a:ext uri="{FF2B5EF4-FFF2-40B4-BE49-F238E27FC236}">
                <a16:creationId xmlns:a16="http://schemas.microsoft.com/office/drawing/2014/main" id="{4FD3A33D-1F5C-4312-946C-DF3A511B2619}"/>
              </a:ext>
            </a:extLst>
          </p:cNvPr>
          <p:cNvSpPr/>
          <p:nvPr/>
        </p:nvSpPr>
        <p:spPr>
          <a:xfrm>
            <a:off x="1530354" y="4885805"/>
            <a:ext cx="362600" cy="461665"/>
          </a:xfrm>
          <a:prstGeom prst="rect">
            <a:avLst/>
          </a:prstGeom>
        </p:spPr>
        <p:txBody>
          <a:bodyPr wrap="none">
            <a:spAutoFit/>
          </a:bodyPr>
          <a:lstStyle/>
          <a:p>
            <a:r>
              <a:rPr lang="en-US" sz="2400" dirty="0">
                <a:solidFill>
                  <a:srgbClr val="0070C0"/>
                </a:solidFill>
              </a:rPr>
              <a:t>A</a:t>
            </a:r>
          </a:p>
        </p:txBody>
      </p:sp>
      <p:sp>
        <p:nvSpPr>
          <p:cNvPr id="220" name="Rectangle 219">
            <a:extLst>
              <a:ext uri="{FF2B5EF4-FFF2-40B4-BE49-F238E27FC236}">
                <a16:creationId xmlns:a16="http://schemas.microsoft.com/office/drawing/2014/main" id="{5B99E23C-2268-4BD3-8148-1EAAF6D552F0}"/>
              </a:ext>
            </a:extLst>
          </p:cNvPr>
          <p:cNvSpPr/>
          <p:nvPr/>
        </p:nvSpPr>
        <p:spPr>
          <a:xfrm>
            <a:off x="8054121" y="1614791"/>
            <a:ext cx="362600" cy="461665"/>
          </a:xfrm>
          <a:prstGeom prst="rect">
            <a:avLst/>
          </a:prstGeom>
        </p:spPr>
        <p:txBody>
          <a:bodyPr wrap="none">
            <a:spAutoFit/>
          </a:bodyPr>
          <a:lstStyle/>
          <a:p>
            <a:r>
              <a:rPr lang="en-US" sz="2400" dirty="0">
                <a:solidFill>
                  <a:srgbClr val="0070C0"/>
                </a:solidFill>
              </a:rPr>
              <a:t>A</a:t>
            </a:r>
          </a:p>
        </p:txBody>
      </p:sp>
      <p:sp>
        <p:nvSpPr>
          <p:cNvPr id="221" name="Rectangle 220">
            <a:extLst>
              <a:ext uri="{FF2B5EF4-FFF2-40B4-BE49-F238E27FC236}">
                <a16:creationId xmlns:a16="http://schemas.microsoft.com/office/drawing/2014/main" id="{98E2304E-1F89-49E3-87B3-CBD428B7E7C6}"/>
              </a:ext>
            </a:extLst>
          </p:cNvPr>
          <p:cNvSpPr/>
          <p:nvPr/>
        </p:nvSpPr>
        <p:spPr>
          <a:xfrm>
            <a:off x="8054121" y="4893030"/>
            <a:ext cx="362600" cy="461665"/>
          </a:xfrm>
          <a:prstGeom prst="rect">
            <a:avLst/>
          </a:prstGeom>
        </p:spPr>
        <p:txBody>
          <a:bodyPr wrap="none">
            <a:spAutoFit/>
          </a:bodyPr>
          <a:lstStyle/>
          <a:p>
            <a:r>
              <a:rPr lang="en-US" sz="2400" dirty="0">
                <a:solidFill>
                  <a:srgbClr val="0070C0"/>
                </a:solidFill>
              </a:rPr>
              <a:t>A</a:t>
            </a:r>
          </a:p>
        </p:txBody>
      </p:sp>
      <p:sp>
        <p:nvSpPr>
          <p:cNvPr id="224" name="Rectangle 223">
            <a:extLst>
              <a:ext uri="{FF2B5EF4-FFF2-40B4-BE49-F238E27FC236}">
                <a16:creationId xmlns:a16="http://schemas.microsoft.com/office/drawing/2014/main" id="{F3364C7F-0541-4D0D-AA85-8E6346DFAEF4}"/>
              </a:ext>
            </a:extLst>
          </p:cNvPr>
          <p:cNvSpPr/>
          <p:nvPr/>
        </p:nvSpPr>
        <p:spPr>
          <a:xfrm>
            <a:off x="3120804" y="2236217"/>
            <a:ext cx="351378" cy="461665"/>
          </a:xfrm>
          <a:prstGeom prst="rect">
            <a:avLst/>
          </a:prstGeom>
        </p:spPr>
        <p:txBody>
          <a:bodyPr wrap="none">
            <a:spAutoFit/>
          </a:bodyPr>
          <a:lstStyle/>
          <a:p>
            <a:r>
              <a:rPr lang="en-US" sz="2400" dirty="0">
                <a:solidFill>
                  <a:srgbClr val="FF0000"/>
                </a:solidFill>
              </a:rPr>
              <a:t>B</a:t>
            </a:r>
          </a:p>
        </p:txBody>
      </p:sp>
      <p:sp>
        <p:nvSpPr>
          <p:cNvPr id="226" name="Rectangle 225">
            <a:extLst>
              <a:ext uri="{FF2B5EF4-FFF2-40B4-BE49-F238E27FC236}">
                <a16:creationId xmlns:a16="http://schemas.microsoft.com/office/drawing/2014/main" id="{66D14456-10EA-4D85-8829-D1253D39331A}"/>
              </a:ext>
            </a:extLst>
          </p:cNvPr>
          <p:cNvSpPr/>
          <p:nvPr/>
        </p:nvSpPr>
        <p:spPr>
          <a:xfrm>
            <a:off x="1825456" y="906069"/>
            <a:ext cx="340158" cy="461665"/>
          </a:xfrm>
          <a:prstGeom prst="rect">
            <a:avLst/>
          </a:prstGeom>
        </p:spPr>
        <p:txBody>
          <a:bodyPr wrap="none">
            <a:spAutoFit/>
          </a:bodyPr>
          <a:lstStyle/>
          <a:p>
            <a:r>
              <a:rPr lang="en-US" sz="2400" dirty="0">
                <a:solidFill>
                  <a:srgbClr val="0070C0"/>
                </a:solidFill>
              </a:rPr>
              <a:t>0</a:t>
            </a:r>
          </a:p>
        </p:txBody>
      </p:sp>
      <p:sp>
        <p:nvSpPr>
          <p:cNvPr id="227" name="Rectangle 226">
            <a:extLst>
              <a:ext uri="{FF2B5EF4-FFF2-40B4-BE49-F238E27FC236}">
                <a16:creationId xmlns:a16="http://schemas.microsoft.com/office/drawing/2014/main" id="{C9E53A80-E8A8-4C21-A4E1-DDC59BEEA11B}"/>
              </a:ext>
            </a:extLst>
          </p:cNvPr>
          <p:cNvSpPr/>
          <p:nvPr/>
        </p:nvSpPr>
        <p:spPr>
          <a:xfrm>
            <a:off x="3469537" y="1563577"/>
            <a:ext cx="340158" cy="461665"/>
          </a:xfrm>
          <a:prstGeom prst="rect">
            <a:avLst/>
          </a:prstGeom>
        </p:spPr>
        <p:txBody>
          <a:bodyPr wrap="none">
            <a:spAutoFit/>
          </a:bodyPr>
          <a:lstStyle/>
          <a:p>
            <a:r>
              <a:rPr lang="en-US" sz="2400" dirty="0">
                <a:solidFill>
                  <a:srgbClr val="FF0000"/>
                </a:solidFill>
              </a:rPr>
              <a:t>0</a:t>
            </a:r>
          </a:p>
        </p:txBody>
      </p:sp>
      <p:sp>
        <p:nvSpPr>
          <p:cNvPr id="228" name="Rectangle 227">
            <a:extLst>
              <a:ext uri="{FF2B5EF4-FFF2-40B4-BE49-F238E27FC236}">
                <a16:creationId xmlns:a16="http://schemas.microsoft.com/office/drawing/2014/main" id="{E07F03FE-F9A3-4251-9A19-FF81CD5E34B7}"/>
              </a:ext>
            </a:extLst>
          </p:cNvPr>
          <p:cNvSpPr/>
          <p:nvPr/>
        </p:nvSpPr>
        <p:spPr>
          <a:xfrm>
            <a:off x="8329660" y="906070"/>
            <a:ext cx="340158" cy="461665"/>
          </a:xfrm>
          <a:prstGeom prst="rect">
            <a:avLst/>
          </a:prstGeom>
        </p:spPr>
        <p:txBody>
          <a:bodyPr wrap="none">
            <a:spAutoFit/>
          </a:bodyPr>
          <a:lstStyle/>
          <a:p>
            <a:r>
              <a:rPr lang="en-US" sz="2400" dirty="0">
                <a:solidFill>
                  <a:srgbClr val="0070C0"/>
                </a:solidFill>
              </a:rPr>
              <a:t>0</a:t>
            </a:r>
          </a:p>
        </p:txBody>
      </p:sp>
      <p:sp>
        <p:nvSpPr>
          <p:cNvPr id="229" name="Rectangle 228">
            <a:extLst>
              <a:ext uri="{FF2B5EF4-FFF2-40B4-BE49-F238E27FC236}">
                <a16:creationId xmlns:a16="http://schemas.microsoft.com/office/drawing/2014/main" id="{71097C9C-E797-4801-95A2-CD747E353030}"/>
              </a:ext>
            </a:extLst>
          </p:cNvPr>
          <p:cNvSpPr/>
          <p:nvPr/>
        </p:nvSpPr>
        <p:spPr>
          <a:xfrm>
            <a:off x="9932372" y="1620726"/>
            <a:ext cx="340158" cy="461665"/>
          </a:xfrm>
          <a:prstGeom prst="rect">
            <a:avLst/>
          </a:prstGeom>
        </p:spPr>
        <p:txBody>
          <a:bodyPr wrap="none">
            <a:spAutoFit/>
          </a:bodyPr>
          <a:lstStyle/>
          <a:p>
            <a:r>
              <a:rPr lang="en-US" sz="2400" dirty="0">
                <a:solidFill>
                  <a:srgbClr val="FF0000"/>
                </a:solidFill>
              </a:rPr>
              <a:t>1</a:t>
            </a:r>
          </a:p>
        </p:txBody>
      </p:sp>
      <p:sp>
        <p:nvSpPr>
          <p:cNvPr id="230" name="Rectangle 229">
            <a:extLst>
              <a:ext uri="{FF2B5EF4-FFF2-40B4-BE49-F238E27FC236}">
                <a16:creationId xmlns:a16="http://schemas.microsoft.com/office/drawing/2014/main" id="{F08AC785-E55C-4367-91D8-9B589C09117D}"/>
              </a:ext>
            </a:extLst>
          </p:cNvPr>
          <p:cNvSpPr/>
          <p:nvPr/>
        </p:nvSpPr>
        <p:spPr>
          <a:xfrm>
            <a:off x="1825456" y="4192194"/>
            <a:ext cx="340158" cy="461665"/>
          </a:xfrm>
          <a:prstGeom prst="rect">
            <a:avLst/>
          </a:prstGeom>
        </p:spPr>
        <p:txBody>
          <a:bodyPr wrap="none">
            <a:spAutoFit/>
          </a:bodyPr>
          <a:lstStyle/>
          <a:p>
            <a:r>
              <a:rPr lang="en-US" sz="2400" dirty="0">
                <a:solidFill>
                  <a:srgbClr val="0070C0"/>
                </a:solidFill>
              </a:rPr>
              <a:t>1</a:t>
            </a:r>
          </a:p>
        </p:txBody>
      </p:sp>
      <p:sp>
        <p:nvSpPr>
          <p:cNvPr id="232" name="Rectangle 231">
            <a:extLst>
              <a:ext uri="{FF2B5EF4-FFF2-40B4-BE49-F238E27FC236}">
                <a16:creationId xmlns:a16="http://schemas.microsoft.com/office/drawing/2014/main" id="{7A2C539D-118A-4432-B929-00B1AE69D58D}"/>
              </a:ext>
            </a:extLst>
          </p:cNvPr>
          <p:cNvSpPr/>
          <p:nvPr/>
        </p:nvSpPr>
        <p:spPr>
          <a:xfrm>
            <a:off x="8331031" y="4192195"/>
            <a:ext cx="340158" cy="461665"/>
          </a:xfrm>
          <a:prstGeom prst="rect">
            <a:avLst/>
          </a:prstGeom>
        </p:spPr>
        <p:txBody>
          <a:bodyPr wrap="none">
            <a:spAutoFit/>
          </a:bodyPr>
          <a:lstStyle/>
          <a:p>
            <a:r>
              <a:rPr lang="en-US" sz="2400" dirty="0">
                <a:solidFill>
                  <a:srgbClr val="0070C0"/>
                </a:solidFill>
              </a:rPr>
              <a:t>1</a:t>
            </a:r>
          </a:p>
        </p:txBody>
      </p:sp>
      <p:graphicFrame>
        <p:nvGraphicFramePr>
          <p:cNvPr id="1029" name="Table 1029">
            <a:extLst>
              <a:ext uri="{FF2B5EF4-FFF2-40B4-BE49-F238E27FC236}">
                <a16:creationId xmlns:a16="http://schemas.microsoft.com/office/drawing/2014/main" id="{1A791026-7A89-46EE-85C9-A1378ECA2D5D}"/>
              </a:ext>
            </a:extLst>
          </p:cNvPr>
          <p:cNvGraphicFramePr>
            <a:graphicFrameLocks noGrp="1"/>
          </p:cNvGraphicFramePr>
          <p:nvPr>
            <p:extLst>
              <p:ext uri="{D42A27DB-BD31-4B8C-83A1-F6EECF244321}">
                <p14:modId xmlns:p14="http://schemas.microsoft.com/office/powerpoint/2010/main" val="4038946230"/>
              </p:ext>
            </p:extLst>
          </p:nvPr>
        </p:nvGraphicFramePr>
        <p:xfrm>
          <a:off x="4907549" y="3196465"/>
          <a:ext cx="1690461" cy="2286000"/>
        </p:xfrm>
        <a:graphic>
          <a:graphicData uri="http://schemas.openxmlformats.org/drawingml/2006/table">
            <a:tbl>
              <a:tblPr firstRow="1">
                <a:tableStyleId>{073A0DAA-6AF3-43AB-8588-CEC1D06C72B9}</a:tableStyleId>
              </a:tblPr>
              <a:tblGrid>
                <a:gridCol w="377952">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t>A</a:t>
                      </a:r>
                    </a:p>
                  </a:txBody>
                  <a:tcPr/>
                </a:tc>
                <a:tc>
                  <a:txBody>
                    <a:bodyPr/>
                    <a:lstStyle/>
                    <a:p>
                      <a:r>
                        <a:rPr lang="en-US" sz="2400" dirty="0"/>
                        <a:t>B</a:t>
                      </a:r>
                    </a:p>
                  </a:txBody>
                  <a:tcPr/>
                </a:tc>
                <a:tc>
                  <a:txBody>
                    <a:bodyPr/>
                    <a:lstStyle/>
                    <a:p>
                      <a:pPr algn="ctr"/>
                      <a:r>
                        <a:rPr lang="en-US" sz="2400" dirty="0"/>
                        <a:t>A </a:t>
                      </a:r>
                      <a:r>
                        <a:rPr lang="en-US" sz="2400" b="0" i="0" kern="1200" dirty="0">
                          <a:solidFill>
                            <a:schemeClr val="lt1"/>
                          </a:solidFill>
                          <a:effectLst/>
                          <a:latin typeface="+mn-lt"/>
                          <a:ea typeface="+mn-ea"/>
                          <a:cs typeface="+mn-cs"/>
                        </a:rPr>
                        <a:t>∨</a:t>
                      </a:r>
                      <a:r>
                        <a:rPr lang="en-US" sz="2400" kern="1200" dirty="0">
                          <a:effectLst/>
                        </a:rPr>
                        <a:t> B</a:t>
                      </a:r>
                      <a:endParaRPr lang="en-US" sz="2400" dirty="0"/>
                    </a:p>
                  </a:txBody>
                  <a:tcPr/>
                </a:tc>
                <a:extLst>
                  <a:ext uri="{0D108BD9-81ED-4DB2-BD59-A6C34878D82A}">
                    <a16:rowId xmlns:a16="http://schemas.microsoft.com/office/drawing/2014/main" val="3532658002"/>
                  </a:ext>
                </a:extLst>
              </a:tr>
              <a:tr h="457200">
                <a:tc>
                  <a:txBody>
                    <a:bodyPr/>
                    <a:lstStyle/>
                    <a:p>
                      <a:pPr algn="ctr"/>
                      <a:r>
                        <a:rPr lang="en-US" sz="2400" dirty="0"/>
                        <a:t>0</a:t>
                      </a:r>
                    </a:p>
                  </a:txBody>
                  <a:tcPr/>
                </a:tc>
                <a:tc>
                  <a:txBody>
                    <a:bodyPr/>
                    <a:lstStyle/>
                    <a:p>
                      <a:pPr algn="ctr"/>
                      <a:r>
                        <a:rPr lang="en-US" sz="2400" dirty="0"/>
                        <a:t>0</a:t>
                      </a:r>
                    </a:p>
                  </a:txBody>
                  <a:tcPr/>
                </a:tc>
                <a:tc>
                  <a:txBody>
                    <a:bodyPr/>
                    <a:lstStyle/>
                    <a:p>
                      <a:pPr algn="ctr"/>
                      <a:r>
                        <a:rPr lang="en-US" sz="2400" dirty="0"/>
                        <a:t>0</a:t>
                      </a:r>
                    </a:p>
                  </a:txBody>
                  <a:tcPr/>
                </a:tc>
                <a:extLst>
                  <a:ext uri="{0D108BD9-81ED-4DB2-BD59-A6C34878D82A}">
                    <a16:rowId xmlns:a16="http://schemas.microsoft.com/office/drawing/2014/main" val="1474163713"/>
                  </a:ext>
                </a:extLst>
              </a:tr>
              <a:tr h="457200">
                <a:tc>
                  <a:txBody>
                    <a:bodyPr/>
                    <a:lstStyle/>
                    <a:p>
                      <a:pPr algn="ctr"/>
                      <a:r>
                        <a:rPr lang="en-US" sz="2400" dirty="0"/>
                        <a:t>0</a:t>
                      </a:r>
                    </a:p>
                  </a:txBody>
                  <a:tcPr/>
                </a:tc>
                <a:tc>
                  <a:txBody>
                    <a:bodyPr/>
                    <a:lstStyle/>
                    <a:p>
                      <a:pPr algn="ctr"/>
                      <a:r>
                        <a:rPr lang="en-US" sz="2400" dirty="0"/>
                        <a:t>1</a:t>
                      </a:r>
                    </a:p>
                  </a:txBody>
                  <a:tcPr/>
                </a:tc>
                <a:tc>
                  <a:txBody>
                    <a:bodyPr/>
                    <a:lstStyle/>
                    <a:p>
                      <a:pPr algn="ctr"/>
                      <a:r>
                        <a:rPr lang="en-US" sz="2400" dirty="0"/>
                        <a:t>1</a:t>
                      </a:r>
                    </a:p>
                  </a:txBody>
                  <a:tcPr/>
                </a:tc>
                <a:extLst>
                  <a:ext uri="{0D108BD9-81ED-4DB2-BD59-A6C34878D82A}">
                    <a16:rowId xmlns:a16="http://schemas.microsoft.com/office/drawing/2014/main" val="3792232552"/>
                  </a:ext>
                </a:extLst>
              </a:tr>
              <a:tr h="457200">
                <a:tc>
                  <a:txBody>
                    <a:bodyPr/>
                    <a:lstStyle/>
                    <a:p>
                      <a:pPr algn="ctr"/>
                      <a:r>
                        <a:rPr lang="en-US" sz="2400" dirty="0"/>
                        <a:t>1</a:t>
                      </a:r>
                    </a:p>
                  </a:txBody>
                  <a:tcPr/>
                </a:tc>
                <a:tc>
                  <a:txBody>
                    <a:bodyPr/>
                    <a:lstStyle/>
                    <a:p>
                      <a:pPr algn="ctr"/>
                      <a:r>
                        <a:rPr lang="en-US" sz="2400" dirty="0"/>
                        <a:t>0</a:t>
                      </a:r>
                    </a:p>
                  </a:txBody>
                  <a:tcPr/>
                </a:tc>
                <a:tc>
                  <a:txBody>
                    <a:bodyPr/>
                    <a:lstStyle/>
                    <a:p>
                      <a:pPr algn="ctr"/>
                      <a:r>
                        <a:rPr lang="en-US" sz="2400" dirty="0"/>
                        <a:t>1</a:t>
                      </a:r>
                    </a:p>
                  </a:txBody>
                  <a:tcPr/>
                </a:tc>
                <a:extLst>
                  <a:ext uri="{0D108BD9-81ED-4DB2-BD59-A6C34878D82A}">
                    <a16:rowId xmlns:a16="http://schemas.microsoft.com/office/drawing/2014/main" val="2796316636"/>
                  </a:ext>
                </a:extLst>
              </a:tr>
              <a:tr h="457200">
                <a:tc>
                  <a:txBody>
                    <a:bodyPr/>
                    <a:lstStyle/>
                    <a:p>
                      <a:pPr algn="ctr"/>
                      <a:r>
                        <a:rPr lang="en-US" sz="2400" dirty="0"/>
                        <a:t>1</a:t>
                      </a:r>
                    </a:p>
                  </a:txBody>
                  <a:tcPr/>
                </a:tc>
                <a:tc>
                  <a:txBody>
                    <a:bodyPr/>
                    <a:lstStyle/>
                    <a:p>
                      <a:pPr algn="ctr"/>
                      <a:r>
                        <a:rPr lang="en-US" sz="2400" dirty="0"/>
                        <a:t>1</a:t>
                      </a:r>
                    </a:p>
                  </a:txBody>
                  <a:tcPr/>
                </a:tc>
                <a:tc>
                  <a:txBody>
                    <a:bodyPr/>
                    <a:lstStyle/>
                    <a:p>
                      <a:pPr algn="ctr"/>
                      <a:r>
                        <a:rPr lang="en-US" sz="2400" dirty="0"/>
                        <a:t>1</a:t>
                      </a:r>
                    </a:p>
                  </a:txBody>
                  <a:tcPr/>
                </a:tc>
                <a:extLst>
                  <a:ext uri="{0D108BD9-81ED-4DB2-BD59-A6C34878D82A}">
                    <a16:rowId xmlns:a16="http://schemas.microsoft.com/office/drawing/2014/main" val="806517021"/>
                  </a:ext>
                </a:extLst>
              </a:tr>
            </a:tbl>
          </a:graphicData>
        </a:graphic>
      </p:graphicFrame>
      <p:cxnSp>
        <p:nvCxnSpPr>
          <p:cNvPr id="3" name="Straight Connector 2">
            <a:extLst>
              <a:ext uri="{FF2B5EF4-FFF2-40B4-BE49-F238E27FC236}">
                <a16:creationId xmlns:a16="http://schemas.microsoft.com/office/drawing/2014/main" id="{27AD9ACC-178D-4F71-A6BF-5AA9B51A6B02}"/>
              </a:ext>
            </a:extLst>
          </p:cNvPr>
          <p:cNvCxnSpPr>
            <a:cxnSpLocks/>
          </p:cNvCxnSpPr>
          <p:nvPr/>
        </p:nvCxnSpPr>
        <p:spPr>
          <a:xfrm>
            <a:off x="570407" y="2193056"/>
            <a:ext cx="2424561" cy="21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71684F5-BA35-46E4-93EC-7964767A7E8B}"/>
              </a:ext>
            </a:extLst>
          </p:cNvPr>
          <p:cNvCxnSpPr>
            <a:cxnSpLocks/>
          </p:cNvCxnSpPr>
          <p:nvPr/>
        </p:nvCxnSpPr>
        <p:spPr>
          <a:xfrm flipV="1">
            <a:off x="3646931" y="2214927"/>
            <a:ext cx="758328" cy="79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336A5CB9-0190-4C84-903E-B9391E743444}"/>
              </a:ext>
            </a:extLst>
          </p:cNvPr>
          <p:cNvSpPr/>
          <p:nvPr/>
        </p:nvSpPr>
        <p:spPr>
          <a:xfrm>
            <a:off x="9562196" y="2147155"/>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7DB85426-C579-479D-9925-F12FCA706841}"/>
              </a:ext>
            </a:extLst>
          </p:cNvPr>
          <p:cNvSpPr/>
          <p:nvPr/>
        </p:nvSpPr>
        <p:spPr>
          <a:xfrm>
            <a:off x="10040342" y="2166205"/>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CD953F54-161E-45DD-80B9-DC8B61FCB5CF}"/>
              </a:ext>
            </a:extLst>
          </p:cNvPr>
          <p:cNvCxnSpPr>
            <a:cxnSpLocks/>
          </p:cNvCxnSpPr>
          <p:nvPr/>
        </p:nvCxnSpPr>
        <p:spPr>
          <a:xfrm rot="-540000">
            <a:off x="9559839" y="2190368"/>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43DBAACB-92F8-4231-BC24-4DE89692FE75}"/>
              </a:ext>
            </a:extLst>
          </p:cNvPr>
          <p:cNvSpPr/>
          <p:nvPr/>
        </p:nvSpPr>
        <p:spPr>
          <a:xfrm>
            <a:off x="9495281" y="2170969"/>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F82D12F-9EC9-4FA0-A92E-B5968D735BE5}"/>
              </a:ext>
            </a:extLst>
          </p:cNvPr>
          <p:cNvSpPr/>
          <p:nvPr/>
        </p:nvSpPr>
        <p:spPr>
          <a:xfrm>
            <a:off x="9635904" y="2245741"/>
            <a:ext cx="351378" cy="461665"/>
          </a:xfrm>
          <a:prstGeom prst="rect">
            <a:avLst/>
          </a:prstGeom>
        </p:spPr>
        <p:txBody>
          <a:bodyPr wrap="none">
            <a:spAutoFit/>
          </a:bodyPr>
          <a:lstStyle/>
          <a:p>
            <a:r>
              <a:rPr lang="en-US" sz="2400" dirty="0">
                <a:solidFill>
                  <a:srgbClr val="FF0000"/>
                </a:solidFill>
              </a:rPr>
              <a:t>B</a:t>
            </a:r>
          </a:p>
        </p:txBody>
      </p:sp>
      <p:cxnSp>
        <p:nvCxnSpPr>
          <p:cNvPr id="101" name="Straight Connector 100">
            <a:extLst>
              <a:ext uri="{FF2B5EF4-FFF2-40B4-BE49-F238E27FC236}">
                <a16:creationId xmlns:a16="http://schemas.microsoft.com/office/drawing/2014/main" id="{A4768DAB-98C5-42D0-894E-3B410D2C1011}"/>
              </a:ext>
            </a:extLst>
          </p:cNvPr>
          <p:cNvCxnSpPr>
            <a:cxnSpLocks/>
          </p:cNvCxnSpPr>
          <p:nvPr/>
        </p:nvCxnSpPr>
        <p:spPr>
          <a:xfrm>
            <a:off x="7085507" y="2202583"/>
            <a:ext cx="2424561" cy="21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7495CC-C9FD-4FC7-890E-90FB8CE81E99}"/>
              </a:ext>
            </a:extLst>
          </p:cNvPr>
          <p:cNvCxnSpPr>
            <a:cxnSpLocks/>
          </p:cNvCxnSpPr>
          <p:nvPr/>
        </p:nvCxnSpPr>
        <p:spPr>
          <a:xfrm flipV="1">
            <a:off x="10162031" y="2224452"/>
            <a:ext cx="758328" cy="79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56EB671B-1B56-42AE-B840-5BB6C53EB51E}"/>
              </a:ext>
            </a:extLst>
          </p:cNvPr>
          <p:cNvSpPr/>
          <p:nvPr/>
        </p:nvSpPr>
        <p:spPr>
          <a:xfrm>
            <a:off x="3047096" y="5402918"/>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E18AD964-4680-4728-B52C-DE3C7CA3912C}"/>
              </a:ext>
            </a:extLst>
          </p:cNvPr>
          <p:cNvCxnSpPr>
            <a:cxnSpLocks/>
          </p:cNvCxnSpPr>
          <p:nvPr/>
        </p:nvCxnSpPr>
        <p:spPr>
          <a:xfrm rot="-1800000">
            <a:off x="3021054" y="5356606"/>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A74CDA9A-A12F-4983-87C6-4B1555E6EECC}"/>
              </a:ext>
            </a:extLst>
          </p:cNvPr>
          <p:cNvSpPr/>
          <p:nvPr/>
        </p:nvSpPr>
        <p:spPr>
          <a:xfrm>
            <a:off x="3525242" y="542196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B835A361-888E-4533-96D7-D99C87F01BAA}"/>
              </a:ext>
            </a:extLst>
          </p:cNvPr>
          <p:cNvSpPr/>
          <p:nvPr/>
        </p:nvSpPr>
        <p:spPr>
          <a:xfrm>
            <a:off x="2980181" y="542673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D044F9C-D949-4612-AEBD-3403C3984FF8}"/>
              </a:ext>
            </a:extLst>
          </p:cNvPr>
          <p:cNvSpPr/>
          <p:nvPr/>
        </p:nvSpPr>
        <p:spPr>
          <a:xfrm>
            <a:off x="3120804" y="5501505"/>
            <a:ext cx="351378" cy="461665"/>
          </a:xfrm>
          <a:prstGeom prst="rect">
            <a:avLst/>
          </a:prstGeom>
        </p:spPr>
        <p:txBody>
          <a:bodyPr wrap="none">
            <a:spAutoFit/>
          </a:bodyPr>
          <a:lstStyle/>
          <a:p>
            <a:r>
              <a:rPr lang="en-US" sz="2400" dirty="0">
                <a:solidFill>
                  <a:srgbClr val="FF0000"/>
                </a:solidFill>
              </a:rPr>
              <a:t>B</a:t>
            </a:r>
          </a:p>
        </p:txBody>
      </p:sp>
      <p:cxnSp>
        <p:nvCxnSpPr>
          <p:cNvPr id="137" name="Straight Connector 136">
            <a:extLst>
              <a:ext uri="{FF2B5EF4-FFF2-40B4-BE49-F238E27FC236}">
                <a16:creationId xmlns:a16="http://schemas.microsoft.com/office/drawing/2014/main" id="{8BDD811B-4C2B-4803-8106-9617EA826AB2}"/>
              </a:ext>
            </a:extLst>
          </p:cNvPr>
          <p:cNvCxnSpPr>
            <a:cxnSpLocks/>
          </p:cNvCxnSpPr>
          <p:nvPr/>
        </p:nvCxnSpPr>
        <p:spPr>
          <a:xfrm>
            <a:off x="570407" y="5458344"/>
            <a:ext cx="2424561" cy="21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5D2A7E7-105C-4980-B3B2-B109BBE551AB}"/>
              </a:ext>
            </a:extLst>
          </p:cNvPr>
          <p:cNvCxnSpPr>
            <a:cxnSpLocks/>
          </p:cNvCxnSpPr>
          <p:nvPr/>
        </p:nvCxnSpPr>
        <p:spPr>
          <a:xfrm flipV="1">
            <a:off x="3646931" y="5480216"/>
            <a:ext cx="758328" cy="79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0C85FAC6-789A-471D-8FF2-219FE32DF4E9}"/>
              </a:ext>
            </a:extLst>
          </p:cNvPr>
          <p:cNvSpPr/>
          <p:nvPr/>
        </p:nvSpPr>
        <p:spPr>
          <a:xfrm>
            <a:off x="3479062" y="4821127"/>
            <a:ext cx="340158" cy="461665"/>
          </a:xfrm>
          <a:prstGeom prst="rect">
            <a:avLst/>
          </a:prstGeom>
        </p:spPr>
        <p:txBody>
          <a:bodyPr wrap="none">
            <a:spAutoFit/>
          </a:bodyPr>
          <a:lstStyle/>
          <a:p>
            <a:r>
              <a:rPr lang="en-US" sz="2400" dirty="0">
                <a:solidFill>
                  <a:srgbClr val="FF0000"/>
                </a:solidFill>
              </a:rPr>
              <a:t>0</a:t>
            </a:r>
          </a:p>
        </p:txBody>
      </p:sp>
      <p:sp>
        <p:nvSpPr>
          <p:cNvPr id="148" name="Rectangle 147">
            <a:extLst>
              <a:ext uri="{FF2B5EF4-FFF2-40B4-BE49-F238E27FC236}">
                <a16:creationId xmlns:a16="http://schemas.microsoft.com/office/drawing/2014/main" id="{E26D00EB-915C-46FB-B4C9-1FBD17833199}"/>
              </a:ext>
            </a:extLst>
          </p:cNvPr>
          <p:cNvSpPr/>
          <p:nvPr/>
        </p:nvSpPr>
        <p:spPr>
          <a:xfrm>
            <a:off x="9932372" y="4878276"/>
            <a:ext cx="340158" cy="461665"/>
          </a:xfrm>
          <a:prstGeom prst="rect">
            <a:avLst/>
          </a:prstGeom>
        </p:spPr>
        <p:txBody>
          <a:bodyPr wrap="none">
            <a:spAutoFit/>
          </a:bodyPr>
          <a:lstStyle/>
          <a:p>
            <a:r>
              <a:rPr lang="en-US" sz="2400" dirty="0">
                <a:solidFill>
                  <a:srgbClr val="FF0000"/>
                </a:solidFill>
              </a:rPr>
              <a:t>1</a:t>
            </a:r>
          </a:p>
        </p:txBody>
      </p:sp>
      <p:sp>
        <p:nvSpPr>
          <p:cNvPr id="149" name="Rectangle 148">
            <a:extLst>
              <a:ext uri="{FF2B5EF4-FFF2-40B4-BE49-F238E27FC236}">
                <a16:creationId xmlns:a16="http://schemas.microsoft.com/office/drawing/2014/main" id="{EA99475D-C071-4212-B3D2-A7780BE114D0}"/>
              </a:ext>
            </a:extLst>
          </p:cNvPr>
          <p:cNvSpPr/>
          <p:nvPr/>
        </p:nvSpPr>
        <p:spPr>
          <a:xfrm>
            <a:off x="9562196" y="5404705"/>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6E3F54C4-76D4-44FD-BBB4-6A863DD8B7E4}"/>
              </a:ext>
            </a:extLst>
          </p:cNvPr>
          <p:cNvSpPr/>
          <p:nvPr/>
        </p:nvSpPr>
        <p:spPr>
          <a:xfrm>
            <a:off x="10040342" y="5423755"/>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1F476B0E-9378-4FBE-95D0-3F87CD5FD6C6}"/>
              </a:ext>
            </a:extLst>
          </p:cNvPr>
          <p:cNvCxnSpPr>
            <a:cxnSpLocks/>
          </p:cNvCxnSpPr>
          <p:nvPr/>
        </p:nvCxnSpPr>
        <p:spPr>
          <a:xfrm rot="-540000">
            <a:off x="9559839" y="5447918"/>
            <a:ext cx="548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6051E1B2-57D9-4B5C-908C-F394C8AC95B9}"/>
              </a:ext>
            </a:extLst>
          </p:cNvPr>
          <p:cNvSpPr/>
          <p:nvPr/>
        </p:nvSpPr>
        <p:spPr>
          <a:xfrm>
            <a:off x="9495281" y="5428519"/>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04A29F0-1728-46B6-8613-647DAEBAF26D}"/>
              </a:ext>
            </a:extLst>
          </p:cNvPr>
          <p:cNvSpPr/>
          <p:nvPr/>
        </p:nvSpPr>
        <p:spPr>
          <a:xfrm>
            <a:off x="9635904" y="5503291"/>
            <a:ext cx="351378" cy="461665"/>
          </a:xfrm>
          <a:prstGeom prst="rect">
            <a:avLst/>
          </a:prstGeom>
        </p:spPr>
        <p:txBody>
          <a:bodyPr wrap="none">
            <a:spAutoFit/>
          </a:bodyPr>
          <a:lstStyle/>
          <a:p>
            <a:r>
              <a:rPr lang="en-US" sz="2400" dirty="0">
                <a:solidFill>
                  <a:srgbClr val="FF0000"/>
                </a:solidFill>
              </a:rPr>
              <a:t>B</a:t>
            </a:r>
          </a:p>
        </p:txBody>
      </p:sp>
      <p:cxnSp>
        <p:nvCxnSpPr>
          <p:cNvPr id="160" name="Straight Connector 159">
            <a:extLst>
              <a:ext uri="{FF2B5EF4-FFF2-40B4-BE49-F238E27FC236}">
                <a16:creationId xmlns:a16="http://schemas.microsoft.com/office/drawing/2014/main" id="{0C223D42-F089-418F-A153-A3E34AA574C1}"/>
              </a:ext>
            </a:extLst>
          </p:cNvPr>
          <p:cNvCxnSpPr>
            <a:cxnSpLocks/>
          </p:cNvCxnSpPr>
          <p:nvPr/>
        </p:nvCxnSpPr>
        <p:spPr>
          <a:xfrm>
            <a:off x="7085507" y="5460133"/>
            <a:ext cx="2424561" cy="21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250D329-C2CF-425F-9DA3-60915507597E}"/>
              </a:ext>
            </a:extLst>
          </p:cNvPr>
          <p:cNvCxnSpPr>
            <a:cxnSpLocks/>
          </p:cNvCxnSpPr>
          <p:nvPr/>
        </p:nvCxnSpPr>
        <p:spPr>
          <a:xfrm flipV="1">
            <a:off x="10171556" y="5491527"/>
            <a:ext cx="758328" cy="79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Flowchart: Delay 119">
            <a:extLst>
              <a:ext uri="{FF2B5EF4-FFF2-40B4-BE49-F238E27FC236}">
                <a16:creationId xmlns:a16="http://schemas.microsoft.com/office/drawing/2014/main" id="{10EE9D25-243B-49ED-AAA1-14DE4CC74EF7}"/>
              </a:ext>
            </a:extLst>
          </p:cNvPr>
          <p:cNvSpPr/>
          <p:nvPr/>
        </p:nvSpPr>
        <p:spPr>
          <a:xfrm>
            <a:off x="11129565" y="5723804"/>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DD83A834-9C75-4ED3-AE5E-74C51FC442E6}"/>
              </a:ext>
            </a:extLst>
          </p:cNvPr>
          <p:cNvCxnSpPr/>
          <p:nvPr/>
        </p:nvCxnSpPr>
        <p:spPr>
          <a:xfrm>
            <a:off x="11124803" y="5713057"/>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E0DEA28-4620-4159-A922-F901EF1B6CF9}"/>
              </a:ext>
            </a:extLst>
          </p:cNvPr>
          <p:cNvCxnSpPr/>
          <p:nvPr/>
        </p:nvCxnSpPr>
        <p:spPr>
          <a:xfrm>
            <a:off x="10932158" y="5917216"/>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C07E9B0-BC16-407B-8815-980BC9C5E39E}"/>
              </a:ext>
            </a:extLst>
          </p:cNvPr>
          <p:cNvCxnSpPr/>
          <p:nvPr/>
        </p:nvCxnSpPr>
        <p:spPr>
          <a:xfrm>
            <a:off x="10932158" y="6175098"/>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FBDE6D33-AD5D-4D14-B05E-4217E3FD0753}"/>
              </a:ext>
            </a:extLst>
          </p:cNvPr>
          <p:cNvSpPr>
            <a:spLocks/>
          </p:cNvSpPr>
          <p:nvPr/>
        </p:nvSpPr>
        <p:spPr>
          <a:xfrm>
            <a:off x="10747521" y="5943004"/>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A468CD16-08B9-42AA-AF1F-F3372EBD0AAA}"/>
              </a:ext>
            </a:extLst>
          </p:cNvPr>
          <p:cNvSpPr txBox="1"/>
          <p:nvPr/>
        </p:nvSpPr>
        <p:spPr>
          <a:xfrm>
            <a:off x="11167184" y="5885654"/>
            <a:ext cx="454815" cy="307778"/>
          </a:xfrm>
          <a:prstGeom prst="rect">
            <a:avLst/>
          </a:prstGeom>
          <a:noFill/>
        </p:spPr>
        <p:txBody>
          <a:bodyPr wrap="square" rtlCol="0">
            <a:spAutoFit/>
          </a:bodyPr>
          <a:lstStyle/>
          <a:p>
            <a:r>
              <a:rPr lang="en-US" sz="1400" dirty="0">
                <a:solidFill>
                  <a:schemeClr val="bg1"/>
                </a:solidFill>
              </a:rPr>
              <a:t>LED</a:t>
            </a:r>
          </a:p>
        </p:txBody>
      </p:sp>
      <p:sp>
        <p:nvSpPr>
          <p:cNvPr id="154" name="Flowchart: Delay 153">
            <a:extLst>
              <a:ext uri="{FF2B5EF4-FFF2-40B4-BE49-F238E27FC236}">
                <a16:creationId xmlns:a16="http://schemas.microsoft.com/office/drawing/2014/main" id="{BB8B8B84-4FD4-4B41-9325-3ABE7C8B57E9}"/>
              </a:ext>
            </a:extLst>
          </p:cNvPr>
          <p:cNvSpPr/>
          <p:nvPr/>
        </p:nvSpPr>
        <p:spPr>
          <a:xfrm>
            <a:off x="11129565" y="2628179"/>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a:extLst>
              <a:ext uri="{FF2B5EF4-FFF2-40B4-BE49-F238E27FC236}">
                <a16:creationId xmlns:a16="http://schemas.microsoft.com/office/drawing/2014/main" id="{5A21C211-30C1-4499-8A64-781EF52CE7A4}"/>
              </a:ext>
            </a:extLst>
          </p:cNvPr>
          <p:cNvCxnSpPr/>
          <p:nvPr/>
        </p:nvCxnSpPr>
        <p:spPr>
          <a:xfrm>
            <a:off x="11124803" y="2617432"/>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0E13F83-7823-4A85-9AF7-C0EAA833ED20}"/>
              </a:ext>
            </a:extLst>
          </p:cNvPr>
          <p:cNvCxnSpPr/>
          <p:nvPr/>
        </p:nvCxnSpPr>
        <p:spPr>
          <a:xfrm>
            <a:off x="10932158" y="2821591"/>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3056F56-0FCC-4DF9-B8C3-C745C9038EF0}"/>
              </a:ext>
            </a:extLst>
          </p:cNvPr>
          <p:cNvCxnSpPr/>
          <p:nvPr/>
        </p:nvCxnSpPr>
        <p:spPr>
          <a:xfrm>
            <a:off x="10932158" y="3079473"/>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D06CD833-B9BC-4ECB-AC7D-D1D53610D1FD}"/>
              </a:ext>
            </a:extLst>
          </p:cNvPr>
          <p:cNvSpPr>
            <a:spLocks/>
          </p:cNvSpPr>
          <p:nvPr/>
        </p:nvSpPr>
        <p:spPr>
          <a:xfrm>
            <a:off x="10747521" y="2847379"/>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EAD7B020-B874-4F4A-8F44-9A3665839246}"/>
              </a:ext>
            </a:extLst>
          </p:cNvPr>
          <p:cNvSpPr txBox="1"/>
          <p:nvPr/>
        </p:nvSpPr>
        <p:spPr>
          <a:xfrm>
            <a:off x="11167184" y="2790029"/>
            <a:ext cx="454815" cy="307778"/>
          </a:xfrm>
          <a:prstGeom prst="rect">
            <a:avLst/>
          </a:prstGeom>
          <a:noFill/>
        </p:spPr>
        <p:txBody>
          <a:bodyPr wrap="square" rtlCol="0">
            <a:spAutoFit/>
          </a:bodyPr>
          <a:lstStyle/>
          <a:p>
            <a:r>
              <a:rPr lang="en-US" sz="1400" dirty="0">
                <a:solidFill>
                  <a:schemeClr val="bg1"/>
                </a:solidFill>
              </a:rPr>
              <a:t>LED</a:t>
            </a:r>
          </a:p>
        </p:txBody>
      </p:sp>
      <p:sp>
        <p:nvSpPr>
          <p:cNvPr id="164" name="Flowchart: Delay 163">
            <a:extLst>
              <a:ext uri="{FF2B5EF4-FFF2-40B4-BE49-F238E27FC236}">
                <a16:creationId xmlns:a16="http://schemas.microsoft.com/office/drawing/2014/main" id="{39D6C7B7-0B91-4279-BF72-2B04C77FF2C3}"/>
              </a:ext>
            </a:extLst>
          </p:cNvPr>
          <p:cNvSpPr/>
          <p:nvPr/>
        </p:nvSpPr>
        <p:spPr>
          <a:xfrm>
            <a:off x="4621716" y="2416126"/>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71BDE7D8-8FB4-4A5F-8561-534717548D12}"/>
              </a:ext>
            </a:extLst>
          </p:cNvPr>
          <p:cNvCxnSpPr/>
          <p:nvPr/>
        </p:nvCxnSpPr>
        <p:spPr>
          <a:xfrm>
            <a:off x="4616954" y="2405379"/>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EB3AEF4-2AE0-452B-9A30-921470CA4BC9}"/>
              </a:ext>
            </a:extLst>
          </p:cNvPr>
          <p:cNvCxnSpPr/>
          <p:nvPr/>
        </p:nvCxnSpPr>
        <p:spPr>
          <a:xfrm>
            <a:off x="4424309" y="2609538"/>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938BB0A-504D-4AE4-8EA9-7C42E67F4C49}"/>
              </a:ext>
            </a:extLst>
          </p:cNvPr>
          <p:cNvCxnSpPr/>
          <p:nvPr/>
        </p:nvCxnSpPr>
        <p:spPr>
          <a:xfrm>
            <a:off x="4424309" y="2867420"/>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CDD5795C-9DFF-4FD9-8EF3-8E53789976BE}"/>
              </a:ext>
            </a:extLst>
          </p:cNvPr>
          <p:cNvSpPr>
            <a:spLocks/>
          </p:cNvSpPr>
          <p:nvPr/>
        </p:nvSpPr>
        <p:spPr>
          <a:xfrm>
            <a:off x="4239672" y="2635326"/>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6650BF8D-102D-45BE-ABC6-7843F3F923F6}"/>
              </a:ext>
            </a:extLst>
          </p:cNvPr>
          <p:cNvSpPr txBox="1"/>
          <p:nvPr/>
        </p:nvSpPr>
        <p:spPr>
          <a:xfrm>
            <a:off x="4677507" y="2559642"/>
            <a:ext cx="454815" cy="307778"/>
          </a:xfrm>
          <a:prstGeom prst="rect">
            <a:avLst/>
          </a:prstGeom>
          <a:noFill/>
        </p:spPr>
        <p:txBody>
          <a:bodyPr wrap="square" rtlCol="0">
            <a:spAutoFit/>
          </a:bodyPr>
          <a:lstStyle/>
          <a:p>
            <a:r>
              <a:rPr lang="en-US" sz="1400" dirty="0"/>
              <a:t>LED</a:t>
            </a:r>
          </a:p>
        </p:txBody>
      </p:sp>
      <p:sp>
        <p:nvSpPr>
          <p:cNvPr id="172" name="Flowchart: Delay 171">
            <a:extLst>
              <a:ext uri="{FF2B5EF4-FFF2-40B4-BE49-F238E27FC236}">
                <a16:creationId xmlns:a16="http://schemas.microsoft.com/office/drawing/2014/main" id="{DD98CB23-B2B8-450B-A0E9-B4082BBC5795}"/>
              </a:ext>
            </a:extLst>
          </p:cNvPr>
          <p:cNvSpPr/>
          <p:nvPr/>
        </p:nvSpPr>
        <p:spPr>
          <a:xfrm>
            <a:off x="4604940" y="5733329"/>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E50978F3-13D7-4508-BDB5-78877423FDE0}"/>
              </a:ext>
            </a:extLst>
          </p:cNvPr>
          <p:cNvCxnSpPr/>
          <p:nvPr/>
        </p:nvCxnSpPr>
        <p:spPr>
          <a:xfrm>
            <a:off x="4600178" y="5722582"/>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C55E0B3-1E0D-4A49-B71D-159058CAE9E9}"/>
              </a:ext>
            </a:extLst>
          </p:cNvPr>
          <p:cNvCxnSpPr/>
          <p:nvPr/>
        </p:nvCxnSpPr>
        <p:spPr>
          <a:xfrm>
            <a:off x="4407533" y="5926741"/>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1FB83EA-CA09-482E-89A9-98F8702B878E}"/>
              </a:ext>
            </a:extLst>
          </p:cNvPr>
          <p:cNvCxnSpPr/>
          <p:nvPr/>
        </p:nvCxnSpPr>
        <p:spPr>
          <a:xfrm>
            <a:off x="4407533" y="6184623"/>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2BE735CD-0537-4423-9D99-1D5ABC945D16}"/>
              </a:ext>
            </a:extLst>
          </p:cNvPr>
          <p:cNvSpPr>
            <a:spLocks/>
          </p:cNvSpPr>
          <p:nvPr/>
        </p:nvSpPr>
        <p:spPr>
          <a:xfrm>
            <a:off x="4222896" y="5952529"/>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a:extLst>
              <a:ext uri="{FF2B5EF4-FFF2-40B4-BE49-F238E27FC236}">
                <a16:creationId xmlns:a16="http://schemas.microsoft.com/office/drawing/2014/main" id="{72B3254A-5497-4F01-BAC7-79DB6D77060E}"/>
              </a:ext>
            </a:extLst>
          </p:cNvPr>
          <p:cNvSpPr txBox="1"/>
          <p:nvPr/>
        </p:nvSpPr>
        <p:spPr>
          <a:xfrm>
            <a:off x="4642559" y="5895179"/>
            <a:ext cx="454815" cy="307778"/>
          </a:xfrm>
          <a:prstGeom prst="rect">
            <a:avLst/>
          </a:prstGeom>
          <a:noFill/>
        </p:spPr>
        <p:txBody>
          <a:bodyPr wrap="square" rtlCol="0">
            <a:spAutoFit/>
          </a:bodyPr>
          <a:lstStyle/>
          <a:p>
            <a:r>
              <a:rPr lang="en-US" sz="1400" dirty="0">
                <a:solidFill>
                  <a:schemeClr val="bg1"/>
                </a:solidFill>
              </a:rPr>
              <a:t>LED</a:t>
            </a:r>
          </a:p>
        </p:txBody>
      </p:sp>
      <p:sp>
        <p:nvSpPr>
          <p:cNvPr id="93" name="TextBox 92">
            <a:extLst>
              <a:ext uri="{FF2B5EF4-FFF2-40B4-BE49-F238E27FC236}">
                <a16:creationId xmlns:a16="http://schemas.microsoft.com/office/drawing/2014/main" id="{D73A61AC-495F-4CFE-B091-7B46D67F5C88}"/>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17</a:t>
            </a:fld>
            <a:endParaRPr lang="en-US" b="1" dirty="0"/>
          </a:p>
        </p:txBody>
      </p:sp>
      <p:sp>
        <p:nvSpPr>
          <p:cNvPr id="2" name="TextBox 1">
            <a:extLst>
              <a:ext uri="{FF2B5EF4-FFF2-40B4-BE49-F238E27FC236}">
                <a16:creationId xmlns:a16="http://schemas.microsoft.com/office/drawing/2014/main" id="{6E13388B-CAFC-4ABC-EE8D-FC00B502F46C}"/>
              </a:ext>
            </a:extLst>
          </p:cNvPr>
          <p:cNvSpPr txBox="1"/>
          <p:nvPr/>
        </p:nvSpPr>
        <p:spPr>
          <a:xfrm>
            <a:off x="1392183" y="303527"/>
            <a:ext cx="9539975" cy="461665"/>
          </a:xfrm>
          <a:prstGeom prst="rect">
            <a:avLst/>
          </a:prstGeom>
          <a:noFill/>
        </p:spPr>
        <p:txBody>
          <a:bodyPr wrap="square" rtlCol="0">
            <a:spAutoFit/>
          </a:bodyPr>
          <a:lstStyle/>
          <a:p>
            <a:pPr algn="ctr"/>
            <a:r>
              <a:rPr lang="en-US" sz="2400" dirty="0"/>
              <a:t>Input setting: switches open (0) or closed(1); output 0 or </a:t>
            </a:r>
            <a:r>
              <a:rPr lang="en-US" sz="2400" dirty="0">
                <a:solidFill>
                  <a:srgbClr val="FF0000"/>
                </a:solidFill>
              </a:rPr>
              <a:t>1</a:t>
            </a:r>
            <a:endParaRPr lang="en-US" sz="2400" b="1" dirty="0">
              <a:solidFill>
                <a:srgbClr val="FF0000"/>
              </a:solidFill>
            </a:endParaRPr>
          </a:p>
        </p:txBody>
      </p:sp>
    </p:spTree>
    <p:extLst>
      <p:ext uri="{BB962C8B-B14F-4D97-AF65-F5344CB8AC3E}">
        <p14:creationId xmlns:p14="http://schemas.microsoft.com/office/powerpoint/2010/main" val="3962384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2DA30-C533-4839-8446-5AB00C197143}"/>
              </a:ext>
            </a:extLst>
          </p:cNvPr>
          <p:cNvSpPr/>
          <p:nvPr/>
        </p:nvSpPr>
        <p:spPr>
          <a:xfrm>
            <a:off x="570407" y="1608320"/>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AF91D7C-3417-4F84-889A-254FE0A70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2653805"/>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4E7B366C-CFC2-4DA8-B33D-8515F30606E2}"/>
              </a:ext>
            </a:extLst>
          </p:cNvPr>
          <p:cNvSpPr txBox="1"/>
          <p:nvPr/>
        </p:nvSpPr>
        <p:spPr>
          <a:xfrm>
            <a:off x="814388" y="13035"/>
            <a:ext cx="10558460" cy="461665"/>
          </a:xfrm>
          <a:prstGeom prst="rect">
            <a:avLst/>
          </a:prstGeom>
          <a:noFill/>
        </p:spPr>
        <p:txBody>
          <a:bodyPr wrap="square" rtlCol="0">
            <a:spAutoFit/>
          </a:bodyPr>
          <a:lstStyle/>
          <a:p>
            <a:pPr algn="ctr"/>
            <a:r>
              <a:rPr lang="en-US" sz="2400" dirty="0"/>
              <a:t>Boolean </a:t>
            </a:r>
            <a:r>
              <a:rPr lang="en-US" sz="2400" b="1" dirty="0"/>
              <a:t>XOR </a:t>
            </a:r>
            <a:r>
              <a:rPr lang="en-US" sz="2400" dirty="0"/>
              <a:t>(exclusive OR) implemented with electromechanical switches: A ⊕ B </a:t>
            </a:r>
          </a:p>
        </p:txBody>
      </p:sp>
      <p:sp>
        <p:nvSpPr>
          <p:cNvPr id="1028" name="Rectangle 1027">
            <a:extLst>
              <a:ext uri="{FF2B5EF4-FFF2-40B4-BE49-F238E27FC236}">
                <a16:creationId xmlns:a16="http://schemas.microsoft.com/office/drawing/2014/main" id="{F5044352-A68C-433B-8360-16C27636DEFE}"/>
              </a:ext>
            </a:extLst>
          </p:cNvPr>
          <p:cNvSpPr/>
          <p:nvPr/>
        </p:nvSpPr>
        <p:spPr>
          <a:xfrm>
            <a:off x="1005372" y="1605767"/>
            <a:ext cx="362600" cy="461665"/>
          </a:xfrm>
          <a:prstGeom prst="rect">
            <a:avLst/>
          </a:prstGeom>
        </p:spPr>
        <p:txBody>
          <a:bodyPr wrap="none">
            <a:spAutoFit/>
          </a:bodyPr>
          <a:lstStyle/>
          <a:p>
            <a:r>
              <a:rPr lang="en-US" sz="2400" dirty="0">
                <a:solidFill>
                  <a:srgbClr val="0070C0"/>
                </a:solidFill>
              </a:rPr>
              <a:t>A</a:t>
            </a:r>
          </a:p>
        </p:txBody>
      </p:sp>
      <p:sp>
        <p:nvSpPr>
          <p:cNvPr id="224" name="Rectangle 223">
            <a:extLst>
              <a:ext uri="{FF2B5EF4-FFF2-40B4-BE49-F238E27FC236}">
                <a16:creationId xmlns:a16="http://schemas.microsoft.com/office/drawing/2014/main" id="{F3364C7F-0541-4D0D-AA85-8E6346DFAEF4}"/>
              </a:ext>
            </a:extLst>
          </p:cNvPr>
          <p:cNvSpPr/>
          <p:nvPr/>
        </p:nvSpPr>
        <p:spPr>
          <a:xfrm>
            <a:off x="3660935" y="1585266"/>
            <a:ext cx="351378" cy="461665"/>
          </a:xfrm>
          <a:prstGeom prst="rect">
            <a:avLst/>
          </a:prstGeom>
        </p:spPr>
        <p:txBody>
          <a:bodyPr wrap="none">
            <a:spAutoFit/>
          </a:bodyPr>
          <a:lstStyle/>
          <a:p>
            <a:r>
              <a:rPr lang="en-US" sz="2400" dirty="0">
                <a:solidFill>
                  <a:srgbClr val="FF0000"/>
                </a:solidFill>
              </a:rPr>
              <a:t>B</a:t>
            </a:r>
          </a:p>
        </p:txBody>
      </p:sp>
      <p:graphicFrame>
        <p:nvGraphicFramePr>
          <p:cNvPr id="1029" name="Table 1029">
            <a:extLst>
              <a:ext uri="{FF2B5EF4-FFF2-40B4-BE49-F238E27FC236}">
                <a16:creationId xmlns:a16="http://schemas.microsoft.com/office/drawing/2014/main" id="{1A791026-7A89-46EE-85C9-A1378ECA2D5D}"/>
              </a:ext>
            </a:extLst>
          </p:cNvPr>
          <p:cNvGraphicFramePr>
            <a:graphicFrameLocks noGrp="1"/>
          </p:cNvGraphicFramePr>
          <p:nvPr>
            <p:extLst>
              <p:ext uri="{D42A27DB-BD31-4B8C-83A1-F6EECF244321}">
                <p14:modId xmlns:p14="http://schemas.microsoft.com/office/powerpoint/2010/main" val="2316711691"/>
              </p:ext>
            </p:extLst>
          </p:nvPr>
        </p:nvGraphicFramePr>
        <p:xfrm>
          <a:off x="4907549" y="3204365"/>
          <a:ext cx="1685889" cy="2286000"/>
        </p:xfrm>
        <a:graphic>
          <a:graphicData uri="http://schemas.openxmlformats.org/drawingml/2006/table">
            <a:tbl>
              <a:tblPr firstRow="1">
                <a:tableStyleId>{073A0DAA-6AF3-43AB-8588-CEC1D06C72B9}</a:tableStyleId>
              </a:tblPr>
              <a:tblGrid>
                <a:gridCol w="373380">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solidFill>
                            <a:schemeClr val="bg1"/>
                          </a:solidFill>
                        </a:rPr>
                        <a:t>A</a:t>
                      </a:r>
                    </a:p>
                  </a:txBody>
                  <a:tcPr>
                    <a:solidFill>
                      <a:schemeClr val="tx1"/>
                    </a:solidFill>
                  </a:tcPr>
                </a:tc>
                <a:tc>
                  <a:txBody>
                    <a:bodyPr/>
                    <a:lstStyle/>
                    <a:p>
                      <a:r>
                        <a:rPr lang="en-US" sz="2400" dirty="0">
                          <a:solidFill>
                            <a:schemeClr val="bg1"/>
                          </a:solidFill>
                        </a:rPr>
                        <a:t>B</a:t>
                      </a:r>
                    </a:p>
                  </a:txBody>
                  <a:tcPr>
                    <a:solidFill>
                      <a:schemeClr val="tx1"/>
                    </a:solidFill>
                  </a:tcPr>
                </a:tc>
                <a:tc>
                  <a:txBody>
                    <a:bodyPr/>
                    <a:lstStyle/>
                    <a:p>
                      <a:pPr algn="ctr"/>
                      <a:r>
                        <a:rPr lang="en-US" sz="2400" dirty="0">
                          <a:solidFill>
                            <a:schemeClr val="bg1"/>
                          </a:solidFill>
                        </a:rPr>
                        <a:t>A </a:t>
                      </a:r>
                      <a:r>
                        <a:rPr lang="en-US" sz="1800" b="0" i="0" kern="1200" dirty="0">
                          <a:solidFill>
                            <a:schemeClr val="bg1"/>
                          </a:solidFill>
                          <a:effectLst/>
                          <a:latin typeface="+mn-lt"/>
                          <a:ea typeface="+mn-ea"/>
                          <a:cs typeface="+mn-cs"/>
                        </a:rPr>
                        <a:t>⊕</a:t>
                      </a:r>
                      <a:r>
                        <a:rPr lang="en-US" sz="1800" kern="1200" dirty="0">
                          <a:solidFill>
                            <a:schemeClr val="bg1"/>
                          </a:solidFill>
                          <a:effectLst/>
                        </a:rPr>
                        <a:t> </a:t>
                      </a:r>
                      <a:r>
                        <a:rPr lang="en-US" sz="2400" kern="1200" dirty="0">
                          <a:solidFill>
                            <a:schemeClr val="bg1"/>
                          </a:solidFill>
                          <a:effectLst/>
                        </a:rPr>
                        <a:t>B</a:t>
                      </a:r>
                      <a:endParaRPr lang="en-US" sz="2400" dirty="0">
                        <a:solidFill>
                          <a:schemeClr val="bg1"/>
                        </a:solidFill>
                      </a:endParaRPr>
                    </a:p>
                  </a:txBody>
                  <a:tcPr>
                    <a:solidFill>
                      <a:schemeClr val="tx1"/>
                    </a:solidFill>
                  </a:tcPr>
                </a:tc>
                <a:extLst>
                  <a:ext uri="{0D108BD9-81ED-4DB2-BD59-A6C34878D82A}">
                    <a16:rowId xmlns:a16="http://schemas.microsoft.com/office/drawing/2014/main" val="3532658002"/>
                  </a:ext>
                </a:extLst>
              </a:tr>
              <a:tr h="457200">
                <a:tc>
                  <a:txBody>
                    <a:bodyPr/>
                    <a:lstStyle/>
                    <a:p>
                      <a:pPr algn="ctr"/>
                      <a:r>
                        <a:rPr lang="en-US" sz="2400" dirty="0">
                          <a:solidFill>
                            <a:schemeClr val="tx1"/>
                          </a:solidFill>
                        </a:rPr>
                        <a:t>0</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0</a:t>
                      </a:r>
                    </a:p>
                  </a:txBody>
                  <a:tcPr/>
                </a:tc>
                <a:extLst>
                  <a:ext uri="{0D108BD9-81ED-4DB2-BD59-A6C34878D82A}">
                    <a16:rowId xmlns:a16="http://schemas.microsoft.com/office/drawing/2014/main" val="1474163713"/>
                  </a:ext>
                </a:extLst>
              </a:tr>
              <a:tr h="457200">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3792232552"/>
                  </a:ext>
                </a:extLst>
              </a:tr>
              <a:tr h="457200">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2796316636"/>
                  </a:ext>
                </a:extLst>
              </a:tr>
              <a:tr h="457200">
                <a:tc>
                  <a:txBody>
                    <a:bodyPr/>
                    <a:lstStyle/>
                    <a:p>
                      <a:pPr algn="ctr"/>
                      <a:r>
                        <a:rPr lang="en-US" sz="2400" dirty="0">
                          <a:solidFill>
                            <a:schemeClr val="tx1"/>
                          </a:solidFill>
                        </a:rPr>
                        <a:t>1</a:t>
                      </a:r>
                    </a:p>
                  </a:txBody>
                  <a:tcPr/>
                </a:tc>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extLst>
                  <a:ext uri="{0D108BD9-81ED-4DB2-BD59-A6C34878D82A}">
                    <a16:rowId xmlns:a16="http://schemas.microsoft.com/office/drawing/2014/main" val="806517021"/>
                  </a:ext>
                </a:extLst>
              </a:tr>
            </a:tbl>
          </a:graphicData>
        </a:graphic>
      </p:graphicFrame>
      <p:sp>
        <p:nvSpPr>
          <p:cNvPr id="129" name="Rectangle 128">
            <a:extLst>
              <a:ext uri="{FF2B5EF4-FFF2-40B4-BE49-F238E27FC236}">
                <a16:creationId xmlns:a16="http://schemas.microsoft.com/office/drawing/2014/main" id="{A74ED39D-BC1A-4F62-A09D-2B78F5CD791F}"/>
              </a:ext>
            </a:extLst>
          </p:cNvPr>
          <p:cNvSpPr/>
          <p:nvPr/>
        </p:nvSpPr>
        <p:spPr>
          <a:xfrm>
            <a:off x="2980182" y="1515728"/>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B1D5747-8C30-4FA1-9766-86508DD8280A}"/>
              </a:ext>
            </a:extLst>
          </p:cNvPr>
          <p:cNvSpPr/>
          <p:nvPr/>
        </p:nvSpPr>
        <p:spPr>
          <a:xfrm>
            <a:off x="3572979" y="154688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4D90AE2-3C1A-44E9-AC6C-0AA76F23963C}"/>
              </a:ext>
            </a:extLst>
          </p:cNvPr>
          <p:cNvSpPr/>
          <p:nvPr/>
        </p:nvSpPr>
        <p:spPr>
          <a:xfrm>
            <a:off x="1415683" y="154069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FA1D5291-0FCA-4933-914F-D2F60BDDA444}"/>
              </a:ext>
            </a:extLst>
          </p:cNvPr>
          <p:cNvSpPr/>
          <p:nvPr/>
        </p:nvSpPr>
        <p:spPr>
          <a:xfrm>
            <a:off x="7047409" y="1608321"/>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2">
            <a:extLst>
              <a:ext uri="{FF2B5EF4-FFF2-40B4-BE49-F238E27FC236}">
                <a16:creationId xmlns:a16="http://schemas.microsoft.com/office/drawing/2014/main" id="{272038AD-AC27-4DF1-82D3-DC76459A0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15151" y="2653807"/>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412F3A1C-F37A-45BE-B718-BEF360E0B276}"/>
              </a:ext>
            </a:extLst>
          </p:cNvPr>
          <p:cNvSpPr/>
          <p:nvPr/>
        </p:nvSpPr>
        <p:spPr>
          <a:xfrm>
            <a:off x="7482373" y="1605768"/>
            <a:ext cx="362600" cy="461665"/>
          </a:xfrm>
          <a:prstGeom prst="rect">
            <a:avLst/>
          </a:prstGeom>
        </p:spPr>
        <p:txBody>
          <a:bodyPr wrap="none">
            <a:spAutoFit/>
          </a:bodyPr>
          <a:lstStyle/>
          <a:p>
            <a:r>
              <a:rPr lang="en-US" sz="2400" dirty="0">
                <a:solidFill>
                  <a:srgbClr val="0070C0"/>
                </a:solidFill>
              </a:rPr>
              <a:t>A</a:t>
            </a:r>
          </a:p>
        </p:txBody>
      </p:sp>
      <p:sp>
        <p:nvSpPr>
          <p:cNvPr id="173" name="Rectangle 172">
            <a:extLst>
              <a:ext uri="{FF2B5EF4-FFF2-40B4-BE49-F238E27FC236}">
                <a16:creationId xmlns:a16="http://schemas.microsoft.com/office/drawing/2014/main" id="{DE6C11B0-D0AE-4C4E-94CB-C1156CEFAF12}"/>
              </a:ext>
            </a:extLst>
          </p:cNvPr>
          <p:cNvSpPr/>
          <p:nvPr/>
        </p:nvSpPr>
        <p:spPr>
          <a:xfrm>
            <a:off x="9457182" y="1515728"/>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E342BD47-63E9-4D51-9A39-2A5A981A248D}"/>
              </a:ext>
            </a:extLst>
          </p:cNvPr>
          <p:cNvSpPr/>
          <p:nvPr/>
        </p:nvSpPr>
        <p:spPr>
          <a:xfrm>
            <a:off x="8014695" y="1515997"/>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CE73D108-B065-4A68-A267-E6991DD40972}"/>
              </a:ext>
            </a:extLst>
          </p:cNvPr>
          <p:cNvSpPr/>
          <p:nvPr/>
        </p:nvSpPr>
        <p:spPr>
          <a:xfrm>
            <a:off x="10049979" y="154688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3A27F130-E49B-4771-873F-8BF9CD71BDFD}"/>
              </a:ext>
            </a:extLst>
          </p:cNvPr>
          <p:cNvSpPr/>
          <p:nvPr/>
        </p:nvSpPr>
        <p:spPr>
          <a:xfrm>
            <a:off x="570407" y="4875395"/>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2">
            <a:extLst>
              <a:ext uri="{FF2B5EF4-FFF2-40B4-BE49-F238E27FC236}">
                <a16:creationId xmlns:a16="http://schemas.microsoft.com/office/drawing/2014/main" id="{6A27D608-9BBA-47BE-80A9-08FF14DB0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5920880"/>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88" name="Rectangle 187">
            <a:extLst>
              <a:ext uri="{FF2B5EF4-FFF2-40B4-BE49-F238E27FC236}">
                <a16:creationId xmlns:a16="http://schemas.microsoft.com/office/drawing/2014/main" id="{86AE9727-25A3-4A61-9814-F29FFF487408}"/>
              </a:ext>
            </a:extLst>
          </p:cNvPr>
          <p:cNvSpPr/>
          <p:nvPr/>
        </p:nvSpPr>
        <p:spPr>
          <a:xfrm>
            <a:off x="1005372" y="4872842"/>
            <a:ext cx="362600" cy="461665"/>
          </a:xfrm>
          <a:prstGeom prst="rect">
            <a:avLst/>
          </a:prstGeom>
        </p:spPr>
        <p:txBody>
          <a:bodyPr wrap="none">
            <a:spAutoFit/>
          </a:bodyPr>
          <a:lstStyle/>
          <a:p>
            <a:r>
              <a:rPr lang="en-US" sz="2400" dirty="0">
                <a:solidFill>
                  <a:srgbClr val="0070C0"/>
                </a:solidFill>
              </a:rPr>
              <a:t>A</a:t>
            </a:r>
          </a:p>
        </p:txBody>
      </p:sp>
      <p:sp>
        <p:nvSpPr>
          <p:cNvPr id="189" name="Rectangle 188">
            <a:extLst>
              <a:ext uri="{FF2B5EF4-FFF2-40B4-BE49-F238E27FC236}">
                <a16:creationId xmlns:a16="http://schemas.microsoft.com/office/drawing/2014/main" id="{991D6DEF-6BAA-450C-BBCA-90368B329ED0}"/>
              </a:ext>
            </a:extLst>
          </p:cNvPr>
          <p:cNvSpPr/>
          <p:nvPr/>
        </p:nvSpPr>
        <p:spPr>
          <a:xfrm>
            <a:off x="3660935" y="4852341"/>
            <a:ext cx="351378" cy="461665"/>
          </a:xfrm>
          <a:prstGeom prst="rect">
            <a:avLst/>
          </a:prstGeom>
        </p:spPr>
        <p:txBody>
          <a:bodyPr wrap="none">
            <a:spAutoFit/>
          </a:bodyPr>
          <a:lstStyle/>
          <a:p>
            <a:r>
              <a:rPr lang="en-US" sz="2400" dirty="0">
                <a:solidFill>
                  <a:srgbClr val="FF0000"/>
                </a:solidFill>
              </a:rPr>
              <a:t>B</a:t>
            </a:r>
          </a:p>
        </p:txBody>
      </p:sp>
      <p:sp>
        <p:nvSpPr>
          <p:cNvPr id="194" name="Rectangle 193">
            <a:extLst>
              <a:ext uri="{FF2B5EF4-FFF2-40B4-BE49-F238E27FC236}">
                <a16:creationId xmlns:a16="http://schemas.microsoft.com/office/drawing/2014/main" id="{994E2F28-FA99-425E-AA46-91B5A28E8271}"/>
              </a:ext>
            </a:extLst>
          </p:cNvPr>
          <p:cNvSpPr/>
          <p:nvPr/>
        </p:nvSpPr>
        <p:spPr>
          <a:xfrm>
            <a:off x="2980182" y="4782803"/>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F0E906C0-0302-4C00-9347-35BC2D762E8C}"/>
              </a:ext>
            </a:extLst>
          </p:cNvPr>
          <p:cNvSpPr/>
          <p:nvPr/>
        </p:nvSpPr>
        <p:spPr>
          <a:xfrm>
            <a:off x="1537694" y="4783071"/>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77651BF1-E43B-49FE-AD01-8E45498F4B0C}"/>
              </a:ext>
            </a:extLst>
          </p:cNvPr>
          <p:cNvSpPr/>
          <p:nvPr/>
        </p:nvSpPr>
        <p:spPr>
          <a:xfrm>
            <a:off x="3572979" y="4813963"/>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0625E28B-E27D-4811-854B-4B7C767CC751}"/>
              </a:ext>
            </a:extLst>
          </p:cNvPr>
          <p:cNvSpPr/>
          <p:nvPr/>
        </p:nvSpPr>
        <p:spPr>
          <a:xfrm>
            <a:off x="1415683" y="480777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85BCE82D-D83F-4022-9585-14BCAA7BDB93}"/>
              </a:ext>
            </a:extLst>
          </p:cNvPr>
          <p:cNvSpPr/>
          <p:nvPr/>
        </p:nvSpPr>
        <p:spPr>
          <a:xfrm>
            <a:off x="7085509" y="4875396"/>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Picture 2">
            <a:extLst>
              <a:ext uri="{FF2B5EF4-FFF2-40B4-BE49-F238E27FC236}">
                <a16:creationId xmlns:a16="http://schemas.microsoft.com/office/drawing/2014/main" id="{75DA356F-C16C-4D76-91B6-AB71B6F9A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53251" y="5920882"/>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254" name="Rectangle 253">
            <a:extLst>
              <a:ext uri="{FF2B5EF4-FFF2-40B4-BE49-F238E27FC236}">
                <a16:creationId xmlns:a16="http://schemas.microsoft.com/office/drawing/2014/main" id="{54644955-F1E6-4657-A8BD-A943C50B97F1}"/>
              </a:ext>
            </a:extLst>
          </p:cNvPr>
          <p:cNvSpPr/>
          <p:nvPr/>
        </p:nvSpPr>
        <p:spPr>
          <a:xfrm>
            <a:off x="10176035" y="4852340"/>
            <a:ext cx="351378" cy="461665"/>
          </a:xfrm>
          <a:prstGeom prst="rect">
            <a:avLst/>
          </a:prstGeom>
        </p:spPr>
        <p:txBody>
          <a:bodyPr wrap="none">
            <a:spAutoFit/>
          </a:bodyPr>
          <a:lstStyle/>
          <a:p>
            <a:r>
              <a:rPr lang="en-US" sz="2400" dirty="0">
                <a:solidFill>
                  <a:srgbClr val="FF0000"/>
                </a:solidFill>
              </a:rPr>
              <a:t>B</a:t>
            </a:r>
          </a:p>
        </p:txBody>
      </p:sp>
      <p:sp>
        <p:nvSpPr>
          <p:cNvPr id="260" name="Rectangle 259">
            <a:extLst>
              <a:ext uri="{FF2B5EF4-FFF2-40B4-BE49-F238E27FC236}">
                <a16:creationId xmlns:a16="http://schemas.microsoft.com/office/drawing/2014/main" id="{4C380DAC-B44F-45C7-9BDB-F2B524CC7F22}"/>
              </a:ext>
            </a:extLst>
          </p:cNvPr>
          <p:cNvSpPr/>
          <p:nvPr/>
        </p:nvSpPr>
        <p:spPr>
          <a:xfrm>
            <a:off x="8052795" y="4783072"/>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80E509C6-746C-4EB5-B2C9-951476F475E3}"/>
              </a:ext>
            </a:extLst>
          </p:cNvPr>
          <p:cNvSpPr/>
          <p:nvPr/>
        </p:nvSpPr>
        <p:spPr>
          <a:xfrm>
            <a:off x="8475439" y="480426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636E2D2A-2857-4BCB-AB82-3697D23C5E79}"/>
              </a:ext>
            </a:extLst>
          </p:cNvPr>
          <p:cNvSpPr/>
          <p:nvPr/>
        </p:nvSpPr>
        <p:spPr>
          <a:xfrm>
            <a:off x="7930783" y="480777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161632EC-4A5C-4D5B-B2C9-BC7F1CF70D59}"/>
              </a:ext>
            </a:extLst>
          </p:cNvPr>
          <p:cNvSpPr/>
          <p:nvPr/>
        </p:nvSpPr>
        <p:spPr>
          <a:xfrm>
            <a:off x="10056871" y="480077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0D80722A-FFF4-47E1-BD17-B76C5D468FD2}"/>
              </a:ext>
            </a:extLst>
          </p:cNvPr>
          <p:cNvSpPr/>
          <p:nvPr/>
        </p:nvSpPr>
        <p:spPr>
          <a:xfrm>
            <a:off x="7892683" y="154069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D658AACC-0DD7-4BBD-B0C8-45D71D4CE99B}"/>
              </a:ext>
            </a:extLst>
          </p:cNvPr>
          <p:cNvSpPr/>
          <p:nvPr/>
        </p:nvSpPr>
        <p:spPr>
          <a:xfrm>
            <a:off x="7491982" y="4872827"/>
            <a:ext cx="362600" cy="461665"/>
          </a:xfrm>
          <a:prstGeom prst="rect">
            <a:avLst/>
          </a:prstGeom>
        </p:spPr>
        <p:txBody>
          <a:bodyPr wrap="none">
            <a:spAutoFit/>
          </a:bodyPr>
          <a:lstStyle/>
          <a:p>
            <a:r>
              <a:rPr lang="en-US" sz="2400" dirty="0">
                <a:solidFill>
                  <a:srgbClr val="0070C0"/>
                </a:solidFill>
              </a:rPr>
              <a:t>A</a:t>
            </a:r>
          </a:p>
        </p:txBody>
      </p:sp>
      <p:sp>
        <p:nvSpPr>
          <p:cNvPr id="119" name="Flowchart: Delay 118">
            <a:extLst>
              <a:ext uri="{FF2B5EF4-FFF2-40B4-BE49-F238E27FC236}">
                <a16:creationId xmlns:a16="http://schemas.microsoft.com/office/drawing/2014/main" id="{2C953CD2-DA2D-448F-83CA-1F601DA36CF1}"/>
              </a:ext>
            </a:extLst>
          </p:cNvPr>
          <p:cNvSpPr/>
          <p:nvPr/>
        </p:nvSpPr>
        <p:spPr>
          <a:xfrm>
            <a:off x="11091465" y="2493204"/>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B4D6869B-330E-49F0-93A0-342CF026B8A6}"/>
              </a:ext>
            </a:extLst>
          </p:cNvPr>
          <p:cNvCxnSpPr/>
          <p:nvPr/>
        </p:nvCxnSpPr>
        <p:spPr>
          <a:xfrm>
            <a:off x="11086703" y="2482457"/>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A16BC55-011E-4FD5-8971-478A84123C2E}"/>
              </a:ext>
            </a:extLst>
          </p:cNvPr>
          <p:cNvCxnSpPr/>
          <p:nvPr/>
        </p:nvCxnSpPr>
        <p:spPr>
          <a:xfrm>
            <a:off x="10894058" y="2686616"/>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20107FB-ECAE-4D28-8B86-FD0545834749}"/>
              </a:ext>
            </a:extLst>
          </p:cNvPr>
          <p:cNvCxnSpPr/>
          <p:nvPr/>
        </p:nvCxnSpPr>
        <p:spPr>
          <a:xfrm>
            <a:off x="10894058" y="2944498"/>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E9593D0D-E73E-4D2C-8500-28548DAF33B4}"/>
              </a:ext>
            </a:extLst>
          </p:cNvPr>
          <p:cNvSpPr>
            <a:spLocks/>
          </p:cNvSpPr>
          <p:nvPr/>
        </p:nvSpPr>
        <p:spPr>
          <a:xfrm>
            <a:off x="10709421" y="2712404"/>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EEC1791A-7335-43D6-8568-5C1A180D076C}"/>
              </a:ext>
            </a:extLst>
          </p:cNvPr>
          <p:cNvSpPr txBox="1"/>
          <p:nvPr/>
        </p:nvSpPr>
        <p:spPr>
          <a:xfrm>
            <a:off x="11129084" y="2655054"/>
            <a:ext cx="454815" cy="307778"/>
          </a:xfrm>
          <a:prstGeom prst="rect">
            <a:avLst/>
          </a:prstGeom>
          <a:noFill/>
        </p:spPr>
        <p:txBody>
          <a:bodyPr wrap="square" rtlCol="0">
            <a:spAutoFit/>
          </a:bodyPr>
          <a:lstStyle/>
          <a:p>
            <a:r>
              <a:rPr lang="en-US" sz="1400" dirty="0">
                <a:solidFill>
                  <a:schemeClr val="bg1"/>
                </a:solidFill>
              </a:rPr>
              <a:t>LED</a:t>
            </a:r>
          </a:p>
        </p:txBody>
      </p:sp>
      <p:sp>
        <p:nvSpPr>
          <p:cNvPr id="132" name="Flowchart: Delay 131">
            <a:extLst>
              <a:ext uri="{FF2B5EF4-FFF2-40B4-BE49-F238E27FC236}">
                <a16:creationId xmlns:a16="http://schemas.microsoft.com/office/drawing/2014/main" id="{9C1A36ED-D46C-4EAA-A97E-A58651C2D9A7}"/>
              </a:ext>
            </a:extLst>
          </p:cNvPr>
          <p:cNvSpPr/>
          <p:nvPr/>
        </p:nvSpPr>
        <p:spPr>
          <a:xfrm>
            <a:off x="4585890" y="5741229"/>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C8481CB3-D398-4EEF-8E49-A2712D3C710A}"/>
              </a:ext>
            </a:extLst>
          </p:cNvPr>
          <p:cNvCxnSpPr/>
          <p:nvPr/>
        </p:nvCxnSpPr>
        <p:spPr>
          <a:xfrm>
            <a:off x="4581128" y="5730482"/>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52C2254-51AB-4072-AC17-70ADF8C14B07}"/>
              </a:ext>
            </a:extLst>
          </p:cNvPr>
          <p:cNvCxnSpPr/>
          <p:nvPr/>
        </p:nvCxnSpPr>
        <p:spPr>
          <a:xfrm>
            <a:off x="4388483" y="5934641"/>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0A656C8-4566-4190-AA58-EAC1357681F2}"/>
              </a:ext>
            </a:extLst>
          </p:cNvPr>
          <p:cNvCxnSpPr/>
          <p:nvPr/>
        </p:nvCxnSpPr>
        <p:spPr>
          <a:xfrm>
            <a:off x="4388483" y="6192523"/>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AA29CB7F-4D57-444A-8FC5-C72F9434A073}"/>
              </a:ext>
            </a:extLst>
          </p:cNvPr>
          <p:cNvSpPr>
            <a:spLocks/>
          </p:cNvSpPr>
          <p:nvPr/>
        </p:nvSpPr>
        <p:spPr>
          <a:xfrm>
            <a:off x="4203846" y="5960429"/>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9D821F54-169B-447B-8948-2399DB39C021}"/>
              </a:ext>
            </a:extLst>
          </p:cNvPr>
          <p:cNvSpPr txBox="1"/>
          <p:nvPr/>
        </p:nvSpPr>
        <p:spPr>
          <a:xfrm>
            <a:off x="4623509" y="5903079"/>
            <a:ext cx="454815" cy="307778"/>
          </a:xfrm>
          <a:prstGeom prst="rect">
            <a:avLst/>
          </a:prstGeom>
          <a:noFill/>
        </p:spPr>
        <p:txBody>
          <a:bodyPr wrap="square" rtlCol="0">
            <a:spAutoFit/>
          </a:bodyPr>
          <a:lstStyle/>
          <a:p>
            <a:r>
              <a:rPr lang="en-US" sz="1400" dirty="0">
                <a:solidFill>
                  <a:schemeClr val="bg1"/>
                </a:solidFill>
              </a:rPr>
              <a:t>LED</a:t>
            </a:r>
          </a:p>
        </p:txBody>
      </p:sp>
      <p:sp>
        <p:nvSpPr>
          <p:cNvPr id="167" name="Flowchart: Delay 166">
            <a:extLst>
              <a:ext uri="{FF2B5EF4-FFF2-40B4-BE49-F238E27FC236}">
                <a16:creationId xmlns:a16="http://schemas.microsoft.com/office/drawing/2014/main" id="{0242626E-6106-4F99-A90E-FC638EC37C02}"/>
              </a:ext>
            </a:extLst>
          </p:cNvPr>
          <p:cNvSpPr/>
          <p:nvPr/>
        </p:nvSpPr>
        <p:spPr>
          <a:xfrm>
            <a:off x="4621716" y="2424026"/>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D925DC0A-0268-4DEB-B788-27DC1589778C}"/>
              </a:ext>
            </a:extLst>
          </p:cNvPr>
          <p:cNvCxnSpPr/>
          <p:nvPr/>
        </p:nvCxnSpPr>
        <p:spPr>
          <a:xfrm>
            <a:off x="4616954" y="2413279"/>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10E5AE5-7F07-46FC-8FF9-2647739E1EC3}"/>
              </a:ext>
            </a:extLst>
          </p:cNvPr>
          <p:cNvCxnSpPr/>
          <p:nvPr/>
        </p:nvCxnSpPr>
        <p:spPr>
          <a:xfrm>
            <a:off x="4424309" y="2617438"/>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08706D2-E506-4F60-A364-5C1E58A07B1C}"/>
              </a:ext>
            </a:extLst>
          </p:cNvPr>
          <p:cNvCxnSpPr/>
          <p:nvPr/>
        </p:nvCxnSpPr>
        <p:spPr>
          <a:xfrm>
            <a:off x="4424309" y="2875320"/>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83A9E2B6-CCFA-4A4D-BA1B-AACA1719DBF3}"/>
              </a:ext>
            </a:extLst>
          </p:cNvPr>
          <p:cNvSpPr>
            <a:spLocks/>
          </p:cNvSpPr>
          <p:nvPr/>
        </p:nvSpPr>
        <p:spPr>
          <a:xfrm>
            <a:off x="4239672" y="2643226"/>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221D1FEA-0588-443E-AD5D-C8BFC93D2329}"/>
              </a:ext>
            </a:extLst>
          </p:cNvPr>
          <p:cNvSpPr txBox="1"/>
          <p:nvPr/>
        </p:nvSpPr>
        <p:spPr>
          <a:xfrm>
            <a:off x="4677507" y="2567542"/>
            <a:ext cx="454815" cy="307778"/>
          </a:xfrm>
          <a:prstGeom prst="rect">
            <a:avLst/>
          </a:prstGeom>
          <a:noFill/>
        </p:spPr>
        <p:txBody>
          <a:bodyPr wrap="square" rtlCol="0">
            <a:spAutoFit/>
          </a:bodyPr>
          <a:lstStyle/>
          <a:p>
            <a:r>
              <a:rPr lang="en-US" sz="1400" dirty="0"/>
              <a:t>LED</a:t>
            </a:r>
          </a:p>
        </p:txBody>
      </p:sp>
      <p:sp>
        <p:nvSpPr>
          <p:cNvPr id="177" name="Flowchart: Delay 176">
            <a:extLst>
              <a:ext uri="{FF2B5EF4-FFF2-40B4-BE49-F238E27FC236}">
                <a16:creationId xmlns:a16="http://schemas.microsoft.com/office/drawing/2014/main" id="{CB68FD6D-86AD-43EE-91D5-1FFEA18420B8}"/>
              </a:ext>
            </a:extLst>
          </p:cNvPr>
          <p:cNvSpPr/>
          <p:nvPr/>
        </p:nvSpPr>
        <p:spPr>
          <a:xfrm>
            <a:off x="11108738" y="5757608"/>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EFDF6C3C-28A7-443E-A82B-E1C067F60CF6}"/>
              </a:ext>
            </a:extLst>
          </p:cNvPr>
          <p:cNvCxnSpPr/>
          <p:nvPr/>
        </p:nvCxnSpPr>
        <p:spPr>
          <a:xfrm>
            <a:off x="11103976" y="5746861"/>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AC43E063-ADAC-4B4C-8F03-81E286D2D248}"/>
              </a:ext>
            </a:extLst>
          </p:cNvPr>
          <p:cNvCxnSpPr/>
          <p:nvPr/>
        </p:nvCxnSpPr>
        <p:spPr>
          <a:xfrm>
            <a:off x="10911331" y="5951020"/>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440139D-56D4-4589-BD9B-FAB7BE449BFB}"/>
              </a:ext>
            </a:extLst>
          </p:cNvPr>
          <p:cNvCxnSpPr/>
          <p:nvPr/>
        </p:nvCxnSpPr>
        <p:spPr>
          <a:xfrm>
            <a:off x="10911331" y="6208902"/>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13CF6716-41E2-447D-AB1B-0A45536B8DD4}"/>
              </a:ext>
            </a:extLst>
          </p:cNvPr>
          <p:cNvSpPr>
            <a:spLocks/>
          </p:cNvSpPr>
          <p:nvPr/>
        </p:nvSpPr>
        <p:spPr>
          <a:xfrm>
            <a:off x="10726694" y="5976808"/>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A47DC198-C1C4-4229-8923-3918DE67BA2E}"/>
              </a:ext>
            </a:extLst>
          </p:cNvPr>
          <p:cNvSpPr txBox="1"/>
          <p:nvPr/>
        </p:nvSpPr>
        <p:spPr>
          <a:xfrm>
            <a:off x="11164529" y="5901124"/>
            <a:ext cx="454815" cy="307778"/>
          </a:xfrm>
          <a:prstGeom prst="rect">
            <a:avLst/>
          </a:prstGeom>
          <a:noFill/>
        </p:spPr>
        <p:txBody>
          <a:bodyPr wrap="square" rtlCol="0">
            <a:spAutoFit/>
          </a:bodyPr>
          <a:lstStyle/>
          <a:p>
            <a:r>
              <a:rPr lang="en-US" sz="1400" dirty="0"/>
              <a:t>LED</a:t>
            </a:r>
          </a:p>
        </p:txBody>
      </p:sp>
      <p:sp>
        <p:nvSpPr>
          <p:cNvPr id="3" name="TextBox 2">
            <a:extLst>
              <a:ext uri="{FF2B5EF4-FFF2-40B4-BE49-F238E27FC236}">
                <a16:creationId xmlns:a16="http://schemas.microsoft.com/office/drawing/2014/main" id="{3289C679-6DC8-33C1-C7AB-F475A84760BF}"/>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18</a:t>
            </a:fld>
            <a:endParaRPr lang="en-US" b="1" dirty="0"/>
          </a:p>
        </p:txBody>
      </p:sp>
      <p:sp>
        <p:nvSpPr>
          <p:cNvPr id="5" name="TextBox 4">
            <a:extLst>
              <a:ext uri="{FF2B5EF4-FFF2-40B4-BE49-F238E27FC236}">
                <a16:creationId xmlns:a16="http://schemas.microsoft.com/office/drawing/2014/main" id="{D170518E-D37D-44F3-B2FC-2A0036E43261}"/>
              </a:ext>
            </a:extLst>
          </p:cNvPr>
          <p:cNvSpPr txBox="1"/>
          <p:nvPr/>
        </p:nvSpPr>
        <p:spPr>
          <a:xfrm>
            <a:off x="1565298" y="1330995"/>
            <a:ext cx="1969743" cy="461665"/>
          </a:xfrm>
          <a:prstGeom prst="rect">
            <a:avLst/>
          </a:prstGeom>
          <a:solidFill>
            <a:schemeClr val="bg1"/>
          </a:solidFill>
        </p:spPr>
        <p:txBody>
          <a:bodyPr wrap="square" rtlCol="0">
            <a:spAutoFit/>
          </a:bodyPr>
          <a:lstStyle/>
          <a:p>
            <a:pPr algn="ctr"/>
            <a:r>
              <a:rPr lang="en-US" sz="2400" dirty="0"/>
              <a:t>?</a:t>
            </a:r>
          </a:p>
        </p:txBody>
      </p:sp>
      <p:sp>
        <p:nvSpPr>
          <p:cNvPr id="6" name="TextBox 5">
            <a:extLst>
              <a:ext uri="{FF2B5EF4-FFF2-40B4-BE49-F238E27FC236}">
                <a16:creationId xmlns:a16="http://schemas.microsoft.com/office/drawing/2014/main" id="{166DBFB6-0314-5E4F-17A7-93A84FAC7027}"/>
              </a:ext>
            </a:extLst>
          </p:cNvPr>
          <p:cNvSpPr txBox="1"/>
          <p:nvPr/>
        </p:nvSpPr>
        <p:spPr>
          <a:xfrm>
            <a:off x="1571882" y="4621507"/>
            <a:ext cx="1969743" cy="461665"/>
          </a:xfrm>
          <a:prstGeom prst="rect">
            <a:avLst/>
          </a:prstGeom>
          <a:solidFill>
            <a:schemeClr val="bg1"/>
          </a:solidFill>
        </p:spPr>
        <p:txBody>
          <a:bodyPr wrap="square" rtlCol="0">
            <a:spAutoFit/>
          </a:bodyPr>
          <a:lstStyle/>
          <a:p>
            <a:pPr algn="ctr"/>
            <a:r>
              <a:rPr lang="en-US" sz="2400" dirty="0"/>
              <a:t>?</a:t>
            </a:r>
          </a:p>
        </p:txBody>
      </p:sp>
      <p:sp>
        <p:nvSpPr>
          <p:cNvPr id="7" name="TextBox 6">
            <a:extLst>
              <a:ext uri="{FF2B5EF4-FFF2-40B4-BE49-F238E27FC236}">
                <a16:creationId xmlns:a16="http://schemas.microsoft.com/office/drawing/2014/main" id="{E71C13EB-D0D5-F8F9-BF2D-07F786A103CF}"/>
              </a:ext>
            </a:extLst>
          </p:cNvPr>
          <p:cNvSpPr txBox="1"/>
          <p:nvPr/>
        </p:nvSpPr>
        <p:spPr>
          <a:xfrm>
            <a:off x="8086983" y="4645518"/>
            <a:ext cx="1969743" cy="461665"/>
          </a:xfrm>
          <a:prstGeom prst="rect">
            <a:avLst/>
          </a:prstGeom>
          <a:solidFill>
            <a:schemeClr val="bg1"/>
          </a:solidFill>
        </p:spPr>
        <p:txBody>
          <a:bodyPr wrap="square" rtlCol="0">
            <a:spAutoFit/>
          </a:bodyPr>
          <a:lstStyle/>
          <a:p>
            <a:pPr algn="ctr"/>
            <a:r>
              <a:rPr lang="en-US" sz="2400" dirty="0"/>
              <a:t>?</a:t>
            </a:r>
          </a:p>
        </p:txBody>
      </p:sp>
      <p:sp>
        <p:nvSpPr>
          <p:cNvPr id="9" name="TextBox 8">
            <a:extLst>
              <a:ext uri="{FF2B5EF4-FFF2-40B4-BE49-F238E27FC236}">
                <a16:creationId xmlns:a16="http://schemas.microsoft.com/office/drawing/2014/main" id="{57FE8D77-A5AF-662F-B9C3-94AEC52AB19A}"/>
              </a:ext>
            </a:extLst>
          </p:cNvPr>
          <p:cNvSpPr txBox="1"/>
          <p:nvPr/>
        </p:nvSpPr>
        <p:spPr>
          <a:xfrm>
            <a:off x="8042298" y="1330995"/>
            <a:ext cx="1969743" cy="461665"/>
          </a:xfrm>
          <a:prstGeom prst="rect">
            <a:avLst/>
          </a:prstGeom>
          <a:solidFill>
            <a:schemeClr val="bg1"/>
          </a:solidFill>
        </p:spPr>
        <p:txBody>
          <a:bodyPr wrap="square" rtlCol="0">
            <a:spAutoFit/>
          </a:bodyPr>
          <a:lstStyle/>
          <a:p>
            <a:pPr algn="ctr"/>
            <a:r>
              <a:rPr lang="en-US" sz="2400" dirty="0"/>
              <a:t>?</a:t>
            </a:r>
          </a:p>
        </p:txBody>
      </p:sp>
      <p:sp>
        <p:nvSpPr>
          <p:cNvPr id="4" name="TextBox 3">
            <a:extLst>
              <a:ext uri="{FF2B5EF4-FFF2-40B4-BE49-F238E27FC236}">
                <a16:creationId xmlns:a16="http://schemas.microsoft.com/office/drawing/2014/main" id="{6A1DF402-1D48-CA17-6943-34AF10E5D99D}"/>
              </a:ext>
            </a:extLst>
          </p:cNvPr>
          <p:cNvSpPr txBox="1"/>
          <p:nvPr/>
        </p:nvSpPr>
        <p:spPr>
          <a:xfrm>
            <a:off x="814388" y="434125"/>
            <a:ext cx="10558457" cy="461665"/>
          </a:xfrm>
          <a:prstGeom prst="rect">
            <a:avLst/>
          </a:prstGeom>
          <a:noFill/>
        </p:spPr>
        <p:txBody>
          <a:bodyPr wrap="square" rtlCol="0">
            <a:spAutoFit/>
          </a:bodyPr>
          <a:lstStyle/>
          <a:p>
            <a:pPr algn="ctr"/>
            <a:r>
              <a:rPr lang="en-US" sz="2400" dirty="0"/>
              <a:t>Input setting: switches open (0) or closed(1); output 0 or </a:t>
            </a:r>
            <a:r>
              <a:rPr lang="en-US" sz="2400" dirty="0">
                <a:solidFill>
                  <a:srgbClr val="FF0066"/>
                </a:solidFill>
              </a:rPr>
              <a:t>1</a:t>
            </a:r>
            <a:r>
              <a:rPr lang="en-US" sz="2400" dirty="0"/>
              <a:t>; </a:t>
            </a:r>
            <a:r>
              <a:rPr lang="en-US" sz="2400" b="1" dirty="0"/>
              <a:t>0 if alike</a:t>
            </a:r>
            <a:r>
              <a:rPr lang="en-US" sz="2400" dirty="0"/>
              <a:t>, </a:t>
            </a:r>
            <a:r>
              <a:rPr lang="en-US" sz="2400" b="1" dirty="0">
                <a:solidFill>
                  <a:srgbClr val="FF0000"/>
                </a:solidFill>
              </a:rPr>
              <a:t>1 if different</a:t>
            </a:r>
          </a:p>
        </p:txBody>
      </p:sp>
    </p:spTree>
    <p:extLst>
      <p:ext uri="{BB962C8B-B14F-4D97-AF65-F5344CB8AC3E}">
        <p14:creationId xmlns:p14="http://schemas.microsoft.com/office/powerpoint/2010/main" val="82930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82DA30-C533-4839-8446-5AB00C197143}"/>
              </a:ext>
            </a:extLst>
          </p:cNvPr>
          <p:cNvSpPr/>
          <p:nvPr/>
        </p:nvSpPr>
        <p:spPr>
          <a:xfrm>
            <a:off x="570407" y="1608320"/>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AF91D7C-3417-4F84-889A-254FE0A70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2653805"/>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4E7B366C-CFC2-4DA8-B33D-8515F30606E2}"/>
              </a:ext>
            </a:extLst>
          </p:cNvPr>
          <p:cNvSpPr txBox="1"/>
          <p:nvPr/>
        </p:nvSpPr>
        <p:spPr>
          <a:xfrm>
            <a:off x="814388" y="13035"/>
            <a:ext cx="10558460" cy="461665"/>
          </a:xfrm>
          <a:prstGeom prst="rect">
            <a:avLst/>
          </a:prstGeom>
          <a:noFill/>
        </p:spPr>
        <p:txBody>
          <a:bodyPr wrap="square" rtlCol="0">
            <a:spAutoFit/>
          </a:bodyPr>
          <a:lstStyle/>
          <a:p>
            <a:pPr algn="ctr"/>
            <a:r>
              <a:rPr lang="en-US" sz="2400" dirty="0"/>
              <a:t>Boolean </a:t>
            </a:r>
            <a:r>
              <a:rPr lang="en-US" sz="2400" b="1" dirty="0"/>
              <a:t>XOR </a:t>
            </a:r>
            <a:r>
              <a:rPr lang="en-US" sz="2400" dirty="0"/>
              <a:t>(exclusive OR) implemented with electromechanical switches: A ⊕ B </a:t>
            </a:r>
          </a:p>
        </p:txBody>
      </p:sp>
      <p:sp>
        <p:nvSpPr>
          <p:cNvPr id="1028" name="Rectangle 1027">
            <a:extLst>
              <a:ext uri="{FF2B5EF4-FFF2-40B4-BE49-F238E27FC236}">
                <a16:creationId xmlns:a16="http://schemas.microsoft.com/office/drawing/2014/main" id="{F5044352-A68C-433B-8360-16C27636DEFE}"/>
              </a:ext>
            </a:extLst>
          </p:cNvPr>
          <p:cNvSpPr/>
          <p:nvPr/>
        </p:nvSpPr>
        <p:spPr>
          <a:xfrm>
            <a:off x="1005372" y="1605767"/>
            <a:ext cx="362600" cy="461665"/>
          </a:xfrm>
          <a:prstGeom prst="rect">
            <a:avLst/>
          </a:prstGeom>
        </p:spPr>
        <p:txBody>
          <a:bodyPr wrap="none">
            <a:spAutoFit/>
          </a:bodyPr>
          <a:lstStyle/>
          <a:p>
            <a:r>
              <a:rPr lang="en-US" sz="2400" dirty="0">
                <a:solidFill>
                  <a:srgbClr val="0070C0"/>
                </a:solidFill>
              </a:rPr>
              <a:t>A</a:t>
            </a:r>
          </a:p>
        </p:txBody>
      </p:sp>
      <p:sp>
        <p:nvSpPr>
          <p:cNvPr id="224" name="Rectangle 223">
            <a:extLst>
              <a:ext uri="{FF2B5EF4-FFF2-40B4-BE49-F238E27FC236}">
                <a16:creationId xmlns:a16="http://schemas.microsoft.com/office/drawing/2014/main" id="{F3364C7F-0541-4D0D-AA85-8E6346DFAEF4}"/>
              </a:ext>
            </a:extLst>
          </p:cNvPr>
          <p:cNvSpPr/>
          <p:nvPr/>
        </p:nvSpPr>
        <p:spPr>
          <a:xfrm>
            <a:off x="3660935" y="1585266"/>
            <a:ext cx="351378" cy="461665"/>
          </a:xfrm>
          <a:prstGeom prst="rect">
            <a:avLst/>
          </a:prstGeom>
        </p:spPr>
        <p:txBody>
          <a:bodyPr wrap="none">
            <a:spAutoFit/>
          </a:bodyPr>
          <a:lstStyle/>
          <a:p>
            <a:r>
              <a:rPr lang="en-US" sz="2400" dirty="0">
                <a:solidFill>
                  <a:srgbClr val="FF0000"/>
                </a:solidFill>
              </a:rPr>
              <a:t>B</a:t>
            </a:r>
          </a:p>
        </p:txBody>
      </p:sp>
      <p:sp>
        <p:nvSpPr>
          <p:cNvPr id="226" name="Rectangle 225">
            <a:extLst>
              <a:ext uri="{FF2B5EF4-FFF2-40B4-BE49-F238E27FC236}">
                <a16:creationId xmlns:a16="http://schemas.microsoft.com/office/drawing/2014/main" id="{66D14456-10EA-4D85-8829-D1253D39331A}"/>
              </a:ext>
            </a:extLst>
          </p:cNvPr>
          <p:cNvSpPr/>
          <p:nvPr/>
        </p:nvSpPr>
        <p:spPr>
          <a:xfrm>
            <a:off x="1610174" y="1563929"/>
            <a:ext cx="340158" cy="461665"/>
          </a:xfrm>
          <a:prstGeom prst="rect">
            <a:avLst/>
          </a:prstGeom>
        </p:spPr>
        <p:txBody>
          <a:bodyPr wrap="none">
            <a:spAutoFit/>
          </a:bodyPr>
          <a:lstStyle/>
          <a:p>
            <a:r>
              <a:rPr lang="en-US" sz="2400" dirty="0">
                <a:solidFill>
                  <a:srgbClr val="0070C0"/>
                </a:solidFill>
              </a:rPr>
              <a:t>0</a:t>
            </a:r>
          </a:p>
        </p:txBody>
      </p:sp>
      <p:sp>
        <p:nvSpPr>
          <p:cNvPr id="227" name="Rectangle 226">
            <a:extLst>
              <a:ext uri="{FF2B5EF4-FFF2-40B4-BE49-F238E27FC236}">
                <a16:creationId xmlns:a16="http://schemas.microsoft.com/office/drawing/2014/main" id="{C9E53A80-E8A8-4C21-A4E1-DDC59BEEA11B}"/>
              </a:ext>
            </a:extLst>
          </p:cNvPr>
          <p:cNvSpPr/>
          <p:nvPr/>
        </p:nvSpPr>
        <p:spPr>
          <a:xfrm>
            <a:off x="3447059" y="1042071"/>
            <a:ext cx="340158" cy="461665"/>
          </a:xfrm>
          <a:prstGeom prst="rect">
            <a:avLst/>
          </a:prstGeom>
        </p:spPr>
        <p:txBody>
          <a:bodyPr wrap="none">
            <a:spAutoFit/>
          </a:bodyPr>
          <a:lstStyle/>
          <a:p>
            <a:r>
              <a:rPr lang="en-US" sz="2400" dirty="0">
                <a:solidFill>
                  <a:srgbClr val="FF0000"/>
                </a:solidFill>
              </a:rPr>
              <a:t>0</a:t>
            </a:r>
          </a:p>
        </p:txBody>
      </p:sp>
      <p:sp>
        <p:nvSpPr>
          <p:cNvPr id="228" name="Rectangle 227">
            <a:extLst>
              <a:ext uri="{FF2B5EF4-FFF2-40B4-BE49-F238E27FC236}">
                <a16:creationId xmlns:a16="http://schemas.microsoft.com/office/drawing/2014/main" id="{E07F03FE-F9A3-4251-9A19-FF81CD5E34B7}"/>
              </a:ext>
            </a:extLst>
          </p:cNvPr>
          <p:cNvSpPr/>
          <p:nvPr/>
        </p:nvSpPr>
        <p:spPr>
          <a:xfrm>
            <a:off x="9639827" y="1636036"/>
            <a:ext cx="340158" cy="461665"/>
          </a:xfrm>
          <a:prstGeom prst="rect">
            <a:avLst/>
          </a:prstGeom>
        </p:spPr>
        <p:txBody>
          <a:bodyPr wrap="none">
            <a:spAutoFit/>
          </a:bodyPr>
          <a:lstStyle/>
          <a:p>
            <a:r>
              <a:rPr lang="en-US" sz="2400" dirty="0">
                <a:solidFill>
                  <a:srgbClr val="FF0000"/>
                </a:solidFill>
              </a:rPr>
              <a:t>1</a:t>
            </a:r>
          </a:p>
        </p:txBody>
      </p:sp>
      <p:graphicFrame>
        <p:nvGraphicFramePr>
          <p:cNvPr id="1029" name="Table 1029">
            <a:extLst>
              <a:ext uri="{FF2B5EF4-FFF2-40B4-BE49-F238E27FC236}">
                <a16:creationId xmlns:a16="http://schemas.microsoft.com/office/drawing/2014/main" id="{1A791026-7A89-46EE-85C9-A1378ECA2D5D}"/>
              </a:ext>
            </a:extLst>
          </p:cNvPr>
          <p:cNvGraphicFramePr>
            <a:graphicFrameLocks noGrp="1"/>
          </p:cNvGraphicFramePr>
          <p:nvPr>
            <p:extLst>
              <p:ext uri="{D42A27DB-BD31-4B8C-83A1-F6EECF244321}">
                <p14:modId xmlns:p14="http://schemas.microsoft.com/office/powerpoint/2010/main" val="1113032671"/>
              </p:ext>
            </p:extLst>
          </p:nvPr>
        </p:nvGraphicFramePr>
        <p:xfrm>
          <a:off x="4907549" y="3189851"/>
          <a:ext cx="1685889" cy="2286000"/>
        </p:xfrm>
        <a:graphic>
          <a:graphicData uri="http://schemas.openxmlformats.org/drawingml/2006/table">
            <a:tbl>
              <a:tblPr firstRow="1">
                <a:tableStyleId>{073A0DAA-6AF3-43AB-8588-CEC1D06C72B9}</a:tableStyleId>
              </a:tblPr>
              <a:tblGrid>
                <a:gridCol w="373380">
                  <a:extLst>
                    <a:ext uri="{9D8B030D-6E8A-4147-A177-3AD203B41FA5}">
                      <a16:colId xmlns:a16="http://schemas.microsoft.com/office/drawing/2014/main" val="1926753385"/>
                    </a:ext>
                  </a:extLst>
                </a:gridCol>
                <a:gridCol w="364248">
                  <a:extLst>
                    <a:ext uri="{9D8B030D-6E8A-4147-A177-3AD203B41FA5}">
                      <a16:colId xmlns:a16="http://schemas.microsoft.com/office/drawing/2014/main" val="1214137473"/>
                    </a:ext>
                  </a:extLst>
                </a:gridCol>
                <a:gridCol w="948261">
                  <a:extLst>
                    <a:ext uri="{9D8B030D-6E8A-4147-A177-3AD203B41FA5}">
                      <a16:colId xmlns:a16="http://schemas.microsoft.com/office/drawing/2014/main" val="1026314799"/>
                    </a:ext>
                  </a:extLst>
                </a:gridCol>
              </a:tblGrid>
              <a:tr h="457200">
                <a:tc>
                  <a:txBody>
                    <a:bodyPr/>
                    <a:lstStyle/>
                    <a:p>
                      <a:r>
                        <a:rPr lang="en-US" sz="2400" dirty="0">
                          <a:solidFill>
                            <a:schemeClr val="bg1"/>
                          </a:solidFill>
                        </a:rPr>
                        <a:t>A</a:t>
                      </a:r>
                    </a:p>
                  </a:txBody>
                  <a:tcPr>
                    <a:solidFill>
                      <a:schemeClr val="tx1"/>
                    </a:solidFill>
                  </a:tcPr>
                </a:tc>
                <a:tc>
                  <a:txBody>
                    <a:bodyPr/>
                    <a:lstStyle/>
                    <a:p>
                      <a:r>
                        <a:rPr lang="en-US" sz="2400" dirty="0">
                          <a:solidFill>
                            <a:schemeClr val="bg1"/>
                          </a:solidFill>
                        </a:rPr>
                        <a:t>B</a:t>
                      </a:r>
                    </a:p>
                  </a:txBody>
                  <a:tcPr>
                    <a:solidFill>
                      <a:schemeClr val="tx1"/>
                    </a:solidFill>
                  </a:tcPr>
                </a:tc>
                <a:tc>
                  <a:txBody>
                    <a:bodyPr/>
                    <a:lstStyle/>
                    <a:p>
                      <a:pPr algn="ctr"/>
                      <a:r>
                        <a:rPr lang="en-US" sz="2400" dirty="0">
                          <a:solidFill>
                            <a:schemeClr val="bg1"/>
                          </a:solidFill>
                        </a:rPr>
                        <a:t>A </a:t>
                      </a:r>
                      <a:r>
                        <a:rPr lang="en-US" sz="1800" b="0" i="0" kern="1200" dirty="0">
                          <a:solidFill>
                            <a:schemeClr val="bg1"/>
                          </a:solidFill>
                          <a:effectLst/>
                          <a:latin typeface="+mn-lt"/>
                          <a:ea typeface="+mn-ea"/>
                          <a:cs typeface="+mn-cs"/>
                        </a:rPr>
                        <a:t>⊕</a:t>
                      </a:r>
                      <a:r>
                        <a:rPr lang="en-US" sz="1800" kern="1200" dirty="0">
                          <a:solidFill>
                            <a:schemeClr val="bg1"/>
                          </a:solidFill>
                          <a:effectLst/>
                        </a:rPr>
                        <a:t> </a:t>
                      </a:r>
                      <a:r>
                        <a:rPr lang="en-US" sz="2400" kern="1200" dirty="0">
                          <a:solidFill>
                            <a:schemeClr val="bg1"/>
                          </a:solidFill>
                          <a:effectLst/>
                        </a:rPr>
                        <a:t>B</a:t>
                      </a:r>
                      <a:endParaRPr lang="en-US" sz="2400" dirty="0">
                        <a:solidFill>
                          <a:schemeClr val="bg1"/>
                        </a:solidFill>
                      </a:endParaRPr>
                    </a:p>
                  </a:txBody>
                  <a:tcPr>
                    <a:solidFill>
                      <a:schemeClr val="tx1"/>
                    </a:solidFill>
                  </a:tcPr>
                </a:tc>
                <a:extLst>
                  <a:ext uri="{0D108BD9-81ED-4DB2-BD59-A6C34878D82A}">
                    <a16:rowId xmlns:a16="http://schemas.microsoft.com/office/drawing/2014/main" val="3532658002"/>
                  </a:ext>
                </a:extLst>
              </a:tr>
              <a:tr h="457200">
                <a:tc>
                  <a:txBody>
                    <a:bodyPr/>
                    <a:lstStyle/>
                    <a:p>
                      <a:pPr algn="ctr"/>
                      <a:r>
                        <a:rPr lang="en-US" sz="2400" dirty="0">
                          <a:solidFill>
                            <a:schemeClr val="tx1"/>
                          </a:solidFill>
                        </a:rPr>
                        <a:t>0</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0</a:t>
                      </a:r>
                    </a:p>
                  </a:txBody>
                  <a:tcPr/>
                </a:tc>
                <a:extLst>
                  <a:ext uri="{0D108BD9-81ED-4DB2-BD59-A6C34878D82A}">
                    <a16:rowId xmlns:a16="http://schemas.microsoft.com/office/drawing/2014/main" val="1474163713"/>
                  </a:ext>
                </a:extLst>
              </a:tr>
              <a:tr h="457200">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3792232552"/>
                  </a:ext>
                </a:extLst>
              </a:tr>
              <a:tr h="457200">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tc>
                  <a:txBody>
                    <a:bodyPr/>
                    <a:lstStyle/>
                    <a:p>
                      <a:pPr algn="ctr"/>
                      <a:r>
                        <a:rPr lang="en-US" sz="2400" dirty="0">
                          <a:solidFill>
                            <a:schemeClr val="tx1"/>
                          </a:solidFill>
                        </a:rPr>
                        <a:t>1</a:t>
                      </a:r>
                    </a:p>
                  </a:txBody>
                  <a:tcPr/>
                </a:tc>
                <a:extLst>
                  <a:ext uri="{0D108BD9-81ED-4DB2-BD59-A6C34878D82A}">
                    <a16:rowId xmlns:a16="http://schemas.microsoft.com/office/drawing/2014/main" val="2796316636"/>
                  </a:ext>
                </a:extLst>
              </a:tr>
              <a:tr h="457200">
                <a:tc>
                  <a:txBody>
                    <a:bodyPr/>
                    <a:lstStyle/>
                    <a:p>
                      <a:pPr algn="ctr"/>
                      <a:r>
                        <a:rPr lang="en-US" sz="2400" dirty="0">
                          <a:solidFill>
                            <a:schemeClr val="tx1"/>
                          </a:solidFill>
                        </a:rPr>
                        <a:t>1</a:t>
                      </a:r>
                    </a:p>
                  </a:txBody>
                  <a:tcPr/>
                </a:tc>
                <a:tc>
                  <a:txBody>
                    <a:bodyPr/>
                    <a:lstStyle/>
                    <a:p>
                      <a:pPr algn="ctr"/>
                      <a:r>
                        <a:rPr lang="en-US" sz="2400" dirty="0">
                          <a:solidFill>
                            <a:schemeClr val="tx1"/>
                          </a:solidFill>
                        </a:rPr>
                        <a:t>1</a:t>
                      </a:r>
                    </a:p>
                  </a:txBody>
                  <a:tcPr/>
                </a:tc>
                <a:tc>
                  <a:txBody>
                    <a:bodyPr/>
                    <a:lstStyle/>
                    <a:p>
                      <a:pPr algn="ctr"/>
                      <a:r>
                        <a:rPr lang="en-US" sz="2400" dirty="0">
                          <a:solidFill>
                            <a:schemeClr val="tx1"/>
                          </a:solidFill>
                        </a:rPr>
                        <a:t>0</a:t>
                      </a:r>
                    </a:p>
                  </a:txBody>
                  <a:tcPr/>
                </a:tc>
                <a:extLst>
                  <a:ext uri="{0D108BD9-81ED-4DB2-BD59-A6C34878D82A}">
                    <a16:rowId xmlns:a16="http://schemas.microsoft.com/office/drawing/2014/main" val="806517021"/>
                  </a:ext>
                </a:extLst>
              </a:tr>
            </a:tbl>
          </a:graphicData>
        </a:graphic>
      </p:graphicFrame>
      <p:sp>
        <p:nvSpPr>
          <p:cNvPr id="120" name="Oval 119">
            <a:extLst>
              <a:ext uri="{FF2B5EF4-FFF2-40B4-BE49-F238E27FC236}">
                <a16:creationId xmlns:a16="http://schemas.microsoft.com/office/drawing/2014/main" id="{A6A895BF-70E4-4CD6-81DF-038819D454F5}"/>
              </a:ext>
            </a:extLst>
          </p:cNvPr>
          <p:cNvSpPr/>
          <p:nvPr/>
        </p:nvSpPr>
        <p:spPr>
          <a:xfrm>
            <a:off x="3249124" y="116574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74ED39D-BC1A-4F62-A09D-2B78F5CD791F}"/>
              </a:ext>
            </a:extLst>
          </p:cNvPr>
          <p:cNvSpPr/>
          <p:nvPr/>
        </p:nvSpPr>
        <p:spPr>
          <a:xfrm>
            <a:off x="2980182" y="1515728"/>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30169377-2228-4E67-B962-9750239C13B2}"/>
              </a:ext>
            </a:extLst>
          </p:cNvPr>
          <p:cNvSpPr/>
          <p:nvPr/>
        </p:nvSpPr>
        <p:spPr>
          <a:xfrm>
            <a:off x="1537694" y="1515996"/>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786B5401-DE30-4A94-8C07-336127FB70CB}"/>
              </a:ext>
            </a:extLst>
          </p:cNvPr>
          <p:cNvSpPr/>
          <p:nvPr/>
        </p:nvSpPr>
        <p:spPr>
          <a:xfrm>
            <a:off x="1960339" y="153718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587781F-C7DD-4AD4-8D97-C54B28E56A7A}"/>
              </a:ext>
            </a:extLst>
          </p:cNvPr>
          <p:cNvSpPr/>
          <p:nvPr/>
        </p:nvSpPr>
        <p:spPr>
          <a:xfrm>
            <a:off x="2952450" y="153718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Connector 155">
            <a:extLst>
              <a:ext uri="{FF2B5EF4-FFF2-40B4-BE49-F238E27FC236}">
                <a16:creationId xmlns:a16="http://schemas.microsoft.com/office/drawing/2014/main" id="{5968F227-7868-4372-88C3-78022E51A205}"/>
              </a:ext>
            </a:extLst>
          </p:cNvPr>
          <p:cNvCxnSpPr>
            <a:cxnSpLocks/>
          </p:cNvCxnSpPr>
          <p:nvPr/>
        </p:nvCxnSpPr>
        <p:spPr>
          <a:xfrm>
            <a:off x="1875127" y="1241057"/>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7E93D6A-1112-48BD-BDCC-6566B7FC0A91}"/>
              </a:ext>
            </a:extLst>
          </p:cNvPr>
          <p:cNvCxnSpPr>
            <a:cxnSpLocks/>
            <a:endCxn id="43" idx="5"/>
          </p:cNvCxnSpPr>
          <p:nvPr/>
        </p:nvCxnSpPr>
        <p:spPr>
          <a:xfrm>
            <a:off x="3293258" y="1305280"/>
            <a:ext cx="396795" cy="358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4B1D5747-8C30-4FA1-9766-86508DD8280A}"/>
              </a:ext>
            </a:extLst>
          </p:cNvPr>
          <p:cNvSpPr/>
          <p:nvPr/>
        </p:nvSpPr>
        <p:spPr>
          <a:xfrm>
            <a:off x="3572979" y="154688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7" name="Straight Connector 156">
            <a:extLst>
              <a:ext uri="{FF2B5EF4-FFF2-40B4-BE49-F238E27FC236}">
                <a16:creationId xmlns:a16="http://schemas.microsoft.com/office/drawing/2014/main" id="{9DCF8F43-7E2A-4961-9EE3-A36A95D6288F}"/>
              </a:ext>
            </a:extLst>
          </p:cNvPr>
          <p:cNvCxnSpPr>
            <a:cxnSpLocks/>
            <a:endCxn id="134" idx="0"/>
          </p:cNvCxnSpPr>
          <p:nvPr/>
        </p:nvCxnSpPr>
        <p:spPr>
          <a:xfrm flipV="1">
            <a:off x="1480363" y="1537187"/>
            <a:ext cx="548556" cy="7122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4D90AE2-3C1A-44E9-AC6C-0AA76F23963C}"/>
              </a:ext>
            </a:extLst>
          </p:cNvPr>
          <p:cNvSpPr/>
          <p:nvPr/>
        </p:nvSpPr>
        <p:spPr>
          <a:xfrm>
            <a:off x="1415683" y="154069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FA1D5291-0FCA-4933-914F-D2F60BDDA444}"/>
              </a:ext>
            </a:extLst>
          </p:cNvPr>
          <p:cNvSpPr/>
          <p:nvPr/>
        </p:nvSpPr>
        <p:spPr>
          <a:xfrm>
            <a:off x="7047409" y="1608321"/>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2">
            <a:extLst>
              <a:ext uri="{FF2B5EF4-FFF2-40B4-BE49-F238E27FC236}">
                <a16:creationId xmlns:a16="http://schemas.microsoft.com/office/drawing/2014/main" id="{272038AD-AC27-4DF1-82D3-DC76459A0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15151" y="2653807"/>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65" name="Rectangle 164">
            <a:extLst>
              <a:ext uri="{FF2B5EF4-FFF2-40B4-BE49-F238E27FC236}">
                <a16:creationId xmlns:a16="http://schemas.microsoft.com/office/drawing/2014/main" id="{412F3A1C-F37A-45BE-B718-BEF360E0B276}"/>
              </a:ext>
            </a:extLst>
          </p:cNvPr>
          <p:cNvSpPr/>
          <p:nvPr/>
        </p:nvSpPr>
        <p:spPr>
          <a:xfrm>
            <a:off x="7482373" y="1605768"/>
            <a:ext cx="362600" cy="461665"/>
          </a:xfrm>
          <a:prstGeom prst="rect">
            <a:avLst/>
          </a:prstGeom>
        </p:spPr>
        <p:txBody>
          <a:bodyPr wrap="none">
            <a:spAutoFit/>
          </a:bodyPr>
          <a:lstStyle/>
          <a:p>
            <a:r>
              <a:rPr lang="en-US" sz="2400" dirty="0">
                <a:solidFill>
                  <a:srgbClr val="0070C0"/>
                </a:solidFill>
              </a:rPr>
              <a:t>A</a:t>
            </a:r>
          </a:p>
        </p:txBody>
      </p:sp>
      <p:sp>
        <p:nvSpPr>
          <p:cNvPr id="166" name="Rectangle 165">
            <a:extLst>
              <a:ext uri="{FF2B5EF4-FFF2-40B4-BE49-F238E27FC236}">
                <a16:creationId xmlns:a16="http://schemas.microsoft.com/office/drawing/2014/main" id="{96A30C2F-8A25-4639-9BF9-C29CFD0F88E4}"/>
              </a:ext>
            </a:extLst>
          </p:cNvPr>
          <p:cNvSpPr/>
          <p:nvPr/>
        </p:nvSpPr>
        <p:spPr>
          <a:xfrm>
            <a:off x="10137935" y="1585265"/>
            <a:ext cx="351378" cy="461665"/>
          </a:xfrm>
          <a:prstGeom prst="rect">
            <a:avLst/>
          </a:prstGeom>
        </p:spPr>
        <p:txBody>
          <a:bodyPr wrap="none">
            <a:spAutoFit/>
          </a:bodyPr>
          <a:lstStyle/>
          <a:p>
            <a:r>
              <a:rPr lang="en-US" sz="2400" dirty="0">
                <a:solidFill>
                  <a:srgbClr val="FF0000"/>
                </a:solidFill>
              </a:rPr>
              <a:t>B</a:t>
            </a:r>
          </a:p>
        </p:txBody>
      </p:sp>
      <p:sp>
        <p:nvSpPr>
          <p:cNvPr id="173" name="Rectangle 172">
            <a:extLst>
              <a:ext uri="{FF2B5EF4-FFF2-40B4-BE49-F238E27FC236}">
                <a16:creationId xmlns:a16="http://schemas.microsoft.com/office/drawing/2014/main" id="{DE6C11B0-D0AE-4C4E-94CB-C1156CEFAF12}"/>
              </a:ext>
            </a:extLst>
          </p:cNvPr>
          <p:cNvSpPr/>
          <p:nvPr/>
        </p:nvSpPr>
        <p:spPr>
          <a:xfrm>
            <a:off x="9457182" y="1515728"/>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E342BD47-63E9-4D51-9A39-2A5A981A248D}"/>
              </a:ext>
            </a:extLst>
          </p:cNvPr>
          <p:cNvSpPr/>
          <p:nvPr/>
        </p:nvSpPr>
        <p:spPr>
          <a:xfrm>
            <a:off x="8014695" y="1515997"/>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B7C1792A-D217-4775-9C83-5160E9B088FE}"/>
              </a:ext>
            </a:extLst>
          </p:cNvPr>
          <p:cNvSpPr/>
          <p:nvPr/>
        </p:nvSpPr>
        <p:spPr>
          <a:xfrm>
            <a:off x="8437339" y="153718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1735A05E-1DBA-4EE7-8193-A7B1E4043CAF}"/>
              </a:ext>
            </a:extLst>
          </p:cNvPr>
          <p:cNvSpPr/>
          <p:nvPr/>
        </p:nvSpPr>
        <p:spPr>
          <a:xfrm>
            <a:off x="9429450" y="153718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a:extLst>
              <a:ext uri="{FF2B5EF4-FFF2-40B4-BE49-F238E27FC236}">
                <a16:creationId xmlns:a16="http://schemas.microsoft.com/office/drawing/2014/main" id="{DD1B9695-B1EA-429D-9964-27EA547424F6}"/>
              </a:ext>
            </a:extLst>
          </p:cNvPr>
          <p:cNvCxnSpPr>
            <a:cxnSpLocks/>
            <a:stCxn id="176" idx="0"/>
          </p:cNvCxnSpPr>
          <p:nvPr/>
        </p:nvCxnSpPr>
        <p:spPr>
          <a:xfrm>
            <a:off x="9498031" y="1537188"/>
            <a:ext cx="651170" cy="78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CE73D108-B065-4A68-A267-E6991DD40972}"/>
              </a:ext>
            </a:extLst>
          </p:cNvPr>
          <p:cNvSpPr/>
          <p:nvPr/>
        </p:nvSpPr>
        <p:spPr>
          <a:xfrm>
            <a:off x="10049979" y="154688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3A27F130-E49B-4771-873F-8BF9CD71BDFD}"/>
              </a:ext>
            </a:extLst>
          </p:cNvPr>
          <p:cNvSpPr/>
          <p:nvPr/>
        </p:nvSpPr>
        <p:spPr>
          <a:xfrm>
            <a:off x="570407" y="4875395"/>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2">
            <a:extLst>
              <a:ext uri="{FF2B5EF4-FFF2-40B4-BE49-F238E27FC236}">
                <a16:creationId xmlns:a16="http://schemas.microsoft.com/office/drawing/2014/main" id="{6A27D608-9BBA-47BE-80A9-08FF14DB0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438150" y="5920880"/>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188" name="Rectangle 187">
            <a:extLst>
              <a:ext uri="{FF2B5EF4-FFF2-40B4-BE49-F238E27FC236}">
                <a16:creationId xmlns:a16="http://schemas.microsoft.com/office/drawing/2014/main" id="{86AE9727-25A3-4A61-9814-F29FFF487408}"/>
              </a:ext>
            </a:extLst>
          </p:cNvPr>
          <p:cNvSpPr/>
          <p:nvPr/>
        </p:nvSpPr>
        <p:spPr>
          <a:xfrm>
            <a:off x="1005372" y="4872842"/>
            <a:ext cx="362600" cy="461665"/>
          </a:xfrm>
          <a:prstGeom prst="rect">
            <a:avLst/>
          </a:prstGeom>
        </p:spPr>
        <p:txBody>
          <a:bodyPr wrap="none">
            <a:spAutoFit/>
          </a:bodyPr>
          <a:lstStyle/>
          <a:p>
            <a:r>
              <a:rPr lang="en-US" sz="2400" dirty="0">
                <a:solidFill>
                  <a:srgbClr val="0070C0"/>
                </a:solidFill>
              </a:rPr>
              <a:t>A</a:t>
            </a:r>
          </a:p>
        </p:txBody>
      </p:sp>
      <p:sp>
        <p:nvSpPr>
          <p:cNvPr id="189" name="Rectangle 188">
            <a:extLst>
              <a:ext uri="{FF2B5EF4-FFF2-40B4-BE49-F238E27FC236}">
                <a16:creationId xmlns:a16="http://schemas.microsoft.com/office/drawing/2014/main" id="{991D6DEF-6BAA-450C-BBCA-90368B329ED0}"/>
              </a:ext>
            </a:extLst>
          </p:cNvPr>
          <p:cNvSpPr/>
          <p:nvPr/>
        </p:nvSpPr>
        <p:spPr>
          <a:xfrm>
            <a:off x="3660935" y="4852341"/>
            <a:ext cx="351378" cy="461665"/>
          </a:xfrm>
          <a:prstGeom prst="rect">
            <a:avLst/>
          </a:prstGeom>
        </p:spPr>
        <p:txBody>
          <a:bodyPr wrap="none">
            <a:spAutoFit/>
          </a:bodyPr>
          <a:lstStyle/>
          <a:p>
            <a:r>
              <a:rPr lang="en-US" sz="2400" dirty="0">
                <a:solidFill>
                  <a:srgbClr val="FF0000"/>
                </a:solidFill>
              </a:rPr>
              <a:t>B</a:t>
            </a:r>
          </a:p>
        </p:txBody>
      </p:sp>
      <p:sp>
        <p:nvSpPr>
          <p:cNvPr id="190" name="Rectangle 189">
            <a:extLst>
              <a:ext uri="{FF2B5EF4-FFF2-40B4-BE49-F238E27FC236}">
                <a16:creationId xmlns:a16="http://schemas.microsoft.com/office/drawing/2014/main" id="{DC28F4E3-C2DD-46F9-BD5D-D5CF01FDA2DC}"/>
              </a:ext>
            </a:extLst>
          </p:cNvPr>
          <p:cNvSpPr/>
          <p:nvPr/>
        </p:nvSpPr>
        <p:spPr>
          <a:xfrm>
            <a:off x="1320129" y="4278815"/>
            <a:ext cx="340158" cy="461665"/>
          </a:xfrm>
          <a:prstGeom prst="rect">
            <a:avLst/>
          </a:prstGeom>
        </p:spPr>
        <p:txBody>
          <a:bodyPr wrap="none">
            <a:spAutoFit/>
          </a:bodyPr>
          <a:lstStyle/>
          <a:p>
            <a:r>
              <a:rPr lang="en-US" sz="2400" dirty="0">
                <a:solidFill>
                  <a:srgbClr val="0070C0"/>
                </a:solidFill>
              </a:rPr>
              <a:t>1</a:t>
            </a:r>
          </a:p>
        </p:txBody>
      </p:sp>
      <p:sp>
        <p:nvSpPr>
          <p:cNvPr id="191" name="Rectangle 190">
            <a:extLst>
              <a:ext uri="{FF2B5EF4-FFF2-40B4-BE49-F238E27FC236}">
                <a16:creationId xmlns:a16="http://schemas.microsoft.com/office/drawing/2014/main" id="{B5B6B5D7-9B74-418D-8493-F6523D9A0B8D}"/>
              </a:ext>
            </a:extLst>
          </p:cNvPr>
          <p:cNvSpPr/>
          <p:nvPr/>
        </p:nvSpPr>
        <p:spPr>
          <a:xfrm>
            <a:off x="3447059" y="4309146"/>
            <a:ext cx="340158" cy="461665"/>
          </a:xfrm>
          <a:prstGeom prst="rect">
            <a:avLst/>
          </a:prstGeom>
        </p:spPr>
        <p:txBody>
          <a:bodyPr wrap="none">
            <a:spAutoFit/>
          </a:bodyPr>
          <a:lstStyle/>
          <a:p>
            <a:r>
              <a:rPr lang="en-US" sz="2400" dirty="0">
                <a:solidFill>
                  <a:srgbClr val="FF0000"/>
                </a:solidFill>
              </a:rPr>
              <a:t>0</a:t>
            </a:r>
          </a:p>
        </p:txBody>
      </p:sp>
      <p:sp>
        <p:nvSpPr>
          <p:cNvPr id="192" name="Oval 191">
            <a:extLst>
              <a:ext uri="{FF2B5EF4-FFF2-40B4-BE49-F238E27FC236}">
                <a16:creationId xmlns:a16="http://schemas.microsoft.com/office/drawing/2014/main" id="{1B3846C6-1FE5-484C-ACC2-39391AD2D05C}"/>
              </a:ext>
            </a:extLst>
          </p:cNvPr>
          <p:cNvSpPr/>
          <p:nvPr/>
        </p:nvSpPr>
        <p:spPr>
          <a:xfrm>
            <a:off x="3249124" y="4432823"/>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994E2F28-FA99-425E-AA46-91B5A28E8271}"/>
              </a:ext>
            </a:extLst>
          </p:cNvPr>
          <p:cNvSpPr/>
          <p:nvPr/>
        </p:nvSpPr>
        <p:spPr>
          <a:xfrm>
            <a:off x="2980182" y="4782803"/>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F0E906C0-0302-4C00-9347-35BC2D762E8C}"/>
              </a:ext>
            </a:extLst>
          </p:cNvPr>
          <p:cNvSpPr/>
          <p:nvPr/>
        </p:nvSpPr>
        <p:spPr>
          <a:xfrm>
            <a:off x="1537694" y="4783071"/>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82E53EAB-C2D1-490D-97FB-538164096B52}"/>
              </a:ext>
            </a:extLst>
          </p:cNvPr>
          <p:cNvSpPr/>
          <p:nvPr/>
        </p:nvSpPr>
        <p:spPr>
          <a:xfrm>
            <a:off x="1960339" y="480426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84ACBBF1-7DBC-4271-AE62-8FFA2962235E}"/>
              </a:ext>
            </a:extLst>
          </p:cNvPr>
          <p:cNvSpPr/>
          <p:nvPr/>
        </p:nvSpPr>
        <p:spPr>
          <a:xfrm>
            <a:off x="2952450" y="480426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0" name="Straight Connector 199">
            <a:extLst>
              <a:ext uri="{FF2B5EF4-FFF2-40B4-BE49-F238E27FC236}">
                <a16:creationId xmlns:a16="http://schemas.microsoft.com/office/drawing/2014/main" id="{89A393F4-CF2C-4F2A-9E5C-36F237D944EB}"/>
              </a:ext>
            </a:extLst>
          </p:cNvPr>
          <p:cNvCxnSpPr>
            <a:cxnSpLocks/>
            <a:endCxn id="201" idx="5"/>
          </p:cNvCxnSpPr>
          <p:nvPr/>
        </p:nvCxnSpPr>
        <p:spPr>
          <a:xfrm>
            <a:off x="3293258" y="4572355"/>
            <a:ext cx="396795" cy="358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1" name="Oval 200">
            <a:extLst>
              <a:ext uri="{FF2B5EF4-FFF2-40B4-BE49-F238E27FC236}">
                <a16:creationId xmlns:a16="http://schemas.microsoft.com/office/drawing/2014/main" id="{77651BF1-E43B-49FE-AD01-8E45498F4B0C}"/>
              </a:ext>
            </a:extLst>
          </p:cNvPr>
          <p:cNvSpPr/>
          <p:nvPr/>
        </p:nvSpPr>
        <p:spPr>
          <a:xfrm>
            <a:off x="3572979" y="4813963"/>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Connector 201">
            <a:extLst>
              <a:ext uri="{FF2B5EF4-FFF2-40B4-BE49-F238E27FC236}">
                <a16:creationId xmlns:a16="http://schemas.microsoft.com/office/drawing/2014/main" id="{ACD2A82F-4160-43F6-8D37-07FA13710FCF}"/>
              </a:ext>
            </a:extLst>
          </p:cNvPr>
          <p:cNvCxnSpPr>
            <a:cxnSpLocks/>
            <a:stCxn id="203" idx="7"/>
            <a:endCxn id="148" idx="5"/>
          </p:cNvCxnSpPr>
          <p:nvPr/>
        </p:nvCxnSpPr>
        <p:spPr>
          <a:xfrm flipV="1">
            <a:off x="1532756" y="4545214"/>
            <a:ext cx="369922" cy="28264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03" name="Oval 202">
            <a:extLst>
              <a:ext uri="{FF2B5EF4-FFF2-40B4-BE49-F238E27FC236}">
                <a16:creationId xmlns:a16="http://schemas.microsoft.com/office/drawing/2014/main" id="{0625E28B-E27D-4811-854B-4B7C767CC751}"/>
              </a:ext>
            </a:extLst>
          </p:cNvPr>
          <p:cNvSpPr/>
          <p:nvPr/>
        </p:nvSpPr>
        <p:spPr>
          <a:xfrm>
            <a:off x="1415683" y="480777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85BCE82D-D83F-4022-9585-14BCAA7BDB93}"/>
              </a:ext>
            </a:extLst>
          </p:cNvPr>
          <p:cNvSpPr/>
          <p:nvPr/>
        </p:nvSpPr>
        <p:spPr>
          <a:xfrm>
            <a:off x="7085509" y="4875396"/>
            <a:ext cx="3837482" cy="18437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Picture 2">
            <a:extLst>
              <a:ext uri="{FF2B5EF4-FFF2-40B4-BE49-F238E27FC236}">
                <a16:creationId xmlns:a16="http://schemas.microsoft.com/office/drawing/2014/main" id="{75DA356F-C16C-4D76-91B6-AB71B6F9A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13021" r="25535" b="21875"/>
          <a:stretch/>
        </p:blipFill>
        <p:spPr bwMode="auto">
          <a:xfrm>
            <a:off x="6953251" y="5920882"/>
            <a:ext cx="300038" cy="595313"/>
          </a:xfrm>
          <a:prstGeom prst="rect">
            <a:avLst/>
          </a:prstGeom>
          <a:noFill/>
          <a:extLst>
            <a:ext uri="{909E8E84-426E-40DD-AFC4-6F175D3DCCD1}">
              <a14:hiddenFill xmlns:a14="http://schemas.microsoft.com/office/drawing/2010/main">
                <a:solidFill>
                  <a:srgbClr val="FFFFFF"/>
                </a:solidFill>
              </a14:hiddenFill>
            </a:ext>
          </a:extLst>
        </p:spPr>
      </p:pic>
      <p:sp>
        <p:nvSpPr>
          <p:cNvPr id="254" name="Rectangle 253">
            <a:extLst>
              <a:ext uri="{FF2B5EF4-FFF2-40B4-BE49-F238E27FC236}">
                <a16:creationId xmlns:a16="http://schemas.microsoft.com/office/drawing/2014/main" id="{54644955-F1E6-4657-A8BD-A943C50B97F1}"/>
              </a:ext>
            </a:extLst>
          </p:cNvPr>
          <p:cNvSpPr/>
          <p:nvPr/>
        </p:nvSpPr>
        <p:spPr>
          <a:xfrm>
            <a:off x="10176035" y="4852340"/>
            <a:ext cx="351378" cy="461665"/>
          </a:xfrm>
          <a:prstGeom prst="rect">
            <a:avLst/>
          </a:prstGeom>
        </p:spPr>
        <p:txBody>
          <a:bodyPr wrap="none">
            <a:spAutoFit/>
          </a:bodyPr>
          <a:lstStyle/>
          <a:p>
            <a:r>
              <a:rPr lang="en-US" sz="2400" dirty="0">
                <a:solidFill>
                  <a:srgbClr val="FF0000"/>
                </a:solidFill>
              </a:rPr>
              <a:t>B</a:t>
            </a:r>
          </a:p>
        </p:txBody>
      </p:sp>
      <p:sp>
        <p:nvSpPr>
          <p:cNvPr id="259" name="Rectangle 258">
            <a:extLst>
              <a:ext uri="{FF2B5EF4-FFF2-40B4-BE49-F238E27FC236}">
                <a16:creationId xmlns:a16="http://schemas.microsoft.com/office/drawing/2014/main" id="{F0DF97F9-FDCF-4CBF-9D3D-158D5E40E437}"/>
              </a:ext>
            </a:extLst>
          </p:cNvPr>
          <p:cNvSpPr/>
          <p:nvPr/>
        </p:nvSpPr>
        <p:spPr>
          <a:xfrm>
            <a:off x="9495282" y="4782803"/>
            <a:ext cx="580342" cy="15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4C380DAC-B44F-45C7-9BDB-F2B524CC7F22}"/>
              </a:ext>
            </a:extLst>
          </p:cNvPr>
          <p:cNvSpPr/>
          <p:nvPr/>
        </p:nvSpPr>
        <p:spPr>
          <a:xfrm>
            <a:off x="8052795" y="4783072"/>
            <a:ext cx="524516" cy="16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80E509C6-746C-4EB5-B2C9-951476F475E3}"/>
              </a:ext>
            </a:extLst>
          </p:cNvPr>
          <p:cNvSpPr/>
          <p:nvPr/>
        </p:nvSpPr>
        <p:spPr>
          <a:xfrm>
            <a:off x="8475439" y="480426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DC9EF97-CA8C-4BAE-AA1D-389765A20CBB}"/>
              </a:ext>
            </a:extLst>
          </p:cNvPr>
          <p:cNvSpPr/>
          <p:nvPr/>
        </p:nvSpPr>
        <p:spPr>
          <a:xfrm>
            <a:off x="9467550" y="4804262"/>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636E2D2A-2857-4BCB-AB82-3697D23C5E79}"/>
              </a:ext>
            </a:extLst>
          </p:cNvPr>
          <p:cNvSpPr/>
          <p:nvPr/>
        </p:nvSpPr>
        <p:spPr>
          <a:xfrm>
            <a:off x="7930783" y="480777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Connector 268">
            <a:extLst>
              <a:ext uri="{FF2B5EF4-FFF2-40B4-BE49-F238E27FC236}">
                <a16:creationId xmlns:a16="http://schemas.microsoft.com/office/drawing/2014/main" id="{103C5110-E193-444D-A1F4-BD0B3E67A565}"/>
              </a:ext>
            </a:extLst>
          </p:cNvPr>
          <p:cNvCxnSpPr>
            <a:cxnSpLocks/>
          </p:cNvCxnSpPr>
          <p:nvPr/>
        </p:nvCxnSpPr>
        <p:spPr>
          <a:xfrm>
            <a:off x="9527445" y="4794766"/>
            <a:ext cx="651170" cy="787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0" name="Oval 269">
            <a:extLst>
              <a:ext uri="{FF2B5EF4-FFF2-40B4-BE49-F238E27FC236}">
                <a16:creationId xmlns:a16="http://schemas.microsoft.com/office/drawing/2014/main" id="{161632EC-4A5C-4D5B-B2C9-BC7F1CF70D59}"/>
              </a:ext>
            </a:extLst>
          </p:cNvPr>
          <p:cNvSpPr/>
          <p:nvPr/>
        </p:nvSpPr>
        <p:spPr>
          <a:xfrm>
            <a:off x="10056871" y="480077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F9AD0284-56A4-470F-8AF2-19F156C735DD}"/>
              </a:ext>
            </a:extLst>
          </p:cNvPr>
          <p:cNvSpPr/>
          <p:nvPr/>
        </p:nvSpPr>
        <p:spPr>
          <a:xfrm>
            <a:off x="9649340" y="4912677"/>
            <a:ext cx="340158" cy="461665"/>
          </a:xfrm>
          <a:prstGeom prst="rect">
            <a:avLst/>
          </a:prstGeom>
        </p:spPr>
        <p:txBody>
          <a:bodyPr wrap="none">
            <a:spAutoFit/>
          </a:bodyPr>
          <a:lstStyle/>
          <a:p>
            <a:r>
              <a:rPr lang="en-US" sz="2400" dirty="0">
                <a:solidFill>
                  <a:srgbClr val="FF0000"/>
                </a:solidFill>
              </a:rPr>
              <a:t>1</a:t>
            </a:r>
          </a:p>
        </p:txBody>
      </p:sp>
      <p:sp>
        <p:nvSpPr>
          <p:cNvPr id="155" name="Oval 154">
            <a:extLst>
              <a:ext uri="{FF2B5EF4-FFF2-40B4-BE49-F238E27FC236}">
                <a16:creationId xmlns:a16="http://schemas.microsoft.com/office/drawing/2014/main" id="{E0221A41-6231-47CF-9A42-C03D60AE7310}"/>
              </a:ext>
            </a:extLst>
          </p:cNvPr>
          <p:cNvSpPr/>
          <p:nvPr/>
        </p:nvSpPr>
        <p:spPr>
          <a:xfrm>
            <a:off x="1785605" y="117532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8E4AF3A8-ECB1-4F2D-BB28-87BE5CB2DD92}"/>
              </a:ext>
            </a:extLst>
          </p:cNvPr>
          <p:cNvSpPr/>
          <p:nvPr/>
        </p:nvSpPr>
        <p:spPr>
          <a:xfrm>
            <a:off x="9773749" y="1165748"/>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A54AB84F-006D-434A-98D1-2FEF209FB13C}"/>
              </a:ext>
            </a:extLst>
          </p:cNvPr>
          <p:cNvCxnSpPr>
            <a:cxnSpLocks/>
          </p:cNvCxnSpPr>
          <p:nvPr/>
        </p:nvCxnSpPr>
        <p:spPr>
          <a:xfrm>
            <a:off x="8399752" y="1241057"/>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5D73021A-B8C1-4EFF-AB44-0BECDC11ED40}"/>
              </a:ext>
            </a:extLst>
          </p:cNvPr>
          <p:cNvSpPr/>
          <p:nvPr/>
        </p:nvSpPr>
        <p:spPr>
          <a:xfrm>
            <a:off x="8310230" y="117532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E457F7D-02DF-47D6-8D3E-C4A0AA31B98F}"/>
              </a:ext>
            </a:extLst>
          </p:cNvPr>
          <p:cNvSpPr/>
          <p:nvPr/>
        </p:nvSpPr>
        <p:spPr>
          <a:xfrm>
            <a:off x="8096699" y="1563930"/>
            <a:ext cx="340158" cy="461665"/>
          </a:xfrm>
          <a:prstGeom prst="rect">
            <a:avLst/>
          </a:prstGeom>
        </p:spPr>
        <p:txBody>
          <a:bodyPr wrap="none">
            <a:spAutoFit/>
          </a:bodyPr>
          <a:lstStyle/>
          <a:p>
            <a:r>
              <a:rPr lang="en-US" sz="2400" dirty="0">
                <a:solidFill>
                  <a:srgbClr val="0070C0"/>
                </a:solidFill>
              </a:rPr>
              <a:t>0</a:t>
            </a:r>
          </a:p>
        </p:txBody>
      </p:sp>
      <p:cxnSp>
        <p:nvCxnSpPr>
          <p:cNvPr id="138" name="Straight Connector 137">
            <a:extLst>
              <a:ext uri="{FF2B5EF4-FFF2-40B4-BE49-F238E27FC236}">
                <a16:creationId xmlns:a16="http://schemas.microsoft.com/office/drawing/2014/main" id="{3CAF4175-AEC7-4467-AA08-FD9179DE9236}"/>
              </a:ext>
            </a:extLst>
          </p:cNvPr>
          <p:cNvCxnSpPr>
            <a:cxnSpLocks/>
          </p:cNvCxnSpPr>
          <p:nvPr/>
        </p:nvCxnSpPr>
        <p:spPr>
          <a:xfrm flipV="1">
            <a:off x="7947838" y="1537187"/>
            <a:ext cx="548556" cy="7122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0D80722A-FFF4-47E1-BD17-B76C5D468FD2}"/>
              </a:ext>
            </a:extLst>
          </p:cNvPr>
          <p:cNvSpPr/>
          <p:nvPr/>
        </p:nvSpPr>
        <p:spPr>
          <a:xfrm>
            <a:off x="7892683" y="1540696"/>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Connector 146">
            <a:extLst>
              <a:ext uri="{FF2B5EF4-FFF2-40B4-BE49-F238E27FC236}">
                <a16:creationId xmlns:a16="http://schemas.microsoft.com/office/drawing/2014/main" id="{D59EE02C-85FC-47BF-A6B8-81151DCCCD52}"/>
              </a:ext>
            </a:extLst>
          </p:cNvPr>
          <p:cNvCxnSpPr>
            <a:cxnSpLocks/>
          </p:cNvCxnSpPr>
          <p:nvPr/>
        </p:nvCxnSpPr>
        <p:spPr>
          <a:xfrm>
            <a:off x="1875127" y="4493877"/>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9EBDD2DA-88BE-4E60-83F1-C4B1151982EC}"/>
              </a:ext>
            </a:extLst>
          </p:cNvPr>
          <p:cNvSpPr/>
          <p:nvPr/>
        </p:nvSpPr>
        <p:spPr>
          <a:xfrm>
            <a:off x="1785605" y="4428141"/>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D658AACC-0DD7-4BBD-B0C8-45D71D4CE99B}"/>
              </a:ext>
            </a:extLst>
          </p:cNvPr>
          <p:cNvSpPr/>
          <p:nvPr/>
        </p:nvSpPr>
        <p:spPr>
          <a:xfrm>
            <a:off x="7491982" y="4872827"/>
            <a:ext cx="362600" cy="461665"/>
          </a:xfrm>
          <a:prstGeom prst="rect">
            <a:avLst/>
          </a:prstGeom>
        </p:spPr>
        <p:txBody>
          <a:bodyPr wrap="none">
            <a:spAutoFit/>
          </a:bodyPr>
          <a:lstStyle/>
          <a:p>
            <a:r>
              <a:rPr lang="en-US" sz="2400" dirty="0">
                <a:solidFill>
                  <a:srgbClr val="0070C0"/>
                </a:solidFill>
              </a:rPr>
              <a:t>A</a:t>
            </a:r>
          </a:p>
        </p:txBody>
      </p:sp>
      <p:sp>
        <p:nvSpPr>
          <p:cNvPr id="150" name="Rectangle 149">
            <a:extLst>
              <a:ext uri="{FF2B5EF4-FFF2-40B4-BE49-F238E27FC236}">
                <a16:creationId xmlns:a16="http://schemas.microsoft.com/office/drawing/2014/main" id="{A4364F8E-7BB7-40B0-A727-964E343C8881}"/>
              </a:ext>
            </a:extLst>
          </p:cNvPr>
          <p:cNvSpPr/>
          <p:nvPr/>
        </p:nvSpPr>
        <p:spPr>
          <a:xfrm>
            <a:off x="7806739" y="4278800"/>
            <a:ext cx="340158" cy="461665"/>
          </a:xfrm>
          <a:prstGeom prst="rect">
            <a:avLst/>
          </a:prstGeom>
        </p:spPr>
        <p:txBody>
          <a:bodyPr wrap="none">
            <a:spAutoFit/>
          </a:bodyPr>
          <a:lstStyle/>
          <a:p>
            <a:r>
              <a:rPr lang="en-US" sz="2400" dirty="0">
                <a:solidFill>
                  <a:srgbClr val="0070C0"/>
                </a:solidFill>
              </a:rPr>
              <a:t>1</a:t>
            </a:r>
          </a:p>
        </p:txBody>
      </p:sp>
      <p:sp>
        <p:nvSpPr>
          <p:cNvPr id="151" name="Oval 150">
            <a:extLst>
              <a:ext uri="{FF2B5EF4-FFF2-40B4-BE49-F238E27FC236}">
                <a16:creationId xmlns:a16="http://schemas.microsoft.com/office/drawing/2014/main" id="{0B2B156C-6C80-4D71-B8EE-4F8BD28B4C48}"/>
              </a:ext>
            </a:extLst>
          </p:cNvPr>
          <p:cNvSpPr/>
          <p:nvPr/>
        </p:nvSpPr>
        <p:spPr>
          <a:xfrm>
            <a:off x="9735733" y="4432807"/>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44E5E043-F8BA-4488-8B51-EF9746A12AB2}"/>
              </a:ext>
            </a:extLst>
          </p:cNvPr>
          <p:cNvCxnSpPr>
            <a:cxnSpLocks/>
            <a:endCxn id="158" idx="5"/>
          </p:cNvCxnSpPr>
          <p:nvPr/>
        </p:nvCxnSpPr>
        <p:spPr>
          <a:xfrm flipV="1">
            <a:off x="8019366" y="4545199"/>
            <a:ext cx="369922" cy="28264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7FBA022-AC01-418B-88FB-069CD2156B22}"/>
              </a:ext>
            </a:extLst>
          </p:cNvPr>
          <p:cNvCxnSpPr>
            <a:cxnSpLocks/>
          </p:cNvCxnSpPr>
          <p:nvPr/>
        </p:nvCxnSpPr>
        <p:spPr>
          <a:xfrm>
            <a:off x="8361736" y="4493861"/>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1D275E06-C467-470E-91AC-00771C9C8471}"/>
              </a:ext>
            </a:extLst>
          </p:cNvPr>
          <p:cNvSpPr/>
          <p:nvPr/>
        </p:nvSpPr>
        <p:spPr>
          <a:xfrm>
            <a:off x="8272214" y="4428125"/>
            <a:ext cx="137160" cy="13716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Delay 118">
            <a:extLst>
              <a:ext uri="{FF2B5EF4-FFF2-40B4-BE49-F238E27FC236}">
                <a16:creationId xmlns:a16="http://schemas.microsoft.com/office/drawing/2014/main" id="{2C953CD2-DA2D-448F-83CA-1F601DA36CF1}"/>
              </a:ext>
            </a:extLst>
          </p:cNvPr>
          <p:cNvSpPr/>
          <p:nvPr/>
        </p:nvSpPr>
        <p:spPr>
          <a:xfrm>
            <a:off x="11091465" y="2493204"/>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B4D6869B-330E-49F0-93A0-342CF026B8A6}"/>
              </a:ext>
            </a:extLst>
          </p:cNvPr>
          <p:cNvCxnSpPr/>
          <p:nvPr/>
        </p:nvCxnSpPr>
        <p:spPr>
          <a:xfrm>
            <a:off x="11086703" y="2482457"/>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A16BC55-011E-4FD5-8971-478A84123C2E}"/>
              </a:ext>
            </a:extLst>
          </p:cNvPr>
          <p:cNvCxnSpPr/>
          <p:nvPr/>
        </p:nvCxnSpPr>
        <p:spPr>
          <a:xfrm>
            <a:off x="10894058" y="2686616"/>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20107FB-ECAE-4D28-8B86-FD0545834749}"/>
              </a:ext>
            </a:extLst>
          </p:cNvPr>
          <p:cNvCxnSpPr/>
          <p:nvPr/>
        </p:nvCxnSpPr>
        <p:spPr>
          <a:xfrm>
            <a:off x="10894058" y="2944498"/>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E9593D0D-E73E-4D2C-8500-28548DAF33B4}"/>
              </a:ext>
            </a:extLst>
          </p:cNvPr>
          <p:cNvSpPr>
            <a:spLocks/>
          </p:cNvSpPr>
          <p:nvPr/>
        </p:nvSpPr>
        <p:spPr>
          <a:xfrm>
            <a:off x="10709421" y="2712404"/>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EEC1791A-7335-43D6-8568-5C1A180D076C}"/>
              </a:ext>
            </a:extLst>
          </p:cNvPr>
          <p:cNvSpPr txBox="1"/>
          <p:nvPr/>
        </p:nvSpPr>
        <p:spPr>
          <a:xfrm>
            <a:off x="11129084" y="2655054"/>
            <a:ext cx="454815" cy="307778"/>
          </a:xfrm>
          <a:prstGeom prst="rect">
            <a:avLst/>
          </a:prstGeom>
          <a:noFill/>
        </p:spPr>
        <p:txBody>
          <a:bodyPr wrap="square" rtlCol="0">
            <a:spAutoFit/>
          </a:bodyPr>
          <a:lstStyle/>
          <a:p>
            <a:r>
              <a:rPr lang="en-US" sz="1400" dirty="0">
                <a:solidFill>
                  <a:schemeClr val="bg1"/>
                </a:solidFill>
              </a:rPr>
              <a:t>LED</a:t>
            </a:r>
          </a:p>
        </p:txBody>
      </p:sp>
      <p:sp>
        <p:nvSpPr>
          <p:cNvPr id="132" name="Flowchart: Delay 131">
            <a:extLst>
              <a:ext uri="{FF2B5EF4-FFF2-40B4-BE49-F238E27FC236}">
                <a16:creationId xmlns:a16="http://schemas.microsoft.com/office/drawing/2014/main" id="{9C1A36ED-D46C-4EAA-A97E-A58651C2D9A7}"/>
              </a:ext>
            </a:extLst>
          </p:cNvPr>
          <p:cNvSpPr/>
          <p:nvPr/>
        </p:nvSpPr>
        <p:spPr>
          <a:xfrm>
            <a:off x="4585890" y="5741229"/>
            <a:ext cx="612648" cy="618918"/>
          </a:xfrm>
          <a:prstGeom prst="flowChartDelay">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C8481CB3-D398-4EEF-8E49-A2712D3C710A}"/>
              </a:ext>
            </a:extLst>
          </p:cNvPr>
          <p:cNvCxnSpPr/>
          <p:nvPr/>
        </p:nvCxnSpPr>
        <p:spPr>
          <a:xfrm>
            <a:off x="4581128" y="5730482"/>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52C2254-51AB-4072-AC17-70ADF8C14B07}"/>
              </a:ext>
            </a:extLst>
          </p:cNvPr>
          <p:cNvCxnSpPr/>
          <p:nvPr/>
        </p:nvCxnSpPr>
        <p:spPr>
          <a:xfrm>
            <a:off x="4388483" y="5934641"/>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0A656C8-4566-4190-AA58-EAC1357681F2}"/>
              </a:ext>
            </a:extLst>
          </p:cNvPr>
          <p:cNvCxnSpPr/>
          <p:nvPr/>
        </p:nvCxnSpPr>
        <p:spPr>
          <a:xfrm>
            <a:off x="4388483" y="6192523"/>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AA29CB7F-4D57-444A-8FC5-C72F9434A073}"/>
              </a:ext>
            </a:extLst>
          </p:cNvPr>
          <p:cNvSpPr>
            <a:spLocks/>
          </p:cNvSpPr>
          <p:nvPr/>
        </p:nvSpPr>
        <p:spPr>
          <a:xfrm>
            <a:off x="4203846" y="5960429"/>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9D821F54-169B-447B-8948-2399DB39C021}"/>
              </a:ext>
            </a:extLst>
          </p:cNvPr>
          <p:cNvSpPr txBox="1"/>
          <p:nvPr/>
        </p:nvSpPr>
        <p:spPr>
          <a:xfrm>
            <a:off x="4623509" y="5903079"/>
            <a:ext cx="454815" cy="307778"/>
          </a:xfrm>
          <a:prstGeom prst="rect">
            <a:avLst/>
          </a:prstGeom>
          <a:noFill/>
        </p:spPr>
        <p:txBody>
          <a:bodyPr wrap="square" rtlCol="0">
            <a:spAutoFit/>
          </a:bodyPr>
          <a:lstStyle/>
          <a:p>
            <a:r>
              <a:rPr lang="en-US" sz="1400" dirty="0">
                <a:solidFill>
                  <a:schemeClr val="bg1"/>
                </a:solidFill>
              </a:rPr>
              <a:t>LED</a:t>
            </a:r>
          </a:p>
        </p:txBody>
      </p:sp>
      <p:sp>
        <p:nvSpPr>
          <p:cNvPr id="167" name="Flowchart: Delay 166">
            <a:extLst>
              <a:ext uri="{FF2B5EF4-FFF2-40B4-BE49-F238E27FC236}">
                <a16:creationId xmlns:a16="http://schemas.microsoft.com/office/drawing/2014/main" id="{0242626E-6106-4F99-A90E-FC638EC37C02}"/>
              </a:ext>
            </a:extLst>
          </p:cNvPr>
          <p:cNvSpPr/>
          <p:nvPr/>
        </p:nvSpPr>
        <p:spPr>
          <a:xfrm>
            <a:off x="4621716" y="2424026"/>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8" name="Straight Connector 167">
            <a:extLst>
              <a:ext uri="{FF2B5EF4-FFF2-40B4-BE49-F238E27FC236}">
                <a16:creationId xmlns:a16="http://schemas.microsoft.com/office/drawing/2014/main" id="{D925DC0A-0268-4DEB-B788-27DC1589778C}"/>
              </a:ext>
            </a:extLst>
          </p:cNvPr>
          <p:cNvCxnSpPr/>
          <p:nvPr/>
        </p:nvCxnSpPr>
        <p:spPr>
          <a:xfrm>
            <a:off x="4616954" y="2413279"/>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10E5AE5-7F07-46FC-8FF9-2647739E1EC3}"/>
              </a:ext>
            </a:extLst>
          </p:cNvPr>
          <p:cNvCxnSpPr/>
          <p:nvPr/>
        </p:nvCxnSpPr>
        <p:spPr>
          <a:xfrm>
            <a:off x="4424309" y="2617438"/>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08706D2-E506-4F60-A364-5C1E58A07B1C}"/>
              </a:ext>
            </a:extLst>
          </p:cNvPr>
          <p:cNvCxnSpPr/>
          <p:nvPr/>
        </p:nvCxnSpPr>
        <p:spPr>
          <a:xfrm>
            <a:off x="4424309" y="2875320"/>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83A9E2B6-CCFA-4A4D-BA1B-AACA1719DBF3}"/>
              </a:ext>
            </a:extLst>
          </p:cNvPr>
          <p:cNvSpPr>
            <a:spLocks/>
          </p:cNvSpPr>
          <p:nvPr/>
        </p:nvSpPr>
        <p:spPr>
          <a:xfrm>
            <a:off x="4239672" y="2643226"/>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221D1FEA-0588-443E-AD5D-C8BFC93D2329}"/>
              </a:ext>
            </a:extLst>
          </p:cNvPr>
          <p:cNvSpPr txBox="1"/>
          <p:nvPr/>
        </p:nvSpPr>
        <p:spPr>
          <a:xfrm>
            <a:off x="4677507" y="2567542"/>
            <a:ext cx="454815" cy="307778"/>
          </a:xfrm>
          <a:prstGeom prst="rect">
            <a:avLst/>
          </a:prstGeom>
          <a:noFill/>
        </p:spPr>
        <p:txBody>
          <a:bodyPr wrap="square" rtlCol="0">
            <a:spAutoFit/>
          </a:bodyPr>
          <a:lstStyle/>
          <a:p>
            <a:r>
              <a:rPr lang="en-US" sz="1400" dirty="0"/>
              <a:t>LED</a:t>
            </a:r>
          </a:p>
        </p:txBody>
      </p:sp>
      <p:sp>
        <p:nvSpPr>
          <p:cNvPr id="177" name="Flowchart: Delay 176">
            <a:extLst>
              <a:ext uri="{FF2B5EF4-FFF2-40B4-BE49-F238E27FC236}">
                <a16:creationId xmlns:a16="http://schemas.microsoft.com/office/drawing/2014/main" id="{CB68FD6D-86AD-43EE-91D5-1FFEA18420B8}"/>
              </a:ext>
            </a:extLst>
          </p:cNvPr>
          <p:cNvSpPr/>
          <p:nvPr/>
        </p:nvSpPr>
        <p:spPr>
          <a:xfrm>
            <a:off x="11108738" y="5757608"/>
            <a:ext cx="612648" cy="618918"/>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a:extLst>
              <a:ext uri="{FF2B5EF4-FFF2-40B4-BE49-F238E27FC236}">
                <a16:creationId xmlns:a16="http://schemas.microsoft.com/office/drawing/2014/main" id="{EFDF6C3C-28A7-443E-A82B-E1C067F60CF6}"/>
              </a:ext>
            </a:extLst>
          </p:cNvPr>
          <p:cNvCxnSpPr/>
          <p:nvPr/>
        </p:nvCxnSpPr>
        <p:spPr>
          <a:xfrm>
            <a:off x="11103976" y="5746861"/>
            <a:ext cx="0" cy="63954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AC43E063-ADAC-4B4C-8F03-81E286D2D248}"/>
              </a:ext>
            </a:extLst>
          </p:cNvPr>
          <p:cNvCxnSpPr/>
          <p:nvPr/>
        </p:nvCxnSpPr>
        <p:spPr>
          <a:xfrm>
            <a:off x="10911331" y="5951020"/>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440139D-56D4-4589-BD9B-FAB7BE449BFB}"/>
              </a:ext>
            </a:extLst>
          </p:cNvPr>
          <p:cNvCxnSpPr/>
          <p:nvPr/>
        </p:nvCxnSpPr>
        <p:spPr>
          <a:xfrm>
            <a:off x="10911331" y="6208902"/>
            <a:ext cx="17621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13CF6716-41E2-447D-AB1B-0A45536B8DD4}"/>
              </a:ext>
            </a:extLst>
          </p:cNvPr>
          <p:cNvSpPr>
            <a:spLocks/>
          </p:cNvSpPr>
          <p:nvPr/>
        </p:nvSpPr>
        <p:spPr>
          <a:xfrm>
            <a:off x="10726694" y="5976808"/>
            <a:ext cx="351526" cy="206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A47DC198-C1C4-4229-8923-3918DE67BA2E}"/>
              </a:ext>
            </a:extLst>
          </p:cNvPr>
          <p:cNvSpPr txBox="1"/>
          <p:nvPr/>
        </p:nvSpPr>
        <p:spPr>
          <a:xfrm>
            <a:off x="11164529" y="5901124"/>
            <a:ext cx="454815" cy="307778"/>
          </a:xfrm>
          <a:prstGeom prst="rect">
            <a:avLst/>
          </a:prstGeom>
          <a:noFill/>
        </p:spPr>
        <p:txBody>
          <a:bodyPr wrap="square" rtlCol="0">
            <a:spAutoFit/>
          </a:bodyPr>
          <a:lstStyle/>
          <a:p>
            <a:r>
              <a:rPr lang="en-US" sz="1400" dirty="0"/>
              <a:t>LED</a:t>
            </a:r>
          </a:p>
        </p:txBody>
      </p:sp>
      <p:sp>
        <p:nvSpPr>
          <p:cNvPr id="2" name="TextBox 1">
            <a:extLst>
              <a:ext uri="{FF2B5EF4-FFF2-40B4-BE49-F238E27FC236}">
                <a16:creationId xmlns:a16="http://schemas.microsoft.com/office/drawing/2014/main" id="{306B4500-AF07-8B0C-BB74-2C1D946838F5}"/>
              </a:ext>
            </a:extLst>
          </p:cNvPr>
          <p:cNvSpPr txBox="1"/>
          <p:nvPr/>
        </p:nvSpPr>
        <p:spPr>
          <a:xfrm>
            <a:off x="814388" y="434125"/>
            <a:ext cx="10558457" cy="461665"/>
          </a:xfrm>
          <a:prstGeom prst="rect">
            <a:avLst/>
          </a:prstGeom>
          <a:noFill/>
        </p:spPr>
        <p:txBody>
          <a:bodyPr wrap="square" rtlCol="0">
            <a:spAutoFit/>
          </a:bodyPr>
          <a:lstStyle/>
          <a:p>
            <a:pPr algn="ctr"/>
            <a:r>
              <a:rPr lang="en-US" sz="2400" dirty="0"/>
              <a:t>Input setting: switches open (0) or closed(1); output 0 or </a:t>
            </a:r>
            <a:r>
              <a:rPr lang="en-US" sz="2400" dirty="0">
                <a:solidFill>
                  <a:srgbClr val="FF0066"/>
                </a:solidFill>
              </a:rPr>
              <a:t>1</a:t>
            </a:r>
            <a:r>
              <a:rPr lang="en-US" sz="2400" dirty="0"/>
              <a:t>; </a:t>
            </a:r>
            <a:r>
              <a:rPr lang="en-US" sz="2400" b="1" dirty="0"/>
              <a:t>0 if alike</a:t>
            </a:r>
            <a:r>
              <a:rPr lang="en-US" sz="2400" dirty="0"/>
              <a:t>, </a:t>
            </a:r>
            <a:r>
              <a:rPr lang="en-US" sz="2400" b="1" dirty="0">
                <a:solidFill>
                  <a:srgbClr val="FF0000"/>
                </a:solidFill>
              </a:rPr>
              <a:t>1 if different</a:t>
            </a:r>
          </a:p>
        </p:txBody>
      </p:sp>
      <p:sp>
        <p:nvSpPr>
          <p:cNvPr id="3" name="TextBox 2">
            <a:extLst>
              <a:ext uri="{FF2B5EF4-FFF2-40B4-BE49-F238E27FC236}">
                <a16:creationId xmlns:a16="http://schemas.microsoft.com/office/drawing/2014/main" id="{3289C679-6DC8-33C1-C7AB-F475A84760BF}"/>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19</a:t>
            </a:fld>
            <a:endParaRPr lang="en-US" b="1" dirty="0"/>
          </a:p>
        </p:txBody>
      </p:sp>
    </p:spTree>
    <p:extLst>
      <p:ext uri="{BB962C8B-B14F-4D97-AF65-F5344CB8AC3E}">
        <p14:creationId xmlns:p14="http://schemas.microsoft.com/office/powerpoint/2010/main" val="278208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59BEB6-9AF4-56C6-E09C-C32EC5591023}"/>
              </a:ext>
            </a:extLst>
          </p:cNvPr>
          <p:cNvSpPr/>
          <p:nvPr/>
        </p:nvSpPr>
        <p:spPr>
          <a:xfrm>
            <a:off x="-1185" y="0"/>
            <a:ext cx="12186510" cy="6918512"/>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65197" t="18945" r="8622" b="21516"/>
          <a:stretch/>
        </p:blipFill>
        <p:spPr>
          <a:xfrm rot="2837001">
            <a:off x="9588152" y="4159185"/>
            <a:ext cx="2076276" cy="2350437"/>
          </a:xfrm>
          <a:prstGeom prst="rect">
            <a:avLst/>
          </a:prstGeom>
        </p:spPr>
      </p:pic>
      <p:pic>
        <p:nvPicPr>
          <p:cNvPr id="1026" name="Picture 2">
            <a:extLst>
              <a:ext uri="{FF2B5EF4-FFF2-40B4-BE49-F238E27FC236}">
                <a16:creationId xmlns:a16="http://schemas.microsoft.com/office/drawing/2014/main" id="{2C942ED7-0705-07FD-C2A9-32ABBF9F6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7105" y="67970"/>
            <a:ext cx="3578220" cy="24476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8ADB3B-79A0-A8B6-CFA0-7DA04DEBB062}"/>
              </a:ext>
            </a:extLst>
          </p:cNvPr>
          <p:cNvPicPr>
            <a:picLocks noChangeAspect="1"/>
          </p:cNvPicPr>
          <p:nvPr/>
        </p:nvPicPr>
        <p:blipFill rotWithShape="1">
          <a:blip r:embed="rId4"/>
          <a:srcRect l="1789" t="20761" r="68073" b="69137"/>
          <a:stretch/>
        </p:blipFill>
        <p:spPr>
          <a:xfrm>
            <a:off x="-9574" y="-8389"/>
            <a:ext cx="3674378" cy="654343"/>
          </a:xfrm>
          <a:prstGeom prst="rect">
            <a:avLst/>
          </a:prstGeom>
        </p:spPr>
      </p:pic>
      <p:sp>
        <p:nvSpPr>
          <p:cNvPr id="12" name="Rectangle 3">
            <a:extLst>
              <a:ext uri="{FF2B5EF4-FFF2-40B4-BE49-F238E27FC236}">
                <a16:creationId xmlns:a16="http://schemas.microsoft.com/office/drawing/2014/main" id="{E8E41D25-21E8-7A03-6D88-A6C46CC5A62B}"/>
              </a:ext>
            </a:extLst>
          </p:cNvPr>
          <p:cNvSpPr>
            <a:spLocks noChangeArrowheads="1"/>
          </p:cNvSpPr>
          <p:nvPr/>
        </p:nvSpPr>
        <p:spPr bwMode="auto">
          <a:xfrm>
            <a:off x="196826" y="825205"/>
            <a:ext cx="836181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China and Russia test ‘hack-proof’ quantum communication link for BRICS countries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rPr>
              <a:t>Victoria Bela</a:t>
            </a:r>
            <a:r>
              <a:rPr lang="en-US" altLang="en-US" sz="2400" dirty="0">
                <a:solidFill>
                  <a:schemeClr val="bg1"/>
                </a:solidFill>
                <a:latin typeface="+mn-lt"/>
              </a:rPr>
              <a:t>    </a:t>
            </a:r>
            <a:r>
              <a:rPr kumimoji="0" lang="en-US" altLang="en-US" sz="2400" b="0" i="0" u="none" strike="noStrike" cap="none" normalizeH="0" baseline="0" dirty="0">
                <a:ln>
                  <a:noFill/>
                </a:ln>
                <a:solidFill>
                  <a:schemeClr val="bg1"/>
                </a:solidFill>
                <a:effectLst/>
                <a:latin typeface="+mn-lt"/>
              </a:rPr>
              <a:t>Published: 8:00pm, </a:t>
            </a:r>
            <a:r>
              <a:rPr kumimoji="0" lang="en-US" altLang="en-US" sz="2400" b="0" i="0" u="none" strike="noStrike" cap="none" normalizeH="0" baseline="0" dirty="0">
                <a:ln>
                  <a:noFill/>
                </a:ln>
                <a:solidFill>
                  <a:srgbClr val="1C323D"/>
                </a:solidFill>
                <a:effectLst/>
                <a:highlight>
                  <a:srgbClr val="FFFF00"/>
                </a:highlight>
                <a:latin typeface="+mn-lt"/>
              </a:rPr>
              <a:t>30 Dec, 2023</a:t>
            </a:r>
            <a:endParaRPr kumimoji="0" lang="en-US" altLang="en-US" sz="2400" b="0" i="0" u="none" strike="noStrike" cap="none" normalizeH="0" baseline="0" dirty="0">
              <a:ln>
                <a:noFill/>
              </a:ln>
              <a:solidFill>
                <a:srgbClr val="1C323D"/>
              </a:solidFill>
              <a:effectLst/>
              <a:highlight>
                <a:srgbClr val="FFFF00"/>
              </a:highlight>
            </a:endParaRPr>
          </a:p>
        </p:txBody>
      </p:sp>
      <p:sp>
        <p:nvSpPr>
          <p:cNvPr id="16" name="TextBox 15">
            <a:extLst>
              <a:ext uri="{FF2B5EF4-FFF2-40B4-BE49-F238E27FC236}">
                <a16:creationId xmlns:a16="http://schemas.microsoft.com/office/drawing/2014/main" id="{5B528217-5F62-4C47-B851-CBA5422A164B}"/>
              </a:ext>
            </a:extLst>
          </p:cNvPr>
          <p:cNvSpPr txBox="1"/>
          <p:nvPr/>
        </p:nvSpPr>
        <p:spPr>
          <a:xfrm rot="16200000">
            <a:off x="8303905" y="998936"/>
            <a:ext cx="878794" cy="369332"/>
          </a:xfrm>
          <a:prstGeom prst="rect">
            <a:avLst/>
          </a:prstGeom>
          <a:noFill/>
        </p:spPr>
        <p:txBody>
          <a:bodyPr wrap="square" rtlCol="0">
            <a:spAutoFit/>
          </a:bodyPr>
          <a:lstStyle/>
          <a:p>
            <a:r>
              <a:rPr kumimoji="0" lang="en-US" altLang="en-US" sz="1800" b="0" i="0" u="none" strike="noStrike" cap="none" normalizeH="0" baseline="0" dirty="0">
                <a:ln>
                  <a:noFill/>
                </a:ln>
                <a:solidFill>
                  <a:schemeClr val="bg1"/>
                </a:solidFill>
                <a:effectLst/>
              </a:rPr>
              <a:t>SCMP</a:t>
            </a:r>
            <a:endParaRPr lang="en-US" dirty="0">
              <a:solidFill>
                <a:schemeClr val="bg1"/>
              </a:solidFill>
            </a:endParaRPr>
          </a:p>
        </p:txBody>
      </p:sp>
      <p:sp>
        <p:nvSpPr>
          <p:cNvPr id="18" name="TextBox 17">
            <a:extLst>
              <a:ext uri="{FF2B5EF4-FFF2-40B4-BE49-F238E27FC236}">
                <a16:creationId xmlns:a16="http://schemas.microsoft.com/office/drawing/2014/main" id="{6699B94E-FC9D-C409-F378-3F33892C53F6}"/>
              </a:ext>
            </a:extLst>
          </p:cNvPr>
          <p:cNvSpPr txBox="1"/>
          <p:nvPr/>
        </p:nvSpPr>
        <p:spPr>
          <a:xfrm>
            <a:off x="112936" y="2310110"/>
            <a:ext cx="8507163" cy="461665"/>
          </a:xfrm>
          <a:prstGeom prst="rect">
            <a:avLst/>
          </a:prstGeom>
          <a:noFill/>
        </p:spPr>
        <p:txBody>
          <a:bodyPr wrap="square">
            <a:spAutoFit/>
          </a:bodyPr>
          <a:lstStyle/>
          <a:p>
            <a:pPr algn="l" fontAlgn="base"/>
            <a:r>
              <a:rPr lang="en-US" sz="2400" b="0" i="0" dirty="0">
                <a:solidFill>
                  <a:schemeClr val="bg1"/>
                </a:solidFill>
                <a:effectLst/>
                <a:latin typeface="Times New Roman" panose="02020603050405020304" pitchFamily="18" charset="0"/>
                <a:cs typeface="Times New Roman" panose="02020603050405020304" pitchFamily="18" charset="0"/>
              </a:rPr>
              <a:t>Scientists in </a:t>
            </a:r>
            <a:r>
              <a:rPr lang="en-US" sz="2400" b="0" i="0" u="none" strike="noStrike" dirty="0">
                <a:solidFill>
                  <a:schemeClr val="bg1"/>
                </a:solidFill>
                <a:effectLst/>
                <a:latin typeface="Times New Roman" panose="02020603050405020304" pitchFamily="18" charset="0"/>
                <a:cs typeface="Times New Roman" panose="02020603050405020304" pitchFamily="18" charset="0"/>
              </a:rPr>
              <a:t>Russia and China</a:t>
            </a:r>
            <a:r>
              <a:rPr lang="en-US" sz="2400" b="0" i="0" dirty="0">
                <a:solidFill>
                  <a:schemeClr val="bg1"/>
                </a:solidFill>
                <a:effectLst/>
                <a:latin typeface="Times New Roman" panose="02020603050405020304" pitchFamily="18" charset="0"/>
                <a:cs typeface="Times New Roman" panose="02020603050405020304" pitchFamily="18" charset="0"/>
              </a:rPr>
              <a:t> have established quantum</a:t>
            </a:r>
          </a:p>
        </p:txBody>
      </p:sp>
      <p:sp>
        <p:nvSpPr>
          <p:cNvPr id="20" name="TextBox 19">
            <a:extLst>
              <a:ext uri="{FF2B5EF4-FFF2-40B4-BE49-F238E27FC236}">
                <a16:creationId xmlns:a16="http://schemas.microsoft.com/office/drawing/2014/main" id="{CF17B290-ED83-0AF0-D075-3243483ED046}"/>
              </a:ext>
            </a:extLst>
          </p:cNvPr>
          <p:cNvSpPr txBox="1"/>
          <p:nvPr/>
        </p:nvSpPr>
        <p:spPr>
          <a:xfrm>
            <a:off x="87769" y="4413590"/>
            <a:ext cx="9945464" cy="2246769"/>
          </a:xfrm>
          <a:prstGeom prst="rect">
            <a:avLst/>
          </a:prstGeom>
          <a:noFill/>
        </p:spPr>
        <p:txBody>
          <a:bodyPr wrap="square">
            <a:spAutoFit/>
          </a:bodyPr>
          <a:lstStyle/>
          <a:p>
            <a:pPr algn="l" fontAlgn="base"/>
            <a:r>
              <a:rPr lang="en-US" sz="2000" b="0" i="0" dirty="0">
                <a:solidFill>
                  <a:schemeClr val="bg1"/>
                </a:solidFill>
                <a:effectLst/>
                <a:latin typeface="Times New Roman" panose="02020603050405020304" pitchFamily="18" charset="0"/>
                <a:cs typeface="Times New Roman" panose="02020603050405020304" pitchFamily="18" charset="0"/>
              </a:rPr>
              <a:t>The first “full cycle” quantum communication test between the two countries was successfully conducted last year, said Alexey Fedorov, of Russia’s National University of Science and Technology (MISIS) and the Russian Quantum Centre (RQC), Russia’s leading institution </a:t>
            </a:r>
          </a:p>
          <a:p>
            <a:pPr algn="l" fontAlgn="base"/>
            <a:r>
              <a:rPr lang="en-US" sz="2000" b="0" i="0" dirty="0">
                <a:solidFill>
                  <a:schemeClr val="bg1"/>
                </a:solidFill>
                <a:effectLst/>
                <a:latin typeface="Times New Roman" panose="02020603050405020304" pitchFamily="18" charset="0"/>
                <a:cs typeface="Times New Roman" panose="02020603050405020304" pitchFamily="18" charset="0"/>
              </a:rPr>
              <a:t>in charge of creating a quantum computer, on December 14.</a:t>
            </a:r>
          </a:p>
          <a:p>
            <a:pPr algn="l" fontAlgn="base"/>
            <a:endParaRPr lang="en-US" sz="2000" b="0" i="0" dirty="0">
              <a:solidFill>
                <a:schemeClr val="bg1"/>
              </a:solidFill>
              <a:effectLst/>
              <a:latin typeface="Times New Roman" panose="02020603050405020304" pitchFamily="18" charset="0"/>
              <a:cs typeface="Times New Roman" panose="02020603050405020304" pitchFamily="18" charset="0"/>
            </a:endParaRPr>
          </a:p>
          <a:p>
            <a:pPr algn="l" fontAlgn="base"/>
            <a:r>
              <a:rPr lang="en-US" sz="2000" b="0" i="0" dirty="0">
                <a:solidFill>
                  <a:schemeClr val="bg1"/>
                </a:solidFill>
                <a:effectLst/>
                <a:latin typeface="Times New Roman" panose="02020603050405020304" pitchFamily="18" charset="0"/>
                <a:cs typeface="Times New Roman" panose="02020603050405020304" pitchFamily="18" charset="0"/>
              </a:rPr>
              <a:t>Bridging the vast distance is possible with the help of China’s quantum satellite </a:t>
            </a:r>
            <a:r>
              <a:rPr lang="en-US" sz="2000" b="0" i="0" u="none" strike="noStrike" dirty="0">
                <a:solidFill>
                  <a:schemeClr val="bg1"/>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Mozi</a:t>
            </a:r>
            <a:r>
              <a:rPr lang="en-US" sz="2000" b="0" i="0" dirty="0">
                <a:solidFill>
                  <a:schemeClr val="bg1"/>
                </a:solidFill>
                <a:effectLst/>
                <a:latin typeface="Times New Roman" panose="02020603050405020304" pitchFamily="18" charset="0"/>
                <a:cs typeface="Times New Roman" panose="02020603050405020304" pitchFamily="18" charset="0"/>
              </a:rPr>
              <a:t>, which has opened pathways to develop national and international quantum communication networks.</a:t>
            </a:r>
          </a:p>
        </p:txBody>
      </p:sp>
      <p:sp>
        <p:nvSpPr>
          <p:cNvPr id="22" name="TextBox 21">
            <a:extLst>
              <a:ext uri="{FF2B5EF4-FFF2-40B4-BE49-F238E27FC236}">
                <a16:creationId xmlns:a16="http://schemas.microsoft.com/office/drawing/2014/main" id="{8EC5FD2C-8FCD-D3B3-5A30-A1C15A65E1C1}"/>
              </a:ext>
            </a:extLst>
          </p:cNvPr>
          <p:cNvSpPr txBox="1"/>
          <p:nvPr/>
        </p:nvSpPr>
        <p:spPr>
          <a:xfrm>
            <a:off x="90290" y="3593478"/>
            <a:ext cx="12011420" cy="707886"/>
          </a:xfrm>
          <a:prstGeom prst="rect">
            <a:avLst/>
          </a:prstGeom>
          <a:noFill/>
        </p:spPr>
        <p:txBody>
          <a:bodyPr wrap="square">
            <a:spAutoFit/>
          </a:bodyPr>
          <a:lstStyle/>
          <a:p>
            <a:pPr algn="l" fontAlgn="base"/>
            <a:r>
              <a:rPr lang="en-US" sz="2000" b="0" i="0" dirty="0">
                <a:solidFill>
                  <a:schemeClr val="bg1"/>
                </a:solidFill>
                <a:effectLst/>
                <a:latin typeface="Times New Roman" panose="02020603050405020304" pitchFamily="18" charset="0"/>
                <a:cs typeface="Times New Roman" panose="02020603050405020304" pitchFamily="18" charset="0"/>
              </a:rPr>
              <a:t>The scientists were able to span 3,800km (2,360 miles) between a </a:t>
            </a:r>
            <a:r>
              <a:rPr lang="en-US" sz="2000" b="0" i="0" u="sng" dirty="0">
                <a:solidFill>
                  <a:schemeClr val="bg1"/>
                </a:solidFill>
                <a:effectLst/>
                <a:latin typeface="Times New Roman" panose="02020603050405020304" pitchFamily="18" charset="0"/>
                <a:cs typeface="Times New Roman" panose="02020603050405020304" pitchFamily="18" charset="0"/>
              </a:rPr>
              <a:t>ground station close to Moscow</a:t>
            </a:r>
            <a:r>
              <a:rPr lang="en-US" sz="2000" b="0" i="0" dirty="0">
                <a:solidFill>
                  <a:schemeClr val="bg1"/>
                </a:solidFill>
                <a:effectLst/>
                <a:latin typeface="Times New Roman" panose="02020603050405020304" pitchFamily="18" charset="0"/>
                <a:cs typeface="Times New Roman" panose="02020603050405020304" pitchFamily="18" charset="0"/>
              </a:rPr>
              <a:t> and another near </a:t>
            </a:r>
            <a:r>
              <a:rPr lang="en-US" sz="2000" b="0" i="0" u="sng" dirty="0">
                <a:solidFill>
                  <a:schemeClr val="bg1"/>
                </a:solidFill>
                <a:effectLst/>
                <a:latin typeface="Times New Roman" panose="02020603050405020304" pitchFamily="18" charset="0"/>
                <a:cs typeface="Times New Roman" panose="02020603050405020304" pitchFamily="18" charset="0"/>
              </a:rPr>
              <a:t>Urumqi in China’s western Xinjiang region</a:t>
            </a:r>
            <a:r>
              <a:rPr lang="en-US" sz="2000" b="0" i="0" dirty="0">
                <a:solidFill>
                  <a:schemeClr val="bg1"/>
                </a:solidFill>
                <a:effectLst/>
                <a:latin typeface="Times New Roman" panose="02020603050405020304" pitchFamily="18" charset="0"/>
                <a:cs typeface="Times New Roman" panose="02020603050405020304" pitchFamily="18" charset="0"/>
              </a:rPr>
              <a:t> to send two encoded images secured by quantum keys.</a:t>
            </a:r>
          </a:p>
        </p:txBody>
      </p:sp>
      <p:sp>
        <p:nvSpPr>
          <p:cNvPr id="24" name="TextBox 23">
            <a:extLst>
              <a:ext uri="{FF2B5EF4-FFF2-40B4-BE49-F238E27FC236}">
                <a16:creationId xmlns:a16="http://schemas.microsoft.com/office/drawing/2014/main" id="{13A9D94D-55C8-864F-FCF7-F7886120BB5C}"/>
              </a:ext>
            </a:extLst>
          </p:cNvPr>
          <p:cNvSpPr txBox="1"/>
          <p:nvPr/>
        </p:nvSpPr>
        <p:spPr>
          <a:xfrm>
            <a:off x="112936" y="2653169"/>
            <a:ext cx="11966128" cy="830997"/>
          </a:xfrm>
          <a:prstGeom prst="rect">
            <a:avLst/>
          </a:prstGeom>
          <a:noFill/>
        </p:spPr>
        <p:txBody>
          <a:bodyPr wrap="square">
            <a:spAutoFit/>
          </a:bodyPr>
          <a:lstStyle/>
          <a:p>
            <a:r>
              <a:rPr lang="en-US" sz="2400" b="0" i="0" dirty="0">
                <a:solidFill>
                  <a:schemeClr val="bg1"/>
                </a:solidFill>
                <a:effectLst/>
                <a:latin typeface="Times New Roman" panose="02020603050405020304" pitchFamily="18" charset="0"/>
                <a:cs typeface="Times New Roman" panose="02020603050405020304" pitchFamily="18" charset="0"/>
              </a:rPr>
              <a:t>communication encrypted with the help of secure keys transmitted by </a:t>
            </a:r>
            <a:r>
              <a:rPr lang="en-US" sz="2400" b="0" i="0" u="none" strike="noStrike" dirty="0">
                <a:solidFill>
                  <a:schemeClr val="bg1"/>
                </a:solidFill>
                <a:effectLst/>
                <a:latin typeface="Times New Roman" panose="02020603050405020304" pitchFamily="18" charset="0"/>
                <a:cs typeface="Times New Roman" panose="02020603050405020304" pitchFamily="18" charset="0"/>
              </a:rPr>
              <a:t>China’s quantum satellite</a:t>
            </a:r>
            <a:r>
              <a:rPr lang="en-US" sz="2400" b="0" i="0" dirty="0">
                <a:solidFill>
                  <a:schemeClr val="bg1"/>
                </a:solidFill>
                <a:effectLst/>
                <a:latin typeface="Times New Roman" panose="02020603050405020304" pitchFamily="18" charset="0"/>
                <a:cs typeface="Times New Roman" panose="02020603050405020304" pitchFamily="18" charset="0"/>
              </a:rPr>
              <a:t>, showing that a </a:t>
            </a:r>
            <a:r>
              <a:rPr lang="en-US" sz="2400" b="0" i="0" u="sng" strike="noStrike" dirty="0">
                <a:solidFill>
                  <a:srgbClr val="FFFF00"/>
                </a:solidFill>
                <a:effectLst/>
                <a:latin typeface="Times New Roman" panose="02020603050405020304" pitchFamily="18" charset="0"/>
                <a:cs typeface="Times New Roman" panose="02020603050405020304" pitchFamily="18" charset="0"/>
              </a:rPr>
              <a:t>BRICS</a:t>
            </a:r>
            <a:r>
              <a:rPr lang="en-US" sz="2400" b="0" i="0" dirty="0">
                <a:solidFill>
                  <a:schemeClr val="bg1"/>
                </a:solidFill>
                <a:effectLst/>
                <a:latin typeface="Times New Roman" panose="02020603050405020304" pitchFamily="18" charset="0"/>
                <a:cs typeface="Times New Roman" panose="02020603050405020304" pitchFamily="18" charset="0"/>
              </a:rPr>
              <a:t> quantum communication network may be technically feasible.</a:t>
            </a:r>
            <a:endParaRPr lang="en-US" sz="2400" dirty="0"/>
          </a:p>
        </p:txBody>
      </p:sp>
      <p:sp>
        <p:nvSpPr>
          <p:cNvPr id="25" name="TextBox 24">
            <a:extLst>
              <a:ext uri="{FF2B5EF4-FFF2-40B4-BE49-F238E27FC236}">
                <a16:creationId xmlns:a16="http://schemas.microsoft.com/office/drawing/2014/main" id="{8DD9AFD5-7B7F-D5D1-DB11-B455A0E8858D}"/>
              </a:ext>
            </a:extLst>
          </p:cNvPr>
          <p:cNvSpPr txBox="1"/>
          <p:nvPr/>
        </p:nvSpPr>
        <p:spPr>
          <a:xfrm>
            <a:off x="11598022" y="6434713"/>
            <a:ext cx="374650" cy="369332"/>
          </a:xfrm>
          <a:prstGeom prst="rect">
            <a:avLst/>
          </a:prstGeom>
          <a:noFill/>
        </p:spPr>
        <p:txBody>
          <a:bodyPr wrap="square">
            <a:spAutoFit/>
          </a:bodyPr>
          <a:lstStyle/>
          <a:p>
            <a:pPr algn="ctr"/>
            <a:fld id="{808693D6-6FD4-4072-93C6-C1A915E300C0}" type="slidenum">
              <a:rPr lang="en-US" b="1" smtClean="0">
                <a:solidFill>
                  <a:schemeClr val="bg1"/>
                </a:solidFill>
              </a:rPr>
              <a:pPr algn="ctr"/>
              <a:t>2</a:t>
            </a:fld>
            <a:endParaRPr lang="en-US" b="1" dirty="0">
              <a:solidFill>
                <a:schemeClr val="bg1"/>
              </a:solidFill>
            </a:endParaRPr>
          </a:p>
        </p:txBody>
      </p:sp>
    </p:spTree>
    <p:extLst>
      <p:ext uri="{BB962C8B-B14F-4D97-AF65-F5344CB8AC3E}">
        <p14:creationId xmlns:p14="http://schemas.microsoft.com/office/powerpoint/2010/main" val="72656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9F27A1-5C42-4998-BA66-85E3710AC5A4}"/>
              </a:ext>
            </a:extLst>
          </p:cNvPr>
          <p:cNvSpPr txBox="1"/>
          <p:nvPr/>
        </p:nvSpPr>
        <p:spPr>
          <a:xfrm>
            <a:off x="-217027" y="5990333"/>
            <a:ext cx="3224989" cy="707886"/>
          </a:xfrm>
          <a:prstGeom prst="rect">
            <a:avLst/>
          </a:prstGeom>
          <a:noFill/>
        </p:spPr>
        <p:txBody>
          <a:bodyPr wrap="square" rtlCol="0">
            <a:spAutoFit/>
          </a:bodyPr>
          <a:lstStyle/>
          <a:p>
            <a:pPr algn="ctr"/>
            <a:r>
              <a:rPr lang="en-US" sz="2400" dirty="0"/>
              <a:t>Gilbert </a:t>
            </a:r>
            <a:r>
              <a:rPr lang="en-US" sz="2400" dirty="0" err="1"/>
              <a:t>Vernam</a:t>
            </a:r>
            <a:endParaRPr lang="en-US" sz="2400" dirty="0"/>
          </a:p>
          <a:p>
            <a:pPr algn="ctr"/>
            <a:r>
              <a:rPr lang="en-US" sz="1600" dirty="0"/>
              <a:t>1890–1960</a:t>
            </a:r>
          </a:p>
        </p:txBody>
      </p:sp>
      <p:pic>
        <p:nvPicPr>
          <p:cNvPr id="2" name="Picture 1">
            <a:extLst>
              <a:ext uri="{FF2B5EF4-FFF2-40B4-BE49-F238E27FC236}">
                <a16:creationId xmlns:a16="http://schemas.microsoft.com/office/drawing/2014/main" id="{9E40F1BF-176E-4C38-B3DA-108919B87EC2}"/>
              </a:ext>
            </a:extLst>
          </p:cNvPr>
          <p:cNvPicPr>
            <a:picLocks noChangeAspect="1"/>
          </p:cNvPicPr>
          <p:nvPr/>
        </p:nvPicPr>
        <p:blipFill rotWithShape="1">
          <a:blip r:embed="rId2"/>
          <a:srcRect l="27578" t="23090" r="32188"/>
          <a:stretch/>
        </p:blipFill>
        <p:spPr>
          <a:xfrm rot="-60000">
            <a:off x="323649" y="108859"/>
            <a:ext cx="4905375" cy="5079125"/>
          </a:xfrm>
          <a:prstGeom prst="rect">
            <a:avLst/>
          </a:prstGeom>
        </p:spPr>
      </p:pic>
      <p:pic>
        <p:nvPicPr>
          <p:cNvPr id="3" name="Picture 2">
            <a:extLst>
              <a:ext uri="{FF2B5EF4-FFF2-40B4-BE49-F238E27FC236}">
                <a16:creationId xmlns:a16="http://schemas.microsoft.com/office/drawing/2014/main" id="{70981FC0-ABB7-48AF-9222-CA11B905F28A}"/>
              </a:ext>
            </a:extLst>
          </p:cNvPr>
          <p:cNvPicPr>
            <a:picLocks noChangeAspect="1"/>
          </p:cNvPicPr>
          <p:nvPr/>
        </p:nvPicPr>
        <p:blipFill rotWithShape="1">
          <a:blip r:embed="rId3"/>
          <a:srcRect l="36048" t="13510" r="37501" b="15961"/>
          <a:stretch/>
        </p:blipFill>
        <p:spPr>
          <a:xfrm>
            <a:off x="2776337" y="1461195"/>
            <a:ext cx="3224989" cy="4657726"/>
          </a:xfrm>
          <a:prstGeom prst="rect">
            <a:avLst/>
          </a:prstGeom>
        </p:spPr>
      </p:pic>
      <p:pic>
        <p:nvPicPr>
          <p:cNvPr id="2052" name="Picture 4" descr="CY 2550 Foundations of Cybersecurity">
            <a:extLst>
              <a:ext uri="{FF2B5EF4-FFF2-40B4-BE49-F238E27FC236}">
                <a16:creationId xmlns:a16="http://schemas.microsoft.com/office/drawing/2014/main" id="{ECEF389E-E33A-4B85-9C39-991649CDA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3" y="3129854"/>
            <a:ext cx="1834410" cy="27432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1CBF1A9-09C8-4FE8-AC72-FAEA9EF5EEB8}"/>
              </a:ext>
            </a:extLst>
          </p:cNvPr>
          <p:cNvSpPr/>
          <p:nvPr/>
        </p:nvSpPr>
        <p:spPr>
          <a:xfrm>
            <a:off x="666750" y="1095374"/>
            <a:ext cx="76200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578DEB7-3122-42BD-AB13-009B07F8D71E}"/>
              </a:ext>
            </a:extLst>
          </p:cNvPr>
          <p:cNvSpPr/>
          <p:nvPr/>
        </p:nvSpPr>
        <p:spPr>
          <a:xfrm>
            <a:off x="3514725" y="1095375"/>
            <a:ext cx="135255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77A69BA-B9AE-4932-B2BF-D1DDC0DC82CE}"/>
              </a:ext>
            </a:extLst>
          </p:cNvPr>
          <p:cNvSpPr/>
          <p:nvPr/>
        </p:nvSpPr>
        <p:spPr>
          <a:xfrm>
            <a:off x="7794887" y="2354521"/>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27" name="Rectangle 26">
            <a:extLst>
              <a:ext uri="{FF2B5EF4-FFF2-40B4-BE49-F238E27FC236}">
                <a16:creationId xmlns:a16="http://schemas.microsoft.com/office/drawing/2014/main" id="{5F247D61-7606-4834-8C6E-77A291FB7DB4}"/>
              </a:ext>
            </a:extLst>
          </p:cNvPr>
          <p:cNvSpPr/>
          <p:nvPr/>
        </p:nvSpPr>
        <p:spPr>
          <a:xfrm>
            <a:off x="7832986" y="2726114"/>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pic>
        <p:nvPicPr>
          <p:cNvPr id="29" name="Picture 2" descr="Book illustration, 'Drink me,' Alice in Wonderland, 1865 | Alice ...">
            <a:extLst>
              <a:ext uri="{FF2B5EF4-FFF2-40B4-BE49-F238E27FC236}">
                <a16:creationId xmlns:a16="http://schemas.microsoft.com/office/drawing/2014/main" id="{D690A2AA-2740-4266-B618-41AC474D5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557" y="194920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atter engaging in rhetoric. Mad Hatter is telling a story to ...">
            <a:extLst>
              <a:ext uri="{FF2B5EF4-FFF2-40B4-BE49-F238E27FC236}">
                <a16:creationId xmlns:a16="http://schemas.microsoft.com/office/drawing/2014/main" id="{1F07F79E-EB83-4449-BE7C-9ADD20A8AB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607" b="7361"/>
          <a:stretch/>
        </p:blipFill>
        <p:spPr bwMode="auto">
          <a:xfrm>
            <a:off x="6881557" y="439732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E4A816D-2BC7-4B89-B4F8-A4535D9BF30E}"/>
              </a:ext>
            </a:extLst>
          </p:cNvPr>
          <p:cNvSpPr txBox="1"/>
          <p:nvPr/>
        </p:nvSpPr>
        <p:spPr>
          <a:xfrm>
            <a:off x="6999157" y="285061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33" name="Table 15">
            <a:extLst>
              <a:ext uri="{FF2B5EF4-FFF2-40B4-BE49-F238E27FC236}">
                <a16:creationId xmlns:a16="http://schemas.microsoft.com/office/drawing/2014/main" id="{800ECE5F-24B1-4DDC-98A7-01C10428ED3C}"/>
              </a:ext>
            </a:extLst>
          </p:cNvPr>
          <p:cNvGraphicFramePr>
            <a:graphicFrameLocks noGrp="1"/>
          </p:cNvGraphicFramePr>
          <p:nvPr/>
        </p:nvGraphicFramePr>
        <p:xfrm>
          <a:off x="8558433" y="483592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37" name="TextBox 36">
            <a:extLst>
              <a:ext uri="{FF2B5EF4-FFF2-40B4-BE49-F238E27FC236}">
                <a16:creationId xmlns:a16="http://schemas.microsoft.com/office/drawing/2014/main" id="{BFF71397-C822-493C-838D-4C21D50A9FCD}"/>
              </a:ext>
            </a:extLst>
          </p:cNvPr>
          <p:cNvSpPr txBox="1"/>
          <p:nvPr/>
        </p:nvSpPr>
        <p:spPr>
          <a:xfrm>
            <a:off x="7095322" y="533045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sp>
        <p:nvSpPr>
          <p:cNvPr id="38" name="Rectangle 37">
            <a:extLst>
              <a:ext uri="{FF2B5EF4-FFF2-40B4-BE49-F238E27FC236}">
                <a16:creationId xmlns:a16="http://schemas.microsoft.com/office/drawing/2014/main" id="{0452BE09-3F47-4F3A-AED2-95319F772BC3}"/>
              </a:ext>
            </a:extLst>
          </p:cNvPr>
          <p:cNvSpPr/>
          <p:nvPr/>
        </p:nvSpPr>
        <p:spPr>
          <a:xfrm>
            <a:off x="7899168" y="5261767"/>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43" name="Rectangle 42">
            <a:extLst>
              <a:ext uri="{FF2B5EF4-FFF2-40B4-BE49-F238E27FC236}">
                <a16:creationId xmlns:a16="http://schemas.microsoft.com/office/drawing/2014/main" id="{EFE168E3-1FC1-469F-9054-1D45DD4C002D}"/>
              </a:ext>
            </a:extLst>
          </p:cNvPr>
          <p:cNvSpPr/>
          <p:nvPr/>
        </p:nvSpPr>
        <p:spPr>
          <a:xfrm>
            <a:off x="7531720" y="446170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44" name="Rectangle 43">
            <a:extLst>
              <a:ext uri="{FF2B5EF4-FFF2-40B4-BE49-F238E27FC236}">
                <a16:creationId xmlns:a16="http://schemas.microsoft.com/office/drawing/2014/main" id="{73CBFEB1-14C6-41A6-AA14-7B28C4C3D723}"/>
              </a:ext>
            </a:extLst>
          </p:cNvPr>
          <p:cNvSpPr/>
          <p:nvPr/>
        </p:nvSpPr>
        <p:spPr>
          <a:xfrm>
            <a:off x="6991728" y="192215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45" name="Table 15">
            <a:extLst>
              <a:ext uri="{FF2B5EF4-FFF2-40B4-BE49-F238E27FC236}">
                <a16:creationId xmlns:a16="http://schemas.microsoft.com/office/drawing/2014/main" id="{D0BE4E63-1336-4186-970A-C7DB993DD84D}"/>
              </a:ext>
            </a:extLst>
          </p:cNvPr>
          <p:cNvGraphicFramePr>
            <a:graphicFrameLocks noGrp="1"/>
          </p:cNvGraphicFramePr>
          <p:nvPr>
            <p:extLst>
              <p:ext uri="{D42A27DB-BD31-4B8C-83A1-F6EECF244321}">
                <p14:modId xmlns:p14="http://schemas.microsoft.com/office/powerpoint/2010/main" val="2302621455"/>
              </p:ext>
            </p:extLst>
          </p:nvPr>
        </p:nvGraphicFramePr>
        <p:xfrm>
          <a:off x="8596533" y="270630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46" name="Table 15">
            <a:extLst>
              <a:ext uri="{FF2B5EF4-FFF2-40B4-BE49-F238E27FC236}">
                <a16:creationId xmlns:a16="http://schemas.microsoft.com/office/drawing/2014/main" id="{52FB55AA-AD9E-4926-BC80-FBC1B6ADF32A}"/>
              </a:ext>
            </a:extLst>
          </p:cNvPr>
          <p:cNvGraphicFramePr>
            <a:graphicFrameLocks noGrp="1"/>
          </p:cNvGraphicFramePr>
          <p:nvPr>
            <p:extLst>
              <p:ext uri="{D42A27DB-BD31-4B8C-83A1-F6EECF244321}">
                <p14:modId xmlns:p14="http://schemas.microsoft.com/office/powerpoint/2010/main" val="193230416"/>
              </p:ext>
            </p:extLst>
          </p:nvPr>
        </p:nvGraphicFramePr>
        <p:xfrm>
          <a:off x="8596533" y="232937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graphicFrame>
        <p:nvGraphicFramePr>
          <p:cNvPr id="54" name="Table 15">
            <a:extLst>
              <a:ext uri="{FF2B5EF4-FFF2-40B4-BE49-F238E27FC236}">
                <a16:creationId xmlns:a16="http://schemas.microsoft.com/office/drawing/2014/main" id="{A7EBB860-970A-4F7E-9E03-FBF0A3FED2F8}"/>
              </a:ext>
            </a:extLst>
          </p:cNvPr>
          <p:cNvGraphicFramePr>
            <a:graphicFrameLocks noGrp="1"/>
          </p:cNvGraphicFramePr>
          <p:nvPr/>
        </p:nvGraphicFramePr>
        <p:xfrm>
          <a:off x="8588039" y="522101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sp>
        <p:nvSpPr>
          <p:cNvPr id="57" name="TextBox 56">
            <a:extLst>
              <a:ext uri="{FF2B5EF4-FFF2-40B4-BE49-F238E27FC236}">
                <a16:creationId xmlns:a16="http://schemas.microsoft.com/office/drawing/2014/main" id="{3562ABC9-A2BF-4A5E-AC85-6A8E75BDE915}"/>
              </a:ext>
            </a:extLst>
          </p:cNvPr>
          <p:cNvSpPr txBox="1"/>
          <p:nvPr/>
        </p:nvSpPr>
        <p:spPr>
          <a:xfrm>
            <a:off x="6343651" y="10287"/>
            <a:ext cx="5457825" cy="523220"/>
          </a:xfrm>
          <a:prstGeom prst="rect">
            <a:avLst/>
          </a:prstGeom>
          <a:noFill/>
        </p:spPr>
        <p:txBody>
          <a:bodyPr wrap="square" rtlCol="0">
            <a:spAutoFit/>
          </a:bodyPr>
          <a:lstStyle/>
          <a:p>
            <a:pPr algn="ctr"/>
            <a:r>
              <a:rPr lang="en-US" sz="2800" b="1" dirty="0" err="1"/>
              <a:t>Vernam</a:t>
            </a:r>
            <a:r>
              <a:rPr lang="en-US" sz="2800" b="1" dirty="0"/>
              <a:t> cipher</a:t>
            </a:r>
          </a:p>
        </p:txBody>
      </p:sp>
      <p:sp>
        <p:nvSpPr>
          <p:cNvPr id="58" name="TextBox 57">
            <a:extLst>
              <a:ext uri="{FF2B5EF4-FFF2-40B4-BE49-F238E27FC236}">
                <a16:creationId xmlns:a16="http://schemas.microsoft.com/office/drawing/2014/main" id="{E26B4BCB-5787-4BAB-9E83-4954E469B01D}"/>
              </a:ext>
            </a:extLst>
          </p:cNvPr>
          <p:cNvSpPr txBox="1"/>
          <p:nvPr/>
        </p:nvSpPr>
        <p:spPr>
          <a:xfrm>
            <a:off x="6343651" y="489962"/>
            <a:ext cx="5585126" cy="369332"/>
          </a:xfrm>
          <a:prstGeom prst="rect">
            <a:avLst/>
          </a:prstGeom>
          <a:noFill/>
        </p:spPr>
        <p:txBody>
          <a:bodyPr wrap="square" rtlCol="0">
            <a:spAutoFit/>
          </a:bodyPr>
          <a:lstStyle/>
          <a:p>
            <a:pPr algn="ctr"/>
            <a:r>
              <a:rPr lang="en-US" b="1" dirty="0"/>
              <a:t>Workhorse of quantum cryptography</a:t>
            </a:r>
          </a:p>
        </p:txBody>
      </p:sp>
      <p:sp>
        <p:nvSpPr>
          <p:cNvPr id="60" name="TextBox 59">
            <a:extLst>
              <a:ext uri="{FF2B5EF4-FFF2-40B4-BE49-F238E27FC236}">
                <a16:creationId xmlns:a16="http://schemas.microsoft.com/office/drawing/2014/main" id="{4686669C-73CC-4F3E-BC5D-5244FE17AE21}"/>
              </a:ext>
            </a:extLst>
          </p:cNvPr>
          <p:cNvSpPr txBox="1"/>
          <p:nvPr/>
        </p:nvSpPr>
        <p:spPr>
          <a:xfrm>
            <a:off x="6115051" y="970411"/>
            <a:ext cx="5813726" cy="646331"/>
          </a:xfrm>
          <a:prstGeom prst="rect">
            <a:avLst/>
          </a:prstGeom>
          <a:noFill/>
        </p:spPr>
        <p:txBody>
          <a:bodyPr wrap="square" rtlCol="0">
            <a:spAutoFit/>
          </a:bodyPr>
          <a:lstStyle/>
          <a:p>
            <a:r>
              <a:rPr lang="en-US" dirty="0"/>
              <a:t>Plaintext </a:t>
            </a:r>
            <a:r>
              <a:rPr lang="en-US" b="1" dirty="0">
                <a:solidFill>
                  <a:srgbClr val="FF0000"/>
                </a:solidFill>
              </a:rPr>
              <a:t>M</a:t>
            </a:r>
            <a:r>
              <a:rPr lang="en-US" dirty="0"/>
              <a:t> : Message from Alice to Bob </a:t>
            </a:r>
          </a:p>
          <a:p>
            <a:r>
              <a:rPr lang="en-US" dirty="0"/>
              <a:t>Key </a:t>
            </a:r>
            <a:r>
              <a:rPr lang="en-US" b="1" dirty="0">
                <a:solidFill>
                  <a:srgbClr val="0070C0"/>
                </a:solidFill>
              </a:rPr>
              <a:t>K</a:t>
            </a:r>
            <a:r>
              <a:rPr lang="en-US" dirty="0"/>
              <a:t> : Encryption key that is </a:t>
            </a:r>
            <a:r>
              <a:rPr lang="en-US" i="1" dirty="0"/>
              <a:t>shared secret</a:t>
            </a:r>
            <a:r>
              <a:rPr lang="en-US" dirty="0"/>
              <a:t> of Alice and Bob</a:t>
            </a:r>
          </a:p>
        </p:txBody>
      </p:sp>
      <p:sp>
        <p:nvSpPr>
          <p:cNvPr id="24" name="TextBox 23">
            <a:extLst>
              <a:ext uri="{FF2B5EF4-FFF2-40B4-BE49-F238E27FC236}">
                <a16:creationId xmlns:a16="http://schemas.microsoft.com/office/drawing/2014/main" id="{6DB788D3-7281-4E95-9938-CD4C1276A3A1}"/>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20</a:t>
            </a:fld>
            <a:endParaRPr lang="en-US" b="1" dirty="0"/>
          </a:p>
        </p:txBody>
      </p:sp>
    </p:spTree>
    <p:extLst>
      <p:ext uri="{BB962C8B-B14F-4D97-AF65-F5344CB8AC3E}">
        <p14:creationId xmlns:p14="http://schemas.microsoft.com/office/powerpoint/2010/main" val="130210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9F27A1-5C42-4998-BA66-85E3710AC5A4}"/>
              </a:ext>
            </a:extLst>
          </p:cNvPr>
          <p:cNvSpPr txBox="1"/>
          <p:nvPr/>
        </p:nvSpPr>
        <p:spPr>
          <a:xfrm>
            <a:off x="-217027" y="5990333"/>
            <a:ext cx="3224989" cy="707886"/>
          </a:xfrm>
          <a:prstGeom prst="rect">
            <a:avLst/>
          </a:prstGeom>
          <a:noFill/>
        </p:spPr>
        <p:txBody>
          <a:bodyPr wrap="square" rtlCol="0">
            <a:spAutoFit/>
          </a:bodyPr>
          <a:lstStyle/>
          <a:p>
            <a:pPr algn="ctr"/>
            <a:r>
              <a:rPr lang="en-US" sz="2400" dirty="0"/>
              <a:t>Gilbert </a:t>
            </a:r>
            <a:r>
              <a:rPr lang="en-US" sz="2400" dirty="0" err="1"/>
              <a:t>Vernam</a:t>
            </a:r>
            <a:endParaRPr lang="en-US" sz="2400" dirty="0"/>
          </a:p>
          <a:p>
            <a:pPr algn="ctr"/>
            <a:r>
              <a:rPr lang="en-US" sz="1600" dirty="0"/>
              <a:t>1890–1960</a:t>
            </a:r>
          </a:p>
        </p:txBody>
      </p:sp>
      <p:pic>
        <p:nvPicPr>
          <p:cNvPr id="2" name="Picture 1">
            <a:extLst>
              <a:ext uri="{FF2B5EF4-FFF2-40B4-BE49-F238E27FC236}">
                <a16:creationId xmlns:a16="http://schemas.microsoft.com/office/drawing/2014/main" id="{9E40F1BF-176E-4C38-B3DA-108919B87EC2}"/>
              </a:ext>
            </a:extLst>
          </p:cNvPr>
          <p:cNvPicPr>
            <a:picLocks noChangeAspect="1"/>
          </p:cNvPicPr>
          <p:nvPr/>
        </p:nvPicPr>
        <p:blipFill rotWithShape="1">
          <a:blip r:embed="rId2"/>
          <a:srcRect l="27578" t="23090" r="32188"/>
          <a:stretch/>
        </p:blipFill>
        <p:spPr>
          <a:xfrm rot="-60000">
            <a:off x="323649" y="108859"/>
            <a:ext cx="4905375" cy="5079125"/>
          </a:xfrm>
          <a:prstGeom prst="rect">
            <a:avLst/>
          </a:prstGeom>
        </p:spPr>
      </p:pic>
      <p:pic>
        <p:nvPicPr>
          <p:cNvPr id="3" name="Picture 2">
            <a:extLst>
              <a:ext uri="{FF2B5EF4-FFF2-40B4-BE49-F238E27FC236}">
                <a16:creationId xmlns:a16="http://schemas.microsoft.com/office/drawing/2014/main" id="{70981FC0-ABB7-48AF-9222-CA11B905F28A}"/>
              </a:ext>
            </a:extLst>
          </p:cNvPr>
          <p:cNvPicPr>
            <a:picLocks noChangeAspect="1"/>
          </p:cNvPicPr>
          <p:nvPr/>
        </p:nvPicPr>
        <p:blipFill rotWithShape="1">
          <a:blip r:embed="rId3"/>
          <a:srcRect l="36048" t="13510" r="37501" b="15961"/>
          <a:stretch/>
        </p:blipFill>
        <p:spPr>
          <a:xfrm>
            <a:off x="2776337" y="1461195"/>
            <a:ext cx="3224989" cy="4657726"/>
          </a:xfrm>
          <a:prstGeom prst="rect">
            <a:avLst/>
          </a:prstGeom>
        </p:spPr>
      </p:pic>
      <p:pic>
        <p:nvPicPr>
          <p:cNvPr id="2052" name="Picture 4" descr="CY 2550 Foundations of Cybersecurity">
            <a:extLst>
              <a:ext uri="{FF2B5EF4-FFF2-40B4-BE49-F238E27FC236}">
                <a16:creationId xmlns:a16="http://schemas.microsoft.com/office/drawing/2014/main" id="{ECEF389E-E33A-4B85-9C39-991649CDA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3" y="3129854"/>
            <a:ext cx="1834410" cy="27432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1CBF1A9-09C8-4FE8-AC72-FAEA9EF5EEB8}"/>
              </a:ext>
            </a:extLst>
          </p:cNvPr>
          <p:cNvSpPr/>
          <p:nvPr/>
        </p:nvSpPr>
        <p:spPr>
          <a:xfrm>
            <a:off x="666750" y="1095374"/>
            <a:ext cx="76200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578DEB7-3122-42BD-AB13-009B07F8D71E}"/>
              </a:ext>
            </a:extLst>
          </p:cNvPr>
          <p:cNvSpPr/>
          <p:nvPr/>
        </p:nvSpPr>
        <p:spPr>
          <a:xfrm>
            <a:off x="3514725" y="1095375"/>
            <a:ext cx="135255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46B8566-7D4F-4C9A-8132-B9BC1448B5A4}"/>
              </a:ext>
            </a:extLst>
          </p:cNvPr>
          <p:cNvSpPr/>
          <p:nvPr/>
        </p:nvSpPr>
        <p:spPr>
          <a:xfrm>
            <a:off x="7794887" y="2354521"/>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31" name="Rectangle 30">
            <a:extLst>
              <a:ext uri="{FF2B5EF4-FFF2-40B4-BE49-F238E27FC236}">
                <a16:creationId xmlns:a16="http://schemas.microsoft.com/office/drawing/2014/main" id="{B3365362-70A6-426E-9FEF-574CFAB0FEED}"/>
              </a:ext>
            </a:extLst>
          </p:cNvPr>
          <p:cNvSpPr/>
          <p:nvPr/>
        </p:nvSpPr>
        <p:spPr>
          <a:xfrm>
            <a:off x="7832986" y="2726114"/>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32" name="Rectangle 31">
            <a:extLst>
              <a:ext uri="{FF2B5EF4-FFF2-40B4-BE49-F238E27FC236}">
                <a16:creationId xmlns:a16="http://schemas.microsoft.com/office/drawing/2014/main" id="{636B0DB7-B74B-4F63-A06D-8224140EDB13}"/>
              </a:ext>
            </a:extLst>
          </p:cNvPr>
          <p:cNvSpPr/>
          <p:nvPr/>
        </p:nvSpPr>
        <p:spPr>
          <a:xfrm>
            <a:off x="5931024" y="3138419"/>
            <a:ext cx="2343911" cy="369332"/>
          </a:xfrm>
          <a:prstGeom prst="rect">
            <a:avLst/>
          </a:prstGeom>
        </p:spPr>
        <p:txBody>
          <a:bodyPr wrap="none">
            <a:spAutoFit/>
          </a:bodyPr>
          <a:lstStyle/>
          <a:p>
            <a:r>
              <a:rPr lang="en-US" b="1" dirty="0">
                <a:solidFill>
                  <a:srgbClr val="FF0000"/>
                </a:solidFill>
              </a:rPr>
              <a:t>M</a:t>
            </a:r>
            <a:r>
              <a:rPr lang="en-US" dirty="0"/>
              <a:t> XOR </a:t>
            </a:r>
            <a:r>
              <a:rPr lang="en-US" b="1" dirty="0">
                <a:solidFill>
                  <a:srgbClr val="0070C0"/>
                </a:solidFill>
              </a:rPr>
              <a:t>K</a:t>
            </a:r>
            <a:r>
              <a:rPr lang="en-US" dirty="0"/>
              <a:t> = </a:t>
            </a:r>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pic>
        <p:nvPicPr>
          <p:cNvPr id="33" name="Picture 2" descr="Book illustration, 'Drink me,' Alice in Wonderland, 1865 | Alice ...">
            <a:extLst>
              <a:ext uri="{FF2B5EF4-FFF2-40B4-BE49-F238E27FC236}">
                <a16:creationId xmlns:a16="http://schemas.microsoft.com/office/drawing/2014/main" id="{9D51C01D-B72F-4A3D-8745-B89924C46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557" y="194920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atter engaging in rhetoric. Mad Hatter is telling a story to ...">
            <a:extLst>
              <a:ext uri="{FF2B5EF4-FFF2-40B4-BE49-F238E27FC236}">
                <a16:creationId xmlns:a16="http://schemas.microsoft.com/office/drawing/2014/main" id="{FF1A1B94-2B1A-45BF-AF0D-6060B121DF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607" b="7361"/>
          <a:stretch/>
        </p:blipFill>
        <p:spPr bwMode="auto">
          <a:xfrm>
            <a:off x="6881557" y="439732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565B84B-9BB2-40CA-8153-D5CE20681F77}"/>
              </a:ext>
            </a:extLst>
          </p:cNvPr>
          <p:cNvSpPr txBox="1"/>
          <p:nvPr/>
        </p:nvSpPr>
        <p:spPr>
          <a:xfrm>
            <a:off x="6999157" y="285061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38" name="Table 15">
            <a:extLst>
              <a:ext uri="{FF2B5EF4-FFF2-40B4-BE49-F238E27FC236}">
                <a16:creationId xmlns:a16="http://schemas.microsoft.com/office/drawing/2014/main" id="{1F4FDBB0-D5F7-4936-80DC-018A9A84399D}"/>
              </a:ext>
            </a:extLst>
          </p:cNvPr>
          <p:cNvGraphicFramePr>
            <a:graphicFrameLocks noGrp="1"/>
          </p:cNvGraphicFramePr>
          <p:nvPr/>
        </p:nvGraphicFramePr>
        <p:xfrm>
          <a:off x="8558433" y="483592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40" name="TextBox 39">
            <a:extLst>
              <a:ext uri="{FF2B5EF4-FFF2-40B4-BE49-F238E27FC236}">
                <a16:creationId xmlns:a16="http://schemas.microsoft.com/office/drawing/2014/main" id="{4486D475-A277-4FD2-B89A-DF7EF6200F27}"/>
              </a:ext>
            </a:extLst>
          </p:cNvPr>
          <p:cNvSpPr txBox="1"/>
          <p:nvPr/>
        </p:nvSpPr>
        <p:spPr>
          <a:xfrm>
            <a:off x="7095322" y="533045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sp>
        <p:nvSpPr>
          <p:cNvPr id="41" name="Rectangle 40">
            <a:extLst>
              <a:ext uri="{FF2B5EF4-FFF2-40B4-BE49-F238E27FC236}">
                <a16:creationId xmlns:a16="http://schemas.microsoft.com/office/drawing/2014/main" id="{D2591286-8DA4-4C6A-B977-126B8D9C4707}"/>
              </a:ext>
            </a:extLst>
          </p:cNvPr>
          <p:cNvSpPr/>
          <p:nvPr/>
        </p:nvSpPr>
        <p:spPr>
          <a:xfrm>
            <a:off x="7899168" y="5261767"/>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46" name="Rectangle 45">
            <a:extLst>
              <a:ext uri="{FF2B5EF4-FFF2-40B4-BE49-F238E27FC236}">
                <a16:creationId xmlns:a16="http://schemas.microsoft.com/office/drawing/2014/main" id="{C81F95E1-529E-4109-BB31-F425A84D83E2}"/>
              </a:ext>
            </a:extLst>
          </p:cNvPr>
          <p:cNvSpPr/>
          <p:nvPr/>
        </p:nvSpPr>
        <p:spPr>
          <a:xfrm>
            <a:off x="7531720" y="446170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51" name="Rectangle 50">
            <a:extLst>
              <a:ext uri="{FF2B5EF4-FFF2-40B4-BE49-F238E27FC236}">
                <a16:creationId xmlns:a16="http://schemas.microsoft.com/office/drawing/2014/main" id="{B7346835-FF40-4943-9B88-D856B5B34437}"/>
              </a:ext>
            </a:extLst>
          </p:cNvPr>
          <p:cNvSpPr/>
          <p:nvPr/>
        </p:nvSpPr>
        <p:spPr>
          <a:xfrm>
            <a:off x="6991728" y="192215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52" name="Table 15">
            <a:extLst>
              <a:ext uri="{FF2B5EF4-FFF2-40B4-BE49-F238E27FC236}">
                <a16:creationId xmlns:a16="http://schemas.microsoft.com/office/drawing/2014/main" id="{38B6D495-5280-404F-9624-E6FDC36E8646}"/>
              </a:ext>
            </a:extLst>
          </p:cNvPr>
          <p:cNvGraphicFramePr>
            <a:graphicFrameLocks noGrp="1"/>
          </p:cNvGraphicFramePr>
          <p:nvPr>
            <p:extLst>
              <p:ext uri="{D42A27DB-BD31-4B8C-83A1-F6EECF244321}">
                <p14:modId xmlns:p14="http://schemas.microsoft.com/office/powerpoint/2010/main" val="2302621455"/>
              </p:ext>
            </p:extLst>
          </p:nvPr>
        </p:nvGraphicFramePr>
        <p:xfrm>
          <a:off x="8596533" y="270630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53" name="Table 15">
            <a:extLst>
              <a:ext uri="{FF2B5EF4-FFF2-40B4-BE49-F238E27FC236}">
                <a16:creationId xmlns:a16="http://schemas.microsoft.com/office/drawing/2014/main" id="{06CBDEAC-87AC-4AC6-BAB1-2E142CA4E124}"/>
              </a:ext>
            </a:extLst>
          </p:cNvPr>
          <p:cNvGraphicFramePr>
            <a:graphicFrameLocks noGrp="1"/>
          </p:cNvGraphicFramePr>
          <p:nvPr>
            <p:extLst>
              <p:ext uri="{D42A27DB-BD31-4B8C-83A1-F6EECF244321}">
                <p14:modId xmlns:p14="http://schemas.microsoft.com/office/powerpoint/2010/main" val="193230416"/>
              </p:ext>
            </p:extLst>
          </p:nvPr>
        </p:nvGraphicFramePr>
        <p:xfrm>
          <a:off x="8596533" y="232937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graphicFrame>
        <p:nvGraphicFramePr>
          <p:cNvPr id="54" name="Table 53">
            <a:extLst>
              <a:ext uri="{FF2B5EF4-FFF2-40B4-BE49-F238E27FC236}">
                <a16:creationId xmlns:a16="http://schemas.microsoft.com/office/drawing/2014/main" id="{BC5235F5-D553-44C5-A783-B5B38D17E014}"/>
              </a:ext>
            </a:extLst>
          </p:cNvPr>
          <p:cNvGraphicFramePr>
            <a:graphicFrameLocks noGrp="1"/>
          </p:cNvGraphicFramePr>
          <p:nvPr>
            <p:extLst>
              <p:ext uri="{D42A27DB-BD31-4B8C-83A1-F6EECF244321}">
                <p14:modId xmlns:p14="http://schemas.microsoft.com/office/powerpoint/2010/main" val="4055346653"/>
              </p:ext>
            </p:extLst>
          </p:nvPr>
        </p:nvGraphicFramePr>
        <p:xfrm>
          <a:off x="8596533" y="314478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58" name="Table 15">
            <a:extLst>
              <a:ext uri="{FF2B5EF4-FFF2-40B4-BE49-F238E27FC236}">
                <a16:creationId xmlns:a16="http://schemas.microsoft.com/office/drawing/2014/main" id="{A82CDBC0-2A66-4FC2-BBE0-1B705380A627}"/>
              </a:ext>
            </a:extLst>
          </p:cNvPr>
          <p:cNvGraphicFramePr>
            <a:graphicFrameLocks noGrp="1"/>
          </p:cNvGraphicFramePr>
          <p:nvPr/>
        </p:nvGraphicFramePr>
        <p:xfrm>
          <a:off x="8588039" y="522101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sp>
        <p:nvSpPr>
          <p:cNvPr id="60" name="TextBox 59">
            <a:extLst>
              <a:ext uri="{FF2B5EF4-FFF2-40B4-BE49-F238E27FC236}">
                <a16:creationId xmlns:a16="http://schemas.microsoft.com/office/drawing/2014/main" id="{B434EE36-F15D-4CC1-A722-F269B4B1DD2C}"/>
              </a:ext>
            </a:extLst>
          </p:cNvPr>
          <p:cNvSpPr txBox="1"/>
          <p:nvPr/>
        </p:nvSpPr>
        <p:spPr>
          <a:xfrm>
            <a:off x="6343651" y="10287"/>
            <a:ext cx="5457825" cy="523220"/>
          </a:xfrm>
          <a:prstGeom prst="rect">
            <a:avLst/>
          </a:prstGeom>
          <a:noFill/>
        </p:spPr>
        <p:txBody>
          <a:bodyPr wrap="square" rtlCol="0">
            <a:spAutoFit/>
          </a:bodyPr>
          <a:lstStyle/>
          <a:p>
            <a:pPr algn="ctr"/>
            <a:r>
              <a:rPr lang="en-US" sz="2800" b="1" dirty="0" err="1"/>
              <a:t>Vernam</a:t>
            </a:r>
            <a:r>
              <a:rPr lang="en-US" sz="2800" b="1" dirty="0"/>
              <a:t> cipher</a:t>
            </a:r>
          </a:p>
        </p:txBody>
      </p:sp>
      <p:sp>
        <p:nvSpPr>
          <p:cNvPr id="61" name="TextBox 60">
            <a:extLst>
              <a:ext uri="{FF2B5EF4-FFF2-40B4-BE49-F238E27FC236}">
                <a16:creationId xmlns:a16="http://schemas.microsoft.com/office/drawing/2014/main" id="{C1F31664-4E19-4686-B1CE-C3FC56A33870}"/>
              </a:ext>
            </a:extLst>
          </p:cNvPr>
          <p:cNvSpPr txBox="1"/>
          <p:nvPr/>
        </p:nvSpPr>
        <p:spPr>
          <a:xfrm>
            <a:off x="6343651" y="489962"/>
            <a:ext cx="5585126" cy="369332"/>
          </a:xfrm>
          <a:prstGeom prst="rect">
            <a:avLst/>
          </a:prstGeom>
          <a:noFill/>
        </p:spPr>
        <p:txBody>
          <a:bodyPr wrap="square" rtlCol="0">
            <a:spAutoFit/>
          </a:bodyPr>
          <a:lstStyle/>
          <a:p>
            <a:pPr algn="ctr"/>
            <a:r>
              <a:rPr lang="en-US" b="1" dirty="0"/>
              <a:t>Workhorse of quantum cryptography</a:t>
            </a:r>
          </a:p>
        </p:txBody>
      </p:sp>
      <p:sp>
        <p:nvSpPr>
          <p:cNvPr id="63" name="TextBox 62">
            <a:extLst>
              <a:ext uri="{FF2B5EF4-FFF2-40B4-BE49-F238E27FC236}">
                <a16:creationId xmlns:a16="http://schemas.microsoft.com/office/drawing/2014/main" id="{C943D917-9200-40AD-9A89-B073FF6E6101}"/>
              </a:ext>
            </a:extLst>
          </p:cNvPr>
          <p:cNvSpPr txBox="1"/>
          <p:nvPr/>
        </p:nvSpPr>
        <p:spPr>
          <a:xfrm>
            <a:off x="6115051" y="970411"/>
            <a:ext cx="5813726" cy="923330"/>
          </a:xfrm>
          <a:prstGeom prst="rect">
            <a:avLst/>
          </a:prstGeom>
          <a:noFill/>
        </p:spPr>
        <p:txBody>
          <a:bodyPr wrap="square" rtlCol="0">
            <a:spAutoFit/>
          </a:bodyPr>
          <a:lstStyle/>
          <a:p>
            <a:r>
              <a:rPr lang="en-US" dirty="0"/>
              <a:t>Plaintext </a:t>
            </a:r>
            <a:r>
              <a:rPr lang="en-US" b="1" dirty="0">
                <a:solidFill>
                  <a:srgbClr val="FF0000"/>
                </a:solidFill>
              </a:rPr>
              <a:t>M</a:t>
            </a:r>
            <a:r>
              <a:rPr lang="en-US" dirty="0"/>
              <a:t> : Message from Alice to Bob </a:t>
            </a:r>
          </a:p>
          <a:p>
            <a:r>
              <a:rPr lang="en-US" dirty="0"/>
              <a:t>Key </a:t>
            </a:r>
            <a:r>
              <a:rPr lang="en-US" b="1" dirty="0">
                <a:solidFill>
                  <a:srgbClr val="0070C0"/>
                </a:solidFill>
              </a:rPr>
              <a:t>K</a:t>
            </a:r>
            <a:r>
              <a:rPr lang="en-US" dirty="0"/>
              <a:t> : Encryption key that is </a:t>
            </a:r>
            <a:r>
              <a:rPr lang="en-US" i="1" dirty="0"/>
              <a:t>shared secret</a:t>
            </a:r>
            <a:r>
              <a:rPr lang="en-US" dirty="0"/>
              <a:t> of Alice and Bob</a:t>
            </a:r>
          </a:p>
          <a:p>
            <a:r>
              <a:rPr lang="en-US" dirty="0"/>
              <a:t>Ciphertext </a:t>
            </a:r>
            <a:r>
              <a:rPr lang="en-US" b="1" dirty="0"/>
              <a:t>C</a:t>
            </a:r>
            <a:r>
              <a:rPr lang="en-US" dirty="0"/>
              <a:t> : Encrypted message sent on public channel </a:t>
            </a:r>
          </a:p>
        </p:txBody>
      </p:sp>
      <p:sp>
        <p:nvSpPr>
          <p:cNvPr id="28" name="TextBox 27">
            <a:extLst>
              <a:ext uri="{FF2B5EF4-FFF2-40B4-BE49-F238E27FC236}">
                <a16:creationId xmlns:a16="http://schemas.microsoft.com/office/drawing/2014/main" id="{B94339F0-B2A3-47E9-97F2-55BEDF7AE79B}"/>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21</a:t>
            </a:fld>
            <a:endParaRPr lang="en-US" b="1" dirty="0"/>
          </a:p>
        </p:txBody>
      </p:sp>
    </p:spTree>
    <p:extLst>
      <p:ext uri="{BB962C8B-B14F-4D97-AF65-F5344CB8AC3E}">
        <p14:creationId xmlns:p14="http://schemas.microsoft.com/office/powerpoint/2010/main" val="242838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9F27A1-5C42-4998-BA66-85E3710AC5A4}"/>
              </a:ext>
            </a:extLst>
          </p:cNvPr>
          <p:cNvSpPr txBox="1"/>
          <p:nvPr/>
        </p:nvSpPr>
        <p:spPr>
          <a:xfrm>
            <a:off x="-217027" y="5990333"/>
            <a:ext cx="3224989" cy="707886"/>
          </a:xfrm>
          <a:prstGeom prst="rect">
            <a:avLst/>
          </a:prstGeom>
          <a:noFill/>
        </p:spPr>
        <p:txBody>
          <a:bodyPr wrap="square" rtlCol="0">
            <a:spAutoFit/>
          </a:bodyPr>
          <a:lstStyle/>
          <a:p>
            <a:pPr algn="ctr"/>
            <a:r>
              <a:rPr lang="en-US" sz="2400" dirty="0"/>
              <a:t>Gilbert </a:t>
            </a:r>
            <a:r>
              <a:rPr lang="en-US" sz="2400" dirty="0" err="1"/>
              <a:t>Vernam</a:t>
            </a:r>
            <a:endParaRPr lang="en-US" sz="2400" dirty="0"/>
          </a:p>
          <a:p>
            <a:pPr algn="ctr"/>
            <a:r>
              <a:rPr lang="en-US" sz="1600" dirty="0"/>
              <a:t>1890–1960</a:t>
            </a:r>
          </a:p>
        </p:txBody>
      </p:sp>
      <p:pic>
        <p:nvPicPr>
          <p:cNvPr id="2" name="Picture 1">
            <a:extLst>
              <a:ext uri="{FF2B5EF4-FFF2-40B4-BE49-F238E27FC236}">
                <a16:creationId xmlns:a16="http://schemas.microsoft.com/office/drawing/2014/main" id="{9E40F1BF-176E-4C38-B3DA-108919B87EC2}"/>
              </a:ext>
            </a:extLst>
          </p:cNvPr>
          <p:cNvPicPr>
            <a:picLocks noChangeAspect="1"/>
          </p:cNvPicPr>
          <p:nvPr/>
        </p:nvPicPr>
        <p:blipFill rotWithShape="1">
          <a:blip r:embed="rId2"/>
          <a:srcRect l="27578" t="23090" r="32188"/>
          <a:stretch/>
        </p:blipFill>
        <p:spPr>
          <a:xfrm rot="-60000">
            <a:off x="323649" y="108859"/>
            <a:ext cx="4905375" cy="5079125"/>
          </a:xfrm>
          <a:prstGeom prst="rect">
            <a:avLst/>
          </a:prstGeom>
        </p:spPr>
      </p:pic>
      <p:pic>
        <p:nvPicPr>
          <p:cNvPr id="3" name="Picture 2">
            <a:extLst>
              <a:ext uri="{FF2B5EF4-FFF2-40B4-BE49-F238E27FC236}">
                <a16:creationId xmlns:a16="http://schemas.microsoft.com/office/drawing/2014/main" id="{70981FC0-ABB7-48AF-9222-CA11B905F28A}"/>
              </a:ext>
            </a:extLst>
          </p:cNvPr>
          <p:cNvPicPr>
            <a:picLocks noChangeAspect="1"/>
          </p:cNvPicPr>
          <p:nvPr/>
        </p:nvPicPr>
        <p:blipFill rotWithShape="1">
          <a:blip r:embed="rId3"/>
          <a:srcRect l="36048" t="13510" r="37501" b="15961"/>
          <a:stretch/>
        </p:blipFill>
        <p:spPr>
          <a:xfrm>
            <a:off x="2776337" y="1461195"/>
            <a:ext cx="3224989" cy="4657726"/>
          </a:xfrm>
          <a:prstGeom prst="rect">
            <a:avLst/>
          </a:prstGeom>
        </p:spPr>
      </p:pic>
      <p:pic>
        <p:nvPicPr>
          <p:cNvPr id="2052" name="Picture 4" descr="CY 2550 Foundations of Cybersecurity">
            <a:extLst>
              <a:ext uri="{FF2B5EF4-FFF2-40B4-BE49-F238E27FC236}">
                <a16:creationId xmlns:a16="http://schemas.microsoft.com/office/drawing/2014/main" id="{ECEF389E-E33A-4B85-9C39-991649CDA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3" y="3129854"/>
            <a:ext cx="1834410" cy="27432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1CBF1A9-09C8-4FE8-AC72-FAEA9EF5EEB8}"/>
              </a:ext>
            </a:extLst>
          </p:cNvPr>
          <p:cNvSpPr/>
          <p:nvPr/>
        </p:nvSpPr>
        <p:spPr>
          <a:xfrm>
            <a:off x="666750" y="1095374"/>
            <a:ext cx="76200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578DEB7-3122-42BD-AB13-009B07F8D71E}"/>
              </a:ext>
            </a:extLst>
          </p:cNvPr>
          <p:cNvSpPr/>
          <p:nvPr/>
        </p:nvSpPr>
        <p:spPr>
          <a:xfrm>
            <a:off x="3514725" y="1095375"/>
            <a:ext cx="135255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CC510B-89B9-402B-85B2-3AFAAC9657E2}"/>
              </a:ext>
            </a:extLst>
          </p:cNvPr>
          <p:cNvSpPr/>
          <p:nvPr/>
        </p:nvSpPr>
        <p:spPr>
          <a:xfrm>
            <a:off x="7794887" y="2373571"/>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37" name="Rectangle 36">
            <a:extLst>
              <a:ext uri="{FF2B5EF4-FFF2-40B4-BE49-F238E27FC236}">
                <a16:creationId xmlns:a16="http://schemas.microsoft.com/office/drawing/2014/main" id="{D3F12CE0-E532-4716-967B-96B890056494}"/>
              </a:ext>
            </a:extLst>
          </p:cNvPr>
          <p:cNvSpPr/>
          <p:nvPr/>
        </p:nvSpPr>
        <p:spPr>
          <a:xfrm>
            <a:off x="7832986" y="2745164"/>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38" name="Rectangle 37">
            <a:extLst>
              <a:ext uri="{FF2B5EF4-FFF2-40B4-BE49-F238E27FC236}">
                <a16:creationId xmlns:a16="http://schemas.microsoft.com/office/drawing/2014/main" id="{5F2837B8-BB72-4651-B97B-5524535B02D7}"/>
              </a:ext>
            </a:extLst>
          </p:cNvPr>
          <p:cNvSpPr/>
          <p:nvPr/>
        </p:nvSpPr>
        <p:spPr>
          <a:xfrm>
            <a:off x="5931024" y="3157469"/>
            <a:ext cx="2343911" cy="369332"/>
          </a:xfrm>
          <a:prstGeom prst="rect">
            <a:avLst/>
          </a:prstGeom>
        </p:spPr>
        <p:txBody>
          <a:bodyPr wrap="none">
            <a:spAutoFit/>
          </a:bodyPr>
          <a:lstStyle/>
          <a:p>
            <a:r>
              <a:rPr lang="en-US" b="1" dirty="0">
                <a:solidFill>
                  <a:srgbClr val="FF0000"/>
                </a:solidFill>
              </a:rPr>
              <a:t>M</a:t>
            </a:r>
            <a:r>
              <a:rPr lang="en-US" dirty="0"/>
              <a:t> XOR </a:t>
            </a:r>
            <a:r>
              <a:rPr lang="en-US" b="1" dirty="0">
                <a:solidFill>
                  <a:srgbClr val="0070C0"/>
                </a:solidFill>
              </a:rPr>
              <a:t>K</a:t>
            </a:r>
            <a:r>
              <a:rPr lang="en-US" dirty="0"/>
              <a:t> = </a:t>
            </a:r>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pic>
        <p:nvPicPr>
          <p:cNvPr id="39" name="Picture 2" descr="Book illustration, 'Drink me,' Alice in Wonderland, 1865 | Alice ...">
            <a:extLst>
              <a:ext uri="{FF2B5EF4-FFF2-40B4-BE49-F238E27FC236}">
                <a16:creationId xmlns:a16="http://schemas.microsoft.com/office/drawing/2014/main" id="{0E6E0594-5817-4A85-8B88-452A584A3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557" y="196825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atter engaging in rhetoric. Mad Hatter is telling a story to ...">
            <a:extLst>
              <a:ext uri="{FF2B5EF4-FFF2-40B4-BE49-F238E27FC236}">
                <a16:creationId xmlns:a16="http://schemas.microsoft.com/office/drawing/2014/main" id="{98855986-5BA7-49BD-A11D-6B26480CE8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607" b="7361"/>
          <a:stretch/>
        </p:blipFill>
        <p:spPr bwMode="auto">
          <a:xfrm>
            <a:off x="6881557" y="441637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D926514-3FB6-4345-AA5E-84909175FB03}"/>
              </a:ext>
            </a:extLst>
          </p:cNvPr>
          <p:cNvSpPr txBox="1"/>
          <p:nvPr/>
        </p:nvSpPr>
        <p:spPr>
          <a:xfrm>
            <a:off x="6999157" y="286966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45" name="Table 15">
            <a:extLst>
              <a:ext uri="{FF2B5EF4-FFF2-40B4-BE49-F238E27FC236}">
                <a16:creationId xmlns:a16="http://schemas.microsoft.com/office/drawing/2014/main" id="{619DE4F0-1664-4F04-8FB5-4F0D78FD46AE}"/>
              </a:ext>
            </a:extLst>
          </p:cNvPr>
          <p:cNvGraphicFramePr>
            <a:graphicFrameLocks noGrp="1"/>
          </p:cNvGraphicFramePr>
          <p:nvPr>
            <p:extLst>
              <p:ext uri="{D42A27DB-BD31-4B8C-83A1-F6EECF244321}">
                <p14:modId xmlns:p14="http://schemas.microsoft.com/office/powerpoint/2010/main" val="4038194305"/>
              </p:ext>
            </p:extLst>
          </p:nvPr>
        </p:nvGraphicFramePr>
        <p:xfrm>
          <a:off x="8558433" y="485497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46" name="Rectangle 45">
            <a:extLst>
              <a:ext uri="{FF2B5EF4-FFF2-40B4-BE49-F238E27FC236}">
                <a16:creationId xmlns:a16="http://schemas.microsoft.com/office/drawing/2014/main" id="{6BDA8D8D-71C8-45B0-AE4E-1D2460B71278}"/>
              </a:ext>
            </a:extLst>
          </p:cNvPr>
          <p:cNvSpPr/>
          <p:nvPr/>
        </p:nvSpPr>
        <p:spPr>
          <a:xfrm>
            <a:off x="7903978" y="4919843"/>
            <a:ext cx="306494" cy="369332"/>
          </a:xfrm>
          <a:prstGeom prst="rect">
            <a:avLst/>
          </a:prstGeom>
        </p:spPr>
        <p:txBody>
          <a:bodyPr wrap="none">
            <a:spAutoFit/>
          </a:bodyPr>
          <a:lstStyle/>
          <a:p>
            <a:r>
              <a:rPr lang="en-US" b="1" dirty="0"/>
              <a:t>C</a:t>
            </a:r>
            <a:endParaRPr lang="en-US" dirty="0"/>
          </a:p>
        </p:txBody>
      </p:sp>
      <p:sp>
        <p:nvSpPr>
          <p:cNvPr id="51" name="TextBox 50">
            <a:extLst>
              <a:ext uri="{FF2B5EF4-FFF2-40B4-BE49-F238E27FC236}">
                <a16:creationId xmlns:a16="http://schemas.microsoft.com/office/drawing/2014/main" id="{51304FBB-3AD9-4B86-8D34-B6D5C2F6D200}"/>
              </a:ext>
            </a:extLst>
          </p:cNvPr>
          <p:cNvSpPr txBox="1"/>
          <p:nvPr/>
        </p:nvSpPr>
        <p:spPr>
          <a:xfrm>
            <a:off x="7095322" y="534950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sp>
        <p:nvSpPr>
          <p:cNvPr id="52" name="Rectangle 51">
            <a:extLst>
              <a:ext uri="{FF2B5EF4-FFF2-40B4-BE49-F238E27FC236}">
                <a16:creationId xmlns:a16="http://schemas.microsoft.com/office/drawing/2014/main" id="{62100019-4BD2-447C-8515-33924D3130E0}"/>
              </a:ext>
            </a:extLst>
          </p:cNvPr>
          <p:cNvSpPr/>
          <p:nvPr/>
        </p:nvSpPr>
        <p:spPr>
          <a:xfrm>
            <a:off x="7899168" y="5280817"/>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pic>
        <p:nvPicPr>
          <p:cNvPr id="56" name="Picture 8" descr="150 years ago: Telegraph wire to support the campaign | To the ...">
            <a:extLst>
              <a:ext uri="{FF2B5EF4-FFF2-40B4-BE49-F238E27FC236}">
                <a16:creationId xmlns:a16="http://schemas.microsoft.com/office/drawing/2014/main" id="{B6943747-82CC-4426-B492-7F8265EE28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435402" y="3686018"/>
            <a:ext cx="795338" cy="85248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A34B07F-8174-43D9-81E0-6BCC220E032B}"/>
              </a:ext>
            </a:extLst>
          </p:cNvPr>
          <p:cNvSpPr txBox="1"/>
          <p:nvPr/>
        </p:nvSpPr>
        <p:spPr>
          <a:xfrm>
            <a:off x="9595602" y="4484562"/>
            <a:ext cx="474938" cy="307777"/>
          </a:xfrm>
          <a:prstGeom prst="rect">
            <a:avLst/>
          </a:prstGeom>
          <a:noFill/>
        </p:spPr>
        <p:txBody>
          <a:bodyPr wrap="none" rtlCol="0">
            <a:spAutoFit/>
          </a:bodyPr>
          <a:lstStyle/>
          <a:p>
            <a:pPr algn="ctr"/>
            <a:r>
              <a:rPr lang="en-US" sz="1400" b="1" dirty="0">
                <a:latin typeface="Garamond" panose="02020404030301010803" pitchFamily="18" charset="0"/>
              </a:rPr>
              <a:t>Eve</a:t>
            </a:r>
          </a:p>
        </p:txBody>
      </p:sp>
      <p:sp>
        <p:nvSpPr>
          <p:cNvPr id="58" name="Rectangle 57">
            <a:extLst>
              <a:ext uri="{FF2B5EF4-FFF2-40B4-BE49-F238E27FC236}">
                <a16:creationId xmlns:a16="http://schemas.microsoft.com/office/drawing/2014/main" id="{9757CA1A-1491-4CBD-BCDF-9AA9530269DD}"/>
              </a:ext>
            </a:extLst>
          </p:cNvPr>
          <p:cNvSpPr/>
          <p:nvPr/>
        </p:nvSpPr>
        <p:spPr>
          <a:xfrm>
            <a:off x="7531720" y="448075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59" name="Rectangle 58">
            <a:extLst>
              <a:ext uri="{FF2B5EF4-FFF2-40B4-BE49-F238E27FC236}">
                <a16:creationId xmlns:a16="http://schemas.microsoft.com/office/drawing/2014/main" id="{676D4B13-ECCB-4753-ACD4-81046A508D25}"/>
              </a:ext>
            </a:extLst>
          </p:cNvPr>
          <p:cNvSpPr/>
          <p:nvPr/>
        </p:nvSpPr>
        <p:spPr>
          <a:xfrm>
            <a:off x="6991728" y="194120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60" name="Table 15">
            <a:extLst>
              <a:ext uri="{FF2B5EF4-FFF2-40B4-BE49-F238E27FC236}">
                <a16:creationId xmlns:a16="http://schemas.microsoft.com/office/drawing/2014/main" id="{A8A3FB71-3020-405E-9642-E9DE21776CDB}"/>
              </a:ext>
            </a:extLst>
          </p:cNvPr>
          <p:cNvGraphicFramePr>
            <a:graphicFrameLocks noGrp="1"/>
          </p:cNvGraphicFramePr>
          <p:nvPr>
            <p:extLst>
              <p:ext uri="{D42A27DB-BD31-4B8C-83A1-F6EECF244321}">
                <p14:modId xmlns:p14="http://schemas.microsoft.com/office/powerpoint/2010/main" val="3173520446"/>
              </p:ext>
            </p:extLst>
          </p:nvPr>
        </p:nvGraphicFramePr>
        <p:xfrm>
          <a:off x="8596533" y="272535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61" name="Table 15">
            <a:extLst>
              <a:ext uri="{FF2B5EF4-FFF2-40B4-BE49-F238E27FC236}">
                <a16:creationId xmlns:a16="http://schemas.microsoft.com/office/drawing/2014/main" id="{17026DBD-C46F-4B21-926E-53460D2FA180}"/>
              </a:ext>
            </a:extLst>
          </p:cNvPr>
          <p:cNvGraphicFramePr>
            <a:graphicFrameLocks noGrp="1"/>
          </p:cNvGraphicFramePr>
          <p:nvPr>
            <p:extLst>
              <p:ext uri="{D42A27DB-BD31-4B8C-83A1-F6EECF244321}">
                <p14:modId xmlns:p14="http://schemas.microsoft.com/office/powerpoint/2010/main" val="1444864562"/>
              </p:ext>
            </p:extLst>
          </p:nvPr>
        </p:nvGraphicFramePr>
        <p:xfrm>
          <a:off x="8596533" y="234842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graphicFrame>
        <p:nvGraphicFramePr>
          <p:cNvPr id="62" name="Table 61">
            <a:extLst>
              <a:ext uri="{FF2B5EF4-FFF2-40B4-BE49-F238E27FC236}">
                <a16:creationId xmlns:a16="http://schemas.microsoft.com/office/drawing/2014/main" id="{8E26DB8E-7E8C-4BF4-A3DE-FCC8BA37C799}"/>
              </a:ext>
            </a:extLst>
          </p:cNvPr>
          <p:cNvGraphicFramePr>
            <a:graphicFrameLocks noGrp="1"/>
          </p:cNvGraphicFramePr>
          <p:nvPr>
            <p:extLst>
              <p:ext uri="{D42A27DB-BD31-4B8C-83A1-F6EECF244321}">
                <p14:modId xmlns:p14="http://schemas.microsoft.com/office/powerpoint/2010/main" val="1691804076"/>
              </p:ext>
            </p:extLst>
          </p:nvPr>
        </p:nvGraphicFramePr>
        <p:xfrm>
          <a:off x="8596533" y="316383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sp>
        <p:nvSpPr>
          <p:cNvPr id="63" name="Rectangle: Rounded Corners 62">
            <a:extLst>
              <a:ext uri="{FF2B5EF4-FFF2-40B4-BE49-F238E27FC236}">
                <a16:creationId xmlns:a16="http://schemas.microsoft.com/office/drawing/2014/main" id="{655A0FAB-3CF5-49C5-A34D-2D71E7FDD59E}"/>
              </a:ext>
            </a:extLst>
          </p:cNvPr>
          <p:cNvSpPr/>
          <p:nvPr/>
        </p:nvSpPr>
        <p:spPr>
          <a:xfrm>
            <a:off x="8517011" y="3205093"/>
            <a:ext cx="3215777" cy="34773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4" name="Table 63">
            <a:extLst>
              <a:ext uri="{FF2B5EF4-FFF2-40B4-BE49-F238E27FC236}">
                <a16:creationId xmlns:a16="http://schemas.microsoft.com/office/drawing/2014/main" id="{E36F42A2-5DC2-49ED-BF21-A4AC68337BBD}"/>
              </a:ext>
            </a:extLst>
          </p:cNvPr>
          <p:cNvGraphicFramePr>
            <a:graphicFrameLocks noGrp="1"/>
          </p:cNvGraphicFramePr>
          <p:nvPr>
            <p:extLst>
              <p:ext uri="{D42A27DB-BD31-4B8C-83A1-F6EECF244321}">
                <p14:modId xmlns:p14="http://schemas.microsoft.com/office/powerpoint/2010/main" val="817526459"/>
              </p:ext>
            </p:extLst>
          </p:nvPr>
        </p:nvGraphicFramePr>
        <p:xfrm>
          <a:off x="8596533" y="486878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65" name="Table 15">
            <a:extLst>
              <a:ext uri="{FF2B5EF4-FFF2-40B4-BE49-F238E27FC236}">
                <a16:creationId xmlns:a16="http://schemas.microsoft.com/office/drawing/2014/main" id="{902AFAFD-19B6-4E29-B2BE-D633C68B8711}"/>
              </a:ext>
            </a:extLst>
          </p:cNvPr>
          <p:cNvGraphicFramePr>
            <a:graphicFrameLocks noGrp="1"/>
          </p:cNvGraphicFramePr>
          <p:nvPr>
            <p:extLst>
              <p:ext uri="{D42A27DB-BD31-4B8C-83A1-F6EECF244321}">
                <p14:modId xmlns:p14="http://schemas.microsoft.com/office/powerpoint/2010/main" val="2830273117"/>
              </p:ext>
            </p:extLst>
          </p:nvPr>
        </p:nvGraphicFramePr>
        <p:xfrm>
          <a:off x="8588039" y="524006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sp>
        <p:nvSpPr>
          <p:cNvPr id="67" name="TextBox 66">
            <a:extLst>
              <a:ext uri="{FF2B5EF4-FFF2-40B4-BE49-F238E27FC236}">
                <a16:creationId xmlns:a16="http://schemas.microsoft.com/office/drawing/2014/main" id="{B239753A-4B45-4935-BD4D-74DABDB41D7D}"/>
              </a:ext>
            </a:extLst>
          </p:cNvPr>
          <p:cNvSpPr txBox="1"/>
          <p:nvPr/>
        </p:nvSpPr>
        <p:spPr>
          <a:xfrm>
            <a:off x="6343651" y="29337"/>
            <a:ext cx="5457825" cy="523220"/>
          </a:xfrm>
          <a:prstGeom prst="rect">
            <a:avLst/>
          </a:prstGeom>
          <a:noFill/>
        </p:spPr>
        <p:txBody>
          <a:bodyPr wrap="square" rtlCol="0">
            <a:spAutoFit/>
          </a:bodyPr>
          <a:lstStyle/>
          <a:p>
            <a:pPr algn="ctr"/>
            <a:r>
              <a:rPr lang="en-US" sz="2800" b="1" dirty="0" err="1"/>
              <a:t>Vernam</a:t>
            </a:r>
            <a:r>
              <a:rPr lang="en-US" sz="2800" b="1" dirty="0"/>
              <a:t> cipher</a:t>
            </a:r>
          </a:p>
        </p:txBody>
      </p:sp>
      <p:sp>
        <p:nvSpPr>
          <p:cNvPr id="68" name="TextBox 67">
            <a:extLst>
              <a:ext uri="{FF2B5EF4-FFF2-40B4-BE49-F238E27FC236}">
                <a16:creationId xmlns:a16="http://schemas.microsoft.com/office/drawing/2014/main" id="{0A5A42E4-1454-4EB9-BE0F-8AE70EF88421}"/>
              </a:ext>
            </a:extLst>
          </p:cNvPr>
          <p:cNvSpPr txBox="1"/>
          <p:nvPr/>
        </p:nvSpPr>
        <p:spPr>
          <a:xfrm>
            <a:off x="6343651" y="509012"/>
            <a:ext cx="5585126" cy="369332"/>
          </a:xfrm>
          <a:prstGeom prst="rect">
            <a:avLst/>
          </a:prstGeom>
          <a:noFill/>
        </p:spPr>
        <p:txBody>
          <a:bodyPr wrap="square" rtlCol="0">
            <a:spAutoFit/>
          </a:bodyPr>
          <a:lstStyle/>
          <a:p>
            <a:pPr algn="ctr"/>
            <a:r>
              <a:rPr lang="en-US" b="1" dirty="0"/>
              <a:t>Workhorse of quantum cryptography</a:t>
            </a:r>
          </a:p>
        </p:txBody>
      </p:sp>
      <p:sp>
        <p:nvSpPr>
          <p:cNvPr id="70" name="TextBox 69">
            <a:extLst>
              <a:ext uri="{FF2B5EF4-FFF2-40B4-BE49-F238E27FC236}">
                <a16:creationId xmlns:a16="http://schemas.microsoft.com/office/drawing/2014/main" id="{1B84CFB7-FB30-4209-BD0F-D4B8E90D4575}"/>
              </a:ext>
            </a:extLst>
          </p:cNvPr>
          <p:cNvSpPr txBox="1"/>
          <p:nvPr/>
        </p:nvSpPr>
        <p:spPr>
          <a:xfrm>
            <a:off x="6115051" y="989461"/>
            <a:ext cx="5813726" cy="923330"/>
          </a:xfrm>
          <a:prstGeom prst="rect">
            <a:avLst/>
          </a:prstGeom>
          <a:noFill/>
        </p:spPr>
        <p:txBody>
          <a:bodyPr wrap="square" rtlCol="0">
            <a:spAutoFit/>
          </a:bodyPr>
          <a:lstStyle/>
          <a:p>
            <a:r>
              <a:rPr lang="en-US" dirty="0"/>
              <a:t>Plaintext </a:t>
            </a:r>
            <a:r>
              <a:rPr lang="en-US" b="1" dirty="0">
                <a:solidFill>
                  <a:srgbClr val="FF0000"/>
                </a:solidFill>
              </a:rPr>
              <a:t>M</a:t>
            </a:r>
            <a:r>
              <a:rPr lang="en-US" dirty="0"/>
              <a:t> : Message from Alice to Bob </a:t>
            </a:r>
          </a:p>
          <a:p>
            <a:r>
              <a:rPr lang="en-US" dirty="0"/>
              <a:t>Key </a:t>
            </a:r>
            <a:r>
              <a:rPr lang="en-US" b="1" dirty="0">
                <a:solidFill>
                  <a:srgbClr val="0070C0"/>
                </a:solidFill>
              </a:rPr>
              <a:t>K</a:t>
            </a:r>
            <a:r>
              <a:rPr lang="en-US" dirty="0"/>
              <a:t> : Encryption key that is </a:t>
            </a:r>
            <a:r>
              <a:rPr lang="en-US" i="1" dirty="0"/>
              <a:t>shared secret</a:t>
            </a:r>
            <a:r>
              <a:rPr lang="en-US" dirty="0"/>
              <a:t> of Alice and Bob</a:t>
            </a:r>
          </a:p>
          <a:p>
            <a:r>
              <a:rPr lang="en-US" dirty="0"/>
              <a:t>Ciphertext </a:t>
            </a:r>
            <a:r>
              <a:rPr lang="en-US" b="1" dirty="0"/>
              <a:t>C</a:t>
            </a:r>
            <a:r>
              <a:rPr lang="en-US" dirty="0"/>
              <a:t> : Encrypted message sent on public channel </a:t>
            </a:r>
          </a:p>
        </p:txBody>
      </p:sp>
      <p:sp>
        <p:nvSpPr>
          <p:cNvPr id="31" name="TextBox 30">
            <a:extLst>
              <a:ext uri="{FF2B5EF4-FFF2-40B4-BE49-F238E27FC236}">
                <a16:creationId xmlns:a16="http://schemas.microsoft.com/office/drawing/2014/main" id="{4CFC2EBC-72C6-4EED-9D5A-5B9291E31417}"/>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22</a:t>
            </a:fld>
            <a:endParaRPr lang="en-US" b="1" dirty="0"/>
          </a:p>
        </p:txBody>
      </p:sp>
    </p:spTree>
    <p:extLst>
      <p:ext uri="{BB962C8B-B14F-4D97-AF65-F5344CB8AC3E}">
        <p14:creationId xmlns:p14="http://schemas.microsoft.com/office/powerpoint/2010/main" val="56798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9F27A1-5C42-4998-BA66-85E3710AC5A4}"/>
              </a:ext>
            </a:extLst>
          </p:cNvPr>
          <p:cNvSpPr txBox="1"/>
          <p:nvPr/>
        </p:nvSpPr>
        <p:spPr>
          <a:xfrm>
            <a:off x="-217027" y="5990333"/>
            <a:ext cx="3224989" cy="707886"/>
          </a:xfrm>
          <a:prstGeom prst="rect">
            <a:avLst/>
          </a:prstGeom>
          <a:noFill/>
        </p:spPr>
        <p:txBody>
          <a:bodyPr wrap="square" rtlCol="0">
            <a:spAutoFit/>
          </a:bodyPr>
          <a:lstStyle/>
          <a:p>
            <a:pPr algn="ctr"/>
            <a:r>
              <a:rPr lang="en-US" sz="2400" dirty="0"/>
              <a:t>Gilbert </a:t>
            </a:r>
            <a:r>
              <a:rPr lang="en-US" sz="2400" dirty="0" err="1"/>
              <a:t>Vernam</a:t>
            </a:r>
            <a:endParaRPr lang="en-US" sz="2400" dirty="0"/>
          </a:p>
          <a:p>
            <a:pPr algn="ctr"/>
            <a:r>
              <a:rPr lang="en-US" sz="1600" dirty="0"/>
              <a:t>1890–1960</a:t>
            </a:r>
          </a:p>
        </p:txBody>
      </p:sp>
      <p:pic>
        <p:nvPicPr>
          <p:cNvPr id="2" name="Picture 1">
            <a:extLst>
              <a:ext uri="{FF2B5EF4-FFF2-40B4-BE49-F238E27FC236}">
                <a16:creationId xmlns:a16="http://schemas.microsoft.com/office/drawing/2014/main" id="{9E40F1BF-176E-4C38-B3DA-108919B87EC2}"/>
              </a:ext>
            </a:extLst>
          </p:cNvPr>
          <p:cNvPicPr>
            <a:picLocks noChangeAspect="1"/>
          </p:cNvPicPr>
          <p:nvPr/>
        </p:nvPicPr>
        <p:blipFill rotWithShape="1">
          <a:blip r:embed="rId2"/>
          <a:srcRect l="27578" t="23090" r="32188"/>
          <a:stretch/>
        </p:blipFill>
        <p:spPr>
          <a:xfrm rot="-60000">
            <a:off x="323649" y="108859"/>
            <a:ext cx="4905375" cy="5079125"/>
          </a:xfrm>
          <a:prstGeom prst="rect">
            <a:avLst/>
          </a:prstGeom>
        </p:spPr>
      </p:pic>
      <p:pic>
        <p:nvPicPr>
          <p:cNvPr id="3" name="Picture 2">
            <a:extLst>
              <a:ext uri="{FF2B5EF4-FFF2-40B4-BE49-F238E27FC236}">
                <a16:creationId xmlns:a16="http://schemas.microsoft.com/office/drawing/2014/main" id="{70981FC0-ABB7-48AF-9222-CA11B905F28A}"/>
              </a:ext>
            </a:extLst>
          </p:cNvPr>
          <p:cNvPicPr>
            <a:picLocks noChangeAspect="1"/>
          </p:cNvPicPr>
          <p:nvPr/>
        </p:nvPicPr>
        <p:blipFill rotWithShape="1">
          <a:blip r:embed="rId3"/>
          <a:srcRect l="36048" t="13510" r="37501" b="15961"/>
          <a:stretch/>
        </p:blipFill>
        <p:spPr>
          <a:xfrm>
            <a:off x="2776337" y="1461195"/>
            <a:ext cx="3224989" cy="4657726"/>
          </a:xfrm>
          <a:prstGeom prst="rect">
            <a:avLst/>
          </a:prstGeom>
        </p:spPr>
      </p:pic>
      <p:pic>
        <p:nvPicPr>
          <p:cNvPr id="2052" name="Picture 4" descr="CY 2550 Foundations of Cybersecurity">
            <a:extLst>
              <a:ext uri="{FF2B5EF4-FFF2-40B4-BE49-F238E27FC236}">
                <a16:creationId xmlns:a16="http://schemas.microsoft.com/office/drawing/2014/main" id="{ECEF389E-E33A-4B85-9C39-991649CDA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3" y="3129854"/>
            <a:ext cx="1834410" cy="27432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1CBF1A9-09C8-4FE8-AC72-FAEA9EF5EEB8}"/>
              </a:ext>
            </a:extLst>
          </p:cNvPr>
          <p:cNvSpPr/>
          <p:nvPr/>
        </p:nvSpPr>
        <p:spPr>
          <a:xfrm>
            <a:off x="666750" y="1095374"/>
            <a:ext cx="76200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578DEB7-3122-42BD-AB13-009B07F8D71E}"/>
              </a:ext>
            </a:extLst>
          </p:cNvPr>
          <p:cNvSpPr/>
          <p:nvPr/>
        </p:nvSpPr>
        <p:spPr>
          <a:xfrm>
            <a:off x="3514725" y="1095375"/>
            <a:ext cx="135255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ECA94BE-8975-483F-9CBF-E3B485F94642}"/>
              </a:ext>
            </a:extLst>
          </p:cNvPr>
          <p:cNvSpPr/>
          <p:nvPr/>
        </p:nvSpPr>
        <p:spPr>
          <a:xfrm>
            <a:off x="7794887" y="2354521"/>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41" name="Rectangle 40">
            <a:extLst>
              <a:ext uri="{FF2B5EF4-FFF2-40B4-BE49-F238E27FC236}">
                <a16:creationId xmlns:a16="http://schemas.microsoft.com/office/drawing/2014/main" id="{34441B34-1F5E-47CE-865B-ACDAC3C754F5}"/>
              </a:ext>
            </a:extLst>
          </p:cNvPr>
          <p:cNvSpPr/>
          <p:nvPr/>
        </p:nvSpPr>
        <p:spPr>
          <a:xfrm>
            <a:off x="7832986" y="2726114"/>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45" name="Rectangle 44">
            <a:extLst>
              <a:ext uri="{FF2B5EF4-FFF2-40B4-BE49-F238E27FC236}">
                <a16:creationId xmlns:a16="http://schemas.microsoft.com/office/drawing/2014/main" id="{9CA4D63E-8020-4D4A-8B16-2D8C499E3698}"/>
              </a:ext>
            </a:extLst>
          </p:cNvPr>
          <p:cNvSpPr/>
          <p:nvPr/>
        </p:nvSpPr>
        <p:spPr>
          <a:xfrm>
            <a:off x="5931024" y="3138419"/>
            <a:ext cx="2343911" cy="369332"/>
          </a:xfrm>
          <a:prstGeom prst="rect">
            <a:avLst/>
          </a:prstGeom>
        </p:spPr>
        <p:txBody>
          <a:bodyPr wrap="none">
            <a:spAutoFit/>
          </a:bodyPr>
          <a:lstStyle/>
          <a:p>
            <a:r>
              <a:rPr lang="en-US" b="1" dirty="0">
                <a:solidFill>
                  <a:srgbClr val="FF0000"/>
                </a:solidFill>
              </a:rPr>
              <a:t>M</a:t>
            </a:r>
            <a:r>
              <a:rPr lang="en-US" dirty="0"/>
              <a:t> XOR </a:t>
            </a:r>
            <a:r>
              <a:rPr lang="en-US" b="1" dirty="0">
                <a:solidFill>
                  <a:srgbClr val="0070C0"/>
                </a:solidFill>
              </a:rPr>
              <a:t>K</a:t>
            </a:r>
            <a:r>
              <a:rPr lang="en-US" dirty="0"/>
              <a:t> = </a:t>
            </a:r>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pic>
        <p:nvPicPr>
          <p:cNvPr id="46" name="Picture 2" descr="Book illustration, 'Drink me,' Alice in Wonderland, 1865 | Alice ...">
            <a:extLst>
              <a:ext uri="{FF2B5EF4-FFF2-40B4-BE49-F238E27FC236}">
                <a16:creationId xmlns:a16="http://schemas.microsoft.com/office/drawing/2014/main" id="{3054A887-4027-409F-B1B8-EEDCFD8A6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557" y="194920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atter engaging in rhetoric. Mad Hatter is telling a story to ...">
            <a:extLst>
              <a:ext uri="{FF2B5EF4-FFF2-40B4-BE49-F238E27FC236}">
                <a16:creationId xmlns:a16="http://schemas.microsoft.com/office/drawing/2014/main" id="{F44647D5-3A1D-4F14-A0E8-CF4F2555CD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607" b="7361"/>
          <a:stretch/>
        </p:blipFill>
        <p:spPr bwMode="auto">
          <a:xfrm>
            <a:off x="6881557" y="439732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8ED358DD-C667-4C41-A94A-1B1881CE7BD8}"/>
              </a:ext>
            </a:extLst>
          </p:cNvPr>
          <p:cNvSpPr txBox="1"/>
          <p:nvPr/>
        </p:nvSpPr>
        <p:spPr>
          <a:xfrm>
            <a:off x="6999157" y="285061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53" name="Table 15">
            <a:extLst>
              <a:ext uri="{FF2B5EF4-FFF2-40B4-BE49-F238E27FC236}">
                <a16:creationId xmlns:a16="http://schemas.microsoft.com/office/drawing/2014/main" id="{F285C499-9929-4DC0-A114-B36F734CD60E}"/>
              </a:ext>
            </a:extLst>
          </p:cNvPr>
          <p:cNvGraphicFramePr>
            <a:graphicFrameLocks noGrp="1"/>
          </p:cNvGraphicFramePr>
          <p:nvPr/>
        </p:nvGraphicFramePr>
        <p:xfrm>
          <a:off x="8558433" y="483592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57" name="Rectangle 56">
            <a:extLst>
              <a:ext uri="{FF2B5EF4-FFF2-40B4-BE49-F238E27FC236}">
                <a16:creationId xmlns:a16="http://schemas.microsoft.com/office/drawing/2014/main" id="{301BDFA1-1045-40F6-8C0F-C86E898BB861}"/>
              </a:ext>
            </a:extLst>
          </p:cNvPr>
          <p:cNvSpPr/>
          <p:nvPr/>
        </p:nvSpPr>
        <p:spPr>
          <a:xfrm>
            <a:off x="7903978" y="4900793"/>
            <a:ext cx="306494" cy="369332"/>
          </a:xfrm>
          <a:prstGeom prst="rect">
            <a:avLst/>
          </a:prstGeom>
        </p:spPr>
        <p:txBody>
          <a:bodyPr wrap="none">
            <a:spAutoFit/>
          </a:bodyPr>
          <a:lstStyle/>
          <a:p>
            <a:r>
              <a:rPr lang="en-US" b="1" dirty="0"/>
              <a:t>C</a:t>
            </a:r>
            <a:endParaRPr lang="en-US" dirty="0"/>
          </a:p>
        </p:txBody>
      </p:sp>
      <p:sp>
        <p:nvSpPr>
          <p:cNvPr id="58" name="TextBox 57">
            <a:extLst>
              <a:ext uri="{FF2B5EF4-FFF2-40B4-BE49-F238E27FC236}">
                <a16:creationId xmlns:a16="http://schemas.microsoft.com/office/drawing/2014/main" id="{7E2D594D-9BF4-497B-BCB4-18291AE9E62D}"/>
              </a:ext>
            </a:extLst>
          </p:cNvPr>
          <p:cNvSpPr txBox="1"/>
          <p:nvPr/>
        </p:nvSpPr>
        <p:spPr>
          <a:xfrm>
            <a:off x="7095322" y="533045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sp>
        <p:nvSpPr>
          <p:cNvPr id="59" name="Rectangle 58">
            <a:extLst>
              <a:ext uri="{FF2B5EF4-FFF2-40B4-BE49-F238E27FC236}">
                <a16:creationId xmlns:a16="http://schemas.microsoft.com/office/drawing/2014/main" id="{7C9B73FD-E986-4EC5-9A2B-31263E1ACCCD}"/>
              </a:ext>
            </a:extLst>
          </p:cNvPr>
          <p:cNvSpPr/>
          <p:nvPr/>
        </p:nvSpPr>
        <p:spPr>
          <a:xfrm>
            <a:off x="7899168" y="5261767"/>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60" name="Rectangle 59">
            <a:extLst>
              <a:ext uri="{FF2B5EF4-FFF2-40B4-BE49-F238E27FC236}">
                <a16:creationId xmlns:a16="http://schemas.microsoft.com/office/drawing/2014/main" id="{44DF32A7-7CE8-4489-9346-8917335E2461}"/>
              </a:ext>
            </a:extLst>
          </p:cNvPr>
          <p:cNvSpPr/>
          <p:nvPr/>
        </p:nvSpPr>
        <p:spPr>
          <a:xfrm>
            <a:off x="7091696" y="5643463"/>
            <a:ext cx="1191352" cy="369332"/>
          </a:xfrm>
          <a:prstGeom prst="rect">
            <a:avLst/>
          </a:prstGeom>
        </p:spPr>
        <p:txBody>
          <a:bodyPr wrap="none">
            <a:spAutoFit/>
          </a:bodyPr>
          <a:lstStyle/>
          <a:p>
            <a:r>
              <a:rPr lang="en-US" b="1" dirty="0"/>
              <a:t>C</a:t>
            </a:r>
            <a:r>
              <a:rPr lang="en-US" dirty="0"/>
              <a:t> ⊕ </a:t>
            </a:r>
            <a:r>
              <a:rPr lang="en-US" b="1" dirty="0">
                <a:solidFill>
                  <a:srgbClr val="0070C0"/>
                </a:solidFill>
              </a:rPr>
              <a:t>K</a:t>
            </a:r>
            <a:r>
              <a:rPr lang="en-US" b="1" dirty="0"/>
              <a:t> = </a:t>
            </a:r>
            <a:r>
              <a:rPr lang="en-US" b="1" dirty="0">
                <a:solidFill>
                  <a:srgbClr val="FF0000"/>
                </a:solidFill>
              </a:rPr>
              <a:t>M</a:t>
            </a:r>
            <a:endParaRPr lang="en-US" dirty="0"/>
          </a:p>
        </p:txBody>
      </p:sp>
      <p:pic>
        <p:nvPicPr>
          <p:cNvPr id="61" name="Picture 8" descr="150 years ago: Telegraph wire to support the campaign | To the ...">
            <a:extLst>
              <a:ext uri="{FF2B5EF4-FFF2-40B4-BE49-F238E27FC236}">
                <a16:creationId xmlns:a16="http://schemas.microsoft.com/office/drawing/2014/main" id="{3C3CBFE7-4A5B-485F-B84D-2E60ACE96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435402" y="3666968"/>
            <a:ext cx="795338" cy="85248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A18C051B-1AE2-4270-82C3-216501750113}"/>
              </a:ext>
            </a:extLst>
          </p:cNvPr>
          <p:cNvSpPr txBox="1"/>
          <p:nvPr/>
        </p:nvSpPr>
        <p:spPr>
          <a:xfrm>
            <a:off x="9595602" y="4465512"/>
            <a:ext cx="474938" cy="307777"/>
          </a:xfrm>
          <a:prstGeom prst="rect">
            <a:avLst/>
          </a:prstGeom>
          <a:noFill/>
        </p:spPr>
        <p:txBody>
          <a:bodyPr wrap="none" rtlCol="0">
            <a:spAutoFit/>
          </a:bodyPr>
          <a:lstStyle/>
          <a:p>
            <a:pPr algn="ctr"/>
            <a:r>
              <a:rPr lang="en-US" sz="1400" b="1" dirty="0">
                <a:latin typeface="Garamond" panose="02020404030301010803" pitchFamily="18" charset="0"/>
              </a:rPr>
              <a:t>Eve</a:t>
            </a:r>
          </a:p>
        </p:txBody>
      </p:sp>
      <p:sp>
        <p:nvSpPr>
          <p:cNvPr id="63" name="Rectangle 62">
            <a:extLst>
              <a:ext uri="{FF2B5EF4-FFF2-40B4-BE49-F238E27FC236}">
                <a16:creationId xmlns:a16="http://schemas.microsoft.com/office/drawing/2014/main" id="{33578278-EA45-4562-B7CD-F03D98A8E84D}"/>
              </a:ext>
            </a:extLst>
          </p:cNvPr>
          <p:cNvSpPr/>
          <p:nvPr/>
        </p:nvSpPr>
        <p:spPr>
          <a:xfrm>
            <a:off x="7531720" y="446170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64" name="Rectangle 63">
            <a:extLst>
              <a:ext uri="{FF2B5EF4-FFF2-40B4-BE49-F238E27FC236}">
                <a16:creationId xmlns:a16="http://schemas.microsoft.com/office/drawing/2014/main" id="{2C00CBDD-F1C9-4919-9CA5-6886A3FD9219}"/>
              </a:ext>
            </a:extLst>
          </p:cNvPr>
          <p:cNvSpPr/>
          <p:nvPr/>
        </p:nvSpPr>
        <p:spPr>
          <a:xfrm>
            <a:off x="6991728" y="192215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65" name="Table 15">
            <a:extLst>
              <a:ext uri="{FF2B5EF4-FFF2-40B4-BE49-F238E27FC236}">
                <a16:creationId xmlns:a16="http://schemas.microsoft.com/office/drawing/2014/main" id="{42D4F996-6D7A-4AEF-A306-7F04F96BADD1}"/>
              </a:ext>
            </a:extLst>
          </p:cNvPr>
          <p:cNvGraphicFramePr>
            <a:graphicFrameLocks noGrp="1"/>
          </p:cNvGraphicFramePr>
          <p:nvPr>
            <p:extLst>
              <p:ext uri="{D42A27DB-BD31-4B8C-83A1-F6EECF244321}">
                <p14:modId xmlns:p14="http://schemas.microsoft.com/office/powerpoint/2010/main" val="2302621455"/>
              </p:ext>
            </p:extLst>
          </p:nvPr>
        </p:nvGraphicFramePr>
        <p:xfrm>
          <a:off x="8596533" y="270630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66" name="Table 15">
            <a:extLst>
              <a:ext uri="{FF2B5EF4-FFF2-40B4-BE49-F238E27FC236}">
                <a16:creationId xmlns:a16="http://schemas.microsoft.com/office/drawing/2014/main" id="{FD732BA2-CEB3-42C7-9A36-F54538AFF832}"/>
              </a:ext>
            </a:extLst>
          </p:cNvPr>
          <p:cNvGraphicFramePr>
            <a:graphicFrameLocks noGrp="1"/>
          </p:cNvGraphicFramePr>
          <p:nvPr>
            <p:extLst>
              <p:ext uri="{D42A27DB-BD31-4B8C-83A1-F6EECF244321}">
                <p14:modId xmlns:p14="http://schemas.microsoft.com/office/powerpoint/2010/main" val="193230416"/>
              </p:ext>
            </p:extLst>
          </p:nvPr>
        </p:nvGraphicFramePr>
        <p:xfrm>
          <a:off x="8596533" y="232937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graphicFrame>
        <p:nvGraphicFramePr>
          <p:cNvPr id="67" name="Table 66">
            <a:extLst>
              <a:ext uri="{FF2B5EF4-FFF2-40B4-BE49-F238E27FC236}">
                <a16:creationId xmlns:a16="http://schemas.microsoft.com/office/drawing/2014/main" id="{6C0A0454-A2B6-49C7-ACDC-22EBE824D51C}"/>
              </a:ext>
            </a:extLst>
          </p:cNvPr>
          <p:cNvGraphicFramePr>
            <a:graphicFrameLocks noGrp="1"/>
          </p:cNvGraphicFramePr>
          <p:nvPr>
            <p:extLst>
              <p:ext uri="{D42A27DB-BD31-4B8C-83A1-F6EECF244321}">
                <p14:modId xmlns:p14="http://schemas.microsoft.com/office/powerpoint/2010/main" val="4055346653"/>
              </p:ext>
            </p:extLst>
          </p:nvPr>
        </p:nvGraphicFramePr>
        <p:xfrm>
          <a:off x="8596533" y="314478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69" name="Table 68">
            <a:extLst>
              <a:ext uri="{FF2B5EF4-FFF2-40B4-BE49-F238E27FC236}">
                <a16:creationId xmlns:a16="http://schemas.microsoft.com/office/drawing/2014/main" id="{1FBB928F-9403-40E7-B3E0-BEDF5A074F3F}"/>
              </a:ext>
            </a:extLst>
          </p:cNvPr>
          <p:cNvGraphicFramePr>
            <a:graphicFrameLocks noGrp="1"/>
          </p:cNvGraphicFramePr>
          <p:nvPr/>
        </p:nvGraphicFramePr>
        <p:xfrm>
          <a:off x="8596533" y="484973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70" name="Table 15">
            <a:extLst>
              <a:ext uri="{FF2B5EF4-FFF2-40B4-BE49-F238E27FC236}">
                <a16:creationId xmlns:a16="http://schemas.microsoft.com/office/drawing/2014/main" id="{E1CC9776-609D-44A9-A680-A09FFD030349}"/>
              </a:ext>
            </a:extLst>
          </p:cNvPr>
          <p:cNvGraphicFramePr>
            <a:graphicFrameLocks noGrp="1"/>
          </p:cNvGraphicFramePr>
          <p:nvPr/>
        </p:nvGraphicFramePr>
        <p:xfrm>
          <a:off x="8588039" y="522101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71" name="Table 15">
            <a:extLst>
              <a:ext uri="{FF2B5EF4-FFF2-40B4-BE49-F238E27FC236}">
                <a16:creationId xmlns:a16="http://schemas.microsoft.com/office/drawing/2014/main" id="{A55B7CF0-1B0B-4309-B675-E5328986ABFD}"/>
              </a:ext>
            </a:extLst>
          </p:cNvPr>
          <p:cNvGraphicFramePr>
            <a:graphicFrameLocks noGrp="1"/>
          </p:cNvGraphicFramePr>
          <p:nvPr/>
        </p:nvGraphicFramePr>
        <p:xfrm>
          <a:off x="8602528" y="560884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sp>
        <p:nvSpPr>
          <p:cNvPr id="72" name="TextBox 71">
            <a:extLst>
              <a:ext uri="{FF2B5EF4-FFF2-40B4-BE49-F238E27FC236}">
                <a16:creationId xmlns:a16="http://schemas.microsoft.com/office/drawing/2014/main" id="{2CC8A2B4-544D-4E72-9895-C0CF6DE87276}"/>
              </a:ext>
            </a:extLst>
          </p:cNvPr>
          <p:cNvSpPr txBox="1"/>
          <p:nvPr/>
        </p:nvSpPr>
        <p:spPr>
          <a:xfrm>
            <a:off x="6343651" y="10287"/>
            <a:ext cx="5457825" cy="523220"/>
          </a:xfrm>
          <a:prstGeom prst="rect">
            <a:avLst/>
          </a:prstGeom>
          <a:noFill/>
        </p:spPr>
        <p:txBody>
          <a:bodyPr wrap="square" rtlCol="0">
            <a:spAutoFit/>
          </a:bodyPr>
          <a:lstStyle/>
          <a:p>
            <a:pPr algn="ctr"/>
            <a:r>
              <a:rPr lang="en-US" sz="2800" b="1" dirty="0" err="1"/>
              <a:t>Vernam</a:t>
            </a:r>
            <a:r>
              <a:rPr lang="en-US" sz="2800" b="1" dirty="0"/>
              <a:t> cipher</a:t>
            </a:r>
          </a:p>
        </p:txBody>
      </p:sp>
      <p:sp>
        <p:nvSpPr>
          <p:cNvPr id="73" name="TextBox 72">
            <a:extLst>
              <a:ext uri="{FF2B5EF4-FFF2-40B4-BE49-F238E27FC236}">
                <a16:creationId xmlns:a16="http://schemas.microsoft.com/office/drawing/2014/main" id="{C7913444-2207-4678-B097-9A6382676627}"/>
              </a:ext>
            </a:extLst>
          </p:cNvPr>
          <p:cNvSpPr txBox="1"/>
          <p:nvPr/>
        </p:nvSpPr>
        <p:spPr>
          <a:xfrm>
            <a:off x="6343651" y="489962"/>
            <a:ext cx="5585126" cy="369332"/>
          </a:xfrm>
          <a:prstGeom prst="rect">
            <a:avLst/>
          </a:prstGeom>
          <a:noFill/>
        </p:spPr>
        <p:txBody>
          <a:bodyPr wrap="square" rtlCol="0">
            <a:spAutoFit/>
          </a:bodyPr>
          <a:lstStyle/>
          <a:p>
            <a:pPr algn="ctr"/>
            <a:r>
              <a:rPr lang="en-US" b="1" dirty="0"/>
              <a:t>Workhorse of quantum cryptography</a:t>
            </a:r>
          </a:p>
        </p:txBody>
      </p:sp>
      <p:sp>
        <p:nvSpPr>
          <p:cNvPr id="74" name="Rectangle 73">
            <a:extLst>
              <a:ext uri="{FF2B5EF4-FFF2-40B4-BE49-F238E27FC236}">
                <a16:creationId xmlns:a16="http://schemas.microsoft.com/office/drawing/2014/main" id="{1F1E3E2C-8E99-4015-8A8D-94F023E4B269}"/>
              </a:ext>
            </a:extLst>
          </p:cNvPr>
          <p:cNvSpPr/>
          <p:nvPr/>
        </p:nvSpPr>
        <p:spPr>
          <a:xfrm>
            <a:off x="5765743" y="6233078"/>
            <a:ext cx="6238374" cy="369332"/>
          </a:xfrm>
          <a:prstGeom prst="rect">
            <a:avLst/>
          </a:prstGeom>
          <a:ln w="25400" cap="rnd">
            <a:solidFill>
              <a:srgbClr val="002060"/>
            </a:solidFill>
            <a:miter lim="800000"/>
          </a:ln>
        </p:spPr>
        <p:txBody>
          <a:bodyPr wrap="none">
            <a:spAutoFit/>
          </a:bodyPr>
          <a:lstStyle/>
          <a:p>
            <a:r>
              <a:rPr lang="en-US" dirty="0"/>
              <a:t>The same </a:t>
            </a:r>
            <a:r>
              <a:rPr lang="en-US" b="1" dirty="0">
                <a:solidFill>
                  <a:srgbClr val="0070C0"/>
                </a:solidFill>
              </a:rPr>
              <a:t>K</a:t>
            </a:r>
            <a:r>
              <a:rPr lang="en-US" dirty="0"/>
              <a:t> serves to encrypt and decrypt the message via XOR! </a:t>
            </a:r>
          </a:p>
        </p:txBody>
      </p:sp>
      <p:sp>
        <p:nvSpPr>
          <p:cNvPr id="75" name="TextBox 74">
            <a:extLst>
              <a:ext uri="{FF2B5EF4-FFF2-40B4-BE49-F238E27FC236}">
                <a16:creationId xmlns:a16="http://schemas.microsoft.com/office/drawing/2014/main" id="{19A70BEF-8EEF-4640-ADBE-B15884D78CFF}"/>
              </a:ext>
            </a:extLst>
          </p:cNvPr>
          <p:cNvSpPr txBox="1"/>
          <p:nvPr/>
        </p:nvSpPr>
        <p:spPr>
          <a:xfrm>
            <a:off x="6115051" y="970411"/>
            <a:ext cx="5813726" cy="923330"/>
          </a:xfrm>
          <a:prstGeom prst="rect">
            <a:avLst/>
          </a:prstGeom>
          <a:noFill/>
        </p:spPr>
        <p:txBody>
          <a:bodyPr wrap="square" rtlCol="0">
            <a:spAutoFit/>
          </a:bodyPr>
          <a:lstStyle/>
          <a:p>
            <a:r>
              <a:rPr lang="en-US" dirty="0"/>
              <a:t>Plaintext </a:t>
            </a:r>
            <a:r>
              <a:rPr lang="en-US" b="1" dirty="0">
                <a:solidFill>
                  <a:srgbClr val="FF0000"/>
                </a:solidFill>
              </a:rPr>
              <a:t>M</a:t>
            </a:r>
            <a:r>
              <a:rPr lang="en-US" dirty="0"/>
              <a:t> : Message from Alice to Bob </a:t>
            </a:r>
          </a:p>
          <a:p>
            <a:r>
              <a:rPr lang="en-US" dirty="0"/>
              <a:t>Key </a:t>
            </a:r>
            <a:r>
              <a:rPr lang="en-US" b="1" dirty="0">
                <a:solidFill>
                  <a:srgbClr val="0070C0"/>
                </a:solidFill>
              </a:rPr>
              <a:t>K</a:t>
            </a:r>
            <a:r>
              <a:rPr lang="en-US" dirty="0"/>
              <a:t> : Encryption key that is </a:t>
            </a:r>
            <a:r>
              <a:rPr lang="en-US" i="1" dirty="0"/>
              <a:t>shared secret</a:t>
            </a:r>
            <a:r>
              <a:rPr lang="en-US" dirty="0"/>
              <a:t> of Alice and Bob</a:t>
            </a:r>
          </a:p>
          <a:p>
            <a:r>
              <a:rPr lang="en-US" dirty="0"/>
              <a:t>Ciphertext </a:t>
            </a:r>
            <a:r>
              <a:rPr lang="en-US" b="1" dirty="0"/>
              <a:t>C</a:t>
            </a:r>
            <a:r>
              <a:rPr lang="en-US" dirty="0"/>
              <a:t> : Encrypted message sent on public channel </a:t>
            </a:r>
          </a:p>
        </p:txBody>
      </p:sp>
      <p:sp>
        <p:nvSpPr>
          <p:cNvPr id="35" name="Rectangle: Rounded Corners 34">
            <a:extLst>
              <a:ext uri="{FF2B5EF4-FFF2-40B4-BE49-F238E27FC236}">
                <a16:creationId xmlns:a16="http://schemas.microsoft.com/office/drawing/2014/main" id="{0EDAF438-7E75-453A-B80D-AA8E08608E92}"/>
              </a:ext>
            </a:extLst>
          </p:cNvPr>
          <p:cNvSpPr/>
          <p:nvPr/>
        </p:nvSpPr>
        <p:spPr>
          <a:xfrm>
            <a:off x="8517011" y="3205093"/>
            <a:ext cx="3215777" cy="34773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BFCC850-6AEE-4ADA-A87C-CE824A469F4F}"/>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23</a:t>
            </a:fld>
            <a:endParaRPr lang="en-US" b="1" dirty="0"/>
          </a:p>
        </p:txBody>
      </p:sp>
    </p:spTree>
    <p:extLst>
      <p:ext uri="{BB962C8B-B14F-4D97-AF65-F5344CB8AC3E}">
        <p14:creationId xmlns:p14="http://schemas.microsoft.com/office/powerpoint/2010/main" val="1568516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9F27A1-5C42-4998-BA66-85E3710AC5A4}"/>
              </a:ext>
            </a:extLst>
          </p:cNvPr>
          <p:cNvSpPr txBox="1"/>
          <p:nvPr/>
        </p:nvSpPr>
        <p:spPr>
          <a:xfrm>
            <a:off x="-217027" y="5990333"/>
            <a:ext cx="3224989" cy="707886"/>
          </a:xfrm>
          <a:prstGeom prst="rect">
            <a:avLst/>
          </a:prstGeom>
          <a:noFill/>
        </p:spPr>
        <p:txBody>
          <a:bodyPr wrap="square" rtlCol="0">
            <a:spAutoFit/>
          </a:bodyPr>
          <a:lstStyle/>
          <a:p>
            <a:pPr algn="ctr"/>
            <a:r>
              <a:rPr lang="en-US" sz="2400" dirty="0"/>
              <a:t>Gilbert </a:t>
            </a:r>
            <a:r>
              <a:rPr lang="en-US" sz="2400" dirty="0" err="1"/>
              <a:t>Vernam</a:t>
            </a:r>
            <a:endParaRPr lang="en-US" sz="2400" dirty="0"/>
          </a:p>
          <a:p>
            <a:pPr algn="ctr"/>
            <a:r>
              <a:rPr lang="en-US" sz="1600" dirty="0"/>
              <a:t>1890–1960</a:t>
            </a:r>
          </a:p>
        </p:txBody>
      </p:sp>
      <p:pic>
        <p:nvPicPr>
          <p:cNvPr id="2" name="Picture 1">
            <a:extLst>
              <a:ext uri="{FF2B5EF4-FFF2-40B4-BE49-F238E27FC236}">
                <a16:creationId xmlns:a16="http://schemas.microsoft.com/office/drawing/2014/main" id="{9E40F1BF-176E-4C38-B3DA-108919B87EC2}"/>
              </a:ext>
            </a:extLst>
          </p:cNvPr>
          <p:cNvPicPr>
            <a:picLocks noChangeAspect="1"/>
          </p:cNvPicPr>
          <p:nvPr/>
        </p:nvPicPr>
        <p:blipFill rotWithShape="1">
          <a:blip r:embed="rId2"/>
          <a:srcRect l="27578" t="23090" r="32188"/>
          <a:stretch/>
        </p:blipFill>
        <p:spPr>
          <a:xfrm rot="-60000">
            <a:off x="323649" y="108859"/>
            <a:ext cx="4905375" cy="5079125"/>
          </a:xfrm>
          <a:prstGeom prst="rect">
            <a:avLst/>
          </a:prstGeom>
        </p:spPr>
      </p:pic>
      <p:pic>
        <p:nvPicPr>
          <p:cNvPr id="3" name="Picture 2">
            <a:extLst>
              <a:ext uri="{FF2B5EF4-FFF2-40B4-BE49-F238E27FC236}">
                <a16:creationId xmlns:a16="http://schemas.microsoft.com/office/drawing/2014/main" id="{70981FC0-ABB7-48AF-9222-CA11B905F28A}"/>
              </a:ext>
            </a:extLst>
          </p:cNvPr>
          <p:cNvPicPr>
            <a:picLocks noChangeAspect="1"/>
          </p:cNvPicPr>
          <p:nvPr/>
        </p:nvPicPr>
        <p:blipFill rotWithShape="1">
          <a:blip r:embed="rId3"/>
          <a:srcRect l="36048" t="13510" r="37501" b="15961"/>
          <a:stretch/>
        </p:blipFill>
        <p:spPr>
          <a:xfrm>
            <a:off x="2776337" y="1461195"/>
            <a:ext cx="3224989" cy="4657726"/>
          </a:xfrm>
          <a:prstGeom prst="rect">
            <a:avLst/>
          </a:prstGeom>
        </p:spPr>
      </p:pic>
      <p:pic>
        <p:nvPicPr>
          <p:cNvPr id="2052" name="Picture 4" descr="CY 2550 Foundations of Cybersecurity">
            <a:extLst>
              <a:ext uri="{FF2B5EF4-FFF2-40B4-BE49-F238E27FC236}">
                <a16:creationId xmlns:a16="http://schemas.microsoft.com/office/drawing/2014/main" id="{ECEF389E-E33A-4B85-9C39-991649CDA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3" y="3129854"/>
            <a:ext cx="1834410" cy="27432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1CBF1A9-09C8-4FE8-AC72-FAEA9EF5EEB8}"/>
              </a:ext>
            </a:extLst>
          </p:cNvPr>
          <p:cNvSpPr/>
          <p:nvPr/>
        </p:nvSpPr>
        <p:spPr>
          <a:xfrm>
            <a:off x="666750" y="1095374"/>
            <a:ext cx="76200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578DEB7-3122-42BD-AB13-009B07F8D71E}"/>
              </a:ext>
            </a:extLst>
          </p:cNvPr>
          <p:cNvSpPr/>
          <p:nvPr/>
        </p:nvSpPr>
        <p:spPr>
          <a:xfrm>
            <a:off x="3514725" y="1095375"/>
            <a:ext cx="1352550" cy="161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ECA94BE-8975-483F-9CBF-E3B485F94642}"/>
              </a:ext>
            </a:extLst>
          </p:cNvPr>
          <p:cNvSpPr/>
          <p:nvPr/>
        </p:nvSpPr>
        <p:spPr>
          <a:xfrm>
            <a:off x="7794887" y="2354521"/>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41" name="Rectangle 40">
            <a:extLst>
              <a:ext uri="{FF2B5EF4-FFF2-40B4-BE49-F238E27FC236}">
                <a16:creationId xmlns:a16="http://schemas.microsoft.com/office/drawing/2014/main" id="{34441B34-1F5E-47CE-865B-ACDAC3C754F5}"/>
              </a:ext>
            </a:extLst>
          </p:cNvPr>
          <p:cNvSpPr/>
          <p:nvPr/>
        </p:nvSpPr>
        <p:spPr>
          <a:xfrm>
            <a:off x="7832986" y="2726114"/>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45" name="Rectangle 44">
            <a:extLst>
              <a:ext uri="{FF2B5EF4-FFF2-40B4-BE49-F238E27FC236}">
                <a16:creationId xmlns:a16="http://schemas.microsoft.com/office/drawing/2014/main" id="{9CA4D63E-8020-4D4A-8B16-2D8C499E3698}"/>
              </a:ext>
            </a:extLst>
          </p:cNvPr>
          <p:cNvSpPr/>
          <p:nvPr/>
        </p:nvSpPr>
        <p:spPr>
          <a:xfrm>
            <a:off x="5931024" y="3138419"/>
            <a:ext cx="2343911" cy="369332"/>
          </a:xfrm>
          <a:prstGeom prst="rect">
            <a:avLst/>
          </a:prstGeom>
        </p:spPr>
        <p:txBody>
          <a:bodyPr wrap="none">
            <a:spAutoFit/>
          </a:bodyPr>
          <a:lstStyle/>
          <a:p>
            <a:r>
              <a:rPr lang="en-US" b="1" dirty="0">
                <a:solidFill>
                  <a:srgbClr val="FF0000"/>
                </a:solidFill>
              </a:rPr>
              <a:t>M</a:t>
            </a:r>
            <a:r>
              <a:rPr lang="en-US" dirty="0"/>
              <a:t> XOR </a:t>
            </a:r>
            <a:r>
              <a:rPr lang="en-US" b="1" dirty="0">
                <a:solidFill>
                  <a:srgbClr val="0070C0"/>
                </a:solidFill>
              </a:rPr>
              <a:t>K</a:t>
            </a:r>
            <a:r>
              <a:rPr lang="en-US" dirty="0"/>
              <a:t> = </a:t>
            </a:r>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pic>
        <p:nvPicPr>
          <p:cNvPr id="46" name="Picture 2" descr="Book illustration, 'Drink me,' Alice in Wonderland, 1865 | Alice ...">
            <a:extLst>
              <a:ext uri="{FF2B5EF4-FFF2-40B4-BE49-F238E27FC236}">
                <a16:creationId xmlns:a16="http://schemas.microsoft.com/office/drawing/2014/main" id="{3054A887-4027-409F-B1B8-EEDCFD8A6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557" y="194920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atter engaging in rhetoric. Mad Hatter is telling a story to ...">
            <a:extLst>
              <a:ext uri="{FF2B5EF4-FFF2-40B4-BE49-F238E27FC236}">
                <a16:creationId xmlns:a16="http://schemas.microsoft.com/office/drawing/2014/main" id="{F44647D5-3A1D-4F14-A0E8-CF4F2555CD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607" b="7361"/>
          <a:stretch/>
        </p:blipFill>
        <p:spPr bwMode="auto">
          <a:xfrm>
            <a:off x="6881557" y="439732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8ED358DD-C667-4C41-A94A-1B1881CE7BD8}"/>
              </a:ext>
            </a:extLst>
          </p:cNvPr>
          <p:cNvSpPr txBox="1"/>
          <p:nvPr/>
        </p:nvSpPr>
        <p:spPr>
          <a:xfrm>
            <a:off x="6999157" y="285061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53" name="Table 15">
            <a:extLst>
              <a:ext uri="{FF2B5EF4-FFF2-40B4-BE49-F238E27FC236}">
                <a16:creationId xmlns:a16="http://schemas.microsoft.com/office/drawing/2014/main" id="{F285C499-9929-4DC0-A114-B36F734CD60E}"/>
              </a:ext>
            </a:extLst>
          </p:cNvPr>
          <p:cNvGraphicFramePr>
            <a:graphicFrameLocks noGrp="1"/>
          </p:cNvGraphicFramePr>
          <p:nvPr/>
        </p:nvGraphicFramePr>
        <p:xfrm>
          <a:off x="8558433" y="483592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57" name="Rectangle 56">
            <a:extLst>
              <a:ext uri="{FF2B5EF4-FFF2-40B4-BE49-F238E27FC236}">
                <a16:creationId xmlns:a16="http://schemas.microsoft.com/office/drawing/2014/main" id="{301BDFA1-1045-40F6-8C0F-C86E898BB861}"/>
              </a:ext>
            </a:extLst>
          </p:cNvPr>
          <p:cNvSpPr/>
          <p:nvPr/>
        </p:nvSpPr>
        <p:spPr>
          <a:xfrm>
            <a:off x="7903978" y="4900793"/>
            <a:ext cx="306494" cy="369332"/>
          </a:xfrm>
          <a:prstGeom prst="rect">
            <a:avLst/>
          </a:prstGeom>
        </p:spPr>
        <p:txBody>
          <a:bodyPr wrap="none">
            <a:spAutoFit/>
          </a:bodyPr>
          <a:lstStyle/>
          <a:p>
            <a:r>
              <a:rPr lang="en-US" b="1" dirty="0"/>
              <a:t>C</a:t>
            </a:r>
            <a:endParaRPr lang="en-US" dirty="0"/>
          </a:p>
        </p:txBody>
      </p:sp>
      <p:sp>
        <p:nvSpPr>
          <p:cNvPr id="58" name="TextBox 57">
            <a:extLst>
              <a:ext uri="{FF2B5EF4-FFF2-40B4-BE49-F238E27FC236}">
                <a16:creationId xmlns:a16="http://schemas.microsoft.com/office/drawing/2014/main" id="{7E2D594D-9BF4-497B-BCB4-18291AE9E62D}"/>
              </a:ext>
            </a:extLst>
          </p:cNvPr>
          <p:cNvSpPr txBox="1"/>
          <p:nvPr/>
        </p:nvSpPr>
        <p:spPr>
          <a:xfrm>
            <a:off x="7095322" y="533045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sp>
        <p:nvSpPr>
          <p:cNvPr id="59" name="Rectangle 58">
            <a:extLst>
              <a:ext uri="{FF2B5EF4-FFF2-40B4-BE49-F238E27FC236}">
                <a16:creationId xmlns:a16="http://schemas.microsoft.com/office/drawing/2014/main" id="{7C9B73FD-E986-4EC5-9A2B-31263E1ACCCD}"/>
              </a:ext>
            </a:extLst>
          </p:cNvPr>
          <p:cNvSpPr/>
          <p:nvPr/>
        </p:nvSpPr>
        <p:spPr>
          <a:xfrm>
            <a:off x="7899168" y="5261767"/>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60" name="Rectangle 59">
            <a:extLst>
              <a:ext uri="{FF2B5EF4-FFF2-40B4-BE49-F238E27FC236}">
                <a16:creationId xmlns:a16="http://schemas.microsoft.com/office/drawing/2014/main" id="{44DF32A7-7CE8-4489-9346-8917335E2461}"/>
              </a:ext>
            </a:extLst>
          </p:cNvPr>
          <p:cNvSpPr/>
          <p:nvPr/>
        </p:nvSpPr>
        <p:spPr>
          <a:xfrm>
            <a:off x="7091696" y="5643463"/>
            <a:ext cx="1191352" cy="369332"/>
          </a:xfrm>
          <a:prstGeom prst="rect">
            <a:avLst/>
          </a:prstGeom>
        </p:spPr>
        <p:txBody>
          <a:bodyPr wrap="none">
            <a:spAutoFit/>
          </a:bodyPr>
          <a:lstStyle/>
          <a:p>
            <a:r>
              <a:rPr lang="en-US" b="1" dirty="0"/>
              <a:t>C</a:t>
            </a:r>
            <a:r>
              <a:rPr lang="en-US" dirty="0"/>
              <a:t> ⊕ </a:t>
            </a:r>
            <a:r>
              <a:rPr lang="en-US" b="1" dirty="0">
                <a:solidFill>
                  <a:srgbClr val="0070C0"/>
                </a:solidFill>
              </a:rPr>
              <a:t>K</a:t>
            </a:r>
            <a:r>
              <a:rPr lang="en-US" b="1" dirty="0"/>
              <a:t> = </a:t>
            </a:r>
            <a:r>
              <a:rPr lang="en-US" b="1" dirty="0">
                <a:solidFill>
                  <a:srgbClr val="FF0000"/>
                </a:solidFill>
              </a:rPr>
              <a:t>M</a:t>
            </a:r>
            <a:endParaRPr lang="en-US" dirty="0"/>
          </a:p>
        </p:txBody>
      </p:sp>
      <p:pic>
        <p:nvPicPr>
          <p:cNvPr id="61" name="Picture 8" descr="150 years ago: Telegraph wire to support the campaign | To the ...">
            <a:extLst>
              <a:ext uri="{FF2B5EF4-FFF2-40B4-BE49-F238E27FC236}">
                <a16:creationId xmlns:a16="http://schemas.microsoft.com/office/drawing/2014/main" id="{3C3CBFE7-4A5B-485F-B84D-2E60ACE96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435402" y="3666968"/>
            <a:ext cx="795338" cy="852488"/>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A18C051B-1AE2-4270-82C3-216501750113}"/>
              </a:ext>
            </a:extLst>
          </p:cNvPr>
          <p:cNvSpPr txBox="1"/>
          <p:nvPr/>
        </p:nvSpPr>
        <p:spPr>
          <a:xfrm>
            <a:off x="9595602" y="4465512"/>
            <a:ext cx="474938" cy="307777"/>
          </a:xfrm>
          <a:prstGeom prst="rect">
            <a:avLst/>
          </a:prstGeom>
          <a:noFill/>
        </p:spPr>
        <p:txBody>
          <a:bodyPr wrap="none" rtlCol="0">
            <a:spAutoFit/>
          </a:bodyPr>
          <a:lstStyle/>
          <a:p>
            <a:pPr algn="ctr"/>
            <a:r>
              <a:rPr lang="en-US" sz="1400" b="1" dirty="0">
                <a:latin typeface="Garamond" panose="02020404030301010803" pitchFamily="18" charset="0"/>
              </a:rPr>
              <a:t>Eve</a:t>
            </a:r>
          </a:p>
        </p:txBody>
      </p:sp>
      <p:sp>
        <p:nvSpPr>
          <p:cNvPr id="63" name="Rectangle 62">
            <a:extLst>
              <a:ext uri="{FF2B5EF4-FFF2-40B4-BE49-F238E27FC236}">
                <a16:creationId xmlns:a16="http://schemas.microsoft.com/office/drawing/2014/main" id="{33578278-EA45-4562-B7CD-F03D98A8E84D}"/>
              </a:ext>
            </a:extLst>
          </p:cNvPr>
          <p:cNvSpPr/>
          <p:nvPr/>
        </p:nvSpPr>
        <p:spPr>
          <a:xfrm>
            <a:off x="7531720" y="446170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64" name="Rectangle 63">
            <a:extLst>
              <a:ext uri="{FF2B5EF4-FFF2-40B4-BE49-F238E27FC236}">
                <a16:creationId xmlns:a16="http://schemas.microsoft.com/office/drawing/2014/main" id="{2C00CBDD-F1C9-4919-9CA5-6886A3FD9219}"/>
              </a:ext>
            </a:extLst>
          </p:cNvPr>
          <p:cNvSpPr/>
          <p:nvPr/>
        </p:nvSpPr>
        <p:spPr>
          <a:xfrm>
            <a:off x="6991728" y="192215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65" name="Table 15">
            <a:extLst>
              <a:ext uri="{FF2B5EF4-FFF2-40B4-BE49-F238E27FC236}">
                <a16:creationId xmlns:a16="http://schemas.microsoft.com/office/drawing/2014/main" id="{42D4F996-6D7A-4AEF-A306-7F04F96BADD1}"/>
              </a:ext>
            </a:extLst>
          </p:cNvPr>
          <p:cNvGraphicFramePr>
            <a:graphicFrameLocks noGrp="1"/>
          </p:cNvGraphicFramePr>
          <p:nvPr/>
        </p:nvGraphicFramePr>
        <p:xfrm>
          <a:off x="8596533" y="270630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66" name="Table 15">
            <a:extLst>
              <a:ext uri="{FF2B5EF4-FFF2-40B4-BE49-F238E27FC236}">
                <a16:creationId xmlns:a16="http://schemas.microsoft.com/office/drawing/2014/main" id="{FD732BA2-CEB3-42C7-9A36-F54538AFF832}"/>
              </a:ext>
            </a:extLst>
          </p:cNvPr>
          <p:cNvGraphicFramePr>
            <a:graphicFrameLocks noGrp="1"/>
          </p:cNvGraphicFramePr>
          <p:nvPr/>
        </p:nvGraphicFramePr>
        <p:xfrm>
          <a:off x="8596533" y="232937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graphicFrame>
        <p:nvGraphicFramePr>
          <p:cNvPr id="67" name="Table 66">
            <a:extLst>
              <a:ext uri="{FF2B5EF4-FFF2-40B4-BE49-F238E27FC236}">
                <a16:creationId xmlns:a16="http://schemas.microsoft.com/office/drawing/2014/main" id="{6C0A0454-A2B6-49C7-ACDC-22EBE824D51C}"/>
              </a:ext>
            </a:extLst>
          </p:cNvPr>
          <p:cNvGraphicFramePr>
            <a:graphicFrameLocks noGrp="1"/>
          </p:cNvGraphicFramePr>
          <p:nvPr/>
        </p:nvGraphicFramePr>
        <p:xfrm>
          <a:off x="8596533" y="314478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69" name="Table 68">
            <a:extLst>
              <a:ext uri="{FF2B5EF4-FFF2-40B4-BE49-F238E27FC236}">
                <a16:creationId xmlns:a16="http://schemas.microsoft.com/office/drawing/2014/main" id="{1FBB928F-9403-40E7-B3E0-BEDF5A074F3F}"/>
              </a:ext>
            </a:extLst>
          </p:cNvPr>
          <p:cNvGraphicFramePr>
            <a:graphicFrameLocks noGrp="1"/>
          </p:cNvGraphicFramePr>
          <p:nvPr/>
        </p:nvGraphicFramePr>
        <p:xfrm>
          <a:off x="8596533" y="484973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70" name="Table 15">
            <a:extLst>
              <a:ext uri="{FF2B5EF4-FFF2-40B4-BE49-F238E27FC236}">
                <a16:creationId xmlns:a16="http://schemas.microsoft.com/office/drawing/2014/main" id="{E1CC9776-609D-44A9-A680-A09FFD030349}"/>
              </a:ext>
            </a:extLst>
          </p:cNvPr>
          <p:cNvGraphicFramePr>
            <a:graphicFrameLocks noGrp="1"/>
          </p:cNvGraphicFramePr>
          <p:nvPr/>
        </p:nvGraphicFramePr>
        <p:xfrm>
          <a:off x="8588039" y="522101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71" name="Table 15">
            <a:extLst>
              <a:ext uri="{FF2B5EF4-FFF2-40B4-BE49-F238E27FC236}">
                <a16:creationId xmlns:a16="http://schemas.microsoft.com/office/drawing/2014/main" id="{A55B7CF0-1B0B-4309-B675-E5328986ABFD}"/>
              </a:ext>
            </a:extLst>
          </p:cNvPr>
          <p:cNvGraphicFramePr>
            <a:graphicFrameLocks noGrp="1"/>
          </p:cNvGraphicFramePr>
          <p:nvPr/>
        </p:nvGraphicFramePr>
        <p:xfrm>
          <a:off x="8602528" y="560884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sp>
        <p:nvSpPr>
          <p:cNvPr id="72" name="TextBox 71">
            <a:extLst>
              <a:ext uri="{FF2B5EF4-FFF2-40B4-BE49-F238E27FC236}">
                <a16:creationId xmlns:a16="http://schemas.microsoft.com/office/drawing/2014/main" id="{2CC8A2B4-544D-4E72-9895-C0CF6DE87276}"/>
              </a:ext>
            </a:extLst>
          </p:cNvPr>
          <p:cNvSpPr txBox="1"/>
          <p:nvPr/>
        </p:nvSpPr>
        <p:spPr>
          <a:xfrm>
            <a:off x="6343651" y="10287"/>
            <a:ext cx="5457825" cy="523220"/>
          </a:xfrm>
          <a:prstGeom prst="rect">
            <a:avLst/>
          </a:prstGeom>
          <a:noFill/>
        </p:spPr>
        <p:txBody>
          <a:bodyPr wrap="square" rtlCol="0">
            <a:spAutoFit/>
          </a:bodyPr>
          <a:lstStyle/>
          <a:p>
            <a:pPr algn="ctr"/>
            <a:r>
              <a:rPr lang="en-US" sz="2800" b="1" dirty="0" err="1"/>
              <a:t>Vernam</a:t>
            </a:r>
            <a:r>
              <a:rPr lang="en-US" sz="2800" b="1" dirty="0"/>
              <a:t> cipher</a:t>
            </a:r>
          </a:p>
        </p:txBody>
      </p:sp>
      <p:sp>
        <p:nvSpPr>
          <p:cNvPr id="73" name="TextBox 72">
            <a:extLst>
              <a:ext uri="{FF2B5EF4-FFF2-40B4-BE49-F238E27FC236}">
                <a16:creationId xmlns:a16="http://schemas.microsoft.com/office/drawing/2014/main" id="{C7913444-2207-4678-B097-9A6382676627}"/>
              </a:ext>
            </a:extLst>
          </p:cNvPr>
          <p:cNvSpPr txBox="1"/>
          <p:nvPr/>
        </p:nvSpPr>
        <p:spPr>
          <a:xfrm>
            <a:off x="6343651" y="489962"/>
            <a:ext cx="5585126" cy="369332"/>
          </a:xfrm>
          <a:prstGeom prst="rect">
            <a:avLst/>
          </a:prstGeom>
          <a:noFill/>
        </p:spPr>
        <p:txBody>
          <a:bodyPr wrap="square" rtlCol="0">
            <a:spAutoFit/>
          </a:bodyPr>
          <a:lstStyle/>
          <a:p>
            <a:pPr algn="ctr"/>
            <a:r>
              <a:rPr lang="en-US" b="1" dirty="0"/>
              <a:t>Workhorse of quantum cryptography</a:t>
            </a:r>
          </a:p>
        </p:txBody>
      </p:sp>
      <p:sp>
        <p:nvSpPr>
          <p:cNvPr id="74" name="Rectangle 73">
            <a:extLst>
              <a:ext uri="{FF2B5EF4-FFF2-40B4-BE49-F238E27FC236}">
                <a16:creationId xmlns:a16="http://schemas.microsoft.com/office/drawing/2014/main" id="{1F1E3E2C-8E99-4015-8A8D-94F023E4B269}"/>
              </a:ext>
            </a:extLst>
          </p:cNvPr>
          <p:cNvSpPr/>
          <p:nvPr/>
        </p:nvSpPr>
        <p:spPr>
          <a:xfrm>
            <a:off x="5765743" y="6233078"/>
            <a:ext cx="6238374" cy="369332"/>
          </a:xfrm>
          <a:prstGeom prst="rect">
            <a:avLst/>
          </a:prstGeom>
          <a:ln w="25400" cap="rnd">
            <a:solidFill>
              <a:srgbClr val="002060"/>
            </a:solidFill>
            <a:miter lim="800000"/>
          </a:ln>
        </p:spPr>
        <p:txBody>
          <a:bodyPr wrap="none">
            <a:spAutoFit/>
          </a:bodyPr>
          <a:lstStyle/>
          <a:p>
            <a:r>
              <a:rPr lang="en-US" dirty="0"/>
              <a:t>The same </a:t>
            </a:r>
            <a:r>
              <a:rPr lang="en-US" b="1" dirty="0">
                <a:solidFill>
                  <a:srgbClr val="0070C0"/>
                </a:solidFill>
              </a:rPr>
              <a:t>K</a:t>
            </a:r>
            <a:r>
              <a:rPr lang="en-US" dirty="0"/>
              <a:t> serves to encrypt and decrypt the message via XOR! </a:t>
            </a:r>
          </a:p>
        </p:txBody>
      </p:sp>
      <p:sp>
        <p:nvSpPr>
          <p:cNvPr id="75" name="TextBox 74">
            <a:extLst>
              <a:ext uri="{FF2B5EF4-FFF2-40B4-BE49-F238E27FC236}">
                <a16:creationId xmlns:a16="http://schemas.microsoft.com/office/drawing/2014/main" id="{19A70BEF-8EEF-4640-ADBE-B15884D78CFF}"/>
              </a:ext>
            </a:extLst>
          </p:cNvPr>
          <p:cNvSpPr txBox="1"/>
          <p:nvPr/>
        </p:nvSpPr>
        <p:spPr>
          <a:xfrm>
            <a:off x="6115051" y="970411"/>
            <a:ext cx="5813726" cy="923330"/>
          </a:xfrm>
          <a:prstGeom prst="rect">
            <a:avLst/>
          </a:prstGeom>
          <a:noFill/>
        </p:spPr>
        <p:txBody>
          <a:bodyPr wrap="square" rtlCol="0">
            <a:spAutoFit/>
          </a:bodyPr>
          <a:lstStyle/>
          <a:p>
            <a:r>
              <a:rPr lang="en-US" dirty="0"/>
              <a:t>Plaintext </a:t>
            </a:r>
            <a:r>
              <a:rPr lang="en-US" b="1" dirty="0">
                <a:solidFill>
                  <a:srgbClr val="FF0000"/>
                </a:solidFill>
              </a:rPr>
              <a:t>M</a:t>
            </a:r>
            <a:r>
              <a:rPr lang="en-US" dirty="0"/>
              <a:t> : Message from Alice to Bob </a:t>
            </a:r>
          </a:p>
          <a:p>
            <a:r>
              <a:rPr lang="en-US" dirty="0"/>
              <a:t>Key </a:t>
            </a:r>
            <a:r>
              <a:rPr lang="en-US" b="1" dirty="0">
                <a:solidFill>
                  <a:srgbClr val="0070C0"/>
                </a:solidFill>
              </a:rPr>
              <a:t>K</a:t>
            </a:r>
            <a:r>
              <a:rPr lang="en-US" dirty="0"/>
              <a:t> : Encryption key that is </a:t>
            </a:r>
            <a:r>
              <a:rPr lang="en-US" i="1" dirty="0"/>
              <a:t>shared secret</a:t>
            </a:r>
            <a:r>
              <a:rPr lang="en-US" dirty="0"/>
              <a:t> of Alice and Bob</a:t>
            </a:r>
          </a:p>
          <a:p>
            <a:r>
              <a:rPr lang="en-US" dirty="0"/>
              <a:t>Ciphertext </a:t>
            </a:r>
            <a:r>
              <a:rPr lang="en-US" b="1" dirty="0"/>
              <a:t>C</a:t>
            </a:r>
            <a:r>
              <a:rPr lang="en-US" dirty="0"/>
              <a:t> : Encrypted message sent on public channel </a:t>
            </a:r>
          </a:p>
        </p:txBody>
      </p:sp>
      <p:sp>
        <p:nvSpPr>
          <p:cNvPr id="35" name="Rectangle: Rounded Corners 34">
            <a:extLst>
              <a:ext uri="{FF2B5EF4-FFF2-40B4-BE49-F238E27FC236}">
                <a16:creationId xmlns:a16="http://schemas.microsoft.com/office/drawing/2014/main" id="{0EDAF438-7E75-453A-B80D-AA8E08608E92}"/>
              </a:ext>
            </a:extLst>
          </p:cNvPr>
          <p:cNvSpPr/>
          <p:nvPr/>
        </p:nvSpPr>
        <p:spPr>
          <a:xfrm>
            <a:off x="8517011" y="3205093"/>
            <a:ext cx="3215777" cy="34773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BFCC850-6AEE-4ADA-A87C-CE824A469F4F}"/>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24</a:t>
            </a:fld>
            <a:endParaRPr lang="en-US" b="1" dirty="0"/>
          </a:p>
        </p:txBody>
      </p:sp>
      <p:sp>
        <p:nvSpPr>
          <p:cNvPr id="4" name="Rectangle 3">
            <a:extLst>
              <a:ext uri="{FF2B5EF4-FFF2-40B4-BE49-F238E27FC236}">
                <a16:creationId xmlns:a16="http://schemas.microsoft.com/office/drawing/2014/main" id="{B00E34A9-6CB9-17D4-CBE3-E3E311BC81CD}"/>
              </a:ext>
            </a:extLst>
          </p:cNvPr>
          <p:cNvSpPr/>
          <p:nvPr/>
        </p:nvSpPr>
        <p:spPr>
          <a:xfrm>
            <a:off x="2860078" y="5436652"/>
            <a:ext cx="3027617" cy="646331"/>
          </a:xfrm>
          <a:prstGeom prst="rect">
            <a:avLst/>
          </a:prstGeom>
          <a:solidFill>
            <a:schemeClr val="bg1"/>
          </a:solidFill>
          <a:ln w="28575">
            <a:solidFill>
              <a:schemeClr val="accent6">
                <a:lumMod val="75000"/>
              </a:schemeClr>
            </a:solidFill>
          </a:ln>
        </p:spPr>
        <p:txBody>
          <a:bodyPr wrap="square">
            <a:spAutoFit/>
          </a:bodyPr>
          <a:lstStyle/>
          <a:p>
            <a:r>
              <a:rPr lang="en-US" b="1" dirty="0"/>
              <a:t>   U</a:t>
            </a:r>
            <a:r>
              <a:rPr lang="en-US" dirty="0"/>
              <a:t>⊕(</a:t>
            </a:r>
            <a:r>
              <a:rPr lang="en-US" b="1" dirty="0"/>
              <a:t>V</a:t>
            </a:r>
            <a:r>
              <a:rPr lang="en-US" dirty="0"/>
              <a:t>⊕</a:t>
            </a:r>
            <a:r>
              <a:rPr lang="en-US" b="1" dirty="0"/>
              <a:t>W) = (U</a:t>
            </a:r>
            <a:r>
              <a:rPr lang="en-US" dirty="0"/>
              <a:t>⊕</a:t>
            </a:r>
            <a:r>
              <a:rPr lang="en-US" b="1" dirty="0"/>
              <a:t>V)</a:t>
            </a:r>
            <a:r>
              <a:rPr lang="en-US" dirty="0"/>
              <a:t>⊕</a:t>
            </a:r>
            <a:r>
              <a:rPr lang="en-US" b="1" dirty="0"/>
              <a:t>W =</a:t>
            </a:r>
          </a:p>
          <a:p>
            <a:r>
              <a:rPr lang="en-US" b="1" dirty="0"/>
              <a:t>   U</a:t>
            </a:r>
            <a:r>
              <a:rPr lang="en-US" dirty="0"/>
              <a:t>⊕</a:t>
            </a:r>
            <a:r>
              <a:rPr lang="en-US" b="1" dirty="0"/>
              <a:t>V</a:t>
            </a:r>
            <a:r>
              <a:rPr lang="en-US" dirty="0"/>
              <a:t>⊕</a:t>
            </a:r>
            <a:r>
              <a:rPr lang="en-US" b="1" dirty="0"/>
              <a:t>W = V</a:t>
            </a:r>
            <a:r>
              <a:rPr lang="en-US" dirty="0"/>
              <a:t>⊕</a:t>
            </a:r>
            <a:r>
              <a:rPr lang="en-US" b="1" dirty="0"/>
              <a:t>U</a:t>
            </a:r>
            <a:r>
              <a:rPr lang="en-US" dirty="0"/>
              <a:t>⊕</a:t>
            </a:r>
            <a:r>
              <a:rPr lang="en-US" b="1" dirty="0"/>
              <a:t>W</a:t>
            </a:r>
          </a:p>
        </p:txBody>
      </p:sp>
      <p:sp>
        <p:nvSpPr>
          <p:cNvPr id="8" name="TextBox 7">
            <a:extLst>
              <a:ext uri="{FF2B5EF4-FFF2-40B4-BE49-F238E27FC236}">
                <a16:creationId xmlns:a16="http://schemas.microsoft.com/office/drawing/2014/main" id="{CC644BE8-3E19-4DD7-0411-F0319FB9DA88}"/>
              </a:ext>
            </a:extLst>
          </p:cNvPr>
          <p:cNvSpPr txBox="1"/>
          <p:nvPr/>
        </p:nvSpPr>
        <p:spPr>
          <a:xfrm>
            <a:off x="3395520" y="6165502"/>
            <a:ext cx="1918991" cy="646331"/>
          </a:xfrm>
          <a:prstGeom prst="rect">
            <a:avLst/>
          </a:prstGeom>
          <a:noFill/>
        </p:spPr>
        <p:txBody>
          <a:bodyPr wrap="square">
            <a:spAutoFit/>
          </a:bodyPr>
          <a:lstStyle/>
          <a:p>
            <a:pPr algn="ctr"/>
            <a:r>
              <a:rPr lang="en-US" b="1" dirty="0">
                <a:solidFill>
                  <a:schemeClr val="accent6">
                    <a:lumMod val="75000"/>
                  </a:schemeClr>
                </a:solidFill>
              </a:rPr>
              <a:t>Associativity</a:t>
            </a:r>
          </a:p>
          <a:p>
            <a:pPr algn="ctr"/>
            <a:r>
              <a:rPr lang="en-US" b="1" dirty="0">
                <a:solidFill>
                  <a:schemeClr val="accent6">
                    <a:lumMod val="75000"/>
                  </a:schemeClr>
                </a:solidFill>
              </a:rPr>
              <a:t>Commutativity</a:t>
            </a:r>
            <a:endParaRPr lang="en-US" dirty="0">
              <a:solidFill>
                <a:schemeClr val="accent6">
                  <a:lumMod val="75000"/>
                </a:schemeClr>
              </a:solidFill>
            </a:endParaRPr>
          </a:p>
        </p:txBody>
      </p:sp>
    </p:spTree>
    <p:extLst>
      <p:ext uri="{BB962C8B-B14F-4D97-AF65-F5344CB8AC3E}">
        <p14:creationId xmlns:p14="http://schemas.microsoft.com/office/powerpoint/2010/main" val="3889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00122-3231-BABD-6DC2-3D3C0E20405D}"/>
              </a:ext>
            </a:extLst>
          </p:cNvPr>
          <p:cNvPicPr>
            <a:picLocks noChangeAspect="1"/>
          </p:cNvPicPr>
          <p:nvPr/>
        </p:nvPicPr>
        <p:blipFill rotWithShape="1">
          <a:blip r:embed="rId2"/>
          <a:srcRect l="27350" t="9399" r="37180" b="4604"/>
          <a:stretch/>
        </p:blipFill>
        <p:spPr>
          <a:xfrm>
            <a:off x="22842" y="795136"/>
            <a:ext cx="4324493" cy="5733908"/>
          </a:xfrm>
          <a:prstGeom prst="rect">
            <a:avLst/>
          </a:prstGeom>
        </p:spPr>
      </p:pic>
      <p:pic>
        <p:nvPicPr>
          <p:cNvPr id="6" name="Picture 5">
            <a:extLst>
              <a:ext uri="{FF2B5EF4-FFF2-40B4-BE49-F238E27FC236}">
                <a16:creationId xmlns:a16="http://schemas.microsoft.com/office/drawing/2014/main" id="{5FFB5F14-00F7-F225-6D7A-C0E0B6AD69CD}"/>
              </a:ext>
            </a:extLst>
          </p:cNvPr>
          <p:cNvPicPr>
            <a:picLocks noChangeAspect="1"/>
          </p:cNvPicPr>
          <p:nvPr/>
        </p:nvPicPr>
        <p:blipFill rotWithShape="1">
          <a:blip r:embed="rId3"/>
          <a:srcRect l="27665" t="12804" r="36865" b="1199"/>
          <a:stretch/>
        </p:blipFill>
        <p:spPr>
          <a:xfrm>
            <a:off x="4339095" y="795136"/>
            <a:ext cx="4324493" cy="5733908"/>
          </a:xfrm>
          <a:prstGeom prst="rect">
            <a:avLst/>
          </a:prstGeom>
        </p:spPr>
      </p:pic>
      <p:pic>
        <p:nvPicPr>
          <p:cNvPr id="8" name="Picture 7">
            <a:extLst>
              <a:ext uri="{FF2B5EF4-FFF2-40B4-BE49-F238E27FC236}">
                <a16:creationId xmlns:a16="http://schemas.microsoft.com/office/drawing/2014/main" id="{9C20A1BD-6A74-911E-C00F-7D31B727D108}"/>
              </a:ext>
            </a:extLst>
          </p:cNvPr>
          <p:cNvPicPr>
            <a:picLocks noChangeAspect="1"/>
          </p:cNvPicPr>
          <p:nvPr/>
        </p:nvPicPr>
        <p:blipFill rotWithShape="1">
          <a:blip r:embed="rId4"/>
          <a:srcRect l="28534" t="9693" r="67970"/>
          <a:stretch/>
        </p:blipFill>
        <p:spPr>
          <a:xfrm>
            <a:off x="8663646" y="795136"/>
            <a:ext cx="426263" cy="6021232"/>
          </a:xfrm>
          <a:prstGeom prst="rect">
            <a:avLst/>
          </a:prstGeom>
        </p:spPr>
      </p:pic>
      <p:pic>
        <p:nvPicPr>
          <p:cNvPr id="10" name="Picture 9">
            <a:extLst>
              <a:ext uri="{FF2B5EF4-FFF2-40B4-BE49-F238E27FC236}">
                <a16:creationId xmlns:a16="http://schemas.microsoft.com/office/drawing/2014/main" id="{C78263A5-373E-31A2-EA10-C09C9C005DD8}"/>
              </a:ext>
            </a:extLst>
          </p:cNvPr>
          <p:cNvPicPr>
            <a:picLocks noChangeAspect="1"/>
          </p:cNvPicPr>
          <p:nvPr/>
        </p:nvPicPr>
        <p:blipFill rotWithShape="1">
          <a:blip r:embed="rId5"/>
          <a:srcRect l="28626" t="11897" r="67878"/>
          <a:stretch/>
        </p:blipFill>
        <p:spPr>
          <a:xfrm>
            <a:off x="9112133" y="795136"/>
            <a:ext cx="426264" cy="5874229"/>
          </a:xfrm>
          <a:prstGeom prst="rect">
            <a:avLst/>
          </a:prstGeom>
        </p:spPr>
      </p:pic>
      <p:pic>
        <p:nvPicPr>
          <p:cNvPr id="12" name="Picture 11">
            <a:extLst>
              <a:ext uri="{FF2B5EF4-FFF2-40B4-BE49-F238E27FC236}">
                <a16:creationId xmlns:a16="http://schemas.microsoft.com/office/drawing/2014/main" id="{C0D0E638-661B-AB8C-2C62-FD148D67BEFB}"/>
              </a:ext>
            </a:extLst>
          </p:cNvPr>
          <p:cNvPicPr>
            <a:picLocks noChangeAspect="1"/>
          </p:cNvPicPr>
          <p:nvPr/>
        </p:nvPicPr>
        <p:blipFill rotWithShape="1">
          <a:blip r:embed="rId6"/>
          <a:srcRect l="33467" t="24965" r="43071"/>
          <a:stretch/>
        </p:blipFill>
        <p:spPr>
          <a:xfrm>
            <a:off x="9594215" y="2174874"/>
            <a:ext cx="2560320" cy="4478138"/>
          </a:xfrm>
          <a:prstGeom prst="rect">
            <a:avLst/>
          </a:prstGeom>
        </p:spPr>
      </p:pic>
      <p:pic>
        <p:nvPicPr>
          <p:cNvPr id="1026" name="Picture 2" descr="National Security Agency Emblem">
            <a:extLst>
              <a:ext uri="{FF2B5EF4-FFF2-40B4-BE49-F238E27FC236}">
                <a16:creationId xmlns:a16="http://schemas.microsoft.com/office/drawing/2014/main" id="{A1657B82-F4DF-1388-AA68-55D6BB481A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5695" y="201438"/>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30A297-85E5-0EB9-5CA0-42A55C179CA0}"/>
              </a:ext>
            </a:extLst>
          </p:cNvPr>
          <p:cNvSpPr txBox="1"/>
          <p:nvPr/>
        </p:nvSpPr>
        <p:spPr>
          <a:xfrm>
            <a:off x="1371603" y="188635"/>
            <a:ext cx="9897036" cy="461665"/>
          </a:xfrm>
          <a:prstGeom prst="rect">
            <a:avLst/>
          </a:prstGeom>
          <a:noFill/>
        </p:spPr>
        <p:txBody>
          <a:bodyPr wrap="square" rtlCol="0">
            <a:spAutoFit/>
          </a:bodyPr>
          <a:lstStyle/>
          <a:p>
            <a:r>
              <a:rPr lang="en-US" sz="2400" b="1" dirty="0"/>
              <a:t>Demonstration of </a:t>
            </a:r>
            <a:r>
              <a:rPr lang="en-US" sz="2400" b="1" dirty="0" err="1"/>
              <a:t>Vernam</a:t>
            </a:r>
            <a:r>
              <a:rPr lang="en-US" sz="2400" b="1" dirty="0"/>
              <a:t> cipher over the public telegraph system </a:t>
            </a:r>
          </a:p>
        </p:txBody>
      </p:sp>
      <p:sp>
        <p:nvSpPr>
          <p:cNvPr id="2" name="TextBox 1">
            <a:extLst>
              <a:ext uri="{FF2B5EF4-FFF2-40B4-BE49-F238E27FC236}">
                <a16:creationId xmlns:a16="http://schemas.microsoft.com/office/drawing/2014/main" id="{0E0A3FDA-60C7-7F70-9870-893923F2B43D}"/>
              </a:ext>
            </a:extLst>
          </p:cNvPr>
          <p:cNvSpPr txBox="1"/>
          <p:nvPr/>
        </p:nvSpPr>
        <p:spPr>
          <a:xfrm>
            <a:off x="-24651" y="6361190"/>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25</a:t>
            </a:fld>
            <a:endParaRPr lang="en-US" b="1" dirty="0"/>
          </a:p>
        </p:txBody>
      </p:sp>
    </p:spTree>
    <p:extLst>
      <p:ext uri="{BB962C8B-B14F-4D97-AF65-F5344CB8AC3E}">
        <p14:creationId xmlns:p14="http://schemas.microsoft.com/office/powerpoint/2010/main" val="1010906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0A1BD-6A74-911E-C00F-7D31B727D108}"/>
              </a:ext>
            </a:extLst>
          </p:cNvPr>
          <p:cNvPicPr>
            <a:picLocks noChangeAspect="1"/>
          </p:cNvPicPr>
          <p:nvPr/>
        </p:nvPicPr>
        <p:blipFill rotWithShape="1">
          <a:blip r:embed="rId2"/>
          <a:srcRect l="28534" t="9693" r="67970"/>
          <a:stretch/>
        </p:blipFill>
        <p:spPr>
          <a:xfrm rot="-5400000">
            <a:off x="5921741" y="994705"/>
            <a:ext cx="767219" cy="10838194"/>
          </a:xfrm>
          <a:prstGeom prst="rect">
            <a:avLst/>
          </a:prstGeom>
        </p:spPr>
      </p:pic>
      <p:pic>
        <p:nvPicPr>
          <p:cNvPr id="10" name="Picture 9">
            <a:extLst>
              <a:ext uri="{FF2B5EF4-FFF2-40B4-BE49-F238E27FC236}">
                <a16:creationId xmlns:a16="http://schemas.microsoft.com/office/drawing/2014/main" id="{C78263A5-373E-31A2-EA10-C09C9C005DD8}"/>
              </a:ext>
            </a:extLst>
          </p:cNvPr>
          <p:cNvPicPr>
            <a:picLocks noChangeAspect="1"/>
          </p:cNvPicPr>
          <p:nvPr/>
        </p:nvPicPr>
        <p:blipFill rotWithShape="1">
          <a:blip r:embed="rId3"/>
          <a:srcRect l="28626" t="11897" r="67878"/>
          <a:stretch/>
        </p:blipFill>
        <p:spPr>
          <a:xfrm rot="-5400000">
            <a:off x="5789484" y="336938"/>
            <a:ext cx="767219" cy="10573682"/>
          </a:xfrm>
          <a:prstGeom prst="rect">
            <a:avLst/>
          </a:prstGeom>
        </p:spPr>
      </p:pic>
      <p:pic>
        <p:nvPicPr>
          <p:cNvPr id="12" name="Picture 11">
            <a:extLst>
              <a:ext uri="{FF2B5EF4-FFF2-40B4-BE49-F238E27FC236}">
                <a16:creationId xmlns:a16="http://schemas.microsoft.com/office/drawing/2014/main" id="{C0D0E638-661B-AB8C-2C62-FD148D67BEFB}"/>
              </a:ext>
            </a:extLst>
          </p:cNvPr>
          <p:cNvPicPr>
            <a:picLocks noChangeAspect="1"/>
          </p:cNvPicPr>
          <p:nvPr/>
        </p:nvPicPr>
        <p:blipFill rotWithShape="1">
          <a:blip r:embed="rId4"/>
          <a:srcRect l="33467" t="24965" r="43071" b="44555"/>
          <a:stretch/>
        </p:blipFill>
        <p:spPr>
          <a:xfrm>
            <a:off x="3477291" y="932435"/>
            <a:ext cx="4333509" cy="3078814"/>
          </a:xfrm>
          <a:prstGeom prst="rect">
            <a:avLst/>
          </a:prstGeom>
        </p:spPr>
      </p:pic>
      <p:sp>
        <p:nvSpPr>
          <p:cNvPr id="2" name="TextBox 1">
            <a:extLst>
              <a:ext uri="{FF2B5EF4-FFF2-40B4-BE49-F238E27FC236}">
                <a16:creationId xmlns:a16="http://schemas.microsoft.com/office/drawing/2014/main" id="{0E0A3FDA-60C7-7F70-9870-893923F2B43D}"/>
              </a:ext>
            </a:extLst>
          </p:cNvPr>
          <p:cNvSpPr txBox="1"/>
          <p:nvPr/>
        </p:nvSpPr>
        <p:spPr>
          <a:xfrm>
            <a:off x="-4331" y="6361190"/>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26</a:t>
            </a:fld>
            <a:endParaRPr lang="en-US" b="1" dirty="0"/>
          </a:p>
        </p:txBody>
      </p:sp>
      <p:pic>
        <p:nvPicPr>
          <p:cNvPr id="3" name="Picture 2">
            <a:extLst>
              <a:ext uri="{FF2B5EF4-FFF2-40B4-BE49-F238E27FC236}">
                <a16:creationId xmlns:a16="http://schemas.microsoft.com/office/drawing/2014/main" id="{2894DAFB-5EA6-4ADD-A288-F692B7B69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60" y="576730"/>
            <a:ext cx="3107879" cy="4663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02B8D0-C078-4187-0222-1CF26C23E4D6}"/>
              </a:ext>
            </a:extLst>
          </p:cNvPr>
          <p:cNvSpPr txBox="1"/>
          <p:nvPr/>
        </p:nvSpPr>
        <p:spPr>
          <a:xfrm>
            <a:off x="1450232" y="3013501"/>
            <a:ext cx="1415425" cy="830997"/>
          </a:xfrm>
          <a:prstGeom prst="rect">
            <a:avLst/>
          </a:prstGeom>
          <a:noFill/>
        </p:spPr>
        <p:txBody>
          <a:bodyPr wrap="square">
            <a:spAutoFit/>
          </a:bodyPr>
          <a:lstStyle/>
          <a:p>
            <a:r>
              <a:rPr lang="en-US" sz="2400" i="0" dirty="0">
                <a:solidFill>
                  <a:srgbClr val="202122"/>
                </a:solidFill>
                <a:effectLst/>
              </a:rPr>
              <a:t>Teletype </a:t>
            </a:r>
          </a:p>
          <a:p>
            <a:r>
              <a:rPr lang="en-US" sz="2400" i="0" dirty="0">
                <a:solidFill>
                  <a:srgbClr val="202122"/>
                </a:solidFill>
                <a:effectLst/>
              </a:rPr>
              <a:t>Model 33</a:t>
            </a:r>
            <a:endParaRPr lang="en-US" sz="2400" dirty="0"/>
          </a:p>
        </p:txBody>
      </p:sp>
      <p:pic>
        <p:nvPicPr>
          <p:cNvPr id="9" name="Picture 8">
            <a:extLst>
              <a:ext uri="{FF2B5EF4-FFF2-40B4-BE49-F238E27FC236}">
                <a16:creationId xmlns:a16="http://schemas.microsoft.com/office/drawing/2014/main" id="{5E82810E-8A2C-6284-0CC5-0515DE178D7C}"/>
              </a:ext>
            </a:extLst>
          </p:cNvPr>
          <p:cNvPicPr>
            <a:picLocks noChangeAspect="1"/>
          </p:cNvPicPr>
          <p:nvPr/>
        </p:nvPicPr>
        <p:blipFill rotWithShape="1">
          <a:blip r:embed="rId4"/>
          <a:srcRect l="33467" t="62691" r="43071" b="5748"/>
          <a:stretch/>
        </p:blipFill>
        <p:spPr>
          <a:xfrm>
            <a:off x="7810800" y="1144591"/>
            <a:ext cx="4381200" cy="3223098"/>
          </a:xfrm>
          <a:prstGeom prst="rect">
            <a:avLst/>
          </a:prstGeom>
        </p:spPr>
      </p:pic>
      <p:sp>
        <p:nvSpPr>
          <p:cNvPr id="13" name="TextBox 12">
            <a:extLst>
              <a:ext uri="{FF2B5EF4-FFF2-40B4-BE49-F238E27FC236}">
                <a16:creationId xmlns:a16="http://schemas.microsoft.com/office/drawing/2014/main" id="{6F30A297-85E5-0EB9-5CA0-42A55C179CA0}"/>
              </a:ext>
            </a:extLst>
          </p:cNvPr>
          <p:cNvSpPr txBox="1"/>
          <p:nvPr/>
        </p:nvSpPr>
        <p:spPr>
          <a:xfrm>
            <a:off x="1258557" y="115762"/>
            <a:ext cx="10486253" cy="523220"/>
          </a:xfrm>
          <a:prstGeom prst="rect">
            <a:avLst/>
          </a:prstGeom>
          <a:noFill/>
        </p:spPr>
        <p:txBody>
          <a:bodyPr wrap="square" rtlCol="0">
            <a:spAutoFit/>
          </a:bodyPr>
          <a:lstStyle/>
          <a:p>
            <a:r>
              <a:rPr lang="en-US" sz="2800" b="1" dirty="0"/>
              <a:t>Demonstration of </a:t>
            </a:r>
            <a:r>
              <a:rPr lang="en-US" sz="2800" b="1" dirty="0" err="1"/>
              <a:t>Vernam</a:t>
            </a:r>
            <a:r>
              <a:rPr lang="en-US" sz="2800" b="1" dirty="0"/>
              <a:t> cipher over the public telegraph system </a:t>
            </a:r>
          </a:p>
        </p:txBody>
      </p:sp>
      <p:sp>
        <p:nvSpPr>
          <p:cNvPr id="11" name="TextBox 10">
            <a:extLst>
              <a:ext uri="{FF2B5EF4-FFF2-40B4-BE49-F238E27FC236}">
                <a16:creationId xmlns:a16="http://schemas.microsoft.com/office/drawing/2014/main" id="{72CF88B2-ECBC-F0ED-B4EB-6AFD09C94A99}"/>
              </a:ext>
            </a:extLst>
          </p:cNvPr>
          <p:cNvSpPr txBox="1"/>
          <p:nvPr/>
        </p:nvSpPr>
        <p:spPr>
          <a:xfrm rot="16200000">
            <a:off x="-443377" y="2423546"/>
            <a:ext cx="1560490" cy="276999"/>
          </a:xfrm>
          <a:prstGeom prst="rect">
            <a:avLst/>
          </a:prstGeom>
          <a:noFill/>
        </p:spPr>
        <p:txBody>
          <a:bodyPr wrap="square" rtlCol="0">
            <a:spAutoFit/>
          </a:bodyPr>
          <a:lstStyle/>
          <a:p>
            <a:pPr algn="ctr"/>
            <a:r>
              <a:rPr lang="en-US" sz="1200" dirty="0"/>
              <a:t>Wikimedia</a:t>
            </a:r>
          </a:p>
        </p:txBody>
      </p:sp>
      <p:sp>
        <p:nvSpPr>
          <p:cNvPr id="14" name="TextBox 13">
            <a:extLst>
              <a:ext uri="{FF2B5EF4-FFF2-40B4-BE49-F238E27FC236}">
                <a16:creationId xmlns:a16="http://schemas.microsoft.com/office/drawing/2014/main" id="{2CF11619-5E73-7BCC-1112-3FA94B5ED170}"/>
              </a:ext>
            </a:extLst>
          </p:cNvPr>
          <p:cNvSpPr txBox="1"/>
          <p:nvPr/>
        </p:nvSpPr>
        <p:spPr>
          <a:xfrm rot="16200000">
            <a:off x="-461908" y="5868889"/>
            <a:ext cx="2296511" cy="276999"/>
          </a:xfrm>
          <a:prstGeom prst="rect">
            <a:avLst/>
          </a:prstGeom>
          <a:noFill/>
        </p:spPr>
        <p:txBody>
          <a:bodyPr wrap="square" rtlCol="0">
            <a:spAutoFit/>
          </a:bodyPr>
          <a:lstStyle/>
          <a:p>
            <a:pPr algn="ctr"/>
            <a:r>
              <a:rPr lang="en-US" sz="1200" dirty="0"/>
              <a:t>National Security Agency</a:t>
            </a:r>
          </a:p>
        </p:txBody>
      </p:sp>
      <p:sp>
        <p:nvSpPr>
          <p:cNvPr id="15" name="TextBox 14">
            <a:extLst>
              <a:ext uri="{FF2B5EF4-FFF2-40B4-BE49-F238E27FC236}">
                <a16:creationId xmlns:a16="http://schemas.microsoft.com/office/drawing/2014/main" id="{B0AE99C8-6261-A7D1-EDB1-7D96DAE9E527}"/>
              </a:ext>
            </a:extLst>
          </p:cNvPr>
          <p:cNvSpPr txBox="1"/>
          <p:nvPr/>
        </p:nvSpPr>
        <p:spPr>
          <a:xfrm rot="16200000">
            <a:off x="6501684" y="2768273"/>
            <a:ext cx="2296511" cy="276999"/>
          </a:xfrm>
          <a:prstGeom prst="rect">
            <a:avLst/>
          </a:prstGeom>
          <a:noFill/>
        </p:spPr>
        <p:txBody>
          <a:bodyPr wrap="square" rtlCol="0">
            <a:spAutoFit/>
          </a:bodyPr>
          <a:lstStyle/>
          <a:p>
            <a:pPr algn="ctr"/>
            <a:r>
              <a:rPr lang="en-US" sz="1200" dirty="0"/>
              <a:t>National Security Agency</a:t>
            </a:r>
          </a:p>
        </p:txBody>
      </p:sp>
      <p:sp>
        <p:nvSpPr>
          <p:cNvPr id="5" name="TextBox 4">
            <a:extLst>
              <a:ext uri="{FF2B5EF4-FFF2-40B4-BE49-F238E27FC236}">
                <a16:creationId xmlns:a16="http://schemas.microsoft.com/office/drawing/2014/main" id="{3878C744-B966-5274-2561-45B4B3A2C16E}"/>
              </a:ext>
            </a:extLst>
          </p:cNvPr>
          <p:cNvSpPr txBox="1"/>
          <p:nvPr/>
        </p:nvSpPr>
        <p:spPr>
          <a:xfrm>
            <a:off x="2046315" y="5029639"/>
            <a:ext cx="8910735" cy="369332"/>
          </a:xfrm>
          <a:prstGeom prst="rect">
            <a:avLst/>
          </a:prstGeom>
          <a:noFill/>
        </p:spPr>
        <p:txBody>
          <a:bodyPr wrap="square">
            <a:spAutoFit/>
          </a:bodyPr>
          <a:lstStyle/>
          <a:p>
            <a:pPr algn="ctr"/>
            <a:r>
              <a:rPr lang="en-US" sz="1800" dirty="0"/>
              <a:t>Jacquar</a:t>
            </a:r>
            <a:r>
              <a:rPr lang="en-US" dirty="0"/>
              <a:t>d loom (1804), </a:t>
            </a:r>
            <a:r>
              <a:rPr lang="en-US" dirty="0" err="1"/>
              <a:t>Calahan</a:t>
            </a:r>
            <a:r>
              <a:rPr lang="en-US" dirty="0"/>
              <a:t> stock ticker (1867), Hollerith punched cards (1884) </a:t>
            </a:r>
          </a:p>
        </p:txBody>
      </p:sp>
      <p:sp>
        <p:nvSpPr>
          <p:cNvPr id="6" name="Rectangle 5">
            <a:extLst>
              <a:ext uri="{FF2B5EF4-FFF2-40B4-BE49-F238E27FC236}">
                <a16:creationId xmlns:a16="http://schemas.microsoft.com/office/drawing/2014/main" id="{1B4A0BA0-F2BD-2478-9AD0-2F732655FB72}"/>
              </a:ext>
            </a:extLst>
          </p:cNvPr>
          <p:cNvSpPr/>
          <p:nvPr/>
        </p:nvSpPr>
        <p:spPr>
          <a:xfrm>
            <a:off x="8307977" y="2412274"/>
            <a:ext cx="1193074" cy="209006"/>
          </a:xfrm>
          <a:prstGeom prst="rect">
            <a:avLst/>
          </a:prstGeom>
          <a:noFill/>
          <a:ln w="444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B3D778-5445-C0E6-3318-E794A054A217}"/>
              </a:ext>
            </a:extLst>
          </p:cNvPr>
          <p:cNvSpPr txBox="1"/>
          <p:nvPr/>
        </p:nvSpPr>
        <p:spPr>
          <a:xfrm>
            <a:off x="8904514" y="4051889"/>
            <a:ext cx="1900177" cy="369332"/>
          </a:xfrm>
          <a:prstGeom prst="rect">
            <a:avLst/>
          </a:prstGeom>
          <a:noFill/>
        </p:spPr>
        <p:txBody>
          <a:bodyPr wrap="square">
            <a:spAutoFit/>
          </a:bodyPr>
          <a:lstStyle/>
          <a:p>
            <a:pPr algn="ctr"/>
            <a:r>
              <a:rPr lang="en-US" sz="1800" b="1" dirty="0">
                <a:solidFill>
                  <a:srgbClr val="7030A0"/>
                </a:solidFill>
              </a:rPr>
              <a:t>J. O. Mauborgne</a:t>
            </a:r>
          </a:p>
        </p:txBody>
      </p:sp>
    </p:spTree>
    <p:extLst>
      <p:ext uri="{BB962C8B-B14F-4D97-AF65-F5344CB8AC3E}">
        <p14:creationId xmlns:p14="http://schemas.microsoft.com/office/powerpoint/2010/main" val="2727817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1472C-9CB0-221A-2D72-78B219D57E60}"/>
              </a:ext>
            </a:extLst>
          </p:cNvPr>
          <p:cNvPicPr>
            <a:picLocks noChangeAspect="1"/>
          </p:cNvPicPr>
          <p:nvPr/>
        </p:nvPicPr>
        <p:blipFill rotWithShape="1">
          <a:blip r:embed="rId2"/>
          <a:srcRect l="61937" t="32370" r="23707" b="49818"/>
          <a:stretch/>
        </p:blipFill>
        <p:spPr>
          <a:xfrm>
            <a:off x="9908403" y="3719758"/>
            <a:ext cx="1750218" cy="1176337"/>
          </a:xfrm>
          <a:prstGeom prst="rect">
            <a:avLst/>
          </a:prstGeom>
        </p:spPr>
      </p:pic>
      <p:pic>
        <p:nvPicPr>
          <p:cNvPr id="8" name="Picture 7">
            <a:extLst>
              <a:ext uri="{FF2B5EF4-FFF2-40B4-BE49-F238E27FC236}">
                <a16:creationId xmlns:a16="http://schemas.microsoft.com/office/drawing/2014/main" id="{68A1CFED-26C2-9D06-31F1-7422DF0215F6}"/>
              </a:ext>
            </a:extLst>
          </p:cNvPr>
          <p:cNvPicPr>
            <a:picLocks noChangeAspect="1"/>
          </p:cNvPicPr>
          <p:nvPr/>
        </p:nvPicPr>
        <p:blipFill rotWithShape="1">
          <a:blip r:embed="rId2"/>
          <a:srcRect l="31855" t="52957" r="53790" b="29230"/>
          <a:stretch/>
        </p:blipFill>
        <p:spPr>
          <a:xfrm>
            <a:off x="9915043" y="2131810"/>
            <a:ext cx="1750218" cy="1176337"/>
          </a:xfrm>
          <a:prstGeom prst="rect">
            <a:avLst/>
          </a:prstGeom>
        </p:spPr>
      </p:pic>
      <p:pic>
        <p:nvPicPr>
          <p:cNvPr id="6" name="Picture 2" descr="Book illustration, 'Drink me,' Alice in Wonderland, 1865 | Alice ...">
            <a:extLst>
              <a:ext uri="{FF2B5EF4-FFF2-40B4-BE49-F238E27FC236}">
                <a16:creationId xmlns:a16="http://schemas.microsoft.com/office/drawing/2014/main" id="{B0E0CB78-EC8A-43FA-BC09-ED3929AEE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60" y="3235391"/>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atter engaging in rhetoric. Mad Hatter is telling a story to ...">
            <a:extLst>
              <a:ext uri="{FF2B5EF4-FFF2-40B4-BE49-F238E27FC236}">
                <a16:creationId xmlns:a16="http://schemas.microsoft.com/office/drawing/2014/main" id="{5B15BBC7-CAF7-414C-8975-84BEAAD792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607" b="7361"/>
          <a:stretch/>
        </p:blipFill>
        <p:spPr bwMode="auto">
          <a:xfrm>
            <a:off x="8702305" y="3304844"/>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D3CB8D4-0E97-4DD1-97BE-6253DA576E3A}"/>
              </a:ext>
            </a:extLst>
          </p:cNvPr>
          <p:cNvSpPr/>
          <p:nvPr/>
        </p:nvSpPr>
        <p:spPr>
          <a:xfrm>
            <a:off x="9352468" y="3369228"/>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17" name="Rectangle 16">
            <a:extLst>
              <a:ext uri="{FF2B5EF4-FFF2-40B4-BE49-F238E27FC236}">
                <a16:creationId xmlns:a16="http://schemas.microsoft.com/office/drawing/2014/main" id="{A8945A3D-B1A4-4BC8-AAA0-1C893A4B6C82}"/>
              </a:ext>
            </a:extLst>
          </p:cNvPr>
          <p:cNvSpPr/>
          <p:nvPr/>
        </p:nvSpPr>
        <p:spPr>
          <a:xfrm>
            <a:off x="2701031" y="3208341"/>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29" name="TextBox 28">
            <a:extLst>
              <a:ext uri="{FF2B5EF4-FFF2-40B4-BE49-F238E27FC236}">
                <a16:creationId xmlns:a16="http://schemas.microsoft.com/office/drawing/2014/main" id="{C1E3AABF-305C-4A09-B5F5-62D42519177B}"/>
              </a:ext>
            </a:extLst>
          </p:cNvPr>
          <p:cNvSpPr txBox="1"/>
          <p:nvPr/>
        </p:nvSpPr>
        <p:spPr>
          <a:xfrm>
            <a:off x="1820937" y="31418"/>
            <a:ext cx="8541828" cy="523220"/>
          </a:xfrm>
          <a:prstGeom prst="rect">
            <a:avLst/>
          </a:prstGeom>
          <a:noFill/>
        </p:spPr>
        <p:txBody>
          <a:bodyPr wrap="square" rtlCol="0">
            <a:spAutoFit/>
          </a:bodyPr>
          <a:lstStyle/>
          <a:p>
            <a:pPr algn="ctr"/>
            <a:r>
              <a:rPr lang="en-US" sz="2800" b="1" dirty="0"/>
              <a:t>Example: </a:t>
            </a:r>
            <a:r>
              <a:rPr lang="en-US" sz="2800" b="1" dirty="0" err="1"/>
              <a:t>Vernam</a:t>
            </a:r>
            <a:r>
              <a:rPr lang="en-US" sz="2800" b="1" dirty="0"/>
              <a:t> encryption/decryption  of an image</a:t>
            </a:r>
          </a:p>
        </p:txBody>
      </p:sp>
      <p:pic>
        <p:nvPicPr>
          <p:cNvPr id="33" name="Picture 32">
            <a:extLst>
              <a:ext uri="{FF2B5EF4-FFF2-40B4-BE49-F238E27FC236}">
                <a16:creationId xmlns:a16="http://schemas.microsoft.com/office/drawing/2014/main" id="{A07F6B53-540D-4CF9-8F71-4BD2230F791B}"/>
              </a:ext>
            </a:extLst>
          </p:cNvPr>
          <p:cNvPicPr>
            <a:picLocks noChangeAspect="1"/>
          </p:cNvPicPr>
          <p:nvPr/>
        </p:nvPicPr>
        <p:blipFill rotWithShape="1">
          <a:blip r:embed="rId2"/>
          <a:srcRect l="41738" t="32298" r="44102" b="49997"/>
          <a:stretch/>
        </p:blipFill>
        <p:spPr>
          <a:xfrm>
            <a:off x="3751550" y="3260717"/>
            <a:ext cx="1726406" cy="1169194"/>
          </a:xfrm>
          <a:prstGeom prst="rect">
            <a:avLst/>
          </a:prstGeom>
        </p:spPr>
      </p:pic>
      <p:pic>
        <p:nvPicPr>
          <p:cNvPr id="34" name="Picture 33">
            <a:extLst>
              <a:ext uri="{FF2B5EF4-FFF2-40B4-BE49-F238E27FC236}">
                <a16:creationId xmlns:a16="http://schemas.microsoft.com/office/drawing/2014/main" id="{904D11FF-8444-4573-B975-9D281463C235}"/>
              </a:ext>
            </a:extLst>
          </p:cNvPr>
          <p:cNvPicPr>
            <a:picLocks noChangeAspect="1"/>
          </p:cNvPicPr>
          <p:nvPr/>
        </p:nvPicPr>
        <p:blipFill rotWithShape="1">
          <a:blip r:embed="rId2"/>
          <a:srcRect l="31855" t="52957" r="53790" b="29230"/>
          <a:stretch/>
        </p:blipFill>
        <p:spPr>
          <a:xfrm>
            <a:off x="563532" y="3733800"/>
            <a:ext cx="1750218" cy="1176337"/>
          </a:xfrm>
          <a:prstGeom prst="rect">
            <a:avLst/>
          </a:prstGeom>
        </p:spPr>
      </p:pic>
      <p:pic>
        <p:nvPicPr>
          <p:cNvPr id="35" name="Picture 34">
            <a:extLst>
              <a:ext uri="{FF2B5EF4-FFF2-40B4-BE49-F238E27FC236}">
                <a16:creationId xmlns:a16="http://schemas.microsoft.com/office/drawing/2014/main" id="{B55880E7-E896-4BE7-94FA-5A47F6F3B4EF}"/>
              </a:ext>
            </a:extLst>
          </p:cNvPr>
          <p:cNvPicPr>
            <a:picLocks noChangeAspect="1"/>
          </p:cNvPicPr>
          <p:nvPr/>
        </p:nvPicPr>
        <p:blipFill rotWithShape="1">
          <a:blip r:embed="rId2"/>
          <a:srcRect l="21512" t="32011" r="64191" b="50284"/>
          <a:stretch/>
        </p:blipFill>
        <p:spPr>
          <a:xfrm>
            <a:off x="563532" y="2152542"/>
            <a:ext cx="1743076" cy="1169194"/>
          </a:xfrm>
          <a:prstGeom prst="rect">
            <a:avLst/>
          </a:prstGeom>
        </p:spPr>
      </p:pic>
      <p:sp>
        <p:nvSpPr>
          <p:cNvPr id="37" name="Rectangle 36">
            <a:extLst>
              <a:ext uri="{FF2B5EF4-FFF2-40B4-BE49-F238E27FC236}">
                <a16:creationId xmlns:a16="http://schemas.microsoft.com/office/drawing/2014/main" id="{C8A62ABE-BBB2-4824-B2CB-2425E5236B4B}"/>
              </a:ext>
            </a:extLst>
          </p:cNvPr>
          <p:cNvSpPr/>
          <p:nvPr/>
        </p:nvSpPr>
        <p:spPr>
          <a:xfrm>
            <a:off x="117822" y="2417496"/>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38" name="Rectangle 37">
            <a:extLst>
              <a:ext uri="{FF2B5EF4-FFF2-40B4-BE49-F238E27FC236}">
                <a16:creationId xmlns:a16="http://schemas.microsoft.com/office/drawing/2014/main" id="{EAB75940-7E86-452B-A4BD-BADF2F1993C6}"/>
              </a:ext>
            </a:extLst>
          </p:cNvPr>
          <p:cNvSpPr/>
          <p:nvPr/>
        </p:nvSpPr>
        <p:spPr>
          <a:xfrm>
            <a:off x="3978084" y="2891385"/>
            <a:ext cx="1297150" cy="369332"/>
          </a:xfrm>
          <a:prstGeom prst="rect">
            <a:avLst/>
          </a:prstGeom>
        </p:spPr>
        <p:txBody>
          <a:bodyPr wrap="none">
            <a:spAutoFit/>
          </a:bodyPr>
          <a:lstStyle/>
          <a:p>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sp>
        <p:nvSpPr>
          <p:cNvPr id="39" name="Rectangle 38">
            <a:extLst>
              <a:ext uri="{FF2B5EF4-FFF2-40B4-BE49-F238E27FC236}">
                <a16:creationId xmlns:a16="http://schemas.microsoft.com/office/drawing/2014/main" id="{56377178-4100-493D-9D00-F76F5F6C36D8}"/>
              </a:ext>
            </a:extLst>
          </p:cNvPr>
          <p:cNvSpPr/>
          <p:nvPr/>
        </p:nvSpPr>
        <p:spPr>
          <a:xfrm>
            <a:off x="87364" y="4049631"/>
            <a:ext cx="417102" cy="369332"/>
          </a:xfrm>
          <a:prstGeom prst="rect">
            <a:avLst/>
          </a:prstGeom>
        </p:spPr>
        <p:txBody>
          <a:bodyPr wrap="none">
            <a:spAutoFit/>
          </a:bodyPr>
          <a:lstStyle/>
          <a:p>
            <a:r>
              <a:rPr lang="en-US" dirty="0"/>
              <a:t> </a:t>
            </a:r>
            <a:r>
              <a:rPr lang="en-US" b="1" dirty="0">
                <a:solidFill>
                  <a:srgbClr val="0070C0"/>
                </a:solidFill>
              </a:rPr>
              <a:t>K</a:t>
            </a:r>
            <a:r>
              <a:rPr lang="en-US" dirty="0"/>
              <a:t> </a:t>
            </a:r>
          </a:p>
        </p:txBody>
      </p:sp>
      <p:pic>
        <p:nvPicPr>
          <p:cNvPr id="41" name="Picture 8" descr="150 years ago: Telegraph wire to support the campaign | To the ...">
            <a:extLst>
              <a:ext uri="{FF2B5EF4-FFF2-40B4-BE49-F238E27FC236}">
                <a16:creationId xmlns:a16="http://schemas.microsoft.com/office/drawing/2014/main" id="{1FCCFFFB-B3E9-4CD4-AD74-B5189F54E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697686" y="2398629"/>
            <a:ext cx="795338" cy="85248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075E7A0C-47B4-4B32-8099-048F6E373133}"/>
              </a:ext>
            </a:extLst>
          </p:cNvPr>
          <p:cNvPicPr>
            <a:picLocks noChangeAspect="1"/>
          </p:cNvPicPr>
          <p:nvPr/>
        </p:nvPicPr>
        <p:blipFill rotWithShape="1">
          <a:blip r:embed="rId2"/>
          <a:srcRect l="41738" t="32298" r="44102" b="49997"/>
          <a:stretch/>
        </p:blipFill>
        <p:spPr>
          <a:xfrm>
            <a:off x="6803267" y="3235391"/>
            <a:ext cx="1726406" cy="1169194"/>
          </a:xfrm>
          <a:prstGeom prst="rect">
            <a:avLst/>
          </a:prstGeom>
        </p:spPr>
      </p:pic>
      <p:sp>
        <p:nvSpPr>
          <p:cNvPr id="43" name="Rectangle 42">
            <a:extLst>
              <a:ext uri="{FF2B5EF4-FFF2-40B4-BE49-F238E27FC236}">
                <a16:creationId xmlns:a16="http://schemas.microsoft.com/office/drawing/2014/main" id="{70FEF9A8-0FF3-4389-A170-7AAD7CAECA49}"/>
              </a:ext>
            </a:extLst>
          </p:cNvPr>
          <p:cNvSpPr/>
          <p:nvPr/>
        </p:nvSpPr>
        <p:spPr>
          <a:xfrm>
            <a:off x="7029801" y="2866059"/>
            <a:ext cx="1297150" cy="369332"/>
          </a:xfrm>
          <a:prstGeom prst="rect">
            <a:avLst/>
          </a:prstGeom>
        </p:spPr>
        <p:txBody>
          <a:bodyPr wrap="none">
            <a:spAutoFit/>
          </a:bodyPr>
          <a:lstStyle/>
          <a:p>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sp>
        <p:nvSpPr>
          <p:cNvPr id="45" name="Rectangle 44">
            <a:extLst>
              <a:ext uri="{FF2B5EF4-FFF2-40B4-BE49-F238E27FC236}">
                <a16:creationId xmlns:a16="http://schemas.microsoft.com/office/drawing/2014/main" id="{4709036E-8730-4F06-BEE2-4C1F045F5D22}"/>
              </a:ext>
            </a:extLst>
          </p:cNvPr>
          <p:cNvSpPr/>
          <p:nvPr/>
        </p:nvSpPr>
        <p:spPr>
          <a:xfrm>
            <a:off x="11687252" y="2496727"/>
            <a:ext cx="417102" cy="369332"/>
          </a:xfrm>
          <a:prstGeom prst="rect">
            <a:avLst/>
          </a:prstGeom>
        </p:spPr>
        <p:txBody>
          <a:bodyPr wrap="none">
            <a:spAutoFit/>
          </a:bodyPr>
          <a:lstStyle/>
          <a:p>
            <a:r>
              <a:rPr lang="en-US" dirty="0"/>
              <a:t> </a:t>
            </a:r>
            <a:r>
              <a:rPr lang="en-US" b="1" dirty="0">
                <a:solidFill>
                  <a:srgbClr val="0070C0"/>
                </a:solidFill>
              </a:rPr>
              <a:t>K</a:t>
            </a:r>
            <a:r>
              <a:rPr lang="en-US" dirty="0"/>
              <a:t> </a:t>
            </a:r>
          </a:p>
        </p:txBody>
      </p:sp>
      <p:sp>
        <p:nvSpPr>
          <p:cNvPr id="56" name="Rectangle 55">
            <a:extLst>
              <a:ext uri="{FF2B5EF4-FFF2-40B4-BE49-F238E27FC236}">
                <a16:creationId xmlns:a16="http://schemas.microsoft.com/office/drawing/2014/main" id="{DF6DC861-28DB-438B-9F8C-EACECB8AE3FE}"/>
              </a:ext>
            </a:extLst>
          </p:cNvPr>
          <p:cNvSpPr/>
          <p:nvPr/>
        </p:nvSpPr>
        <p:spPr>
          <a:xfrm>
            <a:off x="10259790" y="4947771"/>
            <a:ext cx="1191352" cy="369332"/>
          </a:xfrm>
          <a:prstGeom prst="rect">
            <a:avLst/>
          </a:prstGeom>
        </p:spPr>
        <p:txBody>
          <a:bodyPr wrap="none">
            <a:spAutoFit/>
          </a:bodyPr>
          <a:lstStyle/>
          <a:p>
            <a:r>
              <a:rPr lang="en-US" b="1" dirty="0"/>
              <a:t>C </a:t>
            </a:r>
            <a:r>
              <a:rPr lang="en-US" dirty="0"/>
              <a:t>⊕ </a:t>
            </a:r>
            <a:r>
              <a:rPr lang="en-US" b="1" dirty="0">
                <a:solidFill>
                  <a:srgbClr val="0070C0"/>
                </a:solidFill>
              </a:rPr>
              <a:t>K </a:t>
            </a:r>
            <a:r>
              <a:rPr lang="en-US" b="1" dirty="0"/>
              <a:t>=</a:t>
            </a:r>
            <a:r>
              <a:rPr lang="en-US" dirty="0"/>
              <a:t> </a:t>
            </a:r>
            <a:r>
              <a:rPr lang="en-US" b="1" dirty="0">
                <a:solidFill>
                  <a:srgbClr val="FF0000"/>
                </a:solidFill>
              </a:rPr>
              <a:t>M</a:t>
            </a:r>
            <a:endParaRPr lang="en-US" dirty="0"/>
          </a:p>
        </p:txBody>
      </p:sp>
      <p:sp>
        <p:nvSpPr>
          <p:cNvPr id="57" name="Rectangle 56">
            <a:extLst>
              <a:ext uri="{FF2B5EF4-FFF2-40B4-BE49-F238E27FC236}">
                <a16:creationId xmlns:a16="http://schemas.microsoft.com/office/drawing/2014/main" id="{E820BCAB-C573-4081-B375-DEEBDC4DC967}"/>
              </a:ext>
            </a:extLst>
          </p:cNvPr>
          <p:cNvSpPr/>
          <p:nvPr/>
        </p:nvSpPr>
        <p:spPr>
          <a:xfrm>
            <a:off x="345688" y="539139"/>
            <a:ext cx="11728490" cy="923330"/>
          </a:xfrm>
          <a:prstGeom prst="rect">
            <a:avLst/>
          </a:prstGeom>
        </p:spPr>
        <p:txBody>
          <a:bodyPr wrap="square">
            <a:spAutoFit/>
          </a:bodyPr>
          <a:lstStyle/>
          <a:p>
            <a:r>
              <a:rPr lang="en-US" dirty="0"/>
              <a:t>Data from “Practical free-space quantum key distribution over 10 km in daylight and at night,” R. J. Hughes, J. E. </a:t>
            </a:r>
            <a:r>
              <a:rPr lang="en-US" dirty="0" err="1"/>
              <a:t>Nordholt</a:t>
            </a:r>
            <a:r>
              <a:rPr lang="en-US" dirty="0"/>
              <a:t>, D. </a:t>
            </a:r>
            <a:r>
              <a:rPr lang="en-US" dirty="0" err="1"/>
              <a:t>Derkacs</a:t>
            </a:r>
            <a:r>
              <a:rPr lang="en-US" dirty="0"/>
              <a:t>, C. G. Peterson, </a:t>
            </a:r>
            <a:r>
              <a:rPr lang="en-US" i="1" dirty="0"/>
              <a:t>New J. Phys. </a:t>
            </a:r>
            <a:r>
              <a:rPr lang="en-US" b="1" dirty="0"/>
              <a:t>4</a:t>
            </a:r>
            <a:r>
              <a:rPr lang="en-US" i="1" dirty="0"/>
              <a:t>,</a:t>
            </a:r>
            <a:r>
              <a:rPr lang="en-US" dirty="0"/>
              <a:t> 43 (2002)</a:t>
            </a:r>
            <a:r>
              <a:rPr lang="en-US" i="1" dirty="0"/>
              <a:t>. </a:t>
            </a:r>
            <a:r>
              <a:rPr lang="en-US" dirty="0"/>
              <a:t>The message</a:t>
            </a:r>
            <a:r>
              <a:rPr lang="en-US" i="1" dirty="0"/>
              <a:t> </a:t>
            </a:r>
            <a:r>
              <a:rPr lang="en-US" b="1" dirty="0">
                <a:solidFill>
                  <a:srgbClr val="FF0000"/>
                </a:solidFill>
              </a:rPr>
              <a:t>M</a:t>
            </a:r>
            <a:r>
              <a:rPr lang="en-US" dirty="0"/>
              <a:t> is a 12-bit color digital image of </a:t>
            </a:r>
            <a:r>
              <a:rPr lang="fr-FR" dirty="0"/>
              <a:t>140 </a:t>
            </a:r>
            <a:r>
              <a:rPr lang="fr-FR" i="1" dirty="0"/>
              <a:t>× </a:t>
            </a:r>
            <a:r>
              <a:rPr lang="fr-FR" dirty="0"/>
              <a:t>94 pixels. </a:t>
            </a:r>
            <a:r>
              <a:rPr lang="en-US" b="1" dirty="0">
                <a:solidFill>
                  <a:srgbClr val="0070C0"/>
                </a:solidFill>
              </a:rPr>
              <a:t>K</a:t>
            </a:r>
            <a:r>
              <a:rPr lang="en-US" b="1" dirty="0"/>
              <a:t> </a:t>
            </a:r>
            <a:r>
              <a:rPr lang="en-US" dirty="0"/>
              <a:t>was generated by quantum cryptography. The cyphertext</a:t>
            </a:r>
            <a:r>
              <a:rPr lang="en-US" b="1" dirty="0"/>
              <a:t> C</a:t>
            </a:r>
            <a:r>
              <a:rPr lang="en-US" dirty="0"/>
              <a:t> was transmitted by Alice to Bob by free-space optical telegraphy.</a:t>
            </a:r>
            <a:r>
              <a:rPr lang="en-US" i="1" dirty="0"/>
              <a:t> </a:t>
            </a:r>
            <a:endParaRPr lang="en-US" dirty="0"/>
          </a:p>
        </p:txBody>
      </p:sp>
      <p:sp>
        <p:nvSpPr>
          <p:cNvPr id="58" name="TextBox 57">
            <a:extLst>
              <a:ext uri="{FF2B5EF4-FFF2-40B4-BE49-F238E27FC236}">
                <a16:creationId xmlns:a16="http://schemas.microsoft.com/office/drawing/2014/main" id="{4BC9D8BB-1816-4029-9ED1-93A49EF3686E}"/>
              </a:ext>
            </a:extLst>
          </p:cNvPr>
          <p:cNvSpPr txBox="1"/>
          <p:nvPr/>
        </p:nvSpPr>
        <p:spPr>
          <a:xfrm>
            <a:off x="2726840" y="4232972"/>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sp>
        <p:nvSpPr>
          <p:cNvPr id="59" name="TextBox 58">
            <a:extLst>
              <a:ext uri="{FF2B5EF4-FFF2-40B4-BE49-F238E27FC236}">
                <a16:creationId xmlns:a16="http://schemas.microsoft.com/office/drawing/2014/main" id="{362D1398-0150-4BBE-94E7-7AD81C7D70E1}"/>
              </a:ext>
            </a:extLst>
          </p:cNvPr>
          <p:cNvSpPr txBox="1"/>
          <p:nvPr/>
        </p:nvSpPr>
        <p:spPr>
          <a:xfrm>
            <a:off x="8992186" y="424628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cxnSp>
        <p:nvCxnSpPr>
          <p:cNvPr id="61" name="Straight Arrow Connector 60">
            <a:extLst>
              <a:ext uri="{FF2B5EF4-FFF2-40B4-BE49-F238E27FC236}">
                <a16:creationId xmlns:a16="http://schemas.microsoft.com/office/drawing/2014/main" id="{9CA98C35-C6F4-43DE-B1E9-70F729A4870F}"/>
              </a:ext>
            </a:extLst>
          </p:cNvPr>
          <p:cNvCxnSpPr/>
          <p:nvPr/>
        </p:nvCxnSpPr>
        <p:spPr>
          <a:xfrm>
            <a:off x="5697686" y="3808139"/>
            <a:ext cx="795338" cy="0"/>
          </a:xfrm>
          <a:prstGeom prst="straightConnector1">
            <a:avLst/>
          </a:prstGeom>
          <a:ln w="698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1A8AEB21-F54D-462A-A42B-3D60B4D663D6}"/>
              </a:ext>
            </a:extLst>
          </p:cNvPr>
          <p:cNvSpPr txBox="1"/>
          <p:nvPr/>
        </p:nvSpPr>
        <p:spPr>
          <a:xfrm>
            <a:off x="5921062" y="3161573"/>
            <a:ext cx="474938" cy="307777"/>
          </a:xfrm>
          <a:prstGeom prst="rect">
            <a:avLst/>
          </a:prstGeom>
          <a:noFill/>
        </p:spPr>
        <p:txBody>
          <a:bodyPr wrap="none" rtlCol="0">
            <a:spAutoFit/>
          </a:bodyPr>
          <a:lstStyle/>
          <a:p>
            <a:pPr algn="ctr"/>
            <a:r>
              <a:rPr lang="en-US" sz="1400" b="1" dirty="0">
                <a:latin typeface="Garamond" panose="02020404030301010803" pitchFamily="18" charset="0"/>
              </a:rPr>
              <a:t>Eve</a:t>
            </a:r>
          </a:p>
        </p:txBody>
      </p:sp>
      <p:sp>
        <p:nvSpPr>
          <p:cNvPr id="26" name="TextBox 25">
            <a:extLst>
              <a:ext uri="{FF2B5EF4-FFF2-40B4-BE49-F238E27FC236}">
                <a16:creationId xmlns:a16="http://schemas.microsoft.com/office/drawing/2014/main" id="{74FFF4B3-A8F8-4CF8-AF37-AD987E4DF545}"/>
              </a:ext>
            </a:extLst>
          </p:cNvPr>
          <p:cNvSpPr txBox="1"/>
          <p:nvPr/>
        </p:nvSpPr>
        <p:spPr>
          <a:xfrm>
            <a:off x="1174496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27</a:t>
            </a:fld>
            <a:endParaRPr lang="en-US" b="1" dirty="0"/>
          </a:p>
        </p:txBody>
      </p:sp>
      <p:sp>
        <p:nvSpPr>
          <p:cNvPr id="3" name="TextBox 2">
            <a:extLst>
              <a:ext uri="{FF2B5EF4-FFF2-40B4-BE49-F238E27FC236}">
                <a16:creationId xmlns:a16="http://schemas.microsoft.com/office/drawing/2014/main" id="{AF969678-F548-DDE4-6D10-505A830BFC87}"/>
              </a:ext>
            </a:extLst>
          </p:cNvPr>
          <p:cNvSpPr txBox="1"/>
          <p:nvPr/>
        </p:nvSpPr>
        <p:spPr>
          <a:xfrm>
            <a:off x="660036" y="5834962"/>
            <a:ext cx="10863627" cy="923330"/>
          </a:xfrm>
          <a:prstGeom prst="rect">
            <a:avLst/>
          </a:prstGeom>
          <a:noFill/>
        </p:spPr>
        <p:txBody>
          <a:bodyPr wrap="square">
            <a:spAutoFit/>
          </a:bodyPr>
          <a:lstStyle/>
          <a:p>
            <a:r>
              <a:rPr lang="en-US" sz="1800" b="1" dirty="0"/>
              <a:t>Exercise. </a:t>
            </a:r>
            <a:r>
              <a:rPr lang="en-US" sz="1800" dirty="0"/>
              <a:t>Show that for any given image </a:t>
            </a:r>
            <a:r>
              <a:rPr lang="en-US" sz="1800" b="1" dirty="0">
                <a:solidFill>
                  <a:srgbClr val="FF0000"/>
                </a:solidFill>
              </a:rPr>
              <a:t>M</a:t>
            </a:r>
            <a:r>
              <a:rPr lang="en-US" sz="1800" b="1" dirty="0"/>
              <a:t> </a:t>
            </a:r>
            <a:r>
              <a:rPr lang="en-US" sz="1800" dirty="0"/>
              <a:t>and given cyphertext </a:t>
            </a:r>
            <a:r>
              <a:rPr lang="en-US" b="1" dirty="0"/>
              <a:t>C</a:t>
            </a:r>
            <a:r>
              <a:rPr lang="en-US" dirty="0"/>
              <a:t>, there is a </a:t>
            </a:r>
            <a:r>
              <a:rPr lang="en-US" b="1" dirty="0">
                <a:solidFill>
                  <a:srgbClr val="0070C0"/>
                </a:solidFill>
              </a:rPr>
              <a:t>K </a:t>
            </a:r>
            <a:r>
              <a:rPr lang="en-US" dirty="0"/>
              <a:t>for which</a:t>
            </a:r>
            <a:r>
              <a:rPr lang="en-US" b="1" dirty="0"/>
              <a:t> C </a:t>
            </a:r>
            <a:r>
              <a:rPr lang="en-US" dirty="0"/>
              <a:t>⊕ </a:t>
            </a:r>
            <a:r>
              <a:rPr lang="en-US" b="1" dirty="0">
                <a:solidFill>
                  <a:srgbClr val="0070C0"/>
                </a:solidFill>
              </a:rPr>
              <a:t>K </a:t>
            </a:r>
            <a:r>
              <a:rPr lang="en-US" b="1" dirty="0"/>
              <a:t>=</a:t>
            </a:r>
            <a:r>
              <a:rPr lang="en-US" dirty="0"/>
              <a:t> </a:t>
            </a:r>
            <a:r>
              <a:rPr lang="en-US" b="1" dirty="0">
                <a:solidFill>
                  <a:srgbClr val="FF0000"/>
                </a:solidFill>
              </a:rPr>
              <a:t>M</a:t>
            </a:r>
            <a:r>
              <a:rPr lang="en-US" b="1" dirty="0"/>
              <a:t>. </a:t>
            </a:r>
          </a:p>
          <a:p>
            <a:r>
              <a:rPr lang="en-US" dirty="0"/>
              <a:t>An implication of this is that Eve can record any public </a:t>
            </a:r>
            <a:r>
              <a:rPr lang="en-US" b="1" dirty="0"/>
              <a:t>C</a:t>
            </a:r>
            <a:r>
              <a:rPr lang="en-US" dirty="0"/>
              <a:t>, and then produce a key </a:t>
            </a:r>
            <a:r>
              <a:rPr lang="en-US" b="1" dirty="0">
                <a:solidFill>
                  <a:srgbClr val="0070C0"/>
                </a:solidFill>
              </a:rPr>
              <a:t>K </a:t>
            </a:r>
            <a:r>
              <a:rPr lang="en-US" dirty="0"/>
              <a:t>that yields an M of her choice. </a:t>
            </a:r>
          </a:p>
          <a:p>
            <a:r>
              <a:rPr lang="en-US" b="1" dirty="0"/>
              <a:t>  </a:t>
            </a:r>
            <a:r>
              <a:rPr lang="en-US" sz="1800" b="1" dirty="0"/>
              <a:t> </a:t>
            </a:r>
            <a:endParaRPr lang="en-US" dirty="0"/>
          </a:p>
        </p:txBody>
      </p:sp>
      <p:sp>
        <p:nvSpPr>
          <p:cNvPr id="4" name="TextBox 3">
            <a:extLst>
              <a:ext uri="{FF2B5EF4-FFF2-40B4-BE49-F238E27FC236}">
                <a16:creationId xmlns:a16="http://schemas.microsoft.com/office/drawing/2014/main" id="{6095284D-6AF5-EE4A-49BF-D0FE76495BEA}"/>
              </a:ext>
            </a:extLst>
          </p:cNvPr>
          <p:cNvSpPr txBox="1"/>
          <p:nvPr/>
        </p:nvSpPr>
        <p:spPr>
          <a:xfrm>
            <a:off x="5948747" y="4026372"/>
            <a:ext cx="286207" cy="369332"/>
          </a:xfrm>
          <a:prstGeom prst="rect">
            <a:avLst/>
          </a:prstGeom>
          <a:noFill/>
        </p:spPr>
        <p:txBody>
          <a:bodyPr wrap="square">
            <a:spAutoFit/>
          </a:bodyPr>
          <a:lstStyle/>
          <a:p>
            <a:r>
              <a:rPr lang="en-US" b="1" dirty="0"/>
              <a:t>C</a:t>
            </a:r>
            <a:endParaRPr lang="en-US" dirty="0"/>
          </a:p>
        </p:txBody>
      </p:sp>
    </p:spTree>
    <p:extLst>
      <p:ext uri="{BB962C8B-B14F-4D97-AF65-F5344CB8AC3E}">
        <p14:creationId xmlns:p14="http://schemas.microsoft.com/office/powerpoint/2010/main" val="4111102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764A04-FFE6-4C59-A96B-3B43F41AB9E7}"/>
              </a:ext>
            </a:extLst>
          </p:cNvPr>
          <p:cNvSpPr txBox="1"/>
          <p:nvPr/>
        </p:nvSpPr>
        <p:spPr>
          <a:xfrm>
            <a:off x="212153" y="-108756"/>
            <a:ext cx="5806168" cy="646331"/>
          </a:xfrm>
          <a:prstGeom prst="rect">
            <a:avLst/>
          </a:prstGeom>
          <a:noFill/>
        </p:spPr>
        <p:txBody>
          <a:bodyPr wrap="square" rtlCol="0">
            <a:spAutoFit/>
          </a:bodyPr>
          <a:lstStyle/>
          <a:p>
            <a:pPr algn="ctr"/>
            <a:r>
              <a:rPr lang="en-US" sz="3600" b="1" dirty="0">
                <a:solidFill>
                  <a:schemeClr val="bg1"/>
                </a:solidFill>
              </a:rPr>
              <a:t>Outline</a:t>
            </a:r>
          </a:p>
        </p:txBody>
      </p:sp>
      <p:pic>
        <p:nvPicPr>
          <p:cNvPr id="8" name="Picture 6">
            <a:extLst>
              <a:ext uri="{FF2B5EF4-FFF2-40B4-BE49-F238E27FC236}">
                <a16:creationId xmlns:a16="http://schemas.microsoft.com/office/drawing/2014/main" id="{946F8CB4-5E65-4086-804B-5D6DCF72A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4551" y="1210450"/>
            <a:ext cx="2705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00B1346-1A94-4221-96E1-62B8EA245083}"/>
              </a:ext>
            </a:extLst>
          </p:cNvPr>
          <p:cNvSpPr txBox="1"/>
          <p:nvPr/>
        </p:nvSpPr>
        <p:spPr>
          <a:xfrm>
            <a:off x="8702607" y="5051668"/>
            <a:ext cx="3224989" cy="707886"/>
          </a:xfrm>
          <a:prstGeom prst="rect">
            <a:avLst/>
          </a:prstGeom>
          <a:noFill/>
        </p:spPr>
        <p:txBody>
          <a:bodyPr wrap="square" rtlCol="0">
            <a:spAutoFit/>
          </a:bodyPr>
          <a:lstStyle/>
          <a:p>
            <a:pPr algn="ctr"/>
            <a:r>
              <a:rPr lang="en-US" sz="2400" dirty="0"/>
              <a:t>Claude Shannon</a:t>
            </a:r>
          </a:p>
          <a:p>
            <a:pPr algn="ctr"/>
            <a:r>
              <a:rPr lang="en-US" sz="1600" dirty="0"/>
              <a:t>1916–2001</a:t>
            </a:r>
          </a:p>
        </p:txBody>
      </p:sp>
      <p:pic>
        <p:nvPicPr>
          <p:cNvPr id="10" name="Picture 9">
            <a:extLst>
              <a:ext uri="{FF2B5EF4-FFF2-40B4-BE49-F238E27FC236}">
                <a16:creationId xmlns:a16="http://schemas.microsoft.com/office/drawing/2014/main" id="{A099859E-653E-40EE-BE02-84CEF204C397}"/>
              </a:ext>
            </a:extLst>
          </p:cNvPr>
          <p:cNvPicPr>
            <a:picLocks noChangeAspect="1"/>
          </p:cNvPicPr>
          <p:nvPr/>
        </p:nvPicPr>
        <p:blipFill rotWithShape="1">
          <a:blip r:embed="rId3"/>
          <a:srcRect l="12621" t="29315" r="65336" b="20620"/>
          <a:stretch/>
        </p:blipFill>
        <p:spPr>
          <a:xfrm>
            <a:off x="4752277" y="1247964"/>
            <a:ext cx="2687445" cy="3306336"/>
          </a:xfrm>
          <a:prstGeom prst="rect">
            <a:avLst/>
          </a:prstGeom>
        </p:spPr>
      </p:pic>
      <p:sp>
        <p:nvSpPr>
          <p:cNvPr id="2" name="Rectangle 1">
            <a:extLst>
              <a:ext uri="{FF2B5EF4-FFF2-40B4-BE49-F238E27FC236}">
                <a16:creationId xmlns:a16="http://schemas.microsoft.com/office/drawing/2014/main" id="{552CDC57-AB5B-485A-84A5-C55EAAF0230F}"/>
              </a:ext>
            </a:extLst>
          </p:cNvPr>
          <p:cNvSpPr/>
          <p:nvPr/>
        </p:nvSpPr>
        <p:spPr>
          <a:xfrm>
            <a:off x="4494655" y="4585518"/>
            <a:ext cx="3224989" cy="707886"/>
          </a:xfrm>
          <a:prstGeom prst="rect">
            <a:avLst/>
          </a:prstGeom>
        </p:spPr>
        <p:txBody>
          <a:bodyPr wrap="square">
            <a:spAutoFit/>
          </a:bodyPr>
          <a:lstStyle/>
          <a:p>
            <a:pPr algn="ctr"/>
            <a:r>
              <a:rPr lang="en-US" sz="2400" dirty="0"/>
              <a:t>Joseph O. Mauborgne</a:t>
            </a:r>
          </a:p>
          <a:p>
            <a:pPr algn="ctr"/>
            <a:r>
              <a:rPr lang="en-US" sz="1600" dirty="0"/>
              <a:t>1881–1971</a:t>
            </a:r>
          </a:p>
        </p:txBody>
      </p:sp>
      <p:sp>
        <p:nvSpPr>
          <p:cNvPr id="11" name="TextBox 10">
            <a:extLst>
              <a:ext uri="{FF2B5EF4-FFF2-40B4-BE49-F238E27FC236}">
                <a16:creationId xmlns:a16="http://schemas.microsoft.com/office/drawing/2014/main" id="{2DAB0B96-5E22-44B9-AA30-8433169C5A12}"/>
              </a:ext>
            </a:extLst>
          </p:cNvPr>
          <p:cNvSpPr txBox="1"/>
          <p:nvPr/>
        </p:nvSpPr>
        <p:spPr>
          <a:xfrm>
            <a:off x="11683249" y="6361190"/>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28</a:t>
            </a:fld>
            <a:endParaRPr lang="en-US" b="1" dirty="0"/>
          </a:p>
        </p:txBody>
      </p:sp>
      <p:sp>
        <p:nvSpPr>
          <p:cNvPr id="12" name="TextBox 11">
            <a:extLst>
              <a:ext uri="{FF2B5EF4-FFF2-40B4-BE49-F238E27FC236}">
                <a16:creationId xmlns:a16="http://schemas.microsoft.com/office/drawing/2014/main" id="{06D086FC-14C9-4295-AF3C-9EB52697FF70}"/>
              </a:ext>
            </a:extLst>
          </p:cNvPr>
          <p:cNvSpPr txBox="1"/>
          <p:nvPr/>
        </p:nvSpPr>
        <p:spPr>
          <a:xfrm>
            <a:off x="212153" y="165534"/>
            <a:ext cx="6419210" cy="923330"/>
          </a:xfrm>
          <a:prstGeom prst="rect">
            <a:avLst/>
          </a:prstGeom>
          <a:noFill/>
        </p:spPr>
        <p:txBody>
          <a:bodyPr wrap="square">
            <a:spAutoFit/>
          </a:bodyPr>
          <a:lstStyle/>
          <a:p>
            <a:r>
              <a:rPr lang="en-US" dirty="0"/>
              <a:t>“</a:t>
            </a:r>
            <a:r>
              <a:rPr lang="en-US" dirty="0" err="1"/>
              <a:t>Vernam</a:t>
            </a:r>
            <a:r>
              <a:rPr lang="en-US" dirty="0"/>
              <a:t> had invented the unbreakable cipher: “one-time tape” (OTT) for on-line TTY encryption. In 1919 he was granted a patent, perhaps one of the most important in the history of cryptography.”</a:t>
            </a:r>
          </a:p>
        </p:txBody>
      </p:sp>
      <p:sp>
        <p:nvSpPr>
          <p:cNvPr id="13" name="TextBox 12">
            <a:extLst>
              <a:ext uri="{FF2B5EF4-FFF2-40B4-BE49-F238E27FC236}">
                <a16:creationId xmlns:a16="http://schemas.microsoft.com/office/drawing/2014/main" id="{219E3DF3-41F8-4EE7-B31B-5D09EFBAB2E2}"/>
              </a:ext>
            </a:extLst>
          </p:cNvPr>
          <p:cNvSpPr txBox="1"/>
          <p:nvPr/>
        </p:nvSpPr>
        <p:spPr>
          <a:xfrm>
            <a:off x="6631363" y="233800"/>
            <a:ext cx="6419210" cy="646331"/>
          </a:xfrm>
          <a:prstGeom prst="rect">
            <a:avLst/>
          </a:prstGeom>
          <a:noFill/>
        </p:spPr>
        <p:txBody>
          <a:bodyPr wrap="square">
            <a:spAutoFit/>
          </a:bodyPr>
          <a:lstStyle/>
          <a:p>
            <a:r>
              <a:rPr lang="en-US" i="1" dirty="0"/>
              <a:t>Securing Record Communications: The TSEC/KW-26 </a:t>
            </a:r>
          </a:p>
          <a:p>
            <a:r>
              <a:rPr lang="en-US" dirty="0"/>
              <a:t>Melville Klein, National Security Agency</a:t>
            </a:r>
          </a:p>
        </p:txBody>
      </p:sp>
      <p:pic>
        <p:nvPicPr>
          <p:cNvPr id="7" name="Picture 6" descr="A picture containing text, window, painting, picture frame&#10;&#10;Description automatically generated">
            <a:extLst>
              <a:ext uri="{FF2B5EF4-FFF2-40B4-BE49-F238E27FC236}">
                <a16:creationId xmlns:a16="http://schemas.microsoft.com/office/drawing/2014/main" id="{04C2D97F-4CAA-4DA8-BA4E-57CC7C136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49" y="1395457"/>
            <a:ext cx="2730343" cy="3840480"/>
          </a:xfrm>
          <a:prstGeom prst="rect">
            <a:avLst/>
          </a:prstGeom>
        </p:spPr>
      </p:pic>
      <p:sp>
        <p:nvSpPr>
          <p:cNvPr id="15" name="TextBox 14">
            <a:extLst>
              <a:ext uri="{FF2B5EF4-FFF2-40B4-BE49-F238E27FC236}">
                <a16:creationId xmlns:a16="http://schemas.microsoft.com/office/drawing/2014/main" id="{C2CBD4EB-D1AB-49F8-BF02-0C1D9C50B6B1}"/>
              </a:ext>
            </a:extLst>
          </p:cNvPr>
          <p:cNvSpPr txBox="1"/>
          <p:nvPr/>
        </p:nvSpPr>
        <p:spPr>
          <a:xfrm>
            <a:off x="846571" y="5480005"/>
            <a:ext cx="2484841" cy="646331"/>
          </a:xfrm>
          <a:prstGeom prst="rect">
            <a:avLst/>
          </a:prstGeom>
          <a:noFill/>
        </p:spPr>
        <p:txBody>
          <a:bodyPr wrap="square">
            <a:spAutoFit/>
          </a:bodyPr>
          <a:lstStyle/>
          <a:p>
            <a:pPr algn="ctr"/>
            <a:r>
              <a:rPr lang="en-US" i="1" dirty="0"/>
              <a:t>Winter</a:t>
            </a:r>
            <a:r>
              <a:rPr lang="en-US" dirty="0"/>
              <a:t> (etching)</a:t>
            </a:r>
            <a:endParaRPr lang="en-US" i="1" dirty="0"/>
          </a:p>
          <a:p>
            <a:pPr algn="ctr"/>
            <a:r>
              <a:rPr lang="en-US" dirty="0"/>
              <a:t>J. O. Mauborgne 1947</a:t>
            </a:r>
          </a:p>
        </p:txBody>
      </p:sp>
      <p:sp>
        <p:nvSpPr>
          <p:cNvPr id="17" name="TextBox 16">
            <a:extLst>
              <a:ext uri="{FF2B5EF4-FFF2-40B4-BE49-F238E27FC236}">
                <a16:creationId xmlns:a16="http://schemas.microsoft.com/office/drawing/2014/main" id="{20719E58-2038-422C-9E6A-E3CD3F10C316}"/>
              </a:ext>
            </a:extLst>
          </p:cNvPr>
          <p:cNvSpPr txBox="1"/>
          <p:nvPr/>
        </p:nvSpPr>
        <p:spPr>
          <a:xfrm rot="16200000">
            <a:off x="-648722" y="3131030"/>
            <a:ext cx="2382591" cy="369332"/>
          </a:xfrm>
          <a:prstGeom prst="rect">
            <a:avLst/>
          </a:prstGeom>
          <a:noFill/>
        </p:spPr>
        <p:txBody>
          <a:bodyPr wrap="square">
            <a:spAutoFit/>
          </a:bodyPr>
          <a:lstStyle/>
          <a:p>
            <a:pPr algn="ctr"/>
            <a:r>
              <a:rPr lang="en-US" dirty="0"/>
              <a:t>invaluable.com</a:t>
            </a:r>
          </a:p>
        </p:txBody>
      </p:sp>
      <p:sp>
        <p:nvSpPr>
          <p:cNvPr id="18" name="TextBox 17">
            <a:extLst>
              <a:ext uri="{FF2B5EF4-FFF2-40B4-BE49-F238E27FC236}">
                <a16:creationId xmlns:a16="http://schemas.microsoft.com/office/drawing/2014/main" id="{CE1EDD87-0E8F-4E1E-88A4-71705886F794}"/>
              </a:ext>
            </a:extLst>
          </p:cNvPr>
          <p:cNvSpPr txBox="1"/>
          <p:nvPr/>
        </p:nvSpPr>
        <p:spPr>
          <a:xfrm>
            <a:off x="3565801" y="5232342"/>
            <a:ext cx="5448750" cy="646331"/>
          </a:xfrm>
          <a:prstGeom prst="rect">
            <a:avLst/>
          </a:prstGeom>
          <a:noFill/>
        </p:spPr>
        <p:txBody>
          <a:bodyPr wrap="square">
            <a:spAutoFit/>
          </a:bodyPr>
          <a:lstStyle/>
          <a:p>
            <a:pPr algn="ctr"/>
            <a:r>
              <a:rPr lang="en-US" dirty="0"/>
              <a:t>Chief, Army Signal Corps</a:t>
            </a:r>
          </a:p>
          <a:p>
            <a:pPr algn="ctr"/>
            <a:r>
              <a:rPr lang="en-US" dirty="0"/>
              <a:t>Trained at Corcoran Gallery and Art Institute of Chicago</a:t>
            </a:r>
          </a:p>
        </p:txBody>
      </p:sp>
      <p:sp>
        <p:nvSpPr>
          <p:cNvPr id="19" name="TextBox 18">
            <a:extLst>
              <a:ext uri="{FF2B5EF4-FFF2-40B4-BE49-F238E27FC236}">
                <a16:creationId xmlns:a16="http://schemas.microsoft.com/office/drawing/2014/main" id="{611D8CE0-568D-4EA0-9606-E600C0C2C0C2}"/>
              </a:ext>
            </a:extLst>
          </p:cNvPr>
          <p:cNvSpPr txBox="1"/>
          <p:nvPr/>
        </p:nvSpPr>
        <p:spPr>
          <a:xfrm>
            <a:off x="3784335" y="5878673"/>
            <a:ext cx="4959368" cy="646331"/>
          </a:xfrm>
          <a:prstGeom prst="rect">
            <a:avLst/>
          </a:prstGeom>
          <a:noFill/>
        </p:spPr>
        <p:txBody>
          <a:bodyPr wrap="square">
            <a:spAutoFit/>
          </a:bodyPr>
          <a:lstStyle/>
          <a:p>
            <a:r>
              <a:rPr lang="en-US" dirty="0"/>
              <a:t>Mauborgne conjectured that </a:t>
            </a:r>
            <a:r>
              <a:rPr lang="en-US" dirty="0" err="1"/>
              <a:t>Vernam</a:t>
            </a:r>
            <a:r>
              <a:rPr lang="en-US" dirty="0"/>
              <a:t> encryption with a random key </a:t>
            </a:r>
            <a:r>
              <a:rPr lang="en-US" b="1" dirty="0">
                <a:solidFill>
                  <a:srgbClr val="0070C0"/>
                </a:solidFill>
              </a:rPr>
              <a:t>K </a:t>
            </a:r>
            <a:r>
              <a:rPr lang="en-US" b="1" dirty="0"/>
              <a:t>would be unbreakable.</a:t>
            </a:r>
            <a:endParaRPr lang="en-US" dirty="0"/>
          </a:p>
        </p:txBody>
      </p:sp>
    </p:spTree>
    <p:extLst>
      <p:ext uri="{BB962C8B-B14F-4D97-AF65-F5344CB8AC3E}">
        <p14:creationId xmlns:p14="http://schemas.microsoft.com/office/powerpoint/2010/main" val="4236943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88CF765-3F9B-4288-AFA5-48DF869589B9}"/>
              </a:ext>
            </a:extLst>
          </p:cNvPr>
          <p:cNvSpPr/>
          <p:nvPr/>
        </p:nvSpPr>
        <p:spPr>
          <a:xfrm>
            <a:off x="7794887" y="2354521"/>
            <a:ext cx="386644" cy="369332"/>
          </a:xfrm>
          <a:prstGeom prst="rect">
            <a:avLst/>
          </a:prstGeom>
        </p:spPr>
        <p:txBody>
          <a:bodyPr wrap="none">
            <a:spAutoFit/>
          </a:bodyPr>
          <a:lstStyle/>
          <a:p>
            <a:r>
              <a:rPr lang="en-US" b="1" dirty="0">
                <a:solidFill>
                  <a:srgbClr val="FF0000"/>
                </a:solidFill>
              </a:rPr>
              <a:t>M</a:t>
            </a:r>
            <a:endParaRPr lang="en-US" dirty="0">
              <a:solidFill>
                <a:srgbClr val="FF0000"/>
              </a:solidFill>
            </a:endParaRPr>
          </a:p>
        </p:txBody>
      </p:sp>
      <p:sp>
        <p:nvSpPr>
          <p:cNvPr id="21" name="Rectangle 20">
            <a:extLst>
              <a:ext uri="{FF2B5EF4-FFF2-40B4-BE49-F238E27FC236}">
                <a16:creationId xmlns:a16="http://schemas.microsoft.com/office/drawing/2014/main" id="{EDA26004-BC54-40E9-940D-279531281298}"/>
              </a:ext>
            </a:extLst>
          </p:cNvPr>
          <p:cNvSpPr/>
          <p:nvPr/>
        </p:nvSpPr>
        <p:spPr>
          <a:xfrm>
            <a:off x="7832986" y="2726114"/>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22" name="Rectangle 21">
            <a:extLst>
              <a:ext uri="{FF2B5EF4-FFF2-40B4-BE49-F238E27FC236}">
                <a16:creationId xmlns:a16="http://schemas.microsoft.com/office/drawing/2014/main" id="{D390185B-4D4A-4B09-8D39-FDE411706BA9}"/>
              </a:ext>
            </a:extLst>
          </p:cNvPr>
          <p:cNvSpPr/>
          <p:nvPr/>
        </p:nvSpPr>
        <p:spPr>
          <a:xfrm>
            <a:off x="5931024" y="3138419"/>
            <a:ext cx="2343911" cy="369332"/>
          </a:xfrm>
          <a:prstGeom prst="rect">
            <a:avLst/>
          </a:prstGeom>
        </p:spPr>
        <p:txBody>
          <a:bodyPr wrap="none">
            <a:spAutoFit/>
          </a:bodyPr>
          <a:lstStyle/>
          <a:p>
            <a:r>
              <a:rPr lang="en-US" b="1" dirty="0">
                <a:solidFill>
                  <a:srgbClr val="FF0000"/>
                </a:solidFill>
              </a:rPr>
              <a:t>M</a:t>
            </a:r>
            <a:r>
              <a:rPr lang="en-US" dirty="0"/>
              <a:t> XOR </a:t>
            </a:r>
            <a:r>
              <a:rPr lang="en-US" b="1" dirty="0">
                <a:solidFill>
                  <a:srgbClr val="0070C0"/>
                </a:solidFill>
              </a:rPr>
              <a:t>K</a:t>
            </a:r>
            <a:r>
              <a:rPr lang="en-US" dirty="0"/>
              <a:t> = </a:t>
            </a:r>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pic>
        <p:nvPicPr>
          <p:cNvPr id="10242" name="Picture 2" descr="Book illustration, 'Drink me,' Alice in Wonderland, 1865 | Alice ...">
            <a:extLst>
              <a:ext uri="{FF2B5EF4-FFF2-40B4-BE49-F238E27FC236}">
                <a16:creationId xmlns:a16="http://schemas.microsoft.com/office/drawing/2014/main" id="{806CD10F-6CC4-4887-B91A-23B89830A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557" y="194920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atter engaging in rhetoric. Mad Hatter is telling a story to ...">
            <a:extLst>
              <a:ext uri="{FF2B5EF4-FFF2-40B4-BE49-F238E27FC236}">
                <a16:creationId xmlns:a16="http://schemas.microsoft.com/office/drawing/2014/main" id="{6A252944-FCF0-4339-868F-C9A35F14C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07" b="7361"/>
          <a:stretch/>
        </p:blipFill>
        <p:spPr bwMode="auto">
          <a:xfrm>
            <a:off x="6881557" y="439732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713A2BF-12A4-47BF-AAA1-0FA412FC50F8}"/>
              </a:ext>
            </a:extLst>
          </p:cNvPr>
          <p:cNvSpPr txBox="1"/>
          <p:nvPr/>
        </p:nvSpPr>
        <p:spPr>
          <a:xfrm>
            <a:off x="6999157" y="285061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30" name="Table 15">
            <a:extLst>
              <a:ext uri="{FF2B5EF4-FFF2-40B4-BE49-F238E27FC236}">
                <a16:creationId xmlns:a16="http://schemas.microsoft.com/office/drawing/2014/main" id="{F2300ED4-6EDB-4A88-AEA2-ED8A96D95622}"/>
              </a:ext>
            </a:extLst>
          </p:cNvPr>
          <p:cNvGraphicFramePr>
            <a:graphicFrameLocks noGrp="1"/>
          </p:cNvGraphicFramePr>
          <p:nvPr/>
        </p:nvGraphicFramePr>
        <p:xfrm>
          <a:off x="8558433" y="483592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24" name="Rectangle 23">
            <a:extLst>
              <a:ext uri="{FF2B5EF4-FFF2-40B4-BE49-F238E27FC236}">
                <a16:creationId xmlns:a16="http://schemas.microsoft.com/office/drawing/2014/main" id="{8EAE77EB-6CA0-4963-82AB-18635E7CB5C7}"/>
              </a:ext>
            </a:extLst>
          </p:cNvPr>
          <p:cNvSpPr/>
          <p:nvPr/>
        </p:nvSpPr>
        <p:spPr>
          <a:xfrm>
            <a:off x="7903978" y="4900793"/>
            <a:ext cx="306494" cy="369332"/>
          </a:xfrm>
          <a:prstGeom prst="rect">
            <a:avLst/>
          </a:prstGeom>
        </p:spPr>
        <p:txBody>
          <a:bodyPr wrap="none">
            <a:spAutoFit/>
          </a:bodyPr>
          <a:lstStyle/>
          <a:p>
            <a:r>
              <a:rPr lang="en-US" b="1" dirty="0"/>
              <a:t>C</a:t>
            </a:r>
            <a:endParaRPr lang="en-US" dirty="0"/>
          </a:p>
        </p:txBody>
      </p:sp>
      <p:sp>
        <p:nvSpPr>
          <p:cNvPr id="34" name="TextBox 33">
            <a:extLst>
              <a:ext uri="{FF2B5EF4-FFF2-40B4-BE49-F238E27FC236}">
                <a16:creationId xmlns:a16="http://schemas.microsoft.com/office/drawing/2014/main" id="{75DD320D-6390-4451-AE9A-71F8FE389229}"/>
              </a:ext>
            </a:extLst>
          </p:cNvPr>
          <p:cNvSpPr txBox="1"/>
          <p:nvPr/>
        </p:nvSpPr>
        <p:spPr>
          <a:xfrm>
            <a:off x="7095322" y="533045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sp>
        <p:nvSpPr>
          <p:cNvPr id="35" name="Rectangle 34">
            <a:extLst>
              <a:ext uri="{FF2B5EF4-FFF2-40B4-BE49-F238E27FC236}">
                <a16:creationId xmlns:a16="http://schemas.microsoft.com/office/drawing/2014/main" id="{65C1D698-7FC0-4A73-9E4C-2D9F3E64FDB4}"/>
              </a:ext>
            </a:extLst>
          </p:cNvPr>
          <p:cNvSpPr/>
          <p:nvPr/>
        </p:nvSpPr>
        <p:spPr>
          <a:xfrm>
            <a:off x="7899168" y="5261767"/>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39" name="Rectangle 38">
            <a:extLst>
              <a:ext uri="{FF2B5EF4-FFF2-40B4-BE49-F238E27FC236}">
                <a16:creationId xmlns:a16="http://schemas.microsoft.com/office/drawing/2014/main" id="{0E350B19-9FD8-4E72-B7FB-BC72E36A49C3}"/>
              </a:ext>
            </a:extLst>
          </p:cNvPr>
          <p:cNvSpPr/>
          <p:nvPr/>
        </p:nvSpPr>
        <p:spPr>
          <a:xfrm>
            <a:off x="7091696" y="5643463"/>
            <a:ext cx="1191352" cy="369332"/>
          </a:xfrm>
          <a:prstGeom prst="rect">
            <a:avLst/>
          </a:prstGeom>
        </p:spPr>
        <p:txBody>
          <a:bodyPr wrap="none">
            <a:spAutoFit/>
          </a:bodyPr>
          <a:lstStyle/>
          <a:p>
            <a:r>
              <a:rPr lang="en-US" b="1" dirty="0"/>
              <a:t>C</a:t>
            </a:r>
            <a:r>
              <a:rPr lang="en-US" dirty="0"/>
              <a:t> ⊕ </a:t>
            </a:r>
            <a:r>
              <a:rPr lang="en-US" b="1" dirty="0">
                <a:solidFill>
                  <a:srgbClr val="0070C0"/>
                </a:solidFill>
              </a:rPr>
              <a:t>K</a:t>
            </a:r>
            <a:r>
              <a:rPr lang="en-US" b="1" dirty="0"/>
              <a:t> = </a:t>
            </a:r>
            <a:r>
              <a:rPr lang="en-US" b="1" dirty="0">
                <a:solidFill>
                  <a:srgbClr val="FF0000"/>
                </a:solidFill>
              </a:rPr>
              <a:t>M</a:t>
            </a:r>
            <a:endParaRPr lang="en-US" dirty="0"/>
          </a:p>
        </p:txBody>
      </p:sp>
      <p:pic>
        <p:nvPicPr>
          <p:cNvPr id="43" name="Picture 8" descr="150 years ago: Telegraph wire to support the campaign | To the ...">
            <a:extLst>
              <a:ext uri="{FF2B5EF4-FFF2-40B4-BE49-F238E27FC236}">
                <a16:creationId xmlns:a16="http://schemas.microsoft.com/office/drawing/2014/main" id="{4447B3B9-FBA3-40ED-972B-DBD964D16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435402" y="3666968"/>
            <a:ext cx="795338" cy="8524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F4E9D3D-9E5B-4873-AB35-588DB3E92693}"/>
              </a:ext>
            </a:extLst>
          </p:cNvPr>
          <p:cNvSpPr txBox="1"/>
          <p:nvPr/>
        </p:nvSpPr>
        <p:spPr>
          <a:xfrm>
            <a:off x="9595602" y="4465512"/>
            <a:ext cx="474938" cy="307777"/>
          </a:xfrm>
          <a:prstGeom prst="rect">
            <a:avLst/>
          </a:prstGeom>
          <a:noFill/>
        </p:spPr>
        <p:txBody>
          <a:bodyPr wrap="none" rtlCol="0">
            <a:spAutoFit/>
          </a:bodyPr>
          <a:lstStyle/>
          <a:p>
            <a:pPr algn="ctr"/>
            <a:r>
              <a:rPr lang="en-US" sz="1400" b="1" dirty="0">
                <a:latin typeface="Garamond" panose="02020404030301010803" pitchFamily="18" charset="0"/>
              </a:rPr>
              <a:t>Eve</a:t>
            </a:r>
          </a:p>
        </p:txBody>
      </p:sp>
      <p:sp>
        <p:nvSpPr>
          <p:cNvPr id="47" name="Rectangle 46">
            <a:extLst>
              <a:ext uri="{FF2B5EF4-FFF2-40B4-BE49-F238E27FC236}">
                <a16:creationId xmlns:a16="http://schemas.microsoft.com/office/drawing/2014/main" id="{8E505492-0B4E-4FEA-9FCD-B4B65C3EF317}"/>
              </a:ext>
            </a:extLst>
          </p:cNvPr>
          <p:cNvSpPr/>
          <p:nvPr/>
        </p:nvSpPr>
        <p:spPr>
          <a:xfrm>
            <a:off x="7531720" y="446170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48" name="Rectangle 47">
            <a:extLst>
              <a:ext uri="{FF2B5EF4-FFF2-40B4-BE49-F238E27FC236}">
                <a16:creationId xmlns:a16="http://schemas.microsoft.com/office/drawing/2014/main" id="{51CCB96F-AC46-4496-8C3E-3F10059E7C5D}"/>
              </a:ext>
            </a:extLst>
          </p:cNvPr>
          <p:cNvSpPr/>
          <p:nvPr/>
        </p:nvSpPr>
        <p:spPr>
          <a:xfrm>
            <a:off x="6991728" y="192215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49" name="Table 15">
            <a:extLst>
              <a:ext uri="{FF2B5EF4-FFF2-40B4-BE49-F238E27FC236}">
                <a16:creationId xmlns:a16="http://schemas.microsoft.com/office/drawing/2014/main" id="{6BEC6BB6-41C7-40CF-BC52-A073EFABAB56}"/>
              </a:ext>
            </a:extLst>
          </p:cNvPr>
          <p:cNvGraphicFramePr>
            <a:graphicFrameLocks noGrp="1"/>
          </p:cNvGraphicFramePr>
          <p:nvPr>
            <p:extLst>
              <p:ext uri="{D42A27DB-BD31-4B8C-83A1-F6EECF244321}">
                <p14:modId xmlns:p14="http://schemas.microsoft.com/office/powerpoint/2010/main" val="3490356646"/>
              </p:ext>
            </p:extLst>
          </p:nvPr>
        </p:nvGraphicFramePr>
        <p:xfrm>
          <a:off x="8596533" y="270630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50" name="Table 15">
            <a:extLst>
              <a:ext uri="{FF2B5EF4-FFF2-40B4-BE49-F238E27FC236}">
                <a16:creationId xmlns:a16="http://schemas.microsoft.com/office/drawing/2014/main" id="{7F7D4625-4323-4F02-9124-6325D4FE07DA}"/>
              </a:ext>
            </a:extLst>
          </p:cNvPr>
          <p:cNvGraphicFramePr>
            <a:graphicFrameLocks noGrp="1"/>
          </p:cNvGraphicFramePr>
          <p:nvPr>
            <p:extLst>
              <p:ext uri="{D42A27DB-BD31-4B8C-83A1-F6EECF244321}">
                <p14:modId xmlns:p14="http://schemas.microsoft.com/office/powerpoint/2010/main" val="828627843"/>
              </p:ext>
            </p:extLst>
          </p:nvPr>
        </p:nvGraphicFramePr>
        <p:xfrm>
          <a:off x="8596533" y="232937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graphicFrame>
        <p:nvGraphicFramePr>
          <p:cNvPr id="29" name="Table 28">
            <a:extLst>
              <a:ext uri="{FF2B5EF4-FFF2-40B4-BE49-F238E27FC236}">
                <a16:creationId xmlns:a16="http://schemas.microsoft.com/office/drawing/2014/main" id="{4C4366A1-06E7-4001-86FE-BE32A65EB013}"/>
              </a:ext>
            </a:extLst>
          </p:cNvPr>
          <p:cNvGraphicFramePr>
            <a:graphicFrameLocks noGrp="1"/>
          </p:cNvGraphicFramePr>
          <p:nvPr>
            <p:extLst>
              <p:ext uri="{D42A27DB-BD31-4B8C-83A1-F6EECF244321}">
                <p14:modId xmlns:p14="http://schemas.microsoft.com/office/powerpoint/2010/main" val="4291490383"/>
              </p:ext>
            </p:extLst>
          </p:nvPr>
        </p:nvGraphicFramePr>
        <p:xfrm>
          <a:off x="8596533" y="314478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54" name="Table 53">
            <a:extLst>
              <a:ext uri="{FF2B5EF4-FFF2-40B4-BE49-F238E27FC236}">
                <a16:creationId xmlns:a16="http://schemas.microsoft.com/office/drawing/2014/main" id="{05C6F102-FB78-474A-A2FB-783EE14C428F}"/>
              </a:ext>
            </a:extLst>
          </p:cNvPr>
          <p:cNvGraphicFramePr>
            <a:graphicFrameLocks noGrp="1"/>
          </p:cNvGraphicFramePr>
          <p:nvPr/>
        </p:nvGraphicFramePr>
        <p:xfrm>
          <a:off x="8596533" y="4849731"/>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2471724148"/>
                    </a:ext>
                  </a:extLst>
                </a:gridCol>
                <a:gridCol w="394413">
                  <a:extLst>
                    <a:ext uri="{9D8B030D-6E8A-4147-A177-3AD203B41FA5}">
                      <a16:colId xmlns:a16="http://schemas.microsoft.com/office/drawing/2014/main" val="3849922381"/>
                    </a:ext>
                  </a:extLst>
                </a:gridCol>
                <a:gridCol w="394413">
                  <a:extLst>
                    <a:ext uri="{9D8B030D-6E8A-4147-A177-3AD203B41FA5}">
                      <a16:colId xmlns:a16="http://schemas.microsoft.com/office/drawing/2014/main" val="2861810618"/>
                    </a:ext>
                  </a:extLst>
                </a:gridCol>
                <a:gridCol w="394413">
                  <a:extLst>
                    <a:ext uri="{9D8B030D-6E8A-4147-A177-3AD203B41FA5}">
                      <a16:colId xmlns:a16="http://schemas.microsoft.com/office/drawing/2014/main" val="1839874962"/>
                    </a:ext>
                  </a:extLst>
                </a:gridCol>
                <a:gridCol w="394413">
                  <a:extLst>
                    <a:ext uri="{9D8B030D-6E8A-4147-A177-3AD203B41FA5}">
                      <a16:colId xmlns:a16="http://schemas.microsoft.com/office/drawing/2014/main" val="208475205"/>
                    </a:ext>
                  </a:extLst>
                </a:gridCol>
                <a:gridCol w="394413">
                  <a:extLst>
                    <a:ext uri="{9D8B030D-6E8A-4147-A177-3AD203B41FA5}">
                      <a16:colId xmlns:a16="http://schemas.microsoft.com/office/drawing/2014/main" val="2719971802"/>
                    </a:ext>
                  </a:extLst>
                </a:gridCol>
                <a:gridCol w="394413">
                  <a:extLst>
                    <a:ext uri="{9D8B030D-6E8A-4147-A177-3AD203B41FA5}">
                      <a16:colId xmlns:a16="http://schemas.microsoft.com/office/drawing/2014/main" val="326277148"/>
                    </a:ext>
                  </a:extLst>
                </a:gridCol>
                <a:gridCol w="394413">
                  <a:extLst>
                    <a:ext uri="{9D8B030D-6E8A-4147-A177-3AD203B41FA5}">
                      <a16:colId xmlns:a16="http://schemas.microsoft.com/office/drawing/2014/main" val="1501374088"/>
                    </a:ext>
                  </a:extLst>
                </a:gridCol>
              </a:tblGrid>
              <a:tr h="457200">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chemeClr val="tx1"/>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3856036404"/>
                  </a:ext>
                </a:extLst>
              </a:tr>
            </a:tbl>
          </a:graphicData>
        </a:graphic>
      </p:graphicFrame>
      <p:graphicFrame>
        <p:nvGraphicFramePr>
          <p:cNvPr id="55" name="Table 15">
            <a:extLst>
              <a:ext uri="{FF2B5EF4-FFF2-40B4-BE49-F238E27FC236}">
                <a16:creationId xmlns:a16="http://schemas.microsoft.com/office/drawing/2014/main" id="{B0650ACE-79B7-4CFC-AF07-545F44A5EE2B}"/>
              </a:ext>
            </a:extLst>
          </p:cNvPr>
          <p:cNvGraphicFramePr>
            <a:graphicFrameLocks noGrp="1"/>
          </p:cNvGraphicFramePr>
          <p:nvPr/>
        </p:nvGraphicFramePr>
        <p:xfrm>
          <a:off x="8588039" y="522101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graphicFrame>
        <p:nvGraphicFramePr>
          <p:cNvPr id="56" name="Table 15">
            <a:extLst>
              <a:ext uri="{FF2B5EF4-FFF2-40B4-BE49-F238E27FC236}">
                <a16:creationId xmlns:a16="http://schemas.microsoft.com/office/drawing/2014/main" id="{4D3A10C1-311F-4B98-A7EA-A253612620F4}"/>
              </a:ext>
            </a:extLst>
          </p:cNvPr>
          <p:cNvGraphicFramePr>
            <a:graphicFrameLocks noGrp="1"/>
          </p:cNvGraphicFramePr>
          <p:nvPr/>
        </p:nvGraphicFramePr>
        <p:xfrm>
          <a:off x="8602528" y="5608845"/>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FF000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796155834"/>
                  </a:ext>
                </a:extLst>
              </a:tr>
            </a:tbl>
          </a:graphicData>
        </a:graphic>
      </p:graphicFrame>
      <p:pic>
        <p:nvPicPr>
          <p:cNvPr id="36" name="Picture 35">
            <a:extLst>
              <a:ext uri="{FF2B5EF4-FFF2-40B4-BE49-F238E27FC236}">
                <a16:creationId xmlns:a16="http://schemas.microsoft.com/office/drawing/2014/main" id="{1AD1FEFD-AE65-451E-8683-007AC36011A2}"/>
              </a:ext>
            </a:extLst>
          </p:cNvPr>
          <p:cNvPicPr>
            <a:picLocks noChangeAspect="1"/>
          </p:cNvPicPr>
          <p:nvPr/>
        </p:nvPicPr>
        <p:blipFill rotWithShape="1">
          <a:blip r:embed="rId5"/>
          <a:srcRect l="61520" t="21071" r="21562" b="5760"/>
          <a:stretch/>
        </p:blipFill>
        <p:spPr>
          <a:xfrm>
            <a:off x="18121" y="328318"/>
            <a:ext cx="4330536" cy="6155544"/>
          </a:xfrm>
          <a:prstGeom prst="rect">
            <a:avLst/>
          </a:prstGeom>
        </p:spPr>
      </p:pic>
      <p:sp>
        <p:nvSpPr>
          <p:cNvPr id="37" name="TextBox 36">
            <a:extLst>
              <a:ext uri="{FF2B5EF4-FFF2-40B4-BE49-F238E27FC236}">
                <a16:creationId xmlns:a16="http://schemas.microsoft.com/office/drawing/2014/main" id="{4700DA1D-8640-4535-838C-BFEAABBB4233}"/>
              </a:ext>
            </a:extLst>
          </p:cNvPr>
          <p:cNvSpPr txBox="1"/>
          <p:nvPr/>
        </p:nvSpPr>
        <p:spPr>
          <a:xfrm>
            <a:off x="-212653" y="5998629"/>
            <a:ext cx="3224989" cy="707886"/>
          </a:xfrm>
          <a:prstGeom prst="rect">
            <a:avLst/>
          </a:prstGeom>
          <a:noFill/>
        </p:spPr>
        <p:txBody>
          <a:bodyPr wrap="square" rtlCol="0">
            <a:spAutoFit/>
          </a:bodyPr>
          <a:lstStyle/>
          <a:p>
            <a:pPr algn="ctr"/>
            <a:r>
              <a:rPr lang="en-US" sz="2400" dirty="0"/>
              <a:t>Claude Shannon</a:t>
            </a:r>
          </a:p>
          <a:p>
            <a:pPr algn="ctr"/>
            <a:r>
              <a:rPr lang="en-US" sz="1600" dirty="0"/>
              <a:t>1916–2001</a:t>
            </a:r>
          </a:p>
        </p:txBody>
      </p:sp>
      <p:sp>
        <p:nvSpPr>
          <p:cNvPr id="38" name="Rectangle 37">
            <a:extLst>
              <a:ext uri="{FF2B5EF4-FFF2-40B4-BE49-F238E27FC236}">
                <a16:creationId xmlns:a16="http://schemas.microsoft.com/office/drawing/2014/main" id="{066BF600-CC70-4877-BC2C-60DA390AA162}"/>
              </a:ext>
            </a:extLst>
          </p:cNvPr>
          <p:cNvSpPr/>
          <p:nvPr/>
        </p:nvSpPr>
        <p:spPr>
          <a:xfrm>
            <a:off x="515537" y="77090"/>
            <a:ext cx="3412537" cy="369332"/>
          </a:xfrm>
          <a:prstGeom prst="rect">
            <a:avLst/>
          </a:prstGeom>
        </p:spPr>
        <p:txBody>
          <a:bodyPr wrap="none">
            <a:spAutoFit/>
          </a:bodyPr>
          <a:lstStyle/>
          <a:p>
            <a:r>
              <a:rPr lang="en-US" dirty="0"/>
              <a:t> </a:t>
            </a:r>
            <a:r>
              <a:rPr lang="en-US" i="1" dirty="0"/>
              <a:t>Bell System Tech. J. </a:t>
            </a:r>
            <a:r>
              <a:rPr lang="en-US" b="1" dirty="0"/>
              <a:t>28</a:t>
            </a:r>
            <a:r>
              <a:rPr lang="en-US" dirty="0"/>
              <a:t>, 656 (1949)</a:t>
            </a:r>
          </a:p>
        </p:txBody>
      </p:sp>
      <p:sp>
        <p:nvSpPr>
          <p:cNvPr id="40" name="TextBox 39">
            <a:extLst>
              <a:ext uri="{FF2B5EF4-FFF2-40B4-BE49-F238E27FC236}">
                <a16:creationId xmlns:a16="http://schemas.microsoft.com/office/drawing/2014/main" id="{82A545C8-47F5-48BE-AE1E-C9DF6447C8C2}"/>
              </a:ext>
            </a:extLst>
          </p:cNvPr>
          <p:cNvSpPr txBox="1"/>
          <p:nvPr/>
        </p:nvSpPr>
        <p:spPr>
          <a:xfrm>
            <a:off x="2998391" y="962878"/>
            <a:ext cx="2730111" cy="5047536"/>
          </a:xfrm>
          <a:prstGeom prst="rect">
            <a:avLst/>
          </a:prstGeom>
          <a:solidFill>
            <a:srgbClr val="FFFF00"/>
          </a:solidFill>
          <a:effectLst>
            <a:softEdge rad="12700"/>
          </a:effectLst>
        </p:spPr>
        <p:txBody>
          <a:bodyPr wrap="square" rtlCol="0">
            <a:spAutoFit/>
          </a:bodyPr>
          <a:lstStyle/>
          <a:p>
            <a:r>
              <a:rPr lang="en-US" sz="2400" dirty="0"/>
              <a:t>The </a:t>
            </a:r>
            <a:r>
              <a:rPr lang="en-US" sz="2400" dirty="0" err="1"/>
              <a:t>Vernam</a:t>
            </a:r>
            <a:r>
              <a:rPr lang="en-US" sz="2400" dirty="0"/>
              <a:t> cipher is secure if:</a:t>
            </a:r>
          </a:p>
          <a:p>
            <a:endParaRPr lang="en-US" sz="2400" dirty="0"/>
          </a:p>
          <a:p>
            <a:pPr marL="285743" indent="-285743">
              <a:spcAft>
                <a:spcPts val="400"/>
              </a:spcAft>
              <a:buClr>
                <a:schemeClr val="tx1"/>
              </a:buClr>
              <a:buFont typeface="Wingdings" panose="05000000000000000000" pitchFamily="2" charset="2"/>
              <a:buChar char="§"/>
            </a:pPr>
            <a:r>
              <a:rPr lang="en-US" sz="2400" dirty="0"/>
              <a:t>The digits of </a:t>
            </a:r>
            <a:r>
              <a:rPr lang="en-US" sz="2400" b="1" dirty="0">
                <a:solidFill>
                  <a:srgbClr val="0070C0"/>
                </a:solidFill>
              </a:rPr>
              <a:t>K</a:t>
            </a:r>
            <a:r>
              <a:rPr lang="en-US" sz="2400" dirty="0"/>
              <a:t> are truly random</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have at least as many digits as </a:t>
            </a:r>
            <a:r>
              <a:rPr lang="en-US" sz="2400" b="1" dirty="0">
                <a:solidFill>
                  <a:srgbClr val="FF0000"/>
                </a:solidFill>
              </a:rPr>
              <a:t>M</a:t>
            </a:r>
          </a:p>
          <a:p>
            <a:pPr marL="285743" indent="-285743">
              <a:spcAft>
                <a:spcPts val="400"/>
              </a:spcAft>
              <a:buClr>
                <a:schemeClr val="tx1"/>
              </a:buClr>
              <a:buFont typeface="Wingdings" panose="05000000000000000000" pitchFamily="2" charset="2"/>
              <a:buChar char="§"/>
            </a:pPr>
            <a:r>
              <a:rPr lang="en-US" sz="2400" dirty="0"/>
              <a:t>No part of </a:t>
            </a:r>
            <a:r>
              <a:rPr lang="en-US" sz="2400" b="1" dirty="0">
                <a:solidFill>
                  <a:srgbClr val="0070C0"/>
                </a:solidFill>
              </a:rPr>
              <a:t>K</a:t>
            </a:r>
            <a:r>
              <a:rPr lang="en-US" sz="2400" dirty="0"/>
              <a:t> may ever be reused</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remain secret to Alice and Bob</a:t>
            </a:r>
          </a:p>
        </p:txBody>
      </p:sp>
      <p:pic>
        <p:nvPicPr>
          <p:cNvPr id="41" name="Picture 6">
            <a:extLst>
              <a:ext uri="{FF2B5EF4-FFF2-40B4-BE49-F238E27FC236}">
                <a16:creationId xmlns:a16="http://schemas.microsoft.com/office/drawing/2014/main" id="{B8A9D2A3-682A-4158-A26B-EA893475B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2" y="2157412"/>
            <a:ext cx="2705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1C170BB-95A5-409B-B523-4579236750C2}"/>
              </a:ext>
            </a:extLst>
          </p:cNvPr>
          <p:cNvSpPr txBox="1"/>
          <p:nvPr/>
        </p:nvSpPr>
        <p:spPr>
          <a:xfrm>
            <a:off x="6343651" y="10287"/>
            <a:ext cx="5457825" cy="523220"/>
          </a:xfrm>
          <a:prstGeom prst="rect">
            <a:avLst/>
          </a:prstGeom>
          <a:noFill/>
        </p:spPr>
        <p:txBody>
          <a:bodyPr wrap="square" rtlCol="0">
            <a:spAutoFit/>
          </a:bodyPr>
          <a:lstStyle/>
          <a:p>
            <a:pPr algn="ctr"/>
            <a:r>
              <a:rPr lang="en-US" sz="2800" b="1" dirty="0" err="1"/>
              <a:t>Vernam</a:t>
            </a:r>
            <a:r>
              <a:rPr lang="en-US" sz="2800" b="1" dirty="0"/>
              <a:t> cipher</a:t>
            </a:r>
          </a:p>
        </p:txBody>
      </p:sp>
      <p:sp>
        <p:nvSpPr>
          <p:cNvPr id="42" name="TextBox 41">
            <a:extLst>
              <a:ext uri="{FF2B5EF4-FFF2-40B4-BE49-F238E27FC236}">
                <a16:creationId xmlns:a16="http://schemas.microsoft.com/office/drawing/2014/main" id="{419FFD80-A543-4004-B0CE-A0229795B41E}"/>
              </a:ext>
            </a:extLst>
          </p:cNvPr>
          <p:cNvSpPr txBox="1"/>
          <p:nvPr/>
        </p:nvSpPr>
        <p:spPr>
          <a:xfrm>
            <a:off x="6343651" y="489962"/>
            <a:ext cx="5585126" cy="369332"/>
          </a:xfrm>
          <a:prstGeom prst="rect">
            <a:avLst/>
          </a:prstGeom>
          <a:noFill/>
        </p:spPr>
        <p:txBody>
          <a:bodyPr wrap="square" rtlCol="0">
            <a:spAutoFit/>
          </a:bodyPr>
          <a:lstStyle/>
          <a:p>
            <a:pPr algn="ctr"/>
            <a:r>
              <a:rPr lang="en-US" b="1" dirty="0"/>
              <a:t>Workhorse of quantum cryptography</a:t>
            </a:r>
          </a:p>
        </p:txBody>
      </p:sp>
      <p:sp>
        <p:nvSpPr>
          <p:cNvPr id="45" name="Rectangle 44">
            <a:extLst>
              <a:ext uri="{FF2B5EF4-FFF2-40B4-BE49-F238E27FC236}">
                <a16:creationId xmlns:a16="http://schemas.microsoft.com/office/drawing/2014/main" id="{0F343DF3-8D22-4D78-976D-709498BD6F06}"/>
              </a:ext>
            </a:extLst>
          </p:cNvPr>
          <p:cNvSpPr/>
          <p:nvPr/>
        </p:nvSpPr>
        <p:spPr>
          <a:xfrm>
            <a:off x="5765743" y="6233078"/>
            <a:ext cx="6238374" cy="369332"/>
          </a:xfrm>
          <a:prstGeom prst="rect">
            <a:avLst/>
          </a:prstGeom>
          <a:ln w="25400" cap="rnd">
            <a:solidFill>
              <a:srgbClr val="002060"/>
            </a:solidFill>
            <a:miter lim="800000"/>
          </a:ln>
        </p:spPr>
        <p:txBody>
          <a:bodyPr wrap="none">
            <a:spAutoFit/>
          </a:bodyPr>
          <a:lstStyle/>
          <a:p>
            <a:r>
              <a:rPr lang="en-US" dirty="0"/>
              <a:t>The same </a:t>
            </a:r>
            <a:r>
              <a:rPr lang="en-US" b="1" dirty="0">
                <a:solidFill>
                  <a:srgbClr val="0070C0"/>
                </a:solidFill>
              </a:rPr>
              <a:t>K</a:t>
            </a:r>
            <a:r>
              <a:rPr lang="en-US" dirty="0"/>
              <a:t> serves to encrypt and decrypt the message via XOR! </a:t>
            </a:r>
          </a:p>
        </p:txBody>
      </p:sp>
      <p:sp>
        <p:nvSpPr>
          <p:cNvPr id="46" name="TextBox 45">
            <a:extLst>
              <a:ext uri="{FF2B5EF4-FFF2-40B4-BE49-F238E27FC236}">
                <a16:creationId xmlns:a16="http://schemas.microsoft.com/office/drawing/2014/main" id="{1C28EEED-DE5C-496B-A1DE-FA15C5DC2DDC}"/>
              </a:ext>
            </a:extLst>
          </p:cNvPr>
          <p:cNvSpPr txBox="1"/>
          <p:nvPr/>
        </p:nvSpPr>
        <p:spPr>
          <a:xfrm>
            <a:off x="6115051" y="970411"/>
            <a:ext cx="5813726" cy="923330"/>
          </a:xfrm>
          <a:prstGeom prst="rect">
            <a:avLst/>
          </a:prstGeom>
          <a:noFill/>
        </p:spPr>
        <p:txBody>
          <a:bodyPr wrap="square" rtlCol="0">
            <a:spAutoFit/>
          </a:bodyPr>
          <a:lstStyle/>
          <a:p>
            <a:r>
              <a:rPr lang="en-US" dirty="0"/>
              <a:t>Plaintext </a:t>
            </a:r>
            <a:r>
              <a:rPr lang="en-US" b="1" dirty="0">
                <a:solidFill>
                  <a:srgbClr val="FF0000"/>
                </a:solidFill>
              </a:rPr>
              <a:t>M</a:t>
            </a:r>
            <a:r>
              <a:rPr lang="en-US" dirty="0"/>
              <a:t> : Message from Alice to Bob </a:t>
            </a:r>
          </a:p>
          <a:p>
            <a:r>
              <a:rPr lang="en-US" dirty="0"/>
              <a:t>Key </a:t>
            </a:r>
            <a:r>
              <a:rPr lang="en-US" b="1" dirty="0">
                <a:solidFill>
                  <a:srgbClr val="0070C0"/>
                </a:solidFill>
              </a:rPr>
              <a:t>K</a:t>
            </a:r>
            <a:r>
              <a:rPr lang="en-US" dirty="0"/>
              <a:t> : Encryption key that is </a:t>
            </a:r>
            <a:r>
              <a:rPr lang="en-US" i="1" dirty="0"/>
              <a:t>shared secret</a:t>
            </a:r>
            <a:r>
              <a:rPr lang="en-US" dirty="0"/>
              <a:t> of Alice and Bob</a:t>
            </a:r>
          </a:p>
          <a:p>
            <a:r>
              <a:rPr lang="en-US" dirty="0"/>
              <a:t>Ciphertext </a:t>
            </a:r>
            <a:r>
              <a:rPr lang="en-US" b="1" dirty="0"/>
              <a:t>C</a:t>
            </a:r>
            <a:r>
              <a:rPr lang="en-US" dirty="0"/>
              <a:t> : Encrypted message sent on public channel </a:t>
            </a:r>
          </a:p>
        </p:txBody>
      </p:sp>
      <p:sp>
        <p:nvSpPr>
          <p:cNvPr id="51" name="Rectangle: Rounded Corners 50">
            <a:extLst>
              <a:ext uri="{FF2B5EF4-FFF2-40B4-BE49-F238E27FC236}">
                <a16:creationId xmlns:a16="http://schemas.microsoft.com/office/drawing/2014/main" id="{751DECF1-34D4-4468-A786-602BD810A120}"/>
              </a:ext>
            </a:extLst>
          </p:cNvPr>
          <p:cNvSpPr/>
          <p:nvPr/>
        </p:nvSpPr>
        <p:spPr>
          <a:xfrm>
            <a:off x="8517011" y="3205093"/>
            <a:ext cx="3215777" cy="347733"/>
          </a:xfrm>
          <a:prstGeom prst="round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7A0236EF-7F7C-4CF0-AF2E-D339D7A892D5}"/>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29</a:t>
            </a:fld>
            <a:endParaRPr lang="en-US" b="1" dirty="0"/>
          </a:p>
        </p:txBody>
      </p:sp>
    </p:spTree>
    <p:extLst>
      <p:ext uri="{BB962C8B-B14F-4D97-AF65-F5344CB8AC3E}">
        <p14:creationId xmlns:p14="http://schemas.microsoft.com/office/powerpoint/2010/main" val="288436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3658"/>
            <a:ext cx="12198659" cy="4735286"/>
          </a:xfrm>
          <a:prstGeom prst="rect">
            <a:avLst/>
          </a:prstGeom>
        </p:spPr>
      </p:pic>
      <p:sp>
        <p:nvSpPr>
          <p:cNvPr id="5" name="TextBox 4">
            <a:extLst>
              <a:ext uri="{FF2B5EF4-FFF2-40B4-BE49-F238E27FC236}">
                <a16:creationId xmlns:a16="http://schemas.microsoft.com/office/drawing/2014/main" id="{441D1FCA-3125-47A7-9405-CED3C6B5DEA0}"/>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TBA, Fermilab	25 January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pic>
        <p:nvPicPr>
          <p:cNvPr id="2" name="Picture 1">
            <a:extLst>
              <a:ext uri="{FF2B5EF4-FFF2-40B4-BE49-F238E27FC236}">
                <a16:creationId xmlns:a16="http://schemas.microsoft.com/office/drawing/2014/main" id="{7F50769B-1573-702E-E9CE-D03A16B1B5D9}"/>
              </a:ext>
            </a:extLst>
          </p:cNvPr>
          <p:cNvPicPr>
            <a:picLocks noChangeAspect="1"/>
          </p:cNvPicPr>
          <p:nvPr/>
        </p:nvPicPr>
        <p:blipFill rotWithShape="1">
          <a:blip r:embed="rId3"/>
          <a:srcRect l="23003" t="8299" r="23691"/>
          <a:stretch/>
        </p:blipFill>
        <p:spPr>
          <a:xfrm>
            <a:off x="6658" y="0"/>
            <a:ext cx="7405834" cy="6900960"/>
          </a:xfrm>
          <a:prstGeom prst="rect">
            <a:avLst/>
          </a:prstGeom>
        </p:spPr>
      </p:pic>
      <p:sp>
        <p:nvSpPr>
          <p:cNvPr id="6" name="TextBox 5">
            <a:extLst>
              <a:ext uri="{FF2B5EF4-FFF2-40B4-BE49-F238E27FC236}">
                <a16:creationId xmlns:a16="http://schemas.microsoft.com/office/drawing/2014/main" id="{AE2D5774-1739-198A-41A5-B36F7E855468}"/>
              </a:ext>
            </a:extLst>
          </p:cNvPr>
          <p:cNvSpPr txBox="1"/>
          <p:nvPr/>
        </p:nvSpPr>
        <p:spPr>
          <a:xfrm>
            <a:off x="0" y="5483856"/>
            <a:ext cx="1774397" cy="369332"/>
          </a:xfrm>
          <a:prstGeom prst="rect">
            <a:avLst/>
          </a:prstGeom>
          <a:noFill/>
        </p:spPr>
        <p:txBody>
          <a:bodyPr wrap="none" rtlCol="0">
            <a:spAutoFit/>
          </a:bodyPr>
          <a:lstStyle/>
          <a:p>
            <a:r>
              <a:rPr lang="en-US" dirty="0">
                <a:solidFill>
                  <a:srgbClr val="FF0000"/>
                </a:solidFill>
              </a:rPr>
              <a:t>January 16, 2024</a:t>
            </a:r>
          </a:p>
        </p:txBody>
      </p:sp>
      <p:sp>
        <p:nvSpPr>
          <p:cNvPr id="7" name="Rectangle 6">
            <a:extLst>
              <a:ext uri="{FF2B5EF4-FFF2-40B4-BE49-F238E27FC236}">
                <a16:creationId xmlns:a16="http://schemas.microsoft.com/office/drawing/2014/main" id="{36D80995-9227-2EF9-93EB-75DBC30A4D47}"/>
              </a:ext>
            </a:extLst>
          </p:cNvPr>
          <p:cNvSpPr/>
          <p:nvPr/>
        </p:nvSpPr>
        <p:spPr>
          <a:xfrm>
            <a:off x="7412492" y="0"/>
            <a:ext cx="4786166" cy="2113553"/>
          </a:xfrm>
          <a:prstGeom prst="rect">
            <a:avLst/>
          </a:prstGeom>
          <a:solidFill>
            <a:srgbClr val="1A30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400"/>
              </a:spcBef>
              <a:tabLst>
                <a:tab pos="2289175" algn="ctr"/>
              </a:tabLst>
            </a:pPr>
            <a:r>
              <a:rPr lang="en-US" b="1" dirty="0">
                <a:solidFill>
                  <a:srgbClr val="B5AB80"/>
                </a:solidFill>
              </a:rPr>
              <a:t>	</a:t>
            </a:r>
          </a:p>
          <a:p>
            <a:pPr>
              <a:spcBef>
                <a:spcPts val="2400"/>
              </a:spcBef>
              <a:tabLst>
                <a:tab pos="2289175" algn="ctr"/>
              </a:tabLst>
            </a:pPr>
            <a:r>
              <a:rPr lang="en-US" sz="2400" b="1" dirty="0">
                <a:solidFill>
                  <a:srgbClr val="B5AB80"/>
                </a:solidFill>
              </a:rPr>
              <a:t>	Other Members</a:t>
            </a:r>
          </a:p>
          <a:p>
            <a:pPr defTabSz="4572000">
              <a:tabLst>
                <a:tab pos="1257300" algn="ctr"/>
                <a:tab pos="2117725" algn="ctr"/>
                <a:tab pos="3602038" algn="ctr"/>
              </a:tabLst>
            </a:pPr>
            <a:r>
              <a:rPr lang="en-US" dirty="0">
                <a:solidFill>
                  <a:srgbClr val="B5AB80"/>
                </a:solidFill>
              </a:rPr>
              <a:t>Egypt	Ethiopia	Iran	United Arab Emirates</a:t>
            </a:r>
          </a:p>
        </p:txBody>
      </p:sp>
      <p:sp>
        <p:nvSpPr>
          <p:cNvPr id="8" name="Rectangle 7">
            <a:extLst>
              <a:ext uri="{FF2B5EF4-FFF2-40B4-BE49-F238E27FC236}">
                <a16:creationId xmlns:a16="http://schemas.microsoft.com/office/drawing/2014/main" id="{A17ED60C-589F-39F8-C527-0B2A60EFD5DF}"/>
              </a:ext>
            </a:extLst>
          </p:cNvPr>
          <p:cNvSpPr/>
          <p:nvPr/>
        </p:nvSpPr>
        <p:spPr>
          <a:xfrm rot="5400000">
            <a:off x="5891695" y="3760769"/>
            <a:ext cx="4321752" cy="1280160"/>
          </a:xfrm>
          <a:prstGeom prst="rect">
            <a:avLst/>
          </a:prstGeom>
          <a:solidFill>
            <a:srgbClr val="1F3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66B0C4D-5C14-C4D7-BD42-CA8D3D8A3B08}"/>
              </a:ext>
            </a:extLst>
          </p:cNvPr>
          <p:cNvSpPr txBox="1"/>
          <p:nvPr/>
        </p:nvSpPr>
        <p:spPr>
          <a:xfrm>
            <a:off x="7420648" y="54860"/>
            <a:ext cx="4764694" cy="738664"/>
          </a:xfrm>
          <a:prstGeom prst="rect">
            <a:avLst/>
          </a:prstGeom>
          <a:noFill/>
        </p:spPr>
        <p:txBody>
          <a:bodyPr wrap="square">
            <a:spAutoFit/>
          </a:bodyPr>
          <a:lstStyle/>
          <a:p>
            <a:pPr>
              <a:tabLst>
                <a:tab pos="2289175" algn="ctr"/>
              </a:tabLst>
            </a:pPr>
            <a:r>
              <a:rPr lang="en-US" b="1" dirty="0">
                <a:solidFill>
                  <a:srgbClr val="B5AB80"/>
                </a:solidFill>
              </a:rPr>
              <a:t>	</a:t>
            </a:r>
            <a:r>
              <a:rPr lang="en-US" sz="2400" b="1" dirty="0">
                <a:solidFill>
                  <a:srgbClr val="B5AB80"/>
                </a:solidFill>
              </a:rPr>
              <a:t>Founders</a:t>
            </a:r>
          </a:p>
          <a:p>
            <a:pPr defTabSz="4572000">
              <a:tabLst>
                <a:tab pos="1257300" algn="ctr"/>
                <a:tab pos="2117725" algn="ctr"/>
                <a:tab pos="2859088" algn="ctr"/>
                <a:tab pos="4000500" algn="ctr"/>
              </a:tabLst>
            </a:pPr>
            <a:r>
              <a:rPr lang="en-US" dirty="0">
                <a:solidFill>
                  <a:srgbClr val="B5AB80"/>
                </a:solidFill>
              </a:rPr>
              <a:t>Brazil	Russia	India	China	South Africa</a:t>
            </a:r>
          </a:p>
        </p:txBody>
      </p:sp>
      <p:sp>
        <p:nvSpPr>
          <p:cNvPr id="14" name="TextBox 13">
            <a:extLst>
              <a:ext uri="{FF2B5EF4-FFF2-40B4-BE49-F238E27FC236}">
                <a16:creationId xmlns:a16="http://schemas.microsoft.com/office/drawing/2014/main" id="{9A02560B-8581-237A-3F7B-11C37F1D91CB}"/>
              </a:ext>
            </a:extLst>
          </p:cNvPr>
          <p:cNvSpPr txBox="1"/>
          <p:nvPr/>
        </p:nvSpPr>
        <p:spPr>
          <a:xfrm>
            <a:off x="7419150" y="2542381"/>
            <a:ext cx="1343452" cy="4247317"/>
          </a:xfrm>
          <a:prstGeom prst="rect">
            <a:avLst/>
          </a:prstGeom>
          <a:solidFill>
            <a:srgbClr val="20343D"/>
          </a:solidFill>
        </p:spPr>
        <p:txBody>
          <a:bodyPr wrap="square">
            <a:spAutoFit/>
          </a:bodyPr>
          <a:lstStyle/>
          <a:p>
            <a:r>
              <a:rPr lang="en-US" dirty="0">
                <a:solidFill>
                  <a:srgbClr val="ADA57C"/>
                </a:solidFill>
              </a:rPr>
              <a:t>Algeria</a:t>
            </a:r>
          </a:p>
          <a:p>
            <a:r>
              <a:rPr lang="en-US" dirty="0">
                <a:solidFill>
                  <a:srgbClr val="ADA57C"/>
                </a:solidFill>
              </a:rPr>
              <a:t>Bahrain</a:t>
            </a:r>
          </a:p>
          <a:p>
            <a:r>
              <a:rPr lang="en-US" dirty="0">
                <a:solidFill>
                  <a:srgbClr val="ADA57C"/>
                </a:solidFill>
              </a:rPr>
              <a:t>Bangladesh</a:t>
            </a:r>
          </a:p>
          <a:p>
            <a:r>
              <a:rPr lang="en-US" dirty="0">
                <a:solidFill>
                  <a:srgbClr val="ADA57C"/>
                </a:solidFill>
              </a:rPr>
              <a:t>Belarus</a:t>
            </a:r>
          </a:p>
          <a:p>
            <a:r>
              <a:rPr lang="en-US" dirty="0">
                <a:solidFill>
                  <a:srgbClr val="ADA57C"/>
                </a:solidFill>
              </a:rPr>
              <a:t>Bolivia</a:t>
            </a:r>
          </a:p>
          <a:p>
            <a:r>
              <a:rPr lang="en-US" dirty="0">
                <a:solidFill>
                  <a:srgbClr val="ADA57C"/>
                </a:solidFill>
              </a:rPr>
              <a:t>Cuba</a:t>
            </a:r>
          </a:p>
          <a:p>
            <a:r>
              <a:rPr lang="en-US" dirty="0">
                <a:solidFill>
                  <a:srgbClr val="ADA57C"/>
                </a:solidFill>
              </a:rPr>
              <a:t>Kazakhstan</a:t>
            </a:r>
          </a:p>
          <a:p>
            <a:r>
              <a:rPr lang="en-US" dirty="0">
                <a:solidFill>
                  <a:srgbClr val="ADA57C"/>
                </a:solidFill>
              </a:rPr>
              <a:t>Kuwait</a:t>
            </a:r>
          </a:p>
          <a:p>
            <a:r>
              <a:rPr lang="en-US" dirty="0">
                <a:solidFill>
                  <a:srgbClr val="ADA57C"/>
                </a:solidFill>
              </a:rPr>
              <a:t>Nigeria</a:t>
            </a:r>
          </a:p>
          <a:p>
            <a:r>
              <a:rPr lang="en-US" dirty="0">
                <a:solidFill>
                  <a:srgbClr val="ADA57C"/>
                </a:solidFill>
              </a:rPr>
              <a:t>Pakistan</a:t>
            </a:r>
          </a:p>
          <a:p>
            <a:r>
              <a:rPr lang="en-US" dirty="0">
                <a:solidFill>
                  <a:srgbClr val="ADA57C"/>
                </a:solidFill>
              </a:rPr>
              <a:t>Palestine</a:t>
            </a:r>
          </a:p>
          <a:p>
            <a:r>
              <a:rPr lang="en-US" dirty="0">
                <a:solidFill>
                  <a:srgbClr val="ADA57C"/>
                </a:solidFill>
              </a:rPr>
              <a:t>Senegal</a:t>
            </a:r>
          </a:p>
          <a:p>
            <a:r>
              <a:rPr lang="en-US" dirty="0">
                <a:solidFill>
                  <a:srgbClr val="ADA57C"/>
                </a:solidFill>
              </a:rPr>
              <a:t>Thailand</a:t>
            </a:r>
          </a:p>
          <a:p>
            <a:r>
              <a:rPr lang="en-US" dirty="0">
                <a:solidFill>
                  <a:srgbClr val="ADA57C"/>
                </a:solidFill>
              </a:rPr>
              <a:t>Venezuela</a:t>
            </a:r>
          </a:p>
          <a:p>
            <a:r>
              <a:rPr lang="en-US" dirty="0">
                <a:solidFill>
                  <a:srgbClr val="ADA57C"/>
                </a:solidFill>
              </a:rPr>
              <a:t>Vietnam</a:t>
            </a:r>
          </a:p>
        </p:txBody>
      </p:sp>
      <p:sp>
        <p:nvSpPr>
          <p:cNvPr id="16" name="TextBox 15">
            <a:extLst>
              <a:ext uri="{FF2B5EF4-FFF2-40B4-BE49-F238E27FC236}">
                <a16:creationId xmlns:a16="http://schemas.microsoft.com/office/drawing/2014/main" id="{3C57348E-FA6D-DE9E-84D3-BA91DBB3C7B9}"/>
              </a:ext>
            </a:extLst>
          </p:cNvPr>
          <p:cNvSpPr txBox="1"/>
          <p:nvPr/>
        </p:nvSpPr>
        <p:spPr>
          <a:xfrm>
            <a:off x="7436071" y="2156822"/>
            <a:ext cx="2634403" cy="400110"/>
          </a:xfrm>
          <a:prstGeom prst="rect">
            <a:avLst/>
          </a:prstGeom>
          <a:noFill/>
        </p:spPr>
        <p:txBody>
          <a:bodyPr wrap="square">
            <a:spAutoFit/>
          </a:bodyPr>
          <a:lstStyle/>
          <a:p>
            <a:pPr>
              <a:tabLst>
                <a:tab pos="2289175" algn="ctr"/>
              </a:tabLst>
            </a:pPr>
            <a:r>
              <a:rPr lang="en-US" sz="2000" b="1" dirty="0">
                <a:solidFill>
                  <a:srgbClr val="B5AB80"/>
                </a:solidFill>
              </a:rPr>
              <a:t>Applicants (2024)</a:t>
            </a:r>
          </a:p>
        </p:txBody>
      </p:sp>
      <p:sp>
        <p:nvSpPr>
          <p:cNvPr id="17" name="Rectangle 16">
            <a:extLst>
              <a:ext uri="{FF2B5EF4-FFF2-40B4-BE49-F238E27FC236}">
                <a16:creationId xmlns:a16="http://schemas.microsoft.com/office/drawing/2014/main" id="{7E0C62AE-0CAF-A6C2-9E8E-82A5B6C9034C}"/>
              </a:ext>
            </a:extLst>
          </p:cNvPr>
          <p:cNvSpPr/>
          <p:nvPr/>
        </p:nvSpPr>
        <p:spPr>
          <a:xfrm>
            <a:off x="8753272" y="6498792"/>
            <a:ext cx="1543667" cy="288482"/>
          </a:xfrm>
          <a:prstGeom prst="rect">
            <a:avLst/>
          </a:prstGeom>
          <a:solidFill>
            <a:srgbClr val="213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F592300-8A9F-9419-3E32-433E579AF8C9}"/>
              </a:ext>
            </a:extLst>
          </p:cNvPr>
          <p:cNvSpPr txBox="1"/>
          <p:nvPr/>
        </p:nvSpPr>
        <p:spPr>
          <a:xfrm>
            <a:off x="11598022" y="6434713"/>
            <a:ext cx="374650" cy="369332"/>
          </a:xfrm>
          <a:prstGeom prst="rect">
            <a:avLst/>
          </a:prstGeom>
          <a:noFill/>
        </p:spPr>
        <p:txBody>
          <a:bodyPr wrap="square">
            <a:spAutoFit/>
          </a:bodyPr>
          <a:lstStyle/>
          <a:p>
            <a:pPr algn="ctr"/>
            <a:fld id="{808693D6-6FD4-4072-93C6-C1A915E300C0}" type="slidenum">
              <a:rPr lang="en-US" b="1" smtClean="0">
                <a:solidFill>
                  <a:schemeClr val="bg1"/>
                </a:solidFill>
              </a:rPr>
              <a:pPr algn="ctr"/>
              <a:t>3</a:t>
            </a:fld>
            <a:endParaRPr lang="en-US" b="1" dirty="0">
              <a:solidFill>
                <a:schemeClr val="bg1"/>
              </a:solidFill>
            </a:endParaRPr>
          </a:p>
        </p:txBody>
      </p:sp>
    </p:spTree>
    <p:extLst>
      <p:ext uri="{BB962C8B-B14F-4D97-AF65-F5344CB8AC3E}">
        <p14:creationId xmlns:p14="http://schemas.microsoft.com/office/powerpoint/2010/main" val="291676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D1206-5F6C-402E-9CF7-E0980F66CFC3}"/>
              </a:ext>
            </a:extLst>
          </p:cNvPr>
          <p:cNvPicPr>
            <a:picLocks noChangeAspect="1"/>
          </p:cNvPicPr>
          <p:nvPr/>
        </p:nvPicPr>
        <p:blipFill rotWithShape="1">
          <a:blip r:embed="rId2"/>
          <a:srcRect l="61520" t="21071" r="21562" b="5760"/>
          <a:stretch/>
        </p:blipFill>
        <p:spPr>
          <a:xfrm>
            <a:off x="18121" y="328318"/>
            <a:ext cx="4330536" cy="6155544"/>
          </a:xfrm>
          <a:prstGeom prst="rect">
            <a:avLst/>
          </a:prstGeom>
        </p:spPr>
      </p:pic>
      <p:sp>
        <p:nvSpPr>
          <p:cNvPr id="27" name="TextBox 26">
            <a:extLst>
              <a:ext uri="{FF2B5EF4-FFF2-40B4-BE49-F238E27FC236}">
                <a16:creationId xmlns:a16="http://schemas.microsoft.com/office/drawing/2014/main" id="{6BA292D9-3209-4D49-A5B9-2114624B4AFF}"/>
              </a:ext>
            </a:extLst>
          </p:cNvPr>
          <p:cNvSpPr txBox="1"/>
          <p:nvPr/>
        </p:nvSpPr>
        <p:spPr>
          <a:xfrm>
            <a:off x="-212653" y="5998629"/>
            <a:ext cx="3224989" cy="707886"/>
          </a:xfrm>
          <a:prstGeom prst="rect">
            <a:avLst/>
          </a:prstGeom>
          <a:noFill/>
        </p:spPr>
        <p:txBody>
          <a:bodyPr wrap="square" rtlCol="0">
            <a:spAutoFit/>
          </a:bodyPr>
          <a:lstStyle/>
          <a:p>
            <a:pPr algn="ctr"/>
            <a:r>
              <a:rPr lang="en-US" sz="2400" dirty="0"/>
              <a:t>Claude Shannon</a:t>
            </a:r>
          </a:p>
          <a:p>
            <a:pPr algn="ctr"/>
            <a:r>
              <a:rPr lang="en-US" sz="1600" dirty="0"/>
              <a:t>1916–2001</a:t>
            </a:r>
          </a:p>
        </p:txBody>
      </p:sp>
      <p:sp>
        <p:nvSpPr>
          <p:cNvPr id="6" name="TextBox 5">
            <a:extLst>
              <a:ext uri="{FF2B5EF4-FFF2-40B4-BE49-F238E27FC236}">
                <a16:creationId xmlns:a16="http://schemas.microsoft.com/office/drawing/2014/main" id="{61E75760-3B6A-45A6-A6B6-82501BDAD8D5}"/>
              </a:ext>
            </a:extLst>
          </p:cNvPr>
          <p:cNvSpPr txBox="1"/>
          <p:nvPr/>
        </p:nvSpPr>
        <p:spPr>
          <a:xfrm>
            <a:off x="6343651" y="167049"/>
            <a:ext cx="5457825" cy="523220"/>
          </a:xfrm>
          <a:prstGeom prst="rect">
            <a:avLst/>
          </a:prstGeom>
          <a:noFill/>
        </p:spPr>
        <p:txBody>
          <a:bodyPr wrap="square" rtlCol="0">
            <a:spAutoFit/>
          </a:bodyPr>
          <a:lstStyle/>
          <a:p>
            <a:pPr algn="ctr"/>
            <a:r>
              <a:rPr lang="en-US" sz="2800" b="1" dirty="0"/>
              <a:t>The One-Time Pad</a:t>
            </a:r>
          </a:p>
        </p:txBody>
      </p:sp>
      <p:pic>
        <p:nvPicPr>
          <p:cNvPr id="26" name="Picture 6">
            <a:extLst>
              <a:ext uri="{FF2B5EF4-FFF2-40B4-BE49-F238E27FC236}">
                <a16:creationId xmlns:a16="http://schemas.microsoft.com/office/drawing/2014/main" id="{3D86732C-9F87-434A-8B8D-6869CD66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2" y="2157412"/>
            <a:ext cx="2705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A8C3B9-D57F-477E-84F9-EE1A8B521878}"/>
              </a:ext>
            </a:extLst>
          </p:cNvPr>
          <p:cNvSpPr/>
          <p:nvPr/>
        </p:nvSpPr>
        <p:spPr>
          <a:xfrm>
            <a:off x="515537" y="77090"/>
            <a:ext cx="3412537" cy="369332"/>
          </a:xfrm>
          <a:prstGeom prst="rect">
            <a:avLst/>
          </a:prstGeom>
        </p:spPr>
        <p:txBody>
          <a:bodyPr wrap="none">
            <a:spAutoFit/>
          </a:bodyPr>
          <a:lstStyle/>
          <a:p>
            <a:r>
              <a:rPr lang="en-US" dirty="0"/>
              <a:t> </a:t>
            </a:r>
            <a:r>
              <a:rPr lang="en-US" i="1" dirty="0"/>
              <a:t>Bell System Tech. J. </a:t>
            </a:r>
            <a:r>
              <a:rPr lang="en-US" b="1" dirty="0"/>
              <a:t>28</a:t>
            </a:r>
            <a:r>
              <a:rPr lang="en-US" dirty="0"/>
              <a:t>, 656 (1949)</a:t>
            </a:r>
          </a:p>
        </p:txBody>
      </p:sp>
      <p:sp>
        <p:nvSpPr>
          <p:cNvPr id="7" name="TextBox 6">
            <a:extLst>
              <a:ext uri="{FF2B5EF4-FFF2-40B4-BE49-F238E27FC236}">
                <a16:creationId xmlns:a16="http://schemas.microsoft.com/office/drawing/2014/main" id="{7D748B41-40EA-45CC-8513-CE191C186014}"/>
              </a:ext>
            </a:extLst>
          </p:cNvPr>
          <p:cNvSpPr txBox="1"/>
          <p:nvPr/>
        </p:nvSpPr>
        <p:spPr>
          <a:xfrm>
            <a:off x="2998391" y="962878"/>
            <a:ext cx="2730111" cy="5047536"/>
          </a:xfrm>
          <a:prstGeom prst="rect">
            <a:avLst/>
          </a:prstGeom>
          <a:solidFill>
            <a:srgbClr val="FFFF00"/>
          </a:solidFill>
          <a:effectLst>
            <a:softEdge rad="12700"/>
          </a:effectLst>
        </p:spPr>
        <p:txBody>
          <a:bodyPr wrap="square" rtlCol="0">
            <a:spAutoFit/>
          </a:bodyPr>
          <a:lstStyle/>
          <a:p>
            <a:r>
              <a:rPr lang="en-US" sz="2400" dirty="0"/>
              <a:t>The </a:t>
            </a:r>
            <a:r>
              <a:rPr lang="en-US" sz="2400" dirty="0" err="1"/>
              <a:t>Vernam</a:t>
            </a:r>
            <a:r>
              <a:rPr lang="en-US" sz="2400" dirty="0"/>
              <a:t> cipher is secure if:</a:t>
            </a:r>
          </a:p>
          <a:p>
            <a:endParaRPr lang="en-US" sz="2400" dirty="0"/>
          </a:p>
          <a:p>
            <a:pPr marL="285743" indent="-285743">
              <a:spcAft>
                <a:spcPts val="400"/>
              </a:spcAft>
              <a:buClr>
                <a:schemeClr val="tx1"/>
              </a:buClr>
              <a:buFont typeface="Wingdings" panose="05000000000000000000" pitchFamily="2" charset="2"/>
              <a:buChar char="§"/>
            </a:pPr>
            <a:r>
              <a:rPr lang="en-US" sz="2400" dirty="0"/>
              <a:t>The digits of </a:t>
            </a:r>
            <a:r>
              <a:rPr lang="en-US" sz="2400" b="1" dirty="0">
                <a:solidFill>
                  <a:srgbClr val="0070C0"/>
                </a:solidFill>
              </a:rPr>
              <a:t>K</a:t>
            </a:r>
            <a:r>
              <a:rPr lang="en-US" sz="2400" dirty="0"/>
              <a:t> are truly random</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have at least as many digits as </a:t>
            </a:r>
            <a:r>
              <a:rPr lang="en-US" sz="2400" b="1" dirty="0">
                <a:solidFill>
                  <a:srgbClr val="FF0000"/>
                </a:solidFill>
              </a:rPr>
              <a:t>M</a:t>
            </a:r>
          </a:p>
          <a:p>
            <a:pPr marL="285743" indent="-285743">
              <a:spcAft>
                <a:spcPts val="400"/>
              </a:spcAft>
              <a:buClr>
                <a:schemeClr val="tx1"/>
              </a:buClr>
              <a:buFont typeface="Wingdings" panose="05000000000000000000" pitchFamily="2" charset="2"/>
              <a:buChar char="§"/>
            </a:pPr>
            <a:r>
              <a:rPr lang="en-US" sz="2400" dirty="0"/>
              <a:t>No part of </a:t>
            </a:r>
            <a:r>
              <a:rPr lang="en-US" sz="2400" b="1" dirty="0">
                <a:solidFill>
                  <a:srgbClr val="0070C0"/>
                </a:solidFill>
              </a:rPr>
              <a:t>K</a:t>
            </a:r>
            <a:r>
              <a:rPr lang="en-US" sz="2400" dirty="0"/>
              <a:t> may ever be reused</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remain secret to Alice and Bob</a:t>
            </a:r>
          </a:p>
        </p:txBody>
      </p:sp>
      <p:pic>
        <p:nvPicPr>
          <p:cNvPr id="8" name="Picture 7">
            <a:extLst>
              <a:ext uri="{FF2B5EF4-FFF2-40B4-BE49-F238E27FC236}">
                <a16:creationId xmlns:a16="http://schemas.microsoft.com/office/drawing/2014/main" id="{84E27550-169E-4EE8-9FEF-D6B537273141}"/>
              </a:ext>
            </a:extLst>
          </p:cNvPr>
          <p:cNvPicPr>
            <a:picLocks noChangeAspect="1"/>
          </p:cNvPicPr>
          <p:nvPr/>
        </p:nvPicPr>
        <p:blipFill rotWithShape="1">
          <a:blip r:embed="rId4"/>
          <a:srcRect l="6142" r="5637"/>
          <a:stretch/>
        </p:blipFill>
        <p:spPr>
          <a:xfrm>
            <a:off x="8540310" y="820002"/>
            <a:ext cx="3352800" cy="4972050"/>
          </a:xfrm>
          <a:prstGeom prst="rect">
            <a:avLst/>
          </a:prstGeom>
        </p:spPr>
      </p:pic>
      <p:sp>
        <p:nvSpPr>
          <p:cNvPr id="9" name="TextBox 8">
            <a:extLst>
              <a:ext uri="{FF2B5EF4-FFF2-40B4-BE49-F238E27FC236}">
                <a16:creationId xmlns:a16="http://schemas.microsoft.com/office/drawing/2014/main" id="{ADB7AF4C-A0F6-4740-B312-BC6636100FF9}"/>
              </a:ext>
            </a:extLst>
          </p:cNvPr>
          <p:cNvSpPr txBox="1"/>
          <p:nvPr/>
        </p:nvSpPr>
        <p:spPr>
          <a:xfrm>
            <a:off x="5728502" y="943828"/>
            <a:ext cx="2849337" cy="5601533"/>
          </a:xfrm>
          <a:prstGeom prst="rect">
            <a:avLst/>
          </a:prstGeom>
          <a:noFill/>
        </p:spPr>
        <p:txBody>
          <a:bodyPr wrap="square" rtlCol="0">
            <a:spAutoFit/>
          </a:bodyPr>
          <a:lstStyle/>
          <a:p>
            <a:pPr>
              <a:spcAft>
                <a:spcPts val="800"/>
              </a:spcAft>
            </a:pPr>
            <a:r>
              <a:rPr lang="en-US" dirty="0"/>
              <a:t>Alice and Bob have identical copies of key </a:t>
            </a:r>
            <a:r>
              <a:rPr lang="en-US" b="1" dirty="0">
                <a:solidFill>
                  <a:srgbClr val="0070C0"/>
                </a:solidFill>
              </a:rPr>
              <a:t>K</a:t>
            </a:r>
            <a:r>
              <a:rPr lang="en-US" dirty="0"/>
              <a:t>.</a:t>
            </a:r>
            <a:endParaRPr lang="en-US" sz="1400" dirty="0"/>
          </a:p>
          <a:p>
            <a:pPr>
              <a:spcAft>
                <a:spcPts val="400"/>
              </a:spcAft>
            </a:pPr>
            <a:r>
              <a:rPr lang="en-US" dirty="0"/>
              <a:t>Number groups of </a:t>
            </a:r>
            <a:r>
              <a:rPr lang="en-US" b="1" dirty="0">
                <a:solidFill>
                  <a:srgbClr val="0070C0"/>
                </a:solidFill>
              </a:rPr>
              <a:t>K </a:t>
            </a:r>
            <a:r>
              <a:rPr lang="en-US" dirty="0"/>
              <a:t>are used sequentially, once, and discarded. </a:t>
            </a:r>
          </a:p>
          <a:p>
            <a:pPr>
              <a:spcAft>
                <a:spcPts val="400"/>
              </a:spcAft>
            </a:pPr>
            <a:r>
              <a:rPr lang="en-US" dirty="0"/>
              <a:t>Example starting with first row of </a:t>
            </a:r>
            <a:r>
              <a:rPr lang="en-US" b="1" dirty="0">
                <a:solidFill>
                  <a:srgbClr val="0070C0"/>
                </a:solidFill>
              </a:rPr>
              <a:t>K</a:t>
            </a:r>
            <a:r>
              <a:rPr lang="en-US" dirty="0"/>
              <a:t>. Alice’s plaintext 	</a:t>
            </a:r>
            <a:r>
              <a:rPr lang="en-US" b="1" dirty="0">
                <a:solidFill>
                  <a:srgbClr val="FF0000"/>
                </a:solidFill>
              </a:rPr>
              <a:t>M</a:t>
            </a:r>
            <a:r>
              <a:rPr lang="en-US" dirty="0"/>
              <a:t>:        </a:t>
            </a:r>
            <a:r>
              <a:rPr lang="en-US" sz="1600" dirty="0">
                <a:solidFill>
                  <a:srgbClr val="FF0000"/>
                </a:solidFill>
                <a:latin typeface="Courier New" panose="02070309020205020404" pitchFamily="49" charset="0"/>
                <a:cs typeface="Courier New" panose="02070309020205020404" pitchFamily="49" charset="0"/>
              </a:rPr>
              <a:t>a c e</a:t>
            </a:r>
          </a:p>
          <a:p>
            <a:pPr>
              <a:spcAft>
                <a:spcPts val="800"/>
              </a:spcAft>
            </a:pPr>
            <a:r>
              <a:rPr lang="en-US" sz="1400" b="1" dirty="0"/>
              <a:t>Alphabetic position </a:t>
            </a:r>
            <a:r>
              <a:rPr lang="en-US" sz="1400" b="1" dirty="0">
                <a:latin typeface="Courier New" panose="02070309020205020404" pitchFamily="49" charset="0"/>
                <a:cs typeface="Courier New" panose="02070309020205020404" pitchFamily="49" charset="0"/>
              </a:rPr>
              <a:t> </a:t>
            </a:r>
            <a:r>
              <a:rPr lang="en-US" sz="1600" dirty="0">
                <a:solidFill>
                  <a:srgbClr val="FF0000"/>
                </a:solidFill>
                <a:latin typeface="Courier New" panose="02070309020205020404" pitchFamily="49" charset="0"/>
                <a:cs typeface="Courier New" panose="02070309020205020404" pitchFamily="49" charset="0"/>
              </a:rPr>
              <a:t>1 3 5</a:t>
            </a:r>
          </a:p>
          <a:p>
            <a:pPr>
              <a:spcAft>
                <a:spcPts val="400"/>
              </a:spcAft>
            </a:pPr>
            <a:r>
              <a:rPr lang="en-US" sz="1600" dirty="0">
                <a:latin typeface="Courier New" panose="02070309020205020404" pitchFamily="49" charset="0"/>
                <a:cs typeface="Courier New" panose="02070309020205020404" pitchFamily="49" charset="0"/>
              </a:rPr>
              <a:t>   27465 93659 55146</a:t>
            </a:r>
            <a:endParaRPr lang="en-US" dirty="0">
              <a:cs typeface="Courier New" panose="02070309020205020404" pitchFamily="49" charset="0"/>
            </a:endParaRPr>
          </a:p>
          <a:p>
            <a:pPr>
              <a:spcAft>
                <a:spcPts val="400"/>
              </a:spcAft>
            </a:pPr>
            <a:r>
              <a:rPr lang="en-US" sz="1600" u="sng" dirty="0">
                <a:latin typeface="Courier New" panose="02070309020205020404" pitchFamily="49" charset="0"/>
                <a:cs typeface="Courier New" panose="02070309020205020404" pitchFamily="49" charset="0"/>
              </a:rPr>
              <a:t>+      1     3     5</a:t>
            </a:r>
          </a:p>
          <a:p>
            <a:pPr>
              <a:spcAft>
                <a:spcPts val="400"/>
              </a:spcAft>
            </a:pPr>
            <a:r>
              <a:rPr lang="en-US" sz="1600" dirty="0">
                <a:latin typeface="Courier New" panose="02070309020205020404" pitchFamily="49" charset="0"/>
                <a:cs typeface="Courier New" panose="02070309020205020404" pitchFamily="49" charset="0"/>
              </a:rPr>
              <a:t>=  27466 93662 55151</a:t>
            </a:r>
          </a:p>
          <a:p>
            <a:pPr>
              <a:spcAft>
                <a:spcPts val="800"/>
              </a:spcAft>
            </a:pPr>
            <a:r>
              <a:rPr lang="en-US" dirty="0">
                <a:cs typeface="Courier New" panose="02070309020205020404" pitchFamily="49" charset="0"/>
              </a:rPr>
              <a:t>which is the ciphertext </a:t>
            </a:r>
            <a:r>
              <a:rPr lang="en-US" b="1" dirty="0">
                <a:cs typeface="Courier New" panose="02070309020205020404" pitchFamily="49" charset="0"/>
              </a:rPr>
              <a:t>C</a:t>
            </a:r>
            <a:r>
              <a:rPr lang="en-US" dirty="0">
                <a:cs typeface="Courier New" panose="02070309020205020404" pitchFamily="49" charset="0"/>
              </a:rPr>
              <a:t>.</a:t>
            </a:r>
          </a:p>
          <a:p>
            <a:pPr>
              <a:spcAft>
                <a:spcPts val="800"/>
              </a:spcAft>
            </a:pPr>
            <a:r>
              <a:rPr lang="en-US" dirty="0"/>
              <a:t>Bob calculates</a:t>
            </a:r>
            <a:r>
              <a:rPr lang="en-US" b="1" dirty="0">
                <a:cs typeface="Courier New" panose="02070309020205020404" pitchFamily="49" charset="0"/>
              </a:rPr>
              <a:t> C -</a:t>
            </a:r>
            <a:r>
              <a:rPr lang="en-US" dirty="0"/>
              <a:t> </a:t>
            </a:r>
            <a:r>
              <a:rPr lang="en-US" b="1" dirty="0">
                <a:solidFill>
                  <a:srgbClr val="0070C0"/>
                </a:solidFill>
              </a:rPr>
              <a:t>K </a:t>
            </a:r>
            <a:r>
              <a:rPr lang="en-US" dirty="0"/>
              <a:t>:</a:t>
            </a:r>
          </a:p>
          <a:p>
            <a:pPr>
              <a:spcAft>
                <a:spcPts val="400"/>
              </a:spcAft>
            </a:pPr>
            <a:r>
              <a:rPr lang="en-US" sz="1600" dirty="0">
                <a:latin typeface="Courier New" panose="02070309020205020404" pitchFamily="49" charset="0"/>
                <a:cs typeface="Courier New" panose="02070309020205020404" pitchFamily="49" charset="0"/>
              </a:rPr>
              <a:t>   27466 93662 55151</a:t>
            </a:r>
            <a:endParaRPr lang="en-US" sz="1600" dirty="0">
              <a:cs typeface="Courier New" panose="02070309020205020404" pitchFamily="49" charset="0"/>
            </a:endParaRPr>
          </a:p>
          <a:p>
            <a:pPr>
              <a:spcAft>
                <a:spcPts val="400"/>
              </a:spcAft>
            </a:pPr>
            <a:r>
              <a:rPr lang="en-US" sz="1600" u="sng" dirty="0">
                <a:latin typeface="Courier New" panose="02070309020205020404" pitchFamily="49" charset="0"/>
                <a:cs typeface="Courier New" panose="02070309020205020404" pitchFamily="49" charset="0"/>
              </a:rPr>
              <a:t>-  27465 93659 55146      </a:t>
            </a:r>
            <a:r>
              <a:rPr lang="en-US" sz="1600" dirty="0">
                <a:latin typeface="Courier New" panose="02070309020205020404" pitchFamily="49" charset="0"/>
                <a:cs typeface="Courier New" panose="02070309020205020404" pitchFamily="49" charset="0"/>
              </a:rPr>
              <a:t>=      1     3     5</a:t>
            </a:r>
          </a:p>
          <a:p>
            <a:pPr>
              <a:spcAft>
                <a:spcPts val="400"/>
              </a:spcAft>
            </a:pPr>
            <a:r>
              <a:rPr lang="en-US" sz="1600" dirty="0">
                <a:solidFill>
                  <a:srgbClr val="FF0000"/>
                </a:solidFill>
                <a:latin typeface="Courier New" panose="02070309020205020404" pitchFamily="49" charset="0"/>
                <a:cs typeface="Courier New" panose="02070309020205020404" pitchFamily="49" charset="0"/>
              </a:rPr>
              <a:t>       a     c     e    </a:t>
            </a:r>
          </a:p>
        </p:txBody>
      </p:sp>
      <p:sp>
        <p:nvSpPr>
          <p:cNvPr id="16" name="TextBox 15">
            <a:extLst>
              <a:ext uri="{FF2B5EF4-FFF2-40B4-BE49-F238E27FC236}">
                <a16:creationId xmlns:a16="http://schemas.microsoft.com/office/drawing/2014/main" id="{D5AD30AF-B871-4A7E-8044-42486FA8733D}"/>
              </a:ext>
            </a:extLst>
          </p:cNvPr>
          <p:cNvSpPr txBox="1"/>
          <p:nvPr/>
        </p:nvSpPr>
        <p:spPr>
          <a:xfrm rot="16200000">
            <a:off x="11125128" y="3119813"/>
            <a:ext cx="1791512" cy="276999"/>
          </a:xfrm>
          <a:prstGeom prst="rect">
            <a:avLst/>
          </a:prstGeom>
          <a:noFill/>
        </p:spPr>
        <p:txBody>
          <a:bodyPr wrap="square" rtlCol="0">
            <a:spAutoFit/>
          </a:bodyPr>
          <a:lstStyle/>
          <a:p>
            <a:pPr algn="ctr"/>
            <a:r>
              <a:rPr lang="en-US" sz="1200" dirty="0"/>
              <a:t>cryptomuseum.com</a:t>
            </a:r>
          </a:p>
        </p:txBody>
      </p:sp>
      <p:pic>
        <p:nvPicPr>
          <p:cNvPr id="12290" name="Picture 2" descr="One-Time Pad (OTP)">
            <a:extLst>
              <a:ext uri="{FF2B5EF4-FFF2-40B4-BE49-F238E27FC236}">
                <a16:creationId xmlns:a16="http://schemas.microsoft.com/office/drawing/2014/main" id="{3DBCB308-A7A3-4CE2-8C8E-D7311689A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55780">
            <a:off x="8863875" y="4495510"/>
            <a:ext cx="2743200" cy="182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A056C4-3582-4B33-BB64-3363796271B5}"/>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30</a:t>
            </a:fld>
            <a:endParaRPr lang="en-US" b="1" dirty="0"/>
          </a:p>
        </p:txBody>
      </p:sp>
    </p:spTree>
    <p:extLst>
      <p:ext uri="{BB962C8B-B14F-4D97-AF65-F5344CB8AC3E}">
        <p14:creationId xmlns:p14="http://schemas.microsoft.com/office/powerpoint/2010/main" val="89053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D1206-5F6C-402E-9CF7-E0980F66CFC3}"/>
              </a:ext>
            </a:extLst>
          </p:cNvPr>
          <p:cNvPicPr>
            <a:picLocks noChangeAspect="1"/>
          </p:cNvPicPr>
          <p:nvPr/>
        </p:nvPicPr>
        <p:blipFill rotWithShape="1">
          <a:blip r:embed="rId2"/>
          <a:srcRect l="61520" t="21071" r="21562" b="5760"/>
          <a:stretch/>
        </p:blipFill>
        <p:spPr>
          <a:xfrm>
            <a:off x="18121" y="328318"/>
            <a:ext cx="4330536" cy="6155544"/>
          </a:xfrm>
          <a:prstGeom prst="rect">
            <a:avLst/>
          </a:prstGeom>
        </p:spPr>
      </p:pic>
      <p:sp>
        <p:nvSpPr>
          <p:cNvPr id="27" name="TextBox 26">
            <a:extLst>
              <a:ext uri="{FF2B5EF4-FFF2-40B4-BE49-F238E27FC236}">
                <a16:creationId xmlns:a16="http://schemas.microsoft.com/office/drawing/2014/main" id="{6BA292D9-3209-4D49-A5B9-2114624B4AFF}"/>
              </a:ext>
            </a:extLst>
          </p:cNvPr>
          <p:cNvSpPr txBox="1"/>
          <p:nvPr/>
        </p:nvSpPr>
        <p:spPr>
          <a:xfrm>
            <a:off x="-212653" y="5998629"/>
            <a:ext cx="3224989" cy="707886"/>
          </a:xfrm>
          <a:prstGeom prst="rect">
            <a:avLst/>
          </a:prstGeom>
          <a:noFill/>
        </p:spPr>
        <p:txBody>
          <a:bodyPr wrap="square" rtlCol="0">
            <a:spAutoFit/>
          </a:bodyPr>
          <a:lstStyle/>
          <a:p>
            <a:pPr algn="ctr"/>
            <a:r>
              <a:rPr lang="en-US" sz="2400" dirty="0"/>
              <a:t>Claude Shannon</a:t>
            </a:r>
          </a:p>
          <a:p>
            <a:pPr algn="ctr"/>
            <a:r>
              <a:rPr lang="en-US" sz="1600" dirty="0"/>
              <a:t>1916–2001</a:t>
            </a:r>
          </a:p>
        </p:txBody>
      </p:sp>
      <p:sp>
        <p:nvSpPr>
          <p:cNvPr id="6" name="TextBox 5">
            <a:extLst>
              <a:ext uri="{FF2B5EF4-FFF2-40B4-BE49-F238E27FC236}">
                <a16:creationId xmlns:a16="http://schemas.microsoft.com/office/drawing/2014/main" id="{61E75760-3B6A-45A6-A6B6-82501BDAD8D5}"/>
              </a:ext>
            </a:extLst>
          </p:cNvPr>
          <p:cNvSpPr txBox="1"/>
          <p:nvPr/>
        </p:nvSpPr>
        <p:spPr>
          <a:xfrm>
            <a:off x="6343651" y="167048"/>
            <a:ext cx="5457825" cy="523220"/>
          </a:xfrm>
          <a:prstGeom prst="rect">
            <a:avLst/>
          </a:prstGeom>
          <a:noFill/>
        </p:spPr>
        <p:txBody>
          <a:bodyPr wrap="square" rtlCol="0">
            <a:spAutoFit/>
          </a:bodyPr>
          <a:lstStyle/>
          <a:p>
            <a:pPr algn="ctr"/>
            <a:r>
              <a:rPr lang="en-US" sz="2800" b="1" dirty="0"/>
              <a:t>What could possibly go wrong?</a:t>
            </a:r>
          </a:p>
        </p:txBody>
      </p:sp>
      <p:pic>
        <p:nvPicPr>
          <p:cNvPr id="26" name="Picture 6">
            <a:extLst>
              <a:ext uri="{FF2B5EF4-FFF2-40B4-BE49-F238E27FC236}">
                <a16:creationId xmlns:a16="http://schemas.microsoft.com/office/drawing/2014/main" id="{3D86732C-9F87-434A-8B8D-6869CD66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2" y="2157412"/>
            <a:ext cx="27051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A8C3B9-D57F-477E-84F9-EE1A8B521878}"/>
              </a:ext>
            </a:extLst>
          </p:cNvPr>
          <p:cNvSpPr/>
          <p:nvPr/>
        </p:nvSpPr>
        <p:spPr>
          <a:xfrm>
            <a:off x="515537" y="77090"/>
            <a:ext cx="3412537" cy="369332"/>
          </a:xfrm>
          <a:prstGeom prst="rect">
            <a:avLst/>
          </a:prstGeom>
        </p:spPr>
        <p:txBody>
          <a:bodyPr wrap="none">
            <a:spAutoFit/>
          </a:bodyPr>
          <a:lstStyle/>
          <a:p>
            <a:r>
              <a:rPr lang="en-US" dirty="0"/>
              <a:t> </a:t>
            </a:r>
            <a:r>
              <a:rPr lang="en-US" i="1" dirty="0"/>
              <a:t>Bell System Tech. J. </a:t>
            </a:r>
            <a:r>
              <a:rPr lang="en-US" b="1" dirty="0"/>
              <a:t>28</a:t>
            </a:r>
            <a:r>
              <a:rPr lang="en-US" dirty="0"/>
              <a:t>, 656 (1949)</a:t>
            </a:r>
          </a:p>
        </p:txBody>
      </p:sp>
      <p:sp>
        <p:nvSpPr>
          <p:cNvPr id="7" name="TextBox 6">
            <a:extLst>
              <a:ext uri="{FF2B5EF4-FFF2-40B4-BE49-F238E27FC236}">
                <a16:creationId xmlns:a16="http://schemas.microsoft.com/office/drawing/2014/main" id="{7D748B41-40EA-45CC-8513-CE191C186014}"/>
              </a:ext>
            </a:extLst>
          </p:cNvPr>
          <p:cNvSpPr txBox="1"/>
          <p:nvPr/>
        </p:nvSpPr>
        <p:spPr>
          <a:xfrm>
            <a:off x="2998391" y="962878"/>
            <a:ext cx="2730111" cy="5047536"/>
          </a:xfrm>
          <a:prstGeom prst="rect">
            <a:avLst/>
          </a:prstGeom>
          <a:solidFill>
            <a:srgbClr val="FFFF00"/>
          </a:solidFill>
          <a:effectLst>
            <a:softEdge rad="12700"/>
          </a:effectLst>
        </p:spPr>
        <p:txBody>
          <a:bodyPr wrap="square" rtlCol="0">
            <a:spAutoFit/>
          </a:bodyPr>
          <a:lstStyle/>
          <a:p>
            <a:r>
              <a:rPr lang="en-US" sz="2400" dirty="0"/>
              <a:t>The </a:t>
            </a:r>
            <a:r>
              <a:rPr lang="en-US" sz="2400" dirty="0" err="1"/>
              <a:t>Vernam</a:t>
            </a:r>
            <a:r>
              <a:rPr lang="en-US" sz="2400" dirty="0"/>
              <a:t> cipher is secure if:</a:t>
            </a:r>
          </a:p>
          <a:p>
            <a:endParaRPr lang="en-US" sz="2400" dirty="0"/>
          </a:p>
          <a:p>
            <a:pPr marL="285743" indent="-285743">
              <a:spcAft>
                <a:spcPts val="400"/>
              </a:spcAft>
              <a:buClr>
                <a:schemeClr val="tx1"/>
              </a:buClr>
              <a:buFont typeface="Wingdings" panose="05000000000000000000" pitchFamily="2" charset="2"/>
              <a:buChar char="§"/>
            </a:pPr>
            <a:r>
              <a:rPr lang="en-US" sz="2400" dirty="0"/>
              <a:t>The digits of </a:t>
            </a:r>
            <a:r>
              <a:rPr lang="en-US" sz="2400" b="1" dirty="0">
                <a:solidFill>
                  <a:srgbClr val="0070C0"/>
                </a:solidFill>
              </a:rPr>
              <a:t>K</a:t>
            </a:r>
            <a:r>
              <a:rPr lang="en-US" sz="2400" dirty="0"/>
              <a:t> are truly random</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have at least as many digits as </a:t>
            </a:r>
            <a:r>
              <a:rPr lang="en-US" sz="2400" b="1" dirty="0">
                <a:solidFill>
                  <a:srgbClr val="FF0000"/>
                </a:solidFill>
              </a:rPr>
              <a:t>M</a:t>
            </a:r>
          </a:p>
          <a:p>
            <a:pPr marL="285743" indent="-285743">
              <a:spcAft>
                <a:spcPts val="400"/>
              </a:spcAft>
              <a:buClr>
                <a:schemeClr val="tx1"/>
              </a:buClr>
              <a:buFont typeface="Wingdings" panose="05000000000000000000" pitchFamily="2" charset="2"/>
              <a:buChar char="§"/>
            </a:pPr>
            <a:r>
              <a:rPr lang="en-US" sz="2400" dirty="0"/>
              <a:t>No part of </a:t>
            </a:r>
            <a:r>
              <a:rPr lang="en-US" sz="2400" b="1" dirty="0">
                <a:solidFill>
                  <a:srgbClr val="0070C0"/>
                </a:solidFill>
              </a:rPr>
              <a:t>K</a:t>
            </a:r>
            <a:r>
              <a:rPr lang="en-US" sz="2400" dirty="0"/>
              <a:t> may ever be reused</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remain secret to Alice and Bob</a:t>
            </a:r>
          </a:p>
        </p:txBody>
      </p:sp>
      <p:sp>
        <p:nvSpPr>
          <p:cNvPr id="3" name="Rectangle 2">
            <a:extLst>
              <a:ext uri="{FF2B5EF4-FFF2-40B4-BE49-F238E27FC236}">
                <a16:creationId xmlns:a16="http://schemas.microsoft.com/office/drawing/2014/main" id="{75B769B4-DD8F-4EFF-8030-34607C936457}"/>
              </a:ext>
            </a:extLst>
          </p:cNvPr>
          <p:cNvSpPr/>
          <p:nvPr/>
        </p:nvSpPr>
        <p:spPr>
          <a:xfrm>
            <a:off x="2990575" y="4886325"/>
            <a:ext cx="2716166" cy="1124088"/>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7FF39F-4964-4FF1-BF3D-6DC82B631930}"/>
              </a:ext>
            </a:extLst>
          </p:cNvPr>
          <p:cNvSpPr/>
          <p:nvPr/>
        </p:nvSpPr>
        <p:spPr>
          <a:xfrm>
            <a:off x="3027585" y="1800513"/>
            <a:ext cx="2716166" cy="1124088"/>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E27550-169E-4EE8-9FEF-D6B537273141}"/>
              </a:ext>
            </a:extLst>
          </p:cNvPr>
          <p:cNvPicPr>
            <a:picLocks noChangeAspect="1"/>
          </p:cNvPicPr>
          <p:nvPr/>
        </p:nvPicPr>
        <p:blipFill rotWithShape="1">
          <a:blip r:embed="rId4"/>
          <a:srcRect l="6142" r="5637"/>
          <a:stretch/>
        </p:blipFill>
        <p:spPr>
          <a:xfrm>
            <a:off x="8540310" y="820002"/>
            <a:ext cx="3352800" cy="4972050"/>
          </a:xfrm>
          <a:prstGeom prst="rect">
            <a:avLst/>
          </a:prstGeom>
        </p:spPr>
      </p:pic>
      <p:sp>
        <p:nvSpPr>
          <p:cNvPr id="9" name="TextBox 8">
            <a:extLst>
              <a:ext uri="{FF2B5EF4-FFF2-40B4-BE49-F238E27FC236}">
                <a16:creationId xmlns:a16="http://schemas.microsoft.com/office/drawing/2014/main" id="{ADB7AF4C-A0F6-4740-B312-BC6636100FF9}"/>
              </a:ext>
            </a:extLst>
          </p:cNvPr>
          <p:cNvSpPr txBox="1"/>
          <p:nvPr/>
        </p:nvSpPr>
        <p:spPr>
          <a:xfrm>
            <a:off x="5922503" y="962877"/>
            <a:ext cx="2469023" cy="5355312"/>
          </a:xfrm>
          <a:prstGeom prst="rect">
            <a:avLst/>
          </a:prstGeom>
          <a:noFill/>
        </p:spPr>
        <p:txBody>
          <a:bodyPr wrap="square" rtlCol="0">
            <a:spAutoFit/>
          </a:bodyPr>
          <a:lstStyle/>
          <a:p>
            <a:r>
              <a:rPr lang="en-US" b="1" dirty="0">
                <a:solidFill>
                  <a:srgbClr val="FF0000"/>
                </a:solidFill>
              </a:rPr>
              <a:t>Cryptographers</a:t>
            </a:r>
            <a:r>
              <a:rPr lang="en-US" dirty="0"/>
              <a:t> require large number of pairs of unique one-time pads (</a:t>
            </a:r>
            <a:r>
              <a:rPr lang="en-US" b="1" dirty="0"/>
              <a:t>OTPs</a:t>
            </a:r>
            <a:r>
              <a:rPr lang="en-US" dirty="0"/>
              <a:t>). </a:t>
            </a:r>
          </a:p>
          <a:p>
            <a:endParaRPr lang="en-US" dirty="0"/>
          </a:p>
          <a:p>
            <a:r>
              <a:rPr lang="en-US" u="sng" dirty="0"/>
              <a:t>Problems of secure production, distribution  and custody.</a:t>
            </a:r>
          </a:p>
          <a:p>
            <a:endParaRPr lang="en-US" dirty="0"/>
          </a:p>
          <a:p>
            <a:r>
              <a:rPr lang="en-US" dirty="0"/>
              <a:t>Printer of Soviet OTPs made production mistake, repeated keys. Compromised OTPs used for radio transmissions from Washington, DC embassy during 1943-1945. Analyzed by NSA </a:t>
            </a:r>
            <a:r>
              <a:rPr lang="en-US" b="1" dirty="0">
                <a:solidFill>
                  <a:srgbClr val="FF0000"/>
                </a:solidFill>
              </a:rPr>
              <a:t>cryptanalysts </a:t>
            </a:r>
            <a:endParaRPr lang="en-US" dirty="0"/>
          </a:p>
        </p:txBody>
      </p:sp>
      <p:sp>
        <p:nvSpPr>
          <p:cNvPr id="10" name="Rectangle 9">
            <a:extLst>
              <a:ext uri="{FF2B5EF4-FFF2-40B4-BE49-F238E27FC236}">
                <a16:creationId xmlns:a16="http://schemas.microsoft.com/office/drawing/2014/main" id="{1E3316C0-54DB-4CE4-B9B7-013C9222E7BE}"/>
              </a:ext>
            </a:extLst>
          </p:cNvPr>
          <p:cNvSpPr/>
          <p:nvPr/>
        </p:nvSpPr>
        <p:spPr>
          <a:xfrm>
            <a:off x="7235883" y="5908547"/>
            <a:ext cx="4619068" cy="369332"/>
          </a:xfrm>
          <a:prstGeom prst="rect">
            <a:avLst/>
          </a:prstGeom>
        </p:spPr>
        <p:txBody>
          <a:bodyPr wrap="square">
            <a:spAutoFit/>
          </a:bodyPr>
          <a:lstStyle/>
          <a:p>
            <a:r>
              <a:rPr lang="en-US" dirty="0"/>
              <a:t>for nearly 40 years (the </a:t>
            </a:r>
            <a:r>
              <a:rPr lang="en-US" b="1" dirty="0" err="1"/>
              <a:t>Venona</a:t>
            </a:r>
            <a:r>
              <a:rPr lang="en-US" b="1" dirty="0"/>
              <a:t> project</a:t>
            </a:r>
            <a:r>
              <a:rPr lang="en-US" dirty="0"/>
              <a:t>). Final</a:t>
            </a:r>
          </a:p>
        </p:txBody>
      </p:sp>
      <p:sp>
        <p:nvSpPr>
          <p:cNvPr id="15" name="Rectangle 14">
            <a:extLst>
              <a:ext uri="{FF2B5EF4-FFF2-40B4-BE49-F238E27FC236}">
                <a16:creationId xmlns:a16="http://schemas.microsoft.com/office/drawing/2014/main" id="{95663E0C-FC57-406C-8210-4256B575B1F4}"/>
              </a:ext>
            </a:extLst>
          </p:cNvPr>
          <p:cNvSpPr/>
          <p:nvPr/>
        </p:nvSpPr>
        <p:spPr>
          <a:xfrm>
            <a:off x="5922501" y="6181157"/>
            <a:ext cx="5878974" cy="369332"/>
          </a:xfrm>
          <a:prstGeom prst="rect">
            <a:avLst/>
          </a:prstGeom>
        </p:spPr>
        <p:txBody>
          <a:bodyPr wrap="square">
            <a:spAutoFit/>
          </a:bodyPr>
          <a:lstStyle/>
          <a:p>
            <a:r>
              <a:rPr lang="en-US" dirty="0"/>
              <a:t>report, published 1995, revealed details of Soviet espionage.</a:t>
            </a:r>
          </a:p>
        </p:txBody>
      </p:sp>
      <p:sp>
        <p:nvSpPr>
          <p:cNvPr id="16" name="TextBox 15">
            <a:extLst>
              <a:ext uri="{FF2B5EF4-FFF2-40B4-BE49-F238E27FC236}">
                <a16:creationId xmlns:a16="http://schemas.microsoft.com/office/drawing/2014/main" id="{D5AD30AF-B871-4A7E-8044-42486FA8733D}"/>
              </a:ext>
            </a:extLst>
          </p:cNvPr>
          <p:cNvSpPr txBox="1"/>
          <p:nvPr/>
        </p:nvSpPr>
        <p:spPr>
          <a:xfrm rot="16200000">
            <a:off x="11125128" y="3119813"/>
            <a:ext cx="1791512" cy="276999"/>
          </a:xfrm>
          <a:prstGeom prst="rect">
            <a:avLst/>
          </a:prstGeom>
          <a:noFill/>
        </p:spPr>
        <p:txBody>
          <a:bodyPr wrap="square" rtlCol="0">
            <a:spAutoFit/>
          </a:bodyPr>
          <a:lstStyle/>
          <a:p>
            <a:pPr algn="ctr"/>
            <a:r>
              <a:rPr lang="en-US" sz="1200" dirty="0"/>
              <a:t>cryptomuseum.com</a:t>
            </a:r>
          </a:p>
        </p:txBody>
      </p:sp>
      <p:sp>
        <p:nvSpPr>
          <p:cNvPr id="17" name="TextBox 16">
            <a:extLst>
              <a:ext uri="{FF2B5EF4-FFF2-40B4-BE49-F238E27FC236}">
                <a16:creationId xmlns:a16="http://schemas.microsoft.com/office/drawing/2014/main" id="{B943719E-C6D3-4280-8E4A-33E622203253}"/>
              </a:ext>
            </a:extLst>
          </p:cNvPr>
          <p:cNvSpPr txBox="1"/>
          <p:nvPr/>
        </p:nvSpPr>
        <p:spPr>
          <a:xfrm>
            <a:off x="0"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31</a:t>
            </a:fld>
            <a:endParaRPr lang="en-US" b="1" dirty="0"/>
          </a:p>
        </p:txBody>
      </p:sp>
    </p:spTree>
    <p:extLst>
      <p:ext uri="{BB962C8B-B14F-4D97-AF65-F5344CB8AC3E}">
        <p14:creationId xmlns:p14="http://schemas.microsoft.com/office/powerpoint/2010/main" val="312209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D316D-8C73-FA82-A244-5714F87C936B}"/>
              </a:ext>
            </a:extLst>
          </p:cNvPr>
          <p:cNvSpPr/>
          <p:nvPr/>
        </p:nvSpPr>
        <p:spPr>
          <a:xfrm>
            <a:off x="-11112" y="6492876"/>
            <a:ext cx="12168188" cy="365124"/>
          </a:xfrm>
          <a:prstGeom prst="rect">
            <a:avLst/>
          </a:prstGeom>
          <a:solidFill>
            <a:srgbClr val="6D0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a:extLst>
              <a:ext uri="{FF2B5EF4-FFF2-40B4-BE49-F238E27FC236}">
                <a16:creationId xmlns:a16="http://schemas.microsoft.com/office/drawing/2014/main" id="{EF966B2E-2CD6-689E-344A-454AFB9D8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1" y="0"/>
            <a:ext cx="12192000" cy="6857143"/>
          </a:xfrm>
          <a:prstGeom prst="rect">
            <a:avLst/>
          </a:prstGeom>
        </p:spPr>
      </p:pic>
      <p:sp>
        <p:nvSpPr>
          <p:cNvPr id="4" name="Rectangle 3">
            <a:extLst>
              <a:ext uri="{FF2B5EF4-FFF2-40B4-BE49-F238E27FC236}">
                <a16:creationId xmlns:a16="http://schemas.microsoft.com/office/drawing/2014/main" id="{65193F6E-7EA5-EEB6-4596-7F7177801120}"/>
              </a:ext>
            </a:extLst>
          </p:cNvPr>
          <p:cNvSpPr/>
          <p:nvPr/>
        </p:nvSpPr>
        <p:spPr>
          <a:xfrm>
            <a:off x="8201024" y="4983925"/>
            <a:ext cx="4002879" cy="1883664"/>
          </a:xfrm>
          <a:prstGeom prst="rect">
            <a:avLst/>
          </a:prstGeom>
          <a:solidFill>
            <a:srgbClr val="6D0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80BB2C-2CB8-4C80-BF1A-2AF6CE052B11}"/>
              </a:ext>
            </a:extLst>
          </p:cNvPr>
          <p:cNvSpPr/>
          <p:nvPr/>
        </p:nvSpPr>
        <p:spPr>
          <a:xfrm>
            <a:off x="11987213" y="3810000"/>
            <a:ext cx="204787" cy="1154335"/>
          </a:xfrm>
          <a:prstGeom prst="rect">
            <a:avLst/>
          </a:prstGeom>
          <a:solidFill>
            <a:srgbClr val="FCD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3B3EF3-9F09-E19A-3261-139A24BA5D66}"/>
              </a:ext>
            </a:extLst>
          </p:cNvPr>
          <p:cNvSpPr txBox="1"/>
          <p:nvPr/>
        </p:nvSpPr>
        <p:spPr>
          <a:xfrm>
            <a:off x="8953501" y="5018405"/>
            <a:ext cx="3203576"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CDF5C"/>
                </a:solidFill>
              </a:rPr>
              <a:t>Killed: Optical telegraphy</a:t>
            </a:r>
          </a:p>
          <a:p>
            <a:pPr marL="285750" indent="-285750">
              <a:buFont typeface="Arial" panose="020B0604020202020204" pitchFamily="34" charset="0"/>
              <a:buChar char="•"/>
            </a:pPr>
            <a:r>
              <a:rPr lang="en-US" b="1" dirty="0">
                <a:solidFill>
                  <a:srgbClr val="FCDF5C"/>
                </a:solidFill>
              </a:rPr>
              <a:t>Killed by: Telephony, radio</a:t>
            </a:r>
          </a:p>
        </p:txBody>
      </p:sp>
      <p:sp>
        <p:nvSpPr>
          <p:cNvPr id="9" name="TextBox 8">
            <a:extLst>
              <a:ext uri="{FF2B5EF4-FFF2-40B4-BE49-F238E27FC236}">
                <a16:creationId xmlns:a16="http://schemas.microsoft.com/office/drawing/2014/main" id="{7F161415-6A28-1936-F79E-E72F3C04A486}"/>
              </a:ext>
            </a:extLst>
          </p:cNvPr>
          <p:cNvSpPr txBox="1"/>
          <p:nvPr/>
        </p:nvSpPr>
        <p:spPr>
          <a:xfrm>
            <a:off x="11714956" y="6487656"/>
            <a:ext cx="479425" cy="369332"/>
          </a:xfrm>
          <a:prstGeom prst="rect">
            <a:avLst/>
          </a:prstGeom>
          <a:solidFill>
            <a:srgbClr val="6D0F35"/>
          </a:solidFill>
        </p:spPr>
        <p:txBody>
          <a:bodyPr wrap="square">
            <a:spAutoFit/>
          </a:bodyPr>
          <a:lstStyle/>
          <a:p>
            <a:pPr algn="ctr"/>
            <a:fld id="{808693D6-6FD4-4072-93C6-C1A915E300C0}" type="slidenum">
              <a:rPr lang="en-US" b="1" smtClean="0">
                <a:solidFill>
                  <a:srgbClr val="FCDF5C"/>
                </a:solidFill>
              </a:rPr>
              <a:pPr algn="ctr"/>
              <a:t>32</a:t>
            </a:fld>
            <a:endParaRPr lang="en-US" b="1" dirty="0">
              <a:solidFill>
                <a:srgbClr val="FCDF5C"/>
              </a:solidFill>
            </a:endParaRPr>
          </a:p>
        </p:txBody>
      </p:sp>
    </p:spTree>
    <p:extLst>
      <p:ext uri="{BB962C8B-B14F-4D97-AF65-F5344CB8AC3E}">
        <p14:creationId xmlns:p14="http://schemas.microsoft.com/office/powerpoint/2010/main" val="1214427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D316D-8C73-FA82-A244-5714F87C936B}"/>
              </a:ext>
            </a:extLst>
          </p:cNvPr>
          <p:cNvSpPr/>
          <p:nvPr/>
        </p:nvSpPr>
        <p:spPr>
          <a:xfrm>
            <a:off x="-11112" y="6492876"/>
            <a:ext cx="12168188" cy="365124"/>
          </a:xfrm>
          <a:prstGeom prst="rect">
            <a:avLst/>
          </a:prstGeom>
          <a:solidFill>
            <a:srgbClr val="6D0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a:extLst>
              <a:ext uri="{FF2B5EF4-FFF2-40B4-BE49-F238E27FC236}">
                <a16:creationId xmlns:a16="http://schemas.microsoft.com/office/drawing/2014/main" id="{EF966B2E-2CD6-689E-344A-454AFB9D8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1" y="0"/>
            <a:ext cx="12192000" cy="6857143"/>
          </a:xfrm>
          <a:prstGeom prst="rect">
            <a:avLst/>
          </a:prstGeom>
        </p:spPr>
      </p:pic>
      <p:sp>
        <p:nvSpPr>
          <p:cNvPr id="4" name="Rectangle 3">
            <a:extLst>
              <a:ext uri="{FF2B5EF4-FFF2-40B4-BE49-F238E27FC236}">
                <a16:creationId xmlns:a16="http://schemas.microsoft.com/office/drawing/2014/main" id="{65193F6E-7EA5-EEB6-4596-7F7177801120}"/>
              </a:ext>
            </a:extLst>
          </p:cNvPr>
          <p:cNvSpPr/>
          <p:nvPr/>
        </p:nvSpPr>
        <p:spPr>
          <a:xfrm>
            <a:off x="8223504" y="4974336"/>
            <a:ext cx="3968496" cy="1883664"/>
          </a:xfrm>
          <a:prstGeom prst="rect">
            <a:avLst/>
          </a:prstGeom>
          <a:solidFill>
            <a:srgbClr val="6D0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80BB2C-2CB8-4C80-BF1A-2AF6CE052B11}"/>
              </a:ext>
            </a:extLst>
          </p:cNvPr>
          <p:cNvSpPr/>
          <p:nvPr/>
        </p:nvSpPr>
        <p:spPr>
          <a:xfrm>
            <a:off x="11987213" y="3810000"/>
            <a:ext cx="204787" cy="1154335"/>
          </a:xfrm>
          <a:prstGeom prst="rect">
            <a:avLst/>
          </a:prstGeom>
          <a:solidFill>
            <a:srgbClr val="FCD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479813-580E-2DC5-5A49-0C039A8990B9}"/>
              </a:ext>
            </a:extLst>
          </p:cNvPr>
          <p:cNvSpPr txBox="1"/>
          <p:nvPr/>
        </p:nvSpPr>
        <p:spPr>
          <a:xfrm>
            <a:off x="11610181" y="6354306"/>
            <a:ext cx="479425" cy="369332"/>
          </a:xfrm>
          <a:prstGeom prst="rect">
            <a:avLst/>
          </a:prstGeom>
          <a:solidFill>
            <a:srgbClr val="6D0F35"/>
          </a:solidFill>
        </p:spPr>
        <p:txBody>
          <a:bodyPr wrap="square">
            <a:spAutoFit/>
          </a:bodyPr>
          <a:lstStyle/>
          <a:p>
            <a:pPr algn="ctr"/>
            <a:fld id="{808693D6-6FD4-4072-93C6-C1A915E300C0}" type="slidenum">
              <a:rPr lang="en-US" b="1" smtClean="0">
                <a:solidFill>
                  <a:srgbClr val="FCDF5C"/>
                </a:solidFill>
              </a:rPr>
              <a:pPr algn="ctr"/>
              <a:t>33</a:t>
            </a:fld>
            <a:endParaRPr lang="en-US" b="1" dirty="0">
              <a:solidFill>
                <a:srgbClr val="FCDF5C"/>
              </a:solidFill>
            </a:endParaRPr>
          </a:p>
        </p:txBody>
      </p:sp>
      <p:sp>
        <p:nvSpPr>
          <p:cNvPr id="5" name="TextBox 4">
            <a:extLst>
              <a:ext uri="{FF2B5EF4-FFF2-40B4-BE49-F238E27FC236}">
                <a16:creationId xmlns:a16="http://schemas.microsoft.com/office/drawing/2014/main" id="{218355BB-377A-259C-A471-BC00EFCE6F0F}"/>
              </a:ext>
            </a:extLst>
          </p:cNvPr>
          <p:cNvSpPr txBox="1"/>
          <p:nvPr/>
        </p:nvSpPr>
        <p:spPr>
          <a:xfrm>
            <a:off x="8953501" y="5018405"/>
            <a:ext cx="3203576"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CDF5C"/>
                </a:solidFill>
              </a:rPr>
              <a:t>Killed: Optical telegraphy</a:t>
            </a:r>
          </a:p>
          <a:p>
            <a:pPr marL="285750" indent="-285750">
              <a:buFont typeface="Arial" panose="020B0604020202020204" pitchFamily="34" charset="0"/>
              <a:buChar char="•"/>
            </a:pPr>
            <a:r>
              <a:rPr lang="en-US" b="1" dirty="0">
                <a:solidFill>
                  <a:srgbClr val="FCDF5C"/>
                </a:solidFill>
              </a:rPr>
              <a:t>Killed by: Telephony, radio</a:t>
            </a:r>
          </a:p>
          <a:p>
            <a:pPr marL="285750" indent="-285750">
              <a:buFont typeface="Arial" panose="020B0604020202020204" pitchFamily="34" charset="0"/>
              <a:buChar char="•"/>
            </a:pPr>
            <a:r>
              <a:rPr lang="en-US" b="1" dirty="0">
                <a:solidFill>
                  <a:srgbClr val="FCDF5C"/>
                </a:solidFill>
              </a:rPr>
              <a:t>Resurrected by atomic, molecular, optical and electronic technology</a:t>
            </a:r>
          </a:p>
        </p:txBody>
      </p:sp>
      <p:sp>
        <p:nvSpPr>
          <p:cNvPr id="9" name="Rectangle 8">
            <a:extLst>
              <a:ext uri="{FF2B5EF4-FFF2-40B4-BE49-F238E27FC236}">
                <a16:creationId xmlns:a16="http://schemas.microsoft.com/office/drawing/2014/main" id="{B4BCEA52-B740-8DB2-1A39-8DB028DCBF4D}"/>
              </a:ext>
            </a:extLst>
          </p:cNvPr>
          <p:cNvSpPr/>
          <p:nvPr/>
        </p:nvSpPr>
        <p:spPr>
          <a:xfrm>
            <a:off x="8201024" y="4983925"/>
            <a:ext cx="4002879" cy="1883664"/>
          </a:xfrm>
          <a:prstGeom prst="rect">
            <a:avLst/>
          </a:prstGeom>
          <a:solidFill>
            <a:srgbClr val="6D0F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274E0B-1892-8A42-A9B4-66A0D6555C50}"/>
              </a:ext>
            </a:extLst>
          </p:cNvPr>
          <p:cNvSpPr txBox="1"/>
          <p:nvPr/>
        </p:nvSpPr>
        <p:spPr>
          <a:xfrm>
            <a:off x="8953501" y="5018405"/>
            <a:ext cx="3203576"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CDF5C"/>
                </a:solidFill>
              </a:rPr>
              <a:t>Killed: Optical telegraphy</a:t>
            </a:r>
          </a:p>
          <a:p>
            <a:pPr marL="285750" indent="-285750">
              <a:buFont typeface="Arial" panose="020B0604020202020204" pitchFamily="34" charset="0"/>
              <a:buChar char="•"/>
            </a:pPr>
            <a:r>
              <a:rPr lang="en-US" b="1" dirty="0">
                <a:solidFill>
                  <a:srgbClr val="FCDF5C"/>
                </a:solidFill>
              </a:rPr>
              <a:t>Killed by: Telephony, radio</a:t>
            </a:r>
          </a:p>
          <a:p>
            <a:pPr marL="285750" indent="-285750">
              <a:buFont typeface="Arial" panose="020B0604020202020204" pitchFamily="34" charset="0"/>
              <a:buChar char="•"/>
            </a:pPr>
            <a:r>
              <a:rPr lang="en-US" b="1" dirty="0">
                <a:solidFill>
                  <a:srgbClr val="FCDF5C"/>
                </a:solidFill>
              </a:rPr>
              <a:t>Resurrected by atomic, molecular, optical and semiconductor physics</a:t>
            </a:r>
          </a:p>
        </p:txBody>
      </p:sp>
      <p:sp>
        <p:nvSpPr>
          <p:cNvPr id="13" name="TextBox 12">
            <a:extLst>
              <a:ext uri="{FF2B5EF4-FFF2-40B4-BE49-F238E27FC236}">
                <a16:creationId xmlns:a16="http://schemas.microsoft.com/office/drawing/2014/main" id="{32BCF647-2CA7-BF68-6661-39117A614142}"/>
              </a:ext>
            </a:extLst>
          </p:cNvPr>
          <p:cNvSpPr txBox="1"/>
          <p:nvPr/>
        </p:nvSpPr>
        <p:spPr>
          <a:xfrm>
            <a:off x="11714956" y="6487656"/>
            <a:ext cx="479425" cy="369332"/>
          </a:xfrm>
          <a:prstGeom prst="rect">
            <a:avLst/>
          </a:prstGeom>
          <a:solidFill>
            <a:srgbClr val="6D0F35"/>
          </a:solidFill>
        </p:spPr>
        <p:txBody>
          <a:bodyPr wrap="square">
            <a:spAutoFit/>
          </a:bodyPr>
          <a:lstStyle/>
          <a:p>
            <a:pPr algn="ctr"/>
            <a:fld id="{808693D6-6FD4-4072-93C6-C1A915E300C0}" type="slidenum">
              <a:rPr lang="en-US" b="1" smtClean="0">
                <a:solidFill>
                  <a:srgbClr val="FCDF5C"/>
                </a:solidFill>
              </a:rPr>
              <a:pPr algn="ctr"/>
              <a:t>33</a:t>
            </a:fld>
            <a:endParaRPr lang="en-US" b="1" dirty="0">
              <a:solidFill>
                <a:srgbClr val="FCDF5C"/>
              </a:solidFill>
            </a:endParaRPr>
          </a:p>
        </p:txBody>
      </p:sp>
    </p:spTree>
    <p:extLst>
      <p:ext uri="{BB962C8B-B14F-4D97-AF65-F5344CB8AC3E}">
        <p14:creationId xmlns:p14="http://schemas.microsoft.com/office/powerpoint/2010/main" val="2682318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B5292-4220-2207-4E72-F70BB6F16E2D}"/>
              </a:ext>
            </a:extLst>
          </p:cNvPr>
          <p:cNvPicPr>
            <a:picLocks noChangeAspect="1"/>
          </p:cNvPicPr>
          <p:nvPr/>
        </p:nvPicPr>
        <p:blipFill rotWithShape="1">
          <a:blip r:embed="rId2"/>
          <a:srcRect l="17187" t="27367" r="29609" b="15809"/>
          <a:stretch/>
        </p:blipFill>
        <p:spPr>
          <a:xfrm>
            <a:off x="581025" y="600075"/>
            <a:ext cx="10734675" cy="6210300"/>
          </a:xfrm>
          <a:prstGeom prst="rect">
            <a:avLst/>
          </a:prstGeom>
        </p:spPr>
      </p:pic>
      <p:sp>
        <p:nvSpPr>
          <p:cNvPr id="7" name="TextBox 6">
            <a:extLst>
              <a:ext uri="{FF2B5EF4-FFF2-40B4-BE49-F238E27FC236}">
                <a16:creationId xmlns:a16="http://schemas.microsoft.com/office/drawing/2014/main" id="{874FA5DE-6AD8-12FC-3242-2C27DBF337FA}"/>
              </a:ext>
            </a:extLst>
          </p:cNvPr>
          <p:cNvSpPr txBox="1"/>
          <p:nvPr/>
        </p:nvSpPr>
        <p:spPr>
          <a:xfrm rot="16200000">
            <a:off x="-1070993" y="3484661"/>
            <a:ext cx="2670627" cy="307777"/>
          </a:xfrm>
          <a:prstGeom prst="rect">
            <a:avLst/>
          </a:prstGeom>
          <a:noFill/>
        </p:spPr>
        <p:txBody>
          <a:bodyPr wrap="square" rtlCol="0">
            <a:spAutoFit/>
          </a:bodyPr>
          <a:lstStyle/>
          <a:p>
            <a:pPr algn="ctr"/>
            <a:r>
              <a:rPr lang="en-US" sz="1400" dirty="0"/>
              <a:t>Image: </a:t>
            </a:r>
            <a:r>
              <a:rPr lang="en-US" sz="1400" dirty="0" err="1"/>
              <a:t>TeleGeography</a:t>
            </a:r>
            <a:endParaRPr lang="en-US" sz="1400" dirty="0"/>
          </a:p>
        </p:txBody>
      </p:sp>
      <p:sp>
        <p:nvSpPr>
          <p:cNvPr id="9" name="TextBox 8">
            <a:extLst>
              <a:ext uri="{FF2B5EF4-FFF2-40B4-BE49-F238E27FC236}">
                <a16:creationId xmlns:a16="http://schemas.microsoft.com/office/drawing/2014/main" id="{A6ABAFCE-C0E4-DD96-DB1F-9EDB2B33459E}"/>
              </a:ext>
            </a:extLst>
          </p:cNvPr>
          <p:cNvSpPr txBox="1"/>
          <p:nvPr/>
        </p:nvSpPr>
        <p:spPr>
          <a:xfrm>
            <a:off x="3112295" y="6257925"/>
            <a:ext cx="5288756" cy="369332"/>
          </a:xfrm>
          <a:prstGeom prst="rect">
            <a:avLst/>
          </a:prstGeom>
          <a:noFill/>
        </p:spPr>
        <p:txBody>
          <a:bodyPr wrap="square">
            <a:spAutoFit/>
          </a:bodyPr>
          <a:lstStyle/>
          <a:p>
            <a:pPr algn="ctr"/>
            <a:r>
              <a:rPr lang="en-US" b="0" i="0" dirty="0">
                <a:solidFill>
                  <a:srgbClr val="191919"/>
                </a:solidFill>
                <a:effectLst/>
                <a:latin typeface="Calibri" panose="020F0502020204030204" pitchFamily="34" charset="0"/>
                <a:cs typeface="Calibri" panose="020F0502020204030204" pitchFamily="34" charset="0"/>
              </a:rPr>
              <a:t>1.4 million km of submarine fiber channels worldwide </a:t>
            </a: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814DFDF-B240-5866-59C3-0BB343EF9152}"/>
              </a:ext>
            </a:extLst>
          </p:cNvPr>
          <p:cNvSpPr txBox="1"/>
          <p:nvPr/>
        </p:nvSpPr>
        <p:spPr>
          <a:xfrm>
            <a:off x="2756297" y="133350"/>
            <a:ext cx="6000751" cy="369332"/>
          </a:xfrm>
          <a:prstGeom prst="rect">
            <a:avLst/>
          </a:prstGeom>
          <a:noFill/>
        </p:spPr>
        <p:txBody>
          <a:bodyPr wrap="square">
            <a:spAutoFit/>
          </a:bodyPr>
          <a:lstStyle/>
          <a:p>
            <a:pPr algn="ctr"/>
            <a:r>
              <a:rPr lang="en-US" b="1" i="0" dirty="0">
                <a:solidFill>
                  <a:srgbClr val="191919"/>
                </a:solidFill>
                <a:effectLst/>
                <a:latin typeface="Calibri" panose="020F0502020204030204" pitchFamily="34" charset="0"/>
                <a:cs typeface="Calibri" panose="020F0502020204030204" pitchFamily="34" charset="0"/>
              </a:rPr>
              <a:t>The Earth’</a:t>
            </a:r>
            <a:r>
              <a:rPr lang="en-US" b="1" dirty="0">
                <a:solidFill>
                  <a:srgbClr val="191919"/>
                </a:solidFill>
                <a:latin typeface="Calibri" panose="020F0502020204030204" pitchFamily="34" charset="0"/>
                <a:cs typeface="Calibri" panose="020F0502020204030204" pitchFamily="34" charset="0"/>
              </a:rPr>
              <a:t>s undersea fiber-optical communication network</a:t>
            </a:r>
            <a:endParaRPr lang="en-US"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72B3201-F247-6A93-F8A8-9D4B168495B5}"/>
              </a:ext>
            </a:extLst>
          </p:cNvPr>
          <p:cNvSpPr txBox="1"/>
          <p:nvPr/>
        </p:nvSpPr>
        <p:spPr>
          <a:xfrm>
            <a:off x="11714956" y="6487656"/>
            <a:ext cx="479425" cy="369332"/>
          </a:xfrm>
          <a:prstGeom prst="rect">
            <a:avLst/>
          </a:prstGeom>
          <a:solidFill>
            <a:schemeClr val="bg1"/>
          </a:solidFill>
        </p:spPr>
        <p:txBody>
          <a:bodyPr wrap="square">
            <a:spAutoFit/>
          </a:bodyPr>
          <a:lstStyle/>
          <a:p>
            <a:pPr algn="ctr"/>
            <a:fld id="{808693D6-6FD4-4072-93C6-C1A915E300C0}" type="slidenum">
              <a:rPr lang="en-US" b="1" smtClean="0"/>
              <a:pPr algn="ctr"/>
              <a:t>34</a:t>
            </a:fld>
            <a:endParaRPr lang="en-US" b="1" dirty="0"/>
          </a:p>
        </p:txBody>
      </p:sp>
    </p:spTree>
    <p:extLst>
      <p:ext uri="{BB962C8B-B14F-4D97-AF65-F5344CB8AC3E}">
        <p14:creationId xmlns:p14="http://schemas.microsoft.com/office/powerpoint/2010/main" val="1332930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695D46"/>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CCAE77"/>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random numbers </a:t>
            </a:r>
          </a:p>
        </p:txBody>
      </p:sp>
      <p:sp>
        <p:nvSpPr>
          <p:cNvPr id="10" name="TextBox 9">
            <a:extLst>
              <a:ext uri="{FF2B5EF4-FFF2-40B4-BE49-F238E27FC236}">
                <a16:creationId xmlns:a16="http://schemas.microsoft.com/office/drawing/2014/main" id="{1264478F-7024-B86E-A172-E00AE3A6ABA0}"/>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35</a:t>
            </a:fld>
            <a:endParaRPr lang="en-US" dirty="0">
              <a:solidFill>
                <a:schemeClr val="bg1"/>
              </a:solidFill>
            </a:endParaRPr>
          </a:p>
        </p:txBody>
      </p:sp>
      <p:sp>
        <p:nvSpPr>
          <p:cNvPr id="5" name="TextBox 4">
            <a:extLst>
              <a:ext uri="{FF2B5EF4-FFF2-40B4-BE49-F238E27FC236}">
                <a16:creationId xmlns:a16="http://schemas.microsoft.com/office/drawing/2014/main" id="{EB36716B-32BD-E111-A3AC-F22AD91BDA20}"/>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86027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BD900C6-7701-4D57-A2DF-84FCF811A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a:extLst>
              <a:ext uri="{FF2B5EF4-FFF2-40B4-BE49-F238E27FC236}">
                <a16:creationId xmlns:a16="http://schemas.microsoft.com/office/drawing/2014/main" id="{222414E4-2771-4D8E-A785-C0544014D83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B700BC6-A595-46DB-AB5E-94947645F93C}"/>
              </a:ext>
            </a:extLst>
          </p:cNvPr>
          <p:cNvSpPr txBox="1"/>
          <p:nvPr/>
        </p:nvSpPr>
        <p:spPr>
          <a:xfrm>
            <a:off x="109875" y="93107"/>
            <a:ext cx="5457825" cy="523220"/>
          </a:xfrm>
          <a:prstGeom prst="rect">
            <a:avLst/>
          </a:prstGeom>
          <a:noFill/>
        </p:spPr>
        <p:txBody>
          <a:bodyPr wrap="square" rtlCol="0">
            <a:spAutoFit/>
          </a:bodyPr>
          <a:lstStyle/>
          <a:p>
            <a:pPr algn="ctr"/>
            <a:r>
              <a:rPr lang="en-US" sz="2800" b="1" dirty="0"/>
              <a:t>Awesome Privacy</a:t>
            </a:r>
          </a:p>
        </p:txBody>
      </p:sp>
      <p:sp>
        <p:nvSpPr>
          <p:cNvPr id="5" name="TextBox 4">
            <a:extLst>
              <a:ext uri="{FF2B5EF4-FFF2-40B4-BE49-F238E27FC236}">
                <a16:creationId xmlns:a16="http://schemas.microsoft.com/office/drawing/2014/main" id="{886A99C6-0B41-4064-B478-D3E9E78A1A0B}"/>
              </a:ext>
            </a:extLst>
          </p:cNvPr>
          <p:cNvSpPr txBox="1"/>
          <p:nvPr/>
        </p:nvSpPr>
        <p:spPr>
          <a:xfrm>
            <a:off x="9100802" y="6078628"/>
            <a:ext cx="3091198" cy="276999"/>
          </a:xfrm>
          <a:prstGeom prst="rect">
            <a:avLst/>
          </a:prstGeom>
          <a:noFill/>
        </p:spPr>
        <p:txBody>
          <a:bodyPr wrap="square" rtlCol="0">
            <a:spAutoFit/>
          </a:bodyPr>
          <a:lstStyle/>
          <a:p>
            <a:pPr algn="r"/>
            <a:r>
              <a:rPr lang="en-US" sz="1200" dirty="0"/>
              <a:t>Ronald L. </a:t>
            </a:r>
            <a:r>
              <a:rPr lang="en-US" sz="1200" dirty="0" err="1"/>
              <a:t>Rivest</a:t>
            </a:r>
            <a:r>
              <a:rPr lang="en-US" sz="1200" dirty="0"/>
              <a:t> - Own work, CC BY-SA 4.0</a:t>
            </a:r>
          </a:p>
        </p:txBody>
      </p:sp>
      <p:sp>
        <p:nvSpPr>
          <p:cNvPr id="6" name="TextBox 5">
            <a:extLst>
              <a:ext uri="{FF2B5EF4-FFF2-40B4-BE49-F238E27FC236}">
                <a16:creationId xmlns:a16="http://schemas.microsoft.com/office/drawing/2014/main" id="{8CB607B3-322B-44DD-9D26-E52F61A8EF08}"/>
              </a:ext>
            </a:extLst>
          </p:cNvPr>
          <p:cNvSpPr txBox="1"/>
          <p:nvPr/>
        </p:nvSpPr>
        <p:spPr>
          <a:xfrm>
            <a:off x="176549" y="1373362"/>
            <a:ext cx="5457825" cy="461665"/>
          </a:xfrm>
          <a:prstGeom prst="rect">
            <a:avLst/>
          </a:prstGeom>
          <a:noFill/>
        </p:spPr>
        <p:txBody>
          <a:bodyPr wrap="square" rtlCol="0">
            <a:spAutoFit/>
          </a:bodyPr>
          <a:lstStyle/>
          <a:p>
            <a:r>
              <a:rPr lang="en-US" sz="2400" b="1" dirty="0" err="1"/>
              <a:t>Rivest</a:t>
            </a:r>
            <a:r>
              <a:rPr lang="en-US" sz="2400" b="1" dirty="0"/>
              <a:t>-Shamir-</a:t>
            </a:r>
            <a:r>
              <a:rPr lang="en-US" sz="2400" b="1" dirty="0" err="1"/>
              <a:t>Adleman</a:t>
            </a:r>
            <a:r>
              <a:rPr lang="en-US" sz="2400" b="1" dirty="0"/>
              <a:t> (RSA) encryption</a:t>
            </a:r>
          </a:p>
        </p:txBody>
      </p:sp>
      <p:sp>
        <p:nvSpPr>
          <p:cNvPr id="7" name="TextBox 6">
            <a:extLst>
              <a:ext uri="{FF2B5EF4-FFF2-40B4-BE49-F238E27FC236}">
                <a16:creationId xmlns:a16="http://schemas.microsoft.com/office/drawing/2014/main" id="{8E8854AB-B0F4-4B75-A572-DECAFAEB9185}"/>
              </a:ext>
            </a:extLst>
          </p:cNvPr>
          <p:cNvSpPr txBox="1"/>
          <p:nvPr/>
        </p:nvSpPr>
        <p:spPr>
          <a:xfrm>
            <a:off x="43199" y="2138880"/>
            <a:ext cx="6205201" cy="400110"/>
          </a:xfrm>
          <a:prstGeom prst="rect">
            <a:avLst/>
          </a:prstGeom>
          <a:noFill/>
        </p:spPr>
        <p:txBody>
          <a:bodyPr wrap="square" rtlCol="0">
            <a:spAutoFit/>
          </a:bodyPr>
          <a:lstStyle/>
          <a:p>
            <a:r>
              <a:rPr lang="en-US" sz="2000" dirty="0"/>
              <a:t>Now the basis of Internet public-key infrastructure (PKI) </a:t>
            </a:r>
          </a:p>
        </p:txBody>
      </p:sp>
      <p:pic>
        <p:nvPicPr>
          <p:cNvPr id="8" name="Picture 7" descr="A close up of text on a white background&#10;&#10;Description automatically generated">
            <a:extLst>
              <a:ext uri="{FF2B5EF4-FFF2-40B4-BE49-F238E27FC236}">
                <a16:creationId xmlns:a16="http://schemas.microsoft.com/office/drawing/2014/main" id="{DA68AB3E-BCCF-4959-8C11-F2BD69C54576}"/>
              </a:ext>
            </a:extLst>
          </p:cNvPr>
          <p:cNvPicPr>
            <a:picLocks noChangeAspect="1"/>
          </p:cNvPicPr>
          <p:nvPr/>
        </p:nvPicPr>
        <p:blipFill rotWithShape="1">
          <a:blip r:embed="rId2">
            <a:extLst>
              <a:ext uri="{28A0092B-C50C-407E-A947-70E740481C1C}">
                <a14:useLocalDpi xmlns:a14="http://schemas.microsoft.com/office/drawing/2010/main" val="0"/>
              </a:ext>
            </a:extLst>
          </a:blip>
          <a:srcRect b="16525"/>
          <a:stretch/>
        </p:blipFill>
        <p:spPr>
          <a:xfrm>
            <a:off x="7523409" y="0"/>
            <a:ext cx="4668591" cy="5724685"/>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3E6A70F8-224D-4677-8B79-A62BA08EC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227"/>
            <a:ext cx="1828800" cy="1828800"/>
          </a:xfrm>
          <a:prstGeom prst="rect">
            <a:avLst/>
          </a:prstGeom>
        </p:spPr>
      </p:pic>
      <p:sp>
        <p:nvSpPr>
          <p:cNvPr id="10" name="Rectangle 9">
            <a:extLst>
              <a:ext uri="{FF2B5EF4-FFF2-40B4-BE49-F238E27FC236}">
                <a16:creationId xmlns:a16="http://schemas.microsoft.com/office/drawing/2014/main" id="{CC1216FB-AC9E-408A-9E2B-092ECE144C7D}"/>
              </a:ext>
            </a:extLst>
          </p:cNvPr>
          <p:cNvSpPr/>
          <p:nvPr/>
        </p:nvSpPr>
        <p:spPr>
          <a:xfrm>
            <a:off x="9772651" y="6483030"/>
            <a:ext cx="2419350" cy="276999"/>
          </a:xfrm>
          <a:prstGeom prst="rect">
            <a:avLst/>
          </a:prstGeom>
        </p:spPr>
        <p:txBody>
          <a:bodyPr wrap="square">
            <a:spAutoFit/>
          </a:bodyPr>
          <a:lstStyle/>
          <a:p>
            <a:pPr algn="r"/>
            <a:r>
              <a:rPr lang="en-US" sz="1200" dirty="0"/>
              <a:t>Leonard M. </a:t>
            </a:r>
            <a:r>
              <a:rPr lang="en-US" sz="1200" dirty="0" err="1"/>
              <a:t>Adleman</a:t>
            </a:r>
            <a:r>
              <a:rPr lang="en-US" sz="1200" dirty="0"/>
              <a:t>, CC BY-SA 3.0</a:t>
            </a:r>
          </a:p>
        </p:txBody>
      </p:sp>
      <p:pic>
        <p:nvPicPr>
          <p:cNvPr id="11" name="Picture 10" descr="A person smiling for the camera&#10;&#10;Description automatically generated">
            <a:extLst>
              <a:ext uri="{FF2B5EF4-FFF2-40B4-BE49-F238E27FC236}">
                <a16:creationId xmlns:a16="http://schemas.microsoft.com/office/drawing/2014/main" id="{0B01EBB4-032C-449E-B168-690B2A801468}"/>
              </a:ext>
            </a:extLst>
          </p:cNvPr>
          <p:cNvPicPr>
            <a:picLocks noChangeAspect="1"/>
          </p:cNvPicPr>
          <p:nvPr/>
        </p:nvPicPr>
        <p:blipFill rotWithShape="1">
          <a:blip r:embed="rId4">
            <a:extLst>
              <a:ext uri="{28A0092B-C50C-407E-A947-70E740481C1C}">
                <a14:useLocalDpi xmlns:a14="http://schemas.microsoft.com/office/drawing/2010/main" val="0"/>
              </a:ext>
            </a:extLst>
          </a:blip>
          <a:srcRect t="6970" b="20615"/>
          <a:stretch/>
        </p:blipFill>
        <p:spPr>
          <a:xfrm>
            <a:off x="6094993" y="4274225"/>
            <a:ext cx="1828800" cy="2078403"/>
          </a:xfrm>
          <a:prstGeom prst="rect">
            <a:avLst/>
          </a:prstGeom>
        </p:spPr>
      </p:pic>
      <p:pic>
        <p:nvPicPr>
          <p:cNvPr id="12" name="Picture 2">
            <a:extLst>
              <a:ext uri="{FF2B5EF4-FFF2-40B4-BE49-F238E27FC236}">
                <a16:creationId xmlns:a16="http://schemas.microsoft.com/office/drawing/2014/main" id="{DEA3029D-CC86-4BA6-A7A4-9114D02A6C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3333"/>
          <a:stretch/>
        </p:blipFill>
        <p:spPr bwMode="auto">
          <a:xfrm>
            <a:off x="6113373" y="2077421"/>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225FF42-C0E4-4455-9CE9-DB207BF173FA}"/>
              </a:ext>
            </a:extLst>
          </p:cNvPr>
          <p:cNvSpPr/>
          <p:nvPr/>
        </p:nvSpPr>
        <p:spPr>
          <a:xfrm>
            <a:off x="9704098" y="6280829"/>
            <a:ext cx="2487902" cy="276999"/>
          </a:xfrm>
          <a:prstGeom prst="rect">
            <a:avLst/>
          </a:prstGeom>
        </p:spPr>
        <p:txBody>
          <a:bodyPr wrap="square">
            <a:spAutoFit/>
          </a:bodyPr>
          <a:lstStyle/>
          <a:p>
            <a:pPr algn="r"/>
            <a:r>
              <a:rPr lang="en-US" sz="1200" dirty="0"/>
              <a:t>Adi Shamir, Credit: The Royal Society</a:t>
            </a:r>
          </a:p>
        </p:txBody>
      </p:sp>
      <p:sp>
        <p:nvSpPr>
          <p:cNvPr id="14" name="TextBox 13">
            <a:extLst>
              <a:ext uri="{FF2B5EF4-FFF2-40B4-BE49-F238E27FC236}">
                <a16:creationId xmlns:a16="http://schemas.microsoft.com/office/drawing/2014/main" id="{429D295A-459D-432A-812F-22833887744A}"/>
              </a:ext>
            </a:extLst>
          </p:cNvPr>
          <p:cNvSpPr txBox="1"/>
          <p:nvPr/>
        </p:nvSpPr>
        <p:spPr>
          <a:xfrm>
            <a:off x="6094993" y="1832158"/>
            <a:ext cx="1828800" cy="369332"/>
          </a:xfrm>
          <a:prstGeom prst="rect">
            <a:avLst/>
          </a:prstGeom>
          <a:solidFill>
            <a:srgbClr val="0070C0"/>
          </a:solidFill>
        </p:spPr>
        <p:txBody>
          <a:bodyPr wrap="square" rtlCol="0">
            <a:spAutoFit/>
          </a:bodyPr>
          <a:lstStyle/>
          <a:p>
            <a:pPr algn="ctr"/>
            <a:r>
              <a:rPr lang="en-US" dirty="0">
                <a:solidFill>
                  <a:schemeClr val="bg1"/>
                </a:solidFill>
              </a:rPr>
              <a:t>Ronald L. </a:t>
            </a:r>
            <a:r>
              <a:rPr lang="en-US" dirty="0" err="1">
                <a:solidFill>
                  <a:schemeClr val="bg1"/>
                </a:solidFill>
              </a:rPr>
              <a:t>Rivest</a:t>
            </a:r>
            <a:endParaRPr lang="en-US" dirty="0">
              <a:solidFill>
                <a:schemeClr val="bg1"/>
              </a:solidFill>
            </a:endParaRPr>
          </a:p>
        </p:txBody>
      </p:sp>
      <p:sp>
        <p:nvSpPr>
          <p:cNvPr id="15" name="TextBox 14">
            <a:extLst>
              <a:ext uri="{FF2B5EF4-FFF2-40B4-BE49-F238E27FC236}">
                <a16:creationId xmlns:a16="http://schemas.microsoft.com/office/drawing/2014/main" id="{8DD1D8C9-11ED-451C-B05D-2CDB1FB94890}"/>
              </a:ext>
            </a:extLst>
          </p:cNvPr>
          <p:cNvSpPr txBox="1"/>
          <p:nvPr/>
        </p:nvSpPr>
        <p:spPr>
          <a:xfrm>
            <a:off x="6104184" y="3906355"/>
            <a:ext cx="1828800" cy="369332"/>
          </a:xfrm>
          <a:prstGeom prst="rect">
            <a:avLst/>
          </a:prstGeom>
          <a:solidFill>
            <a:srgbClr val="0070C0"/>
          </a:solidFill>
        </p:spPr>
        <p:txBody>
          <a:bodyPr wrap="square" rtlCol="0">
            <a:spAutoFit/>
          </a:bodyPr>
          <a:lstStyle/>
          <a:p>
            <a:pPr algn="ctr"/>
            <a:r>
              <a:rPr lang="en-US" dirty="0">
                <a:solidFill>
                  <a:schemeClr val="bg1"/>
                </a:solidFill>
              </a:rPr>
              <a:t>Adi Shamir</a:t>
            </a:r>
          </a:p>
        </p:txBody>
      </p:sp>
      <p:sp>
        <p:nvSpPr>
          <p:cNvPr id="16" name="TextBox 15">
            <a:extLst>
              <a:ext uri="{FF2B5EF4-FFF2-40B4-BE49-F238E27FC236}">
                <a16:creationId xmlns:a16="http://schemas.microsoft.com/office/drawing/2014/main" id="{0D57A3BB-38E3-48CE-AFB7-88D8D5115F73}"/>
              </a:ext>
            </a:extLst>
          </p:cNvPr>
          <p:cNvSpPr txBox="1"/>
          <p:nvPr/>
        </p:nvSpPr>
        <p:spPr>
          <a:xfrm>
            <a:off x="6104184" y="6265441"/>
            <a:ext cx="1828800" cy="584775"/>
          </a:xfrm>
          <a:prstGeom prst="rect">
            <a:avLst/>
          </a:prstGeom>
          <a:solidFill>
            <a:srgbClr val="0070C0"/>
          </a:solidFill>
        </p:spPr>
        <p:txBody>
          <a:bodyPr wrap="square" rtlCol="0">
            <a:spAutoFit/>
          </a:bodyPr>
          <a:lstStyle/>
          <a:p>
            <a:pPr algn="ctr"/>
            <a:r>
              <a:rPr lang="en-US" sz="1600" dirty="0">
                <a:solidFill>
                  <a:schemeClr val="bg1"/>
                </a:solidFill>
              </a:rPr>
              <a:t>Leonard M. </a:t>
            </a:r>
            <a:r>
              <a:rPr lang="en-US" sz="1600" dirty="0" err="1">
                <a:solidFill>
                  <a:schemeClr val="bg1"/>
                </a:solidFill>
              </a:rPr>
              <a:t>Adleman</a:t>
            </a:r>
            <a:endParaRPr lang="en-US" sz="1600" dirty="0">
              <a:solidFill>
                <a:schemeClr val="bg1"/>
              </a:solidFill>
            </a:endParaRPr>
          </a:p>
        </p:txBody>
      </p:sp>
      <p:sp>
        <p:nvSpPr>
          <p:cNvPr id="17" name="TextBox 16">
            <a:extLst>
              <a:ext uri="{FF2B5EF4-FFF2-40B4-BE49-F238E27FC236}">
                <a16:creationId xmlns:a16="http://schemas.microsoft.com/office/drawing/2014/main" id="{11E4370F-47B9-485E-BCAF-E69F15C7868B}"/>
              </a:ext>
            </a:extLst>
          </p:cNvPr>
          <p:cNvSpPr txBox="1"/>
          <p:nvPr/>
        </p:nvSpPr>
        <p:spPr>
          <a:xfrm>
            <a:off x="176550" y="726317"/>
            <a:ext cx="5457825" cy="400110"/>
          </a:xfrm>
          <a:prstGeom prst="rect">
            <a:avLst/>
          </a:prstGeom>
          <a:noFill/>
        </p:spPr>
        <p:txBody>
          <a:bodyPr wrap="square" rtlCol="0">
            <a:spAutoFit/>
          </a:bodyPr>
          <a:lstStyle/>
          <a:p>
            <a:pPr algn="ctr"/>
            <a:r>
              <a:rPr lang="en-US" sz="2000" dirty="0"/>
              <a:t>Pseudo-randomness via algorithmic complexity</a:t>
            </a:r>
          </a:p>
        </p:txBody>
      </p:sp>
      <p:sp>
        <p:nvSpPr>
          <p:cNvPr id="18" name="Rectangle 17">
            <a:extLst>
              <a:ext uri="{FF2B5EF4-FFF2-40B4-BE49-F238E27FC236}">
                <a16:creationId xmlns:a16="http://schemas.microsoft.com/office/drawing/2014/main" id="{B5ED088B-ADA1-46B6-AC14-3920C61E5EB1}"/>
              </a:ext>
            </a:extLst>
          </p:cNvPr>
          <p:cNvSpPr/>
          <p:nvPr/>
        </p:nvSpPr>
        <p:spPr>
          <a:xfrm>
            <a:off x="366640" y="2668655"/>
            <a:ext cx="3035383" cy="707886"/>
          </a:xfrm>
          <a:prstGeom prst="rect">
            <a:avLst/>
          </a:prstGeom>
        </p:spPr>
        <p:txBody>
          <a:bodyPr wrap="none">
            <a:spAutoFit/>
          </a:bodyPr>
          <a:lstStyle/>
          <a:p>
            <a:pPr marL="285750" indent="-285750">
              <a:buFont typeface="Arial" panose="020B0604020202020204" pitchFamily="34" charset="0"/>
              <a:buChar char="•"/>
            </a:pPr>
            <a:r>
              <a:rPr lang="en-US" sz="2000" dirty="0"/>
              <a:t>Encryption key is </a:t>
            </a:r>
            <a:r>
              <a:rPr lang="en-US" sz="2000" b="1" dirty="0"/>
              <a:t>public</a:t>
            </a:r>
          </a:p>
          <a:p>
            <a:pPr marL="285750" indent="-285750">
              <a:buFont typeface="Arial" panose="020B0604020202020204" pitchFamily="34" charset="0"/>
              <a:buChar char="•"/>
            </a:pPr>
            <a:r>
              <a:rPr lang="en-US" sz="2000" dirty="0"/>
              <a:t>Decryption key is </a:t>
            </a:r>
            <a:r>
              <a:rPr lang="en-US" sz="2000" b="1" dirty="0"/>
              <a:t>private</a:t>
            </a:r>
          </a:p>
        </p:txBody>
      </p:sp>
      <p:sp>
        <p:nvSpPr>
          <p:cNvPr id="19" name="TextBox 18">
            <a:extLst>
              <a:ext uri="{FF2B5EF4-FFF2-40B4-BE49-F238E27FC236}">
                <a16:creationId xmlns:a16="http://schemas.microsoft.com/office/drawing/2014/main" id="{6EC36FA8-B29B-4C16-9313-78736138DBF9}"/>
              </a:ext>
            </a:extLst>
          </p:cNvPr>
          <p:cNvSpPr txBox="1"/>
          <p:nvPr/>
        </p:nvSpPr>
        <p:spPr>
          <a:xfrm>
            <a:off x="109875" y="3624742"/>
            <a:ext cx="5457825" cy="707886"/>
          </a:xfrm>
          <a:prstGeom prst="rect">
            <a:avLst/>
          </a:prstGeom>
          <a:noFill/>
        </p:spPr>
        <p:txBody>
          <a:bodyPr wrap="square" rtlCol="0">
            <a:spAutoFit/>
          </a:bodyPr>
          <a:lstStyle/>
          <a:p>
            <a:r>
              <a:rPr lang="en-US" sz="2000" dirty="0"/>
              <a:t>Difficulty of breaking RSA encryption is the same as finding the prime factors of a large number. </a:t>
            </a:r>
          </a:p>
        </p:txBody>
      </p:sp>
      <p:sp>
        <p:nvSpPr>
          <p:cNvPr id="20" name="TextBox 19">
            <a:extLst>
              <a:ext uri="{FF2B5EF4-FFF2-40B4-BE49-F238E27FC236}">
                <a16:creationId xmlns:a16="http://schemas.microsoft.com/office/drawing/2014/main" id="{EE737067-4614-4B86-A6A9-6AD7199E37E6}"/>
              </a:ext>
            </a:extLst>
          </p:cNvPr>
          <p:cNvSpPr txBox="1"/>
          <p:nvPr/>
        </p:nvSpPr>
        <p:spPr>
          <a:xfrm>
            <a:off x="366640" y="4600575"/>
            <a:ext cx="455134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100 = 10 </a:t>
            </a:r>
            <a:r>
              <a:rPr lang="en-US" dirty="0">
                <a:sym typeface="Symbol" panose="05050102010706020507" pitchFamily="18" charset="2"/>
              </a:rPr>
              <a:t> 10 = </a:t>
            </a:r>
            <a:r>
              <a:rPr lang="en-US" dirty="0"/>
              <a:t>2 </a:t>
            </a:r>
            <a:r>
              <a:rPr lang="en-US" dirty="0">
                <a:sym typeface="Symbol" panose="05050102010706020507" pitchFamily="18" charset="2"/>
              </a:rPr>
              <a:t> 2  5  5</a:t>
            </a:r>
          </a:p>
          <a:p>
            <a:pPr marL="285750" indent="-285750">
              <a:buFont typeface="Arial" panose="020B0604020202020204" pitchFamily="34" charset="0"/>
              <a:buChar char="•"/>
            </a:pPr>
            <a:r>
              <a:rPr lang="en-US" dirty="0">
                <a:sym typeface="Symbol" panose="05050102010706020507" pitchFamily="18" charset="2"/>
              </a:rPr>
              <a:t>101 = 101</a:t>
            </a:r>
          </a:p>
          <a:p>
            <a:pPr marL="285750" indent="-285750">
              <a:buFont typeface="Arial" panose="020B0604020202020204" pitchFamily="34" charset="0"/>
              <a:buChar char="•"/>
            </a:pPr>
            <a:r>
              <a:rPr lang="en-US" dirty="0">
                <a:sym typeface="Symbol" panose="05050102010706020507" pitchFamily="18" charset="2"/>
              </a:rPr>
              <a:t>102 = 2  51 = 2  3  17</a:t>
            </a:r>
          </a:p>
          <a:p>
            <a:pPr marL="285750" indent="-285750">
              <a:buFont typeface="Arial" panose="020B0604020202020204" pitchFamily="34" charset="0"/>
              <a:buChar char="•"/>
            </a:pPr>
            <a:r>
              <a:rPr lang="en-US" dirty="0">
                <a:sym typeface="Symbol" panose="05050102010706020507" pitchFamily="18" charset="2"/>
              </a:rPr>
              <a:t>103 = 103</a:t>
            </a:r>
          </a:p>
          <a:p>
            <a:pPr marL="285750" indent="-285750">
              <a:buFont typeface="Arial" panose="020B0604020202020204" pitchFamily="34" charset="0"/>
              <a:buChar char="•"/>
            </a:pPr>
            <a:r>
              <a:rPr lang="en-US" dirty="0">
                <a:sym typeface="Symbol" panose="05050102010706020507" pitchFamily="18" charset="2"/>
              </a:rPr>
              <a:t>104 = 2  52 = 2  2  2  13</a:t>
            </a:r>
            <a:endParaRPr lang="en-US" dirty="0"/>
          </a:p>
        </p:txBody>
      </p:sp>
      <p:sp>
        <p:nvSpPr>
          <p:cNvPr id="21" name="TextBox 20">
            <a:extLst>
              <a:ext uri="{FF2B5EF4-FFF2-40B4-BE49-F238E27FC236}">
                <a16:creationId xmlns:a16="http://schemas.microsoft.com/office/drawing/2014/main" id="{BADD3BC1-2796-492C-BA3B-05B139451913}"/>
              </a:ext>
            </a:extLst>
          </p:cNvPr>
          <p:cNvSpPr txBox="1"/>
          <p:nvPr/>
        </p:nvSpPr>
        <p:spPr>
          <a:xfrm>
            <a:off x="0" y="6505584"/>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36</a:t>
            </a:fld>
            <a:endParaRPr lang="en-US" b="1" dirty="0"/>
          </a:p>
        </p:txBody>
      </p:sp>
    </p:spTree>
    <p:extLst>
      <p:ext uri="{BB962C8B-B14F-4D97-AF65-F5344CB8AC3E}">
        <p14:creationId xmlns:p14="http://schemas.microsoft.com/office/powerpoint/2010/main" val="7738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5BD900C6-7701-4D57-A2DF-84FCF811AE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a:extLst>
              <a:ext uri="{FF2B5EF4-FFF2-40B4-BE49-F238E27FC236}">
                <a16:creationId xmlns:a16="http://schemas.microsoft.com/office/drawing/2014/main" id="{222414E4-2771-4D8E-A785-C0544014D83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5B700BC6-A595-46DB-AB5E-94947645F93C}"/>
              </a:ext>
            </a:extLst>
          </p:cNvPr>
          <p:cNvSpPr txBox="1"/>
          <p:nvPr/>
        </p:nvSpPr>
        <p:spPr>
          <a:xfrm>
            <a:off x="109875" y="93107"/>
            <a:ext cx="5457825" cy="523220"/>
          </a:xfrm>
          <a:prstGeom prst="rect">
            <a:avLst/>
          </a:prstGeom>
          <a:noFill/>
        </p:spPr>
        <p:txBody>
          <a:bodyPr wrap="square" rtlCol="0">
            <a:spAutoFit/>
          </a:bodyPr>
          <a:lstStyle/>
          <a:p>
            <a:pPr algn="ctr"/>
            <a:r>
              <a:rPr lang="en-US" sz="2800" b="1" dirty="0"/>
              <a:t>Discrete Logarithm Problem</a:t>
            </a:r>
          </a:p>
        </p:txBody>
      </p:sp>
      <p:sp>
        <p:nvSpPr>
          <p:cNvPr id="5" name="TextBox 4">
            <a:extLst>
              <a:ext uri="{FF2B5EF4-FFF2-40B4-BE49-F238E27FC236}">
                <a16:creationId xmlns:a16="http://schemas.microsoft.com/office/drawing/2014/main" id="{886A99C6-0B41-4064-B478-D3E9E78A1A0B}"/>
              </a:ext>
            </a:extLst>
          </p:cNvPr>
          <p:cNvSpPr txBox="1"/>
          <p:nvPr/>
        </p:nvSpPr>
        <p:spPr>
          <a:xfrm>
            <a:off x="9100802" y="6078628"/>
            <a:ext cx="3091198" cy="276999"/>
          </a:xfrm>
          <a:prstGeom prst="rect">
            <a:avLst/>
          </a:prstGeom>
          <a:noFill/>
        </p:spPr>
        <p:txBody>
          <a:bodyPr wrap="square" rtlCol="0">
            <a:spAutoFit/>
          </a:bodyPr>
          <a:lstStyle/>
          <a:p>
            <a:pPr algn="r"/>
            <a:r>
              <a:rPr lang="en-US" sz="1200" dirty="0"/>
              <a:t>Ronald L. </a:t>
            </a:r>
            <a:r>
              <a:rPr lang="en-US" sz="1200" dirty="0" err="1"/>
              <a:t>Rivest</a:t>
            </a:r>
            <a:r>
              <a:rPr lang="en-US" sz="1200" dirty="0"/>
              <a:t> - Own work, CC BY-SA 4.0</a:t>
            </a:r>
          </a:p>
        </p:txBody>
      </p:sp>
      <p:pic>
        <p:nvPicPr>
          <p:cNvPr id="8" name="Picture 7" descr="A close up of text on a white background&#10;&#10;Description automatically generated">
            <a:extLst>
              <a:ext uri="{FF2B5EF4-FFF2-40B4-BE49-F238E27FC236}">
                <a16:creationId xmlns:a16="http://schemas.microsoft.com/office/drawing/2014/main" id="{DA68AB3E-BCCF-4959-8C11-F2BD69C54576}"/>
              </a:ext>
            </a:extLst>
          </p:cNvPr>
          <p:cNvPicPr>
            <a:picLocks noChangeAspect="1"/>
          </p:cNvPicPr>
          <p:nvPr/>
        </p:nvPicPr>
        <p:blipFill rotWithShape="1">
          <a:blip r:embed="rId2">
            <a:extLst>
              <a:ext uri="{28A0092B-C50C-407E-A947-70E740481C1C}">
                <a14:useLocalDpi xmlns:a14="http://schemas.microsoft.com/office/drawing/2010/main" val="0"/>
              </a:ext>
            </a:extLst>
          </a:blip>
          <a:srcRect b="16525"/>
          <a:stretch/>
        </p:blipFill>
        <p:spPr>
          <a:xfrm>
            <a:off x="7523409" y="0"/>
            <a:ext cx="4668591" cy="5724685"/>
          </a:xfrm>
          <a:prstGeom prst="rect">
            <a:avLst/>
          </a:prstGeom>
        </p:spPr>
      </p:pic>
      <p:pic>
        <p:nvPicPr>
          <p:cNvPr id="9" name="Picture 8" descr="A person wearing a suit and tie smiling at the camera&#10;&#10;Description automatically generated">
            <a:extLst>
              <a:ext uri="{FF2B5EF4-FFF2-40B4-BE49-F238E27FC236}">
                <a16:creationId xmlns:a16="http://schemas.microsoft.com/office/drawing/2014/main" id="{3E6A70F8-224D-4677-8B79-A62BA08EC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227"/>
            <a:ext cx="1828800" cy="1828800"/>
          </a:xfrm>
          <a:prstGeom prst="rect">
            <a:avLst/>
          </a:prstGeom>
        </p:spPr>
      </p:pic>
      <p:sp>
        <p:nvSpPr>
          <p:cNvPr id="10" name="Rectangle 9">
            <a:extLst>
              <a:ext uri="{FF2B5EF4-FFF2-40B4-BE49-F238E27FC236}">
                <a16:creationId xmlns:a16="http://schemas.microsoft.com/office/drawing/2014/main" id="{CC1216FB-AC9E-408A-9E2B-092ECE144C7D}"/>
              </a:ext>
            </a:extLst>
          </p:cNvPr>
          <p:cNvSpPr/>
          <p:nvPr/>
        </p:nvSpPr>
        <p:spPr>
          <a:xfrm>
            <a:off x="9772651" y="6483030"/>
            <a:ext cx="2419350" cy="276999"/>
          </a:xfrm>
          <a:prstGeom prst="rect">
            <a:avLst/>
          </a:prstGeom>
        </p:spPr>
        <p:txBody>
          <a:bodyPr wrap="square">
            <a:spAutoFit/>
          </a:bodyPr>
          <a:lstStyle/>
          <a:p>
            <a:pPr algn="r"/>
            <a:r>
              <a:rPr lang="en-US" sz="1200" dirty="0"/>
              <a:t>Leonard M. </a:t>
            </a:r>
            <a:r>
              <a:rPr lang="en-US" sz="1200" dirty="0" err="1"/>
              <a:t>Adleman</a:t>
            </a:r>
            <a:r>
              <a:rPr lang="en-US" sz="1200" dirty="0"/>
              <a:t>, CC BY-SA 3.0</a:t>
            </a:r>
          </a:p>
        </p:txBody>
      </p:sp>
      <p:pic>
        <p:nvPicPr>
          <p:cNvPr id="11" name="Picture 10" descr="A person smiling for the camera&#10;&#10;Description automatically generated">
            <a:extLst>
              <a:ext uri="{FF2B5EF4-FFF2-40B4-BE49-F238E27FC236}">
                <a16:creationId xmlns:a16="http://schemas.microsoft.com/office/drawing/2014/main" id="{0B01EBB4-032C-449E-B168-690B2A801468}"/>
              </a:ext>
            </a:extLst>
          </p:cNvPr>
          <p:cNvPicPr>
            <a:picLocks noChangeAspect="1"/>
          </p:cNvPicPr>
          <p:nvPr/>
        </p:nvPicPr>
        <p:blipFill rotWithShape="1">
          <a:blip r:embed="rId4">
            <a:extLst>
              <a:ext uri="{28A0092B-C50C-407E-A947-70E740481C1C}">
                <a14:useLocalDpi xmlns:a14="http://schemas.microsoft.com/office/drawing/2010/main" val="0"/>
              </a:ext>
            </a:extLst>
          </a:blip>
          <a:srcRect t="6970" b="20615"/>
          <a:stretch/>
        </p:blipFill>
        <p:spPr>
          <a:xfrm>
            <a:off x="6094993" y="4274225"/>
            <a:ext cx="1828800" cy="2078403"/>
          </a:xfrm>
          <a:prstGeom prst="rect">
            <a:avLst/>
          </a:prstGeom>
        </p:spPr>
      </p:pic>
      <p:pic>
        <p:nvPicPr>
          <p:cNvPr id="12" name="Picture 2">
            <a:extLst>
              <a:ext uri="{FF2B5EF4-FFF2-40B4-BE49-F238E27FC236}">
                <a16:creationId xmlns:a16="http://schemas.microsoft.com/office/drawing/2014/main" id="{DEA3029D-CC86-4BA6-A7A4-9114D02A6C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3333"/>
          <a:stretch/>
        </p:blipFill>
        <p:spPr bwMode="auto">
          <a:xfrm>
            <a:off x="6113373" y="2077421"/>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225FF42-C0E4-4455-9CE9-DB207BF173FA}"/>
              </a:ext>
            </a:extLst>
          </p:cNvPr>
          <p:cNvSpPr/>
          <p:nvPr/>
        </p:nvSpPr>
        <p:spPr>
          <a:xfrm>
            <a:off x="9704098" y="6280829"/>
            <a:ext cx="2487902" cy="276999"/>
          </a:xfrm>
          <a:prstGeom prst="rect">
            <a:avLst/>
          </a:prstGeom>
        </p:spPr>
        <p:txBody>
          <a:bodyPr wrap="square">
            <a:spAutoFit/>
          </a:bodyPr>
          <a:lstStyle/>
          <a:p>
            <a:pPr algn="r"/>
            <a:r>
              <a:rPr lang="en-US" sz="1200" dirty="0"/>
              <a:t>Adi Shamir, Credit: The Royal Society</a:t>
            </a:r>
          </a:p>
        </p:txBody>
      </p:sp>
      <p:sp>
        <p:nvSpPr>
          <p:cNvPr id="14" name="TextBox 13">
            <a:extLst>
              <a:ext uri="{FF2B5EF4-FFF2-40B4-BE49-F238E27FC236}">
                <a16:creationId xmlns:a16="http://schemas.microsoft.com/office/drawing/2014/main" id="{429D295A-459D-432A-812F-22833887744A}"/>
              </a:ext>
            </a:extLst>
          </p:cNvPr>
          <p:cNvSpPr txBox="1"/>
          <p:nvPr/>
        </p:nvSpPr>
        <p:spPr>
          <a:xfrm>
            <a:off x="6094993" y="1832158"/>
            <a:ext cx="1828800" cy="369332"/>
          </a:xfrm>
          <a:prstGeom prst="rect">
            <a:avLst/>
          </a:prstGeom>
          <a:solidFill>
            <a:srgbClr val="0070C0"/>
          </a:solidFill>
        </p:spPr>
        <p:txBody>
          <a:bodyPr wrap="square" rtlCol="0">
            <a:spAutoFit/>
          </a:bodyPr>
          <a:lstStyle/>
          <a:p>
            <a:pPr algn="ctr"/>
            <a:r>
              <a:rPr lang="en-US" dirty="0">
                <a:solidFill>
                  <a:schemeClr val="bg1"/>
                </a:solidFill>
              </a:rPr>
              <a:t>Ronald L. </a:t>
            </a:r>
            <a:r>
              <a:rPr lang="en-US" dirty="0" err="1">
                <a:solidFill>
                  <a:schemeClr val="bg1"/>
                </a:solidFill>
              </a:rPr>
              <a:t>Rivest</a:t>
            </a:r>
            <a:endParaRPr lang="en-US" dirty="0">
              <a:solidFill>
                <a:schemeClr val="bg1"/>
              </a:solidFill>
            </a:endParaRPr>
          </a:p>
        </p:txBody>
      </p:sp>
      <p:sp>
        <p:nvSpPr>
          <p:cNvPr id="15" name="TextBox 14">
            <a:extLst>
              <a:ext uri="{FF2B5EF4-FFF2-40B4-BE49-F238E27FC236}">
                <a16:creationId xmlns:a16="http://schemas.microsoft.com/office/drawing/2014/main" id="{8DD1D8C9-11ED-451C-B05D-2CDB1FB94890}"/>
              </a:ext>
            </a:extLst>
          </p:cNvPr>
          <p:cNvSpPr txBox="1"/>
          <p:nvPr/>
        </p:nvSpPr>
        <p:spPr>
          <a:xfrm>
            <a:off x="6104184" y="3906355"/>
            <a:ext cx="1828800" cy="369332"/>
          </a:xfrm>
          <a:prstGeom prst="rect">
            <a:avLst/>
          </a:prstGeom>
          <a:solidFill>
            <a:srgbClr val="0070C0"/>
          </a:solidFill>
        </p:spPr>
        <p:txBody>
          <a:bodyPr wrap="square" rtlCol="0">
            <a:spAutoFit/>
          </a:bodyPr>
          <a:lstStyle/>
          <a:p>
            <a:pPr algn="ctr"/>
            <a:r>
              <a:rPr lang="en-US" dirty="0">
                <a:solidFill>
                  <a:schemeClr val="bg1"/>
                </a:solidFill>
              </a:rPr>
              <a:t>Adi Shamir</a:t>
            </a:r>
          </a:p>
        </p:txBody>
      </p:sp>
      <p:sp>
        <p:nvSpPr>
          <p:cNvPr id="16" name="TextBox 15">
            <a:extLst>
              <a:ext uri="{FF2B5EF4-FFF2-40B4-BE49-F238E27FC236}">
                <a16:creationId xmlns:a16="http://schemas.microsoft.com/office/drawing/2014/main" id="{0D57A3BB-38E3-48CE-AFB7-88D8D5115F73}"/>
              </a:ext>
            </a:extLst>
          </p:cNvPr>
          <p:cNvSpPr txBox="1"/>
          <p:nvPr/>
        </p:nvSpPr>
        <p:spPr>
          <a:xfrm>
            <a:off x="6104184" y="6265441"/>
            <a:ext cx="1828800" cy="584775"/>
          </a:xfrm>
          <a:prstGeom prst="rect">
            <a:avLst/>
          </a:prstGeom>
          <a:solidFill>
            <a:srgbClr val="0070C0"/>
          </a:solidFill>
        </p:spPr>
        <p:txBody>
          <a:bodyPr wrap="square" rtlCol="0">
            <a:spAutoFit/>
          </a:bodyPr>
          <a:lstStyle/>
          <a:p>
            <a:pPr algn="ctr"/>
            <a:r>
              <a:rPr lang="en-US" sz="1600" dirty="0">
                <a:solidFill>
                  <a:schemeClr val="bg1"/>
                </a:solidFill>
              </a:rPr>
              <a:t>Leonard M. </a:t>
            </a:r>
            <a:r>
              <a:rPr lang="en-US" sz="1600" dirty="0" err="1">
                <a:solidFill>
                  <a:schemeClr val="bg1"/>
                </a:solidFill>
              </a:rPr>
              <a:t>Adleman</a:t>
            </a:r>
            <a:endParaRPr lang="en-US" sz="1600" dirty="0">
              <a:solidFill>
                <a:schemeClr val="bg1"/>
              </a:solidFill>
            </a:endParaRPr>
          </a:p>
        </p:txBody>
      </p:sp>
      <p:sp>
        <p:nvSpPr>
          <p:cNvPr id="21" name="TextBox 20">
            <a:extLst>
              <a:ext uri="{FF2B5EF4-FFF2-40B4-BE49-F238E27FC236}">
                <a16:creationId xmlns:a16="http://schemas.microsoft.com/office/drawing/2014/main" id="{BADD3BC1-2796-492C-BA3B-05B139451913}"/>
              </a:ext>
            </a:extLst>
          </p:cNvPr>
          <p:cNvSpPr txBox="1"/>
          <p:nvPr/>
        </p:nvSpPr>
        <p:spPr>
          <a:xfrm>
            <a:off x="0" y="6505584"/>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37</a:t>
            </a:fld>
            <a:endParaRPr lang="en-US" b="1" dirty="0"/>
          </a:p>
        </p:txBody>
      </p:sp>
      <p:sp>
        <p:nvSpPr>
          <p:cNvPr id="22" name="TextBox 21">
            <a:extLst>
              <a:ext uri="{FF2B5EF4-FFF2-40B4-BE49-F238E27FC236}">
                <a16:creationId xmlns:a16="http://schemas.microsoft.com/office/drawing/2014/main" id="{C17D9D63-3F0C-456B-A1AA-77072D8BFB2B}"/>
              </a:ext>
            </a:extLst>
          </p:cNvPr>
          <p:cNvSpPr txBox="1"/>
          <p:nvPr/>
        </p:nvSpPr>
        <p:spPr>
          <a:xfrm>
            <a:off x="150843" y="920627"/>
            <a:ext cx="5457825" cy="830997"/>
          </a:xfrm>
          <a:prstGeom prst="rect">
            <a:avLst/>
          </a:prstGeom>
          <a:noFill/>
        </p:spPr>
        <p:txBody>
          <a:bodyPr wrap="square" rtlCol="0">
            <a:spAutoFit/>
          </a:bodyPr>
          <a:lstStyle/>
          <a:p>
            <a:r>
              <a:rPr lang="en-US" sz="2400" dirty="0"/>
              <a:t>It’s </a:t>
            </a:r>
            <a:r>
              <a:rPr lang="en-US" sz="2400" b="1" dirty="0"/>
              <a:t>hard</a:t>
            </a:r>
            <a:r>
              <a:rPr lang="en-US" sz="2400" i="1" dirty="0"/>
              <a:t> </a:t>
            </a:r>
            <a:r>
              <a:rPr lang="en-US" sz="2400" dirty="0"/>
              <a:t>to solve for </a:t>
            </a:r>
            <a:r>
              <a:rPr lang="en-US" sz="2400" i="1" dirty="0"/>
              <a:t>m </a:t>
            </a:r>
            <a:r>
              <a:rPr lang="en-US" sz="2400" dirty="0"/>
              <a:t>in the modular arithmetic equation for integers </a:t>
            </a:r>
          </a:p>
        </p:txBody>
      </p:sp>
      <p:sp>
        <p:nvSpPr>
          <p:cNvPr id="23" name="TextBox 22">
            <a:extLst>
              <a:ext uri="{FF2B5EF4-FFF2-40B4-BE49-F238E27FC236}">
                <a16:creationId xmlns:a16="http://schemas.microsoft.com/office/drawing/2014/main" id="{3A5195B2-7B99-45B1-8351-25FE06FCC6C6}"/>
              </a:ext>
            </a:extLst>
          </p:cNvPr>
          <p:cNvSpPr txBox="1"/>
          <p:nvPr/>
        </p:nvSpPr>
        <p:spPr>
          <a:xfrm>
            <a:off x="1213772" y="1970657"/>
            <a:ext cx="2768685" cy="461665"/>
          </a:xfrm>
          <a:prstGeom prst="rect">
            <a:avLst/>
          </a:prstGeom>
          <a:noFill/>
        </p:spPr>
        <p:txBody>
          <a:bodyPr wrap="square" rtlCol="0">
            <a:spAutoFit/>
          </a:bodyPr>
          <a:lstStyle/>
          <a:p>
            <a:r>
              <a:rPr lang="en-US" sz="2400" dirty="0"/>
              <a:t>(</a:t>
            </a:r>
            <a:r>
              <a:rPr lang="en-US" sz="2400" i="1" dirty="0"/>
              <a:t>m</a:t>
            </a:r>
            <a:r>
              <a:rPr lang="en-US" sz="2400" i="1" baseline="30000" dirty="0"/>
              <a:t>e</a:t>
            </a:r>
            <a:r>
              <a:rPr lang="en-US" sz="2400" dirty="0"/>
              <a:t>)</a:t>
            </a:r>
            <a:r>
              <a:rPr lang="en-US" sz="2400" i="1" baseline="30000" dirty="0"/>
              <a:t>d</a:t>
            </a:r>
            <a:r>
              <a:rPr lang="en-US" sz="2400" i="1" dirty="0"/>
              <a:t> </a:t>
            </a:r>
            <a:r>
              <a:rPr lang="en-US" sz="2400" dirty="0"/>
              <a:t>= m    (mod </a:t>
            </a:r>
            <a:r>
              <a:rPr lang="en-US" sz="2400" i="1" dirty="0"/>
              <a:t>n</a:t>
            </a:r>
            <a:r>
              <a:rPr lang="en-US" sz="2400" dirty="0"/>
              <a:t>)</a:t>
            </a:r>
          </a:p>
        </p:txBody>
      </p:sp>
      <p:sp>
        <p:nvSpPr>
          <p:cNvPr id="24" name="TextBox 23">
            <a:extLst>
              <a:ext uri="{FF2B5EF4-FFF2-40B4-BE49-F238E27FC236}">
                <a16:creationId xmlns:a16="http://schemas.microsoft.com/office/drawing/2014/main" id="{EB3890F5-9C60-40ED-9E4B-D100D0647CA4}"/>
              </a:ext>
            </a:extLst>
          </p:cNvPr>
          <p:cNvSpPr txBox="1"/>
          <p:nvPr/>
        </p:nvSpPr>
        <p:spPr>
          <a:xfrm>
            <a:off x="199270" y="2541343"/>
            <a:ext cx="5523885" cy="3877985"/>
          </a:xfrm>
          <a:prstGeom prst="rect">
            <a:avLst/>
          </a:prstGeom>
          <a:noFill/>
        </p:spPr>
        <p:txBody>
          <a:bodyPr wrap="square" rtlCol="0">
            <a:spAutoFit/>
          </a:bodyPr>
          <a:lstStyle/>
          <a:p>
            <a:pPr indent="-457200">
              <a:spcAft>
                <a:spcPts val="1200"/>
              </a:spcAft>
            </a:pPr>
            <a:r>
              <a:rPr lang="en-US" sz="2400" i="1" dirty="0"/>
              <a:t>m </a:t>
            </a:r>
            <a:r>
              <a:rPr lang="en-US" sz="2400" dirty="0"/>
              <a:t>is the integer </a:t>
            </a:r>
            <a:r>
              <a:rPr lang="en-US" sz="2400" b="1" dirty="0"/>
              <a:t>message</a:t>
            </a:r>
          </a:p>
          <a:p>
            <a:pPr indent="-457200" algn="just">
              <a:spcAft>
                <a:spcPts val="1200"/>
              </a:spcAft>
            </a:pPr>
            <a:r>
              <a:rPr lang="en-US" sz="2400" i="1" dirty="0"/>
              <a:t>n</a:t>
            </a:r>
            <a:r>
              <a:rPr lang="en-US" sz="2400" dirty="0"/>
              <a:t>, </a:t>
            </a:r>
            <a:r>
              <a:rPr lang="en-US" sz="2400" i="1" dirty="0"/>
              <a:t>e</a:t>
            </a:r>
            <a:r>
              <a:rPr lang="en-US" sz="2400" dirty="0"/>
              <a:t> are integers that determine the </a:t>
            </a:r>
            <a:r>
              <a:rPr lang="en-US" sz="2400" b="1" dirty="0"/>
              <a:t>public encryption key</a:t>
            </a:r>
            <a:r>
              <a:rPr lang="en-US" sz="2400" dirty="0"/>
              <a:t>, a large integer. e.g. 1024 digits long</a:t>
            </a:r>
            <a:endParaRPr lang="en-US" sz="2400" b="1" dirty="0"/>
          </a:p>
          <a:p>
            <a:pPr indent="-457200" algn="just">
              <a:spcAft>
                <a:spcPts val="1200"/>
              </a:spcAft>
            </a:pPr>
            <a:r>
              <a:rPr lang="en-US" sz="2400" i="1" dirty="0"/>
              <a:t>d</a:t>
            </a:r>
            <a:r>
              <a:rPr lang="en-US" sz="2400" dirty="0"/>
              <a:t> is the integer </a:t>
            </a:r>
            <a:r>
              <a:rPr lang="en-US" sz="2400" b="1" dirty="0"/>
              <a:t>private decryption key </a:t>
            </a:r>
          </a:p>
          <a:p>
            <a:pPr indent="-457200" algn="just"/>
            <a:r>
              <a:rPr lang="en-US" sz="2400" dirty="0"/>
              <a:t>Bob and Alice share their public encryption keys and keep private their decryption keys.</a:t>
            </a:r>
          </a:p>
          <a:p>
            <a:r>
              <a:rPr lang="en-US" sz="2400" b="1" i="1" baseline="30000" dirty="0"/>
              <a:t> </a:t>
            </a:r>
            <a:endParaRPr lang="en-US" sz="2400" b="1" dirty="0"/>
          </a:p>
        </p:txBody>
      </p:sp>
    </p:spTree>
    <p:extLst>
      <p:ext uri="{BB962C8B-B14F-4D97-AF65-F5344CB8AC3E}">
        <p14:creationId xmlns:p14="http://schemas.microsoft.com/office/powerpoint/2010/main" val="2094237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1B0072-1E69-4F8B-A3EA-52BDED8C3137}"/>
              </a:ext>
            </a:extLst>
          </p:cNvPr>
          <p:cNvSpPr/>
          <p:nvPr/>
        </p:nvSpPr>
        <p:spPr>
          <a:xfrm>
            <a:off x="6095999" y="717530"/>
            <a:ext cx="6096001" cy="61404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1281EDB-5B9D-48D1-B2B0-E17FCAC04747}"/>
              </a:ext>
            </a:extLst>
          </p:cNvPr>
          <p:cNvSpPr txBox="1"/>
          <p:nvPr/>
        </p:nvSpPr>
        <p:spPr>
          <a:xfrm>
            <a:off x="188287" y="77840"/>
            <a:ext cx="11815425" cy="523220"/>
          </a:xfrm>
          <a:prstGeom prst="rect">
            <a:avLst/>
          </a:prstGeom>
          <a:noFill/>
        </p:spPr>
        <p:txBody>
          <a:bodyPr wrap="square" rtlCol="0">
            <a:spAutoFit/>
          </a:bodyPr>
          <a:lstStyle/>
          <a:p>
            <a:pPr algn="ctr"/>
            <a:r>
              <a:rPr lang="en-US" sz="2800" b="1" dirty="0"/>
              <a:t>Now witness the firepower of this fully armed and operational Death Star</a:t>
            </a:r>
          </a:p>
        </p:txBody>
      </p:sp>
      <p:sp>
        <p:nvSpPr>
          <p:cNvPr id="28" name="TextBox 27">
            <a:extLst>
              <a:ext uri="{FF2B5EF4-FFF2-40B4-BE49-F238E27FC236}">
                <a16:creationId xmlns:a16="http://schemas.microsoft.com/office/drawing/2014/main" id="{4E7A7810-0D06-41F6-A57A-D3BDBF8C25C8}"/>
              </a:ext>
            </a:extLst>
          </p:cNvPr>
          <p:cNvSpPr txBox="1"/>
          <p:nvPr/>
        </p:nvSpPr>
        <p:spPr>
          <a:xfrm>
            <a:off x="345590" y="687210"/>
            <a:ext cx="5118480" cy="707886"/>
          </a:xfrm>
          <a:prstGeom prst="rect">
            <a:avLst/>
          </a:prstGeom>
          <a:noFill/>
        </p:spPr>
        <p:txBody>
          <a:bodyPr wrap="square" rtlCol="0">
            <a:spAutoFit/>
          </a:bodyPr>
          <a:lstStyle/>
          <a:p>
            <a:r>
              <a:rPr lang="en-US" sz="2000" dirty="0"/>
              <a:t>How many computations, </a:t>
            </a:r>
            <a:r>
              <a:rPr lang="en-US" sz="2000" i="1" dirty="0"/>
              <a:t>C</a:t>
            </a:r>
            <a:r>
              <a:rPr lang="en-US" sz="2000" dirty="0"/>
              <a:t> (</a:t>
            </a:r>
            <a:r>
              <a:rPr lang="en-US" sz="2000" i="1" dirty="0"/>
              <a:t>N</a:t>
            </a:r>
            <a:r>
              <a:rPr lang="en-US" sz="2000" dirty="0"/>
              <a:t>),  are required to find the prime factors of a number, </a:t>
            </a:r>
            <a:r>
              <a:rPr lang="en-US" sz="2000" i="1" dirty="0"/>
              <a:t>N </a:t>
            </a:r>
            <a:r>
              <a:rPr lang="en-US" sz="2000" dirty="0"/>
              <a:t>?</a:t>
            </a:r>
          </a:p>
        </p:txBody>
      </p:sp>
      <p:sp>
        <p:nvSpPr>
          <p:cNvPr id="4" name="Rectangle 3">
            <a:extLst>
              <a:ext uri="{FF2B5EF4-FFF2-40B4-BE49-F238E27FC236}">
                <a16:creationId xmlns:a16="http://schemas.microsoft.com/office/drawing/2014/main" id="{B26BC81F-AB23-48E7-97F2-84404A840579}"/>
              </a:ext>
            </a:extLst>
          </p:cNvPr>
          <p:cNvSpPr/>
          <p:nvPr/>
        </p:nvSpPr>
        <p:spPr>
          <a:xfrm>
            <a:off x="296145" y="1423670"/>
            <a:ext cx="3760018" cy="923330"/>
          </a:xfrm>
          <a:prstGeom prst="rect">
            <a:avLst/>
          </a:prstGeom>
        </p:spPr>
        <p:txBody>
          <a:bodyPr wrap="square">
            <a:spAutoFit/>
          </a:bodyPr>
          <a:lstStyle/>
          <a:p>
            <a:pPr marL="285750" indent="-285750">
              <a:buFont typeface="Arial" panose="020B0604020202020204" pitchFamily="34" charset="0"/>
              <a:buChar char="•"/>
            </a:pPr>
            <a:r>
              <a:rPr lang="en-US" dirty="0">
                <a:sym typeface="Symbol" panose="05050102010706020507" pitchFamily="18" charset="2"/>
              </a:rPr>
              <a:t>102 = 2  51 = 2  3  17</a:t>
            </a:r>
          </a:p>
          <a:p>
            <a:pPr marL="285750" indent="-285750">
              <a:buFont typeface="Arial" panose="020B0604020202020204" pitchFamily="34" charset="0"/>
              <a:buChar char="•"/>
            </a:pPr>
            <a:r>
              <a:rPr lang="en-US" dirty="0">
                <a:sym typeface="Symbol" panose="05050102010706020507" pitchFamily="18" charset="2"/>
              </a:rPr>
              <a:t>103 = 103</a:t>
            </a:r>
          </a:p>
          <a:p>
            <a:pPr marL="285750" indent="-285750">
              <a:buFont typeface="Arial" panose="020B0604020202020204" pitchFamily="34" charset="0"/>
              <a:buChar char="•"/>
            </a:pPr>
            <a:r>
              <a:rPr lang="en-US" dirty="0">
                <a:sym typeface="Symbol" panose="05050102010706020507" pitchFamily="18" charset="2"/>
              </a:rPr>
              <a:t>104 = 2  52 = 2  2  2  13</a:t>
            </a:r>
            <a:endParaRPr lang="en-US" dirty="0"/>
          </a:p>
        </p:txBody>
      </p:sp>
      <p:sp>
        <p:nvSpPr>
          <p:cNvPr id="5" name="Rectangle 4">
            <a:extLst>
              <a:ext uri="{FF2B5EF4-FFF2-40B4-BE49-F238E27FC236}">
                <a16:creationId xmlns:a16="http://schemas.microsoft.com/office/drawing/2014/main" id="{1A145137-00D4-465E-9E21-D9FC935F16FD}"/>
              </a:ext>
            </a:extLst>
          </p:cNvPr>
          <p:cNvSpPr/>
          <p:nvPr/>
        </p:nvSpPr>
        <p:spPr>
          <a:xfrm>
            <a:off x="281456" y="2413249"/>
            <a:ext cx="3874504" cy="400110"/>
          </a:xfrm>
          <a:prstGeom prst="rect">
            <a:avLst/>
          </a:prstGeom>
        </p:spPr>
        <p:txBody>
          <a:bodyPr wrap="square">
            <a:spAutoFit/>
          </a:bodyPr>
          <a:lstStyle/>
          <a:p>
            <a:r>
              <a:rPr lang="en-US" sz="2000" dirty="0"/>
              <a:t>Brute force search: </a:t>
            </a:r>
            <a:r>
              <a:rPr lang="en-US" sz="2000" i="1" dirty="0"/>
              <a:t>C </a:t>
            </a:r>
            <a:r>
              <a:rPr lang="en-US" sz="2000" dirty="0"/>
              <a:t>(</a:t>
            </a:r>
            <a:r>
              <a:rPr lang="en-US" sz="2000" i="1" dirty="0"/>
              <a:t>N</a:t>
            </a:r>
            <a:r>
              <a:rPr lang="en-US" sz="2000" dirty="0"/>
              <a:t>)</a:t>
            </a:r>
            <a:r>
              <a:rPr lang="en-US" sz="2000" i="1" dirty="0"/>
              <a:t> </a:t>
            </a:r>
            <a:r>
              <a:rPr lang="en-US" sz="2000" i="1" dirty="0">
                <a:sym typeface="Symbol" panose="05050102010706020507" pitchFamily="18" charset="2"/>
              </a:rPr>
              <a:t></a:t>
            </a:r>
            <a:r>
              <a:rPr lang="en-US" sz="2000" i="1" dirty="0"/>
              <a:t>  N </a:t>
            </a:r>
            <a:r>
              <a:rPr lang="en-US" sz="2000" baseline="30000" dirty="0"/>
              <a:t>1/2</a:t>
            </a:r>
            <a:r>
              <a:rPr lang="en-US" sz="2000" dirty="0"/>
              <a:t>    </a:t>
            </a:r>
          </a:p>
        </p:txBody>
      </p:sp>
      <p:sp>
        <p:nvSpPr>
          <p:cNvPr id="7" name="Rectangle 6">
            <a:extLst>
              <a:ext uri="{FF2B5EF4-FFF2-40B4-BE49-F238E27FC236}">
                <a16:creationId xmlns:a16="http://schemas.microsoft.com/office/drawing/2014/main" id="{CDDC952D-5A77-4736-ABA9-BF9710A64350}"/>
              </a:ext>
            </a:extLst>
          </p:cNvPr>
          <p:cNvSpPr/>
          <p:nvPr/>
        </p:nvSpPr>
        <p:spPr>
          <a:xfrm>
            <a:off x="268274" y="2914882"/>
            <a:ext cx="3683454" cy="400110"/>
          </a:xfrm>
          <a:prstGeom prst="rect">
            <a:avLst/>
          </a:prstGeom>
        </p:spPr>
        <p:txBody>
          <a:bodyPr wrap="square">
            <a:spAutoFit/>
          </a:bodyPr>
          <a:lstStyle/>
          <a:p>
            <a:r>
              <a:rPr lang="en-US" sz="2000" dirty="0"/>
              <a:t>Best proven result: </a:t>
            </a:r>
            <a:r>
              <a:rPr lang="en-US" sz="2000" i="1" dirty="0"/>
              <a:t>C </a:t>
            </a:r>
            <a:r>
              <a:rPr lang="en-US" sz="2000" dirty="0"/>
              <a:t>(</a:t>
            </a:r>
            <a:r>
              <a:rPr lang="en-US" sz="2000" i="1" dirty="0"/>
              <a:t>N</a:t>
            </a:r>
            <a:r>
              <a:rPr lang="en-US" sz="2000" dirty="0"/>
              <a:t>)</a:t>
            </a:r>
            <a:r>
              <a:rPr lang="en-US" sz="2000" i="1" dirty="0"/>
              <a:t> </a:t>
            </a:r>
            <a:r>
              <a:rPr lang="en-US" sz="2000" i="1" dirty="0">
                <a:sym typeface="Symbol" panose="05050102010706020507" pitchFamily="18" charset="2"/>
              </a:rPr>
              <a:t></a:t>
            </a:r>
            <a:r>
              <a:rPr lang="en-US" sz="2000" i="1" dirty="0"/>
              <a:t>  N </a:t>
            </a:r>
            <a:r>
              <a:rPr lang="en-US" sz="2000" baseline="30000" dirty="0"/>
              <a:t>1/3</a:t>
            </a:r>
            <a:r>
              <a:rPr lang="en-US" sz="2000" dirty="0"/>
              <a:t> </a:t>
            </a:r>
          </a:p>
        </p:txBody>
      </p:sp>
      <p:sp>
        <p:nvSpPr>
          <p:cNvPr id="29" name="TextBox 28">
            <a:extLst>
              <a:ext uri="{FF2B5EF4-FFF2-40B4-BE49-F238E27FC236}">
                <a16:creationId xmlns:a16="http://schemas.microsoft.com/office/drawing/2014/main" id="{CDDF0934-00A0-424C-B066-07F55F3A5239}"/>
              </a:ext>
            </a:extLst>
          </p:cNvPr>
          <p:cNvSpPr txBox="1"/>
          <p:nvPr/>
        </p:nvSpPr>
        <p:spPr>
          <a:xfrm>
            <a:off x="261836" y="3396512"/>
            <a:ext cx="5576989" cy="1015663"/>
          </a:xfrm>
          <a:prstGeom prst="rect">
            <a:avLst/>
          </a:prstGeom>
          <a:noFill/>
        </p:spPr>
        <p:txBody>
          <a:bodyPr wrap="square" rtlCol="0">
            <a:spAutoFit/>
          </a:bodyPr>
          <a:lstStyle/>
          <a:p>
            <a:r>
              <a:rPr lang="en-US" sz="2000" dirty="0"/>
              <a:t>This doesn’t sound so bad. But think of it in terms of the number, </a:t>
            </a:r>
            <a:r>
              <a:rPr lang="en-US" sz="2000" i="1" dirty="0"/>
              <a:t>n</a:t>
            </a:r>
            <a:r>
              <a:rPr lang="en-US" sz="2000" dirty="0"/>
              <a:t> , of bits in the binary representation of </a:t>
            </a:r>
            <a:r>
              <a:rPr lang="en-US" sz="2000" i="1" dirty="0"/>
              <a:t>N</a:t>
            </a:r>
            <a:r>
              <a:rPr lang="en-US" sz="2000" dirty="0"/>
              <a:t>.</a:t>
            </a:r>
          </a:p>
        </p:txBody>
      </p:sp>
      <p:sp>
        <p:nvSpPr>
          <p:cNvPr id="10" name="Rectangle 9">
            <a:extLst>
              <a:ext uri="{FF2B5EF4-FFF2-40B4-BE49-F238E27FC236}">
                <a16:creationId xmlns:a16="http://schemas.microsoft.com/office/drawing/2014/main" id="{A321E88B-AB49-4AF0-8299-FADAA5FE9E4A}"/>
              </a:ext>
            </a:extLst>
          </p:cNvPr>
          <p:cNvSpPr/>
          <p:nvPr/>
        </p:nvSpPr>
        <p:spPr>
          <a:xfrm>
            <a:off x="1285148" y="4537362"/>
            <a:ext cx="2771015" cy="461665"/>
          </a:xfrm>
          <a:prstGeom prst="rect">
            <a:avLst/>
          </a:prstGeom>
        </p:spPr>
        <p:txBody>
          <a:bodyPr wrap="none">
            <a:spAutoFit/>
          </a:bodyPr>
          <a:lstStyle/>
          <a:p>
            <a:r>
              <a:rPr lang="en-US" sz="2400" b="1" dirty="0"/>
              <a:t>Asymmetric warfare</a:t>
            </a:r>
          </a:p>
        </p:txBody>
      </p:sp>
      <p:sp>
        <p:nvSpPr>
          <p:cNvPr id="13" name="Rectangle 12">
            <a:extLst>
              <a:ext uri="{FF2B5EF4-FFF2-40B4-BE49-F238E27FC236}">
                <a16:creationId xmlns:a16="http://schemas.microsoft.com/office/drawing/2014/main" id="{081DA629-542A-46EB-A307-D633FF050071}"/>
              </a:ext>
            </a:extLst>
          </p:cNvPr>
          <p:cNvSpPr/>
          <p:nvPr/>
        </p:nvSpPr>
        <p:spPr>
          <a:xfrm>
            <a:off x="2218584" y="4142680"/>
            <a:ext cx="1499128" cy="400110"/>
          </a:xfrm>
          <a:prstGeom prst="rect">
            <a:avLst/>
          </a:prstGeom>
        </p:spPr>
        <p:txBody>
          <a:bodyPr wrap="none">
            <a:spAutoFit/>
          </a:bodyPr>
          <a:lstStyle/>
          <a:p>
            <a:r>
              <a:rPr lang="en-US" sz="2000" i="1" dirty="0"/>
              <a:t>C </a:t>
            </a:r>
            <a:r>
              <a:rPr lang="en-US" sz="2000" dirty="0"/>
              <a:t>(</a:t>
            </a:r>
            <a:r>
              <a:rPr lang="en-US" sz="2000" i="1" dirty="0"/>
              <a:t>N</a:t>
            </a:r>
            <a:r>
              <a:rPr lang="en-US" sz="2000" dirty="0"/>
              <a:t>)</a:t>
            </a:r>
            <a:r>
              <a:rPr lang="en-US" sz="2000" i="1" dirty="0"/>
              <a:t> </a:t>
            </a:r>
            <a:r>
              <a:rPr lang="en-US" sz="2000" i="1" dirty="0">
                <a:sym typeface="Symbol" panose="05050102010706020507" pitchFamily="18" charset="2"/>
              </a:rPr>
              <a:t></a:t>
            </a:r>
            <a:r>
              <a:rPr lang="en-US" sz="2000" i="1" dirty="0"/>
              <a:t>  </a:t>
            </a:r>
            <a:r>
              <a:rPr lang="en-US" sz="2000" dirty="0"/>
              <a:t>2</a:t>
            </a:r>
            <a:r>
              <a:rPr lang="en-US" sz="2000" i="1" dirty="0"/>
              <a:t> </a:t>
            </a:r>
            <a:r>
              <a:rPr lang="en-US" sz="2000" i="1" baseline="30000" dirty="0"/>
              <a:t>n</a:t>
            </a:r>
            <a:r>
              <a:rPr lang="en-US" sz="2000" baseline="30000" dirty="0"/>
              <a:t>/3</a:t>
            </a:r>
            <a:r>
              <a:rPr lang="en-US" sz="2000" dirty="0"/>
              <a:t> </a:t>
            </a:r>
          </a:p>
        </p:txBody>
      </p:sp>
      <p:sp>
        <p:nvSpPr>
          <p:cNvPr id="30" name="TextBox 29">
            <a:extLst>
              <a:ext uri="{FF2B5EF4-FFF2-40B4-BE49-F238E27FC236}">
                <a16:creationId xmlns:a16="http://schemas.microsoft.com/office/drawing/2014/main" id="{702B870B-5F74-4ACC-8F48-5095883D7DB5}"/>
              </a:ext>
            </a:extLst>
          </p:cNvPr>
          <p:cNvSpPr txBox="1"/>
          <p:nvPr/>
        </p:nvSpPr>
        <p:spPr>
          <a:xfrm>
            <a:off x="251482" y="4966282"/>
            <a:ext cx="5755773" cy="707886"/>
          </a:xfrm>
          <a:prstGeom prst="rect">
            <a:avLst/>
          </a:prstGeom>
          <a:noFill/>
        </p:spPr>
        <p:txBody>
          <a:bodyPr wrap="square" rtlCol="0">
            <a:spAutoFit/>
          </a:bodyPr>
          <a:lstStyle/>
          <a:p>
            <a:r>
              <a:rPr lang="en-US" sz="2000" dirty="0"/>
              <a:t>If the world’s most powerful computer can </a:t>
            </a:r>
            <a:r>
              <a:rPr lang="en-US" sz="2000" i="1" dirty="0"/>
              <a:t>just</a:t>
            </a:r>
            <a:r>
              <a:rPr lang="en-US" sz="2000" dirty="0"/>
              <a:t> break </a:t>
            </a:r>
            <a:r>
              <a:rPr lang="en-US" sz="2000" i="1" dirty="0"/>
              <a:t>n</a:t>
            </a:r>
            <a:r>
              <a:rPr lang="en-US" sz="2000" dirty="0"/>
              <a:t>-bit RSA, add 30 bits to make it 1000 times harder!</a:t>
            </a:r>
          </a:p>
        </p:txBody>
      </p:sp>
      <p:pic>
        <p:nvPicPr>
          <p:cNvPr id="2050" name="Picture 2">
            <a:extLst>
              <a:ext uri="{FF2B5EF4-FFF2-40B4-BE49-F238E27FC236}">
                <a16:creationId xmlns:a16="http://schemas.microsoft.com/office/drawing/2014/main" id="{45781FA6-62D2-407F-9B7A-C5581EDC2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209431" y="717530"/>
            <a:ext cx="3811694" cy="36576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D84C102-0171-4A92-A3D6-DAEC798BF1E5}"/>
              </a:ext>
            </a:extLst>
          </p:cNvPr>
          <p:cNvSpPr/>
          <p:nvPr/>
        </p:nvSpPr>
        <p:spPr>
          <a:xfrm rot="16200000">
            <a:off x="11186778" y="1447171"/>
            <a:ext cx="1820498" cy="276999"/>
          </a:xfrm>
          <a:prstGeom prst="rect">
            <a:avLst/>
          </a:prstGeom>
        </p:spPr>
        <p:txBody>
          <a:bodyPr wrap="none">
            <a:spAutoFit/>
          </a:bodyPr>
          <a:lstStyle/>
          <a:p>
            <a:r>
              <a:rPr lang="en-US" sz="1200" dirty="0">
                <a:solidFill>
                  <a:schemeClr val="bg1"/>
                </a:solidFill>
              </a:rPr>
              <a:t>www.wallpapername.com</a:t>
            </a:r>
          </a:p>
        </p:txBody>
      </p:sp>
      <p:sp>
        <p:nvSpPr>
          <p:cNvPr id="19" name="Rectangle 18">
            <a:extLst>
              <a:ext uri="{FF2B5EF4-FFF2-40B4-BE49-F238E27FC236}">
                <a16:creationId xmlns:a16="http://schemas.microsoft.com/office/drawing/2014/main" id="{DC00338F-20D7-4F5A-9A34-F4476398FA18}"/>
              </a:ext>
            </a:extLst>
          </p:cNvPr>
          <p:cNvSpPr/>
          <p:nvPr/>
        </p:nvSpPr>
        <p:spPr>
          <a:xfrm>
            <a:off x="8867014" y="4212117"/>
            <a:ext cx="575924" cy="665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E63DD8D-CB0A-46A2-A1F5-28CDAE583573}"/>
              </a:ext>
            </a:extLst>
          </p:cNvPr>
          <p:cNvSpPr/>
          <p:nvPr/>
        </p:nvSpPr>
        <p:spPr>
          <a:xfrm>
            <a:off x="8190381" y="3830712"/>
            <a:ext cx="575924" cy="665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4429562-B81B-4209-A71C-79043DFCAE99}"/>
              </a:ext>
            </a:extLst>
          </p:cNvPr>
          <p:cNvSpPr txBox="1"/>
          <p:nvPr/>
        </p:nvSpPr>
        <p:spPr>
          <a:xfrm>
            <a:off x="6935436" y="4392566"/>
            <a:ext cx="5100974" cy="2308324"/>
          </a:xfrm>
          <a:prstGeom prst="rect">
            <a:avLst/>
          </a:prstGeom>
          <a:noFill/>
        </p:spPr>
        <p:txBody>
          <a:bodyPr wrap="square" rtlCol="0">
            <a:spAutoFit/>
          </a:bodyPr>
          <a:lstStyle/>
          <a:p>
            <a:r>
              <a:rPr lang="en-US" sz="3600" dirty="0">
                <a:solidFill>
                  <a:schemeClr val="bg1"/>
                </a:solidFill>
              </a:rPr>
              <a:t>The cryptologist has a permanent advantage over the cryptanalyst. Attack is futile.</a:t>
            </a:r>
          </a:p>
        </p:txBody>
      </p:sp>
      <p:sp>
        <p:nvSpPr>
          <p:cNvPr id="33" name="Rectangle 32">
            <a:extLst>
              <a:ext uri="{FF2B5EF4-FFF2-40B4-BE49-F238E27FC236}">
                <a16:creationId xmlns:a16="http://schemas.microsoft.com/office/drawing/2014/main" id="{17FDEC49-8E09-4D66-8B18-42D72EA9903A}"/>
              </a:ext>
            </a:extLst>
          </p:cNvPr>
          <p:cNvSpPr/>
          <p:nvPr/>
        </p:nvSpPr>
        <p:spPr>
          <a:xfrm>
            <a:off x="241098" y="5760318"/>
            <a:ext cx="5699311" cy="1015663"/>
          </a:xfrm>
          <a:prstGeom prst="rect">
            <a:avLst/>
          </a:prstGeom>
        </p:spPr>
        <p:txBody>
          <a:bodyPr wrap="square">
            <a:spAutoFit/>
          </a:bodyPr>
          <a:lstStyle/>
          <a:p>
            <a:r>
              <a:rPr lang="en-US" sz="2000" dirty="0"/>
              <a:t>As of 15 May 2024, the largest publicly known factored RSA number was 829 bits (250 decimal digits, RSA-250). Published 1991, factored 2020. </a:t>
            </a:r>
          </a:p>
        </p:txBody>
      </p:sp>
      <p:sp>
        <p:nvSpPr>
          <p:cNvPr id="20" name="TextBox 19">
            <a:extLst>
              <a:ext uri="{FF2B5EF4-FFF2-40B4-BE49-F238E27FC236}">
                <a16:creationId xmlns:a16="http://schemas.microsoft.com/office/drawing/2014/main" id="{45CDC863-E3BC-4A9A-9D80-85F86A3102A1}"/>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38</a:t>
            </a:fld>
            <a:endParaRPr lang="en-US" b="1" dirty="0"/>
          </a:p>
        </p:txBody>
      </p:sp>
    </p:spTree>
    <p:extLst>
      <p:ext uri="{BB962C8B-B14F-4D97-AF65-F5344CB8AC3E}">
        <p14:creationId xmlns:p14="http://schemas.microsoft.com/office/powerpoint/2010/main" val="347597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695D46"/>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CCAE77"/>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random numbers </a:t>
            </a:r>
          </a:p>
        </p:txBody>
      </p:sp>
      <p:sp>
        <p:nvSpPr>
          <p:cNvPr id="9" name="TextBox 8">
            <a:extLst>
              <a:ext uri="{FF2B5EF4-FFF2-40B4-BE49-F238E27FC236}">
                <a16:creationId xmlns:a16="http://schemas.microsoft.com/office/drawing/2014/main" id="{CC01319F-D967-5E08-E1BF-9EEE2E57F8AF}"/>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39</a:t>
            </a:fld>
            <a:endParaRPr lang="en-US" dirty="0">
              <a:solidFill>
                <a:schemeClr val="bg1"/>
              </a:solidFill>
            </a:endParaRPr>
          </a:p>
        </p:txBody>
      </p:sp>
      <p:sp>
        <p:nvSpPr>
          <p:cNvPr id="7" name="TextBox 6">
            <a:extLst>
              <a:ext uri="{FF2B5EF4-FFF2-40B4-BE49-F238E27FC236}">
                <a16:creationId xmlns:a16="http://schemas.microsoft.com/office/drawing/2014/main" id="{8DD22C05-9B14-74A6-FCB7-26235ECE228E}"/>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394370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EBB17D3-37F7-3E40-998D-8734D6B67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50" t="6142" r="8552" b="22247"/>
          <a:stretch/>
        </p:blipFill>
        <p:spPr bwMode="auto">
          <a:xfrm>
            <a:off x="4415451" y="0"/>
            <a:ext cx="7776549" cy="68836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E0992BE-5591-6447-D1B3-6A1CE3DC40A6}"/>
              </a:ext>
            </a:extLst>
          </p:cNvPr>
          <p:cNvSpPr/>
          <p:nvPr/>
        </p:nvSpPr>
        <p:spPr>
          <a:xfrm>
            <a:off x="4415451" y="5518205"/>
            <a:ext cx="3511999" cy="1206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F9CFEF-4B11-0824-98FC-CCFE2F40714E}"/>
              </a:ext>
            </a:extLst>
          </p:cNvPr>
          <p:cNvSpPr/>
          <p:nvPr/>
        </p:nvSpPr>
        <p:spPr>
          <a:xfrm rot="5400000">
            <a:off x="4284763" y="5292862"/>
            <a:ext cx="1695829" cy="1434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D63A05-1AFF-BE8B-9A6D-303742F9A098}"/>
              </a:ext>
            </a:extLst>
          </p:cNvPr>
          <p:cNvSpPr/>
          <p:nvPr/>
        </p:nvSpPr>
        <p:spPr>
          <a:xfrm rot="5400000">
            <a:off x="4201713" y="4633948"/>
            <a:ext cx="1695829" cy="1268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DF9C1C-9E80-E7DB-B718-79289787C6DF}"/>
              </a:ext>
            </a:extLst>
          </p:cNvPr>
          <p:cNvSpPr/>
          <p:nvPr/>
        </p:nvSpPr>
        <p:spPr>
          <a:xfrm rot="5400000">
            <a:off x="4118662" y="3625191"/>
            <a:ext cx="1695829" cy="1102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48DCB9-712D-BAE1-8F46-8059C5720B4A}"/>
              </a:ext>
            </a:extLst>
          </p:cNvPr>
          <p:cNvSpPr/>
          <p:nvPr/>
        </p:nvSpPr>
        <p:spPr>
          <a:xfrm rot="5400000">
            <a:off x="3801572" y="2985321"/>
            <a:ext cx="1695829" cy="46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35747C-877C-40F4-EFC0-447E13C19F8F}"/>
              </a:ext>
            </a:extLst>
          </p:cNvPr>
          <p:cNvSpPr/>
          <p:nvPr/>
        </p:nvSpPr>
        <p:spPr>
          <a:xfrm rot="8519512">
            <a:off x="4023685" y="546337"/>
            <a:ext cx="1695829" cy="46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22DCB95-E73B-D972-43D9-D09597003181}"/>
              </a:ext>
            </a:extLst>
          </p:cNvPr>
          <p:cNvSpPr txBox="1"/>
          <p:nvPr/>
        </p:nvSpPr>
        <p:spPr>
          <a:xfrm>
            <a:off x="119929" y="628590"/>
            <a:ext cx="4360637" cy="2246769"/>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Eurasian-Scale Experimental Satellite-based Quantum Key Distribution with Detector Efficiency Mismatch Analysis</a:t>
            </a:r>
          </a:p>
        </p:txBody>
      </p:sp>
      <p:sp>
        <p:nvSpPr>
          <p:cNvPr id="17" name="TextBox 16">
            <a:extLst>
              <a:ext uri="{FF2B5EF4-FFF2-40B4-BE49-F238E27FC236}">
                <a16:creationId xmlns:a16="http://schemas.microsoft.com/office/drawing/2014/main" id="{EE71AA23-C28F-F1EE-C5E8-DAD86EE36515}"/>
              </a:ext>
            </a:extLst>
          </p:cNvPr>
          <p:cNvSpPr txBox="1"/>
          <p:nvPr/>
        </p:nvSpPr>
        <p:spPr>
          <a:xfrm>
            <a:off x="119926" y="2910682"/>
            <a:ext cx="5397777" cy="2031325"/>
          </a:xfrm>
          <a:prstGeom prst="rect">
            <a:avLst/>
          </a:prstGeom>
          <a:noFill/>
        </p:spPr>
        <p:txBody>
          <a:bodyPr wrap="square">
            <a:spAutoFit/>
          </a:bodyPr>
          <a:lstStyle/>
          <a:p>
            <a:r>
              <a:rPr lang="en-US" sz="1800" dirty="0"/>
              <a:t>Aleksandr V. Khmelev,</a:t>
            </a:r>
            <a:r>
              <a:rPr lang="en-US" sz="1800" baseline="30000" dirty="0"/>
              <a:t>1, 2, 3, ∗</a:t>
            </a:r>
          </a:p>
          <a:p>
            <a:r>
              <a:rPr lang="en-US" sz="1800" dirty="0"/>
              <a:t>Alexey V. Duplinsky,</a:t>
            </a:r>
            <a:r>
              <a:rPr lang="en-US" sz="1800" baseline="30000" dirty="0"/>
              <a:t>3, 4 </a:t>
            </a:r>
            <a:r>
              <a:rPr lang="en-US" sz="1800" dirty="0"/>
              <a:t>Ruslan M. Bakhshaliev,</a:t>
            </a:r>
            <a:r>
              <a:rPr lang="en-US" sz="1800" baseline="30000" dirty="0"/>
              <a:t>3</a:t>
            </a:r>
          </a:p>
          <a:p>
            <a:r>
              <a:rPr lang="en-US" sz="1800" dirty="0" err="1"/>
              <a:t>Egor</a:t>
            </a:r>
            <a:r>
              <a:rPr lang="en-US" sz="1800" dirty="0"/>
              <a:t> I. Ivchenko,</a:t>
            </a:r>
            <a:r>
              <a:rPr lang="en-US" sz="1800" baseline="30000" dirty="0"/>
              <a:t>1, 2, 3, 5 </a:t>
            </a:r>
            <a:r>
              <a:rPr lang="en-US" sz="1800" dirty="0"/>
              <a:t>Liubov V. Pismeniuk,</a:t>
            </a:r>
            <a:r>
              <a:rPr lang="en-US" sz="1800" baseline="30000" dirty="0"/>
              <a:t>3</a:t>
            </a:r>
          </a:p>
          <a:p>
            <a:r>
              <a:rPr lang="en-US" sz="1800" dirty="0"/>
              <a:t>Vladimir F. Mayboroda,</a:t>
            </a:r>
            <a:r>
              <a:rPr lang="en-US" sz="1800" baseline="30000" dirty="0"/>
              <a:t>5</a:t>
            </a:r>
            <a:r>
              <a:rPr lang="en-US" sz="1800" dirty="0"/>
              <a:t> Ivan S. Nesterov,</a:t>
            </a:r>
            <a:r>
              <a:rPr lang="en-US" sz="1800" baseline="30000" dirty="0"/>
              <a:t>1, 3</a:t>
            </a:r>
          </a:p>
          <a:p>
            <a:r>
              <a:rPr lang="en-US" sz="1800" dirty="0" err="1"/>
              <a:t>Arkadiy</a:t>
            </a:r>
            <a:r>
              <a:rPr lang="en-US" sz="1800" dirty="0"/>
              <a:t> N. Chernov,</a:t>
            </a:r>
            <a:r>
              <a:rPr lang="en-US" sz="1800" baseline="30000" dirty="0"/>
              <a:t>1, 2, 3, 5 </a:t>
            </a:r>
            <a:r>
              <a:rPr lang="en-US" sz="1800" dirty="0"/>
              <a:t>Anton S. Trushechkin,</a:t>
            </a:r>
            <a:r>
              <a:rPr lang="en-US" sz="1800" baseline="30000" dirty="0"/>
              <a:t>5, 6 </a:t>
            </a:r>
            <a:r>
              <a:rPr lang="en-US" sz="1800" dirty="0"/>
              <a:t>Evgeniy O. Kiktenko,</a:t>
            </a:r>
            <a:r>
              <a:rPr lang="en-US" sz="1800" baseline="30000" dirty="0"/>
              <a:t>1, 5 </a:t>
            </a:r>
            <a:r>
              <a:rPr lang="en-US" baseline="30000" dirty="0"/>
              <a:t> </a:t>
            </a:r>
            <a:r>
              <a:rPr lang="en-US" sz="1800" dirty="0"/>
              <a:t>Vladimir L. Kurochkin,</a:t>
            </a:r>
            <a:r>
              <a:rPr lang="en-US" sz="1800" baseline="30000" dirty="0"/>
              <a:t>1, 2, 3, 5,</a:t>
            </a:r>
            <a:r>
              <a:rPr lang="en-US" sz="1800" dirty="0"/>
              <a:t>† and Aleksey K. Fedorov</a:t>
            </a:r>
            <a:r>
              <a:rPr lang="en-US" sz="1800" baseline="30000" dirty="0"/>
              <a:t>1, 5,</a:t>
            </a:r>
            <a:r>
              <a:rPr lang="en-US" sz="1800" dirty="0"/>
              <a:t>‡</a:t>
            </a:r>
          </a:p>
        </p:txBody>
      </p:sp>
      <p:sp>
        <p:nvSpPr>
          <p:cNvPr id="19" name="TextBox 18">
            <a:extLst>
              <a:ext uri="{FF2B5EF4-FFF2-40B4-BE49-F238E27FC236}">
                <a16:creationId xmlns:a16="http://schemas.microsoft.com/office/drawing/2014/main" id="{6D2634A1-2359-8EAF-C950-2765D7017E59}"/>
              </a:ext>
            </a:extLst>
          </p:cNvPr>
          <p:cNvSpPr txBox="1"/>
          <p:nvPr/>
        </p:nvSpPr>
        <p:spPr>
          <a:xfrm>
            <a:off x="78697" y="5024998"/>
            <a:ext cx="2925421" cy="369332"/>
          </a:xfrm>
          <a:prstGeom prst="rect">
            <a:avLst/>
          </a:prstGeom>
          <a:noFill/>
        </p:spPr>
        <p:txBody>
          <a:bodyPr wrap="square">
            <a:spAutoFit/>
          </a:bodyPr>
          <a:lstStyle/>
          <a:p>
            <a:r>
              <a:rPr lang="en-US" baseline="30000" dirty="0"/>
              <a:t>1</a:t>
            </a:r>
            <a:r>
              <a:rPr lang="en-US" dirty="0"/>
              <a:t>Russian Quantum Center</a:t>
            </a:r>
          </a:p>
        </p:txBody>
      </p:sp>
      <p:sp>
        <p:nvSpPr>
          <p:cNvPr id="21" name="TextBox 20">
            <a:extLst>
              <a:ext uri="{FF2B5EF4-FFF2-40B4-BE49-F238E27FC236}">
                <a16:creationId xmlns:a16="http://schemas.microsoft.com/office/drawing/2014/main" id="{9BBD6982-317F-EABA-FDE3-212E48DEFEEE}"/>
              </a:ext>
            </a:extLst>
          </p:cNvPr>
          <p:cNvSpPr txBox="1"/>
          <p:nvPr/>
        </p:nvSpPr>
        <p:spPr>
          <a:xfrm>
            <a:off x="78697" y="5307849"/>
            <a:ext cx="4529110" cy="369332"/>
          </a:xfrm>
          <a:prstGeom prst="rect">
            <a:avLst/>
          </a:prstGeom>
          <a:noFill/>
        </p:spPr>
        <p:txBody>
          <a:bodyPr wrap="square">
            <a:spAutoFit/>
          </a:bodyPr>
          <a:lstStyle/>
          <a:p>
            <a:r>
              <a:rPr lang="en-US" baseline="30000" dirty="0"/>
              <a:t>2</a:t>
            </a:r>
            <a:r>
              <a:rPr lang="en-US" dirty="0"/>
              <a:t>Moscow Institute of Phy</a:t>
            </a:r>
            <a:r>
              <a:rPr lang="en-US" dirty="0">
                <a:solidFill>
                  <a:srgbClr val="346733"/>
                </a:solidFill>
              </a:rPr>
              <a:t>s</a:t>
            </a:r>
            <a:r>
              <a:rPr lang="en-US" dirty="0"/>
              <a:t>ics and Technology</a:t>
            </a:r>
          </a:p>
        </p:txBody>
      </p:sp>
      <p:sp>
        <p:nvSpPr>
          <p:cNvPr id="23" name="TextBox 22">
            <a:extLst>
              <a:ext uri="{FF2B5EF4-FFF2-40B4-BE49-F238E27FC236}">
                <a16:creationId xmlns:a16="http://schemas.microsoft.com/office/drawing/2014/main" id="{1A43B634-1A92-402E-3239-53A8A5D77E02}"/>
              </a:ext>
            </a:extLst>
          </p:cNvPr>
          <p:cNvSpPr txBox="1"/>
          <p:nvPr/>
        </p:nvSpPr>
        <p:spPr>
          <a:xfrm>
            <a:off x="78697" y="5590700"/>
            <a:ext cx="4401869" cy="369332"/>
          </a:xfrm>
          <a:prstGeom prst="rect">
            <a:avLst/>
          </a:prstGeom>
          <a:noFill/>
        </p:spPr>
        <p:txBody>
          <a:bodyPr wrap="square">
            <a:spAutoFit/>
          </a:bodyPr>
          <a:lstStyle/>
          <a:p>
            <a:r>
              <a:rPr lang="en-US" baseline="30000" dirty="0"/>
              <a:t>3</a:t>
            </a:r>
            <a:r>
              <a:rPr lang="en-US" dirty="0"/>
              <a:t>QSpace Technologies, Moscow</a:t>
            </a:r>
          </a:p>
        </p:txBody>
      </p:sp>
      <p:sp>
        <p:nvSpPr>
          <p:cNvPr id="25" name="TextBox 24">
            <a:extLst>
              <a:ext uri="{FF2B5EF4-FFF2-40B4-BE49-F238E27FC236}">
                <a16:creationId xmlns:a16="http://schemas.microsoft.com/office/drawing/2014/main" id="{AEB43FF1-2C50-01FF-7049-D7774ED5973A}"/>
              </a:ext>
            </a:extLst>
          </p:cNvPr>
          <p:cNvSpPr txBox="1"/>
          <p:nvPr/>
        </p:nvSpPr>
        <p:spPr>
          <a:xfrm>
            <a:off x="78697" y="5873551"/>
            <a:ext cx="2522447" cy="369332"/>
          </a:xfrm>
          <a:prstGeom prst="rect">
            <a:avLst/>
          </a:prstGeom>
          <a:noFill/>
        </p:spPr>
        <p:txBody>
          <a:bodyPr wrap="square">
            <a:spAutoFit/>
          </a:bodyPr>
          <a:lstStyle/>
          <a:p>
            <a:r>
              <a:rPr lang="en-US" baseline="30000" dirty="0"/>
              <a:t>4</a:t>
            </a:r>
            <a:r>
              <a:rPr lang="en-US" dirty="0"/>
              <a:t>HSE University, Moscow</a:t>
            </a:r>
          </a:p>
        </p:txBody>
      </p:sp>
      <p:sp>
        <p:nvSpPr>
          <p:cNvPr id="27" name="TextBox 26">
            <a:extLst>
              <a:ext uri="{FF2B5EF4-FFF2-40B4-BE49-F238E27FC236}">
                <a16:creationId xmlns:a16="http://schemas.microsoft.com/office/drawing/2014/main" id="{CD449DB0-8DC9-103B-76F6-AC2840BA8A10}"/>
              </a:ext>
            </a:extLst>
          </p:cNvPr>
          <p:cNvSpPr txBox="1"/>
          <p:nvPr/>
        </p:nvSpPr>
        <p:spPr>
          <a:xfrm>
            <a:off x="78697" y="6439251"/>
            <a:ext cx="6683889" cy="369332"/>
          </a:xfrm>
          <a:prstGeom prst="rect">
            <a:avLst/>
          </a:prstGeom>
          <a:noFill/>
        </p:spPr>
        <p:txBody>
          <a:bodyPr wrap="square">
            <a:spAutoFit/>
          </a:bodyPr>
          <a:lstStyle/>
          <a:p>
            <a:r>
              <a:rPr lang="en-US" baseline="30000" dirty="0"/>
              <a:t>6</a:t>
            </a:r>
            <a:r>
              <a:rPr lang="en-US" dirty="0"/>
              <a:t>National University of Science and Technology MISIS, Moscow</a:t>
            </a:r>
          </a:p>
        </p:txBody>
      </p:sp>
      <p:sp>
        <p:nvSpPr>
          <p:cNvPr id="29" name="TextBox 28">
            <a:extLst>
              <a:ext uri="{FF2B5EF4-FFF2-40B4-BE49-F238E27FC236}">
                <a16:creationId xmlns:a16="http://schemas.microsoft.com/office/drawing/2014/main" id="{7E6AF362-BFB7-FF98-8198-BC5C51CBF021}"/>
              </a:ext>
            </a:extLst>
          </p:cNvPr>
          <p:cNvSpPr txBox="1"/>
          <p:nvPr/>
        </p:nvSpPr>
        <p:spPr>
          <a:xfrm>
            <a:off x="78697" y="6156402"/>
            <a:ext cx="6785736" cy="369332"/>
          </a:xfrm>
          <a:prstGeom prst="rect">
            <a:avLst/>
          </a:prstGeom>
          <a:noFill/>
        </p:spPr>
        <p:txBody>
          <a:bodyPr wrap="square">
            <a:spAutoFit/>
          </a:bodyPr>
          <a:lstStyle/>
          <a:p>
            <a:r>
              <a:rPr lang="en-US" baseline="30000" dirty="0"/>
              <a:t>5</a:t>
            </a:r>
            <a:r>
              <a:rPr lang="en-US" dirty="0"/>
              <a:t>Steklov Mathematical Institute of Russian Academy of Sciences</a:t>
            </a:r>
          </a:p>
        </p:txBody>
      </p:sp>
      <p:sp>
        <p:nvSpPr>
          <p:cNvPr id="2049" name="TextBox 2048">
            <a:extLst>
              <a:ext uri="{FF2B5EF4-FFF2-40B4-BE49-F238E27FC236}">
                <a16:creationId xmlns:a16="http://schemas.microsoft.com/office/drawing/2014/main" id="{1019C3F4-BB0C-651E-71C2-82A53D3F1BDE}"/>
              </a:ext>
            </a:extLst>
          </p:cNvPr>
          <p:cNvSpPr txBox="1"/>
          <p:nvPr/>
        </p:nvSpPr>
        <p:spPr>
          <a:xfrm rot="20200169">
            <a:off x="7230318" y="2358430"/>
            <a:ext cx="4120884" cy="830997"/>
          </a:xfrm>
          <a:prstGeom prst="rect">
            <a:avLst/>
          </a:prstGeom>
          <a:noFill/>
        </p:spPr>
        <p:txBody>
          <a:bodyPr wrap="square">
            <a:spAutoFit/>
          </a:bodyPr>
          <a:lstStyle/>
          <a:p>
            <a:r>
              <a:rPr lang="en-US" sz="4800" dirty="0">
                <a:solidFill>
                  <a:srgbClr val="FF7575"/>
                </a:solidFill>
                <a:cs typeface="Times New Roman" panose="02020603050405020304" pitchFamily="18" charset="0"/>
              </a:rPr>
              <a:t>E U R A S I  A</a:t>
            </a:r>
            <a:endParaRPr lang="en-US" sz="4800" dirty="0">
              <a:solidFill>
                <a:srgbClr val="FF7575"/>
              </a:solidFill>
            </a:endParaRPr>
          </a:p>
        </p:txBody>
      </p:sp>
      <p:sp>
        <p:nvSpPr>
          <p:cNvPr id="2051" name="TextBox 2050">
            <a:extLst>
              <a:ext uri="{FF2B5EF4-FFF2-40B4-BE49-F238E27FC236}">
                <a16:creationId xmlns:a16="http://schemas.microsoft.com/office/drawing/2014/main" id="{52123788-C958-5FB0-DBA4-1630B6023186}"/>
              </a:ext>
            </a:extLst>
          </p:cNvPr>
          <p:cNvSpPr txBox="1"/>
          <p:nvPr/>
        </p:nvSpPr>
        <p:spPr>
          <a:xfrm>
            <a:off x="7217680" y="6162252"/>
            <a:ext cx="1065828" cy="461665"/>
          </a:xfrm>
          <a:prstGeom prst="rect">
            <a:avLst/>
          </a:prstGeom>
          <a:noFill/>
        </p:spPr>
        <p:txBody>
          <a:bodyPr wrap="square">
            <a:spAutoFit/>
          </a:bodyPr>
          <a:lstStyle/>
          <a:p>
            <a:r>
              <a:rPr lang="en-US" sz="2400" b="1" dirty="0">
                <a:solidFill>
                  <a:srgbClr val="FF0000"/>
                </a:solidFill>
              </a:rPr>
              <a:t>BRICS </a:t>
            </a:r>
            <a:r>
              <a:rPr lang="en-US" sz="2400" b="1" dirty="0"/>
              <a:t> </a:t>
            </a:r>
          </a:p>
        </p:txBody>
      </p:sp>
      <p:sp>
        <p:nvSpPr>
          <p:cNvPr id="2052" name="Star: 5 Points 2051">
            <a:extLst>
              <a:ext uri="{FF2B5EF4-FFF2-40B4-BE49-F238E27FC236}">
                <a16:creationId xmlns:a16="http://schemas.microsoft.com/office/drawing/2014/main" id="{B2F692B5-FD02-0705-DBE6-51A025106ABC}"/>
              </a:ext>
            </a:extLst>
          </p:cNvPr>
          <p:cNvSpPr>
            <a:spLocks noChangeAspect="1"/>
          </p:cNvSpPr>
          <p:nvPr/>
        </p:nvSpPr>
        <p:spPr>
          <a:xfrm>
            <a:off x="6974761" y="6242323"/>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Star: 5 Points 2052">
            <a:extLst>
              <a:ext uri="{FF2B5EF4-FFF2-40B4-BE49-F238E27FC236}">
                <a16:creationId xmlns:a16="http://schemas.microsoft.com/office/drawing/2014/main" id="{EB724BED-C442-EFD1-9808-6C1ECA42136F}"/>
              </a:ext>
            </a:extLst>
          </p:cNvPr>
          <p:cNvSpPr>
            <a:spLocks noChangeAspect="1"/>
          </p:cNvSpPr>
          <p:nvPr/>
        </p:nvSpPr>
        <p:spPr>
          <a:xfrm>
            <a:off x="8488923" y="4737753"/>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Star: 5 Points 2053">
            <a:extLst>
              <a:ext uri="{FF2B5EF4-FFF2-40B4-BE49-F238E27FC236}">
                <a16:creationId xmlns:a16="http://schemas.microsoft.com/office/drawing/2014/main" id="{756F1BCA-9313-95EA-3BF8-76795A31AE6A}"/>
              </a:ext>
            </a:extLst>
          </p:cNvPr>
          <p:cNvSpPr>
            <a:spLocks noChangeAspect="1"/>
          </p:cNvSpPr>
          <p:nvPr/>
        </p:nvSpPr>
        <p:spPr>
          <a:xfrm>
            <a:off x="7634867" y="1754200"/>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Star: 5 Points 2054">
            <a:extLst>
              <a:ext uri="{FF2B5EF4-FFF2-40B4-BE49-F238E27FC236}">
                <a16:creationId xmlns:a16="http://schemas.microsoft.com/office/drawing/2014/main" id="{571B2A21-9F3E-DDA1-527B-F606351754A1}"/>
              </a:ext>
            </a:extLst>
          </p:cNvPr>
          <p:cNvSpPr>
            <a:spLocks noChangeAspect="1"/>
          </p:cNvSpPr>
          <p:nvPr/>
        </p:nvSpPr>
        <p:spPr>
          <a:xfrm>
            <a:off x="10568313" y="3613675"/>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Star: 5 Points 2055">
            <a:extLst>
              <a:ext uri="{FF2B5EF4-FFF2-40B4-BE49-F238E27FC236}">
                <a16:creationId xmlns:a16="http://schemas.microsoft.com/office/drawing/2014/main" id="{F50A92B6-26D8-7639-3105-FCB6531BC465}"/>
              </a:ext>
            </a:extLst>
          </p:cNvPr>
          <p:cNvSpPr>
            <a:spLocks noChangeAspect="1"/>
          </p:cNvSpPr>
          <p:nvPr/>
        </p:nvSpPr>
        <p:spPr>
          <a:xfrm>
            <a:off x="6817650" y="3864267"/>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Star: 5 Points 2056">
            <a:extLst>
              <a:ext uri="{FF2B5EF4-FFF2-40B4-BE49-F238E27FC236}">
                <a16:creationId xmlns:a16="http://schemas.microsoft.com/office/drawing/2014/main" id="{447E7D64-80DD-FDCE-039A-9B262A3ED307}"/>
              </a:ext>
            </a:extLst>
          </p:cNvPr>
          <p:cNvSpPr>
            <a:spLocks noChangeAspect="1"/>
          </p:cNvSpPr>
          <p:nvPr/>
        </p:nvSpPr>
        <p:spPr>
          <a:xfrm>
            <a:off x="9400271" y="4575130"/>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Star: 5 Points 2057">
            <a:extLst>
              <a:ext uri="{FF2B5EF4-FFF2-40B4-BE49-F238E27FC236}">
                <a16:creationId xmlns:a16="http://schemas.microsoft.com/office/drawing/2014/main" id="{77408763-9C33-E0E4-B370-78EE23F233CC}"/>
              </a:ext>
            </a:extLst>
          </p:cNvPr>
          <p:cNvSpPr>
            <a:spLocks noChangeAspect="1"/>
          </p:cNvSpPr>
          <p:nvPr/>
        </p:nvSpPr>
        <p:spPr>
          <a:xfrm>
            <a:off x="6056654" y="1857504"/>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Star: 5 Points 2058">
            <a:extLst>
              <a:ext uri="{FF2B5EF4-FFF2-40B4-BE49-F238E27FC236}">
                <a16:creationId xmlns:a16="http://schemas.microsoft.com/office/drawing/2014/main" id="{C5A9C346-A8AF-4279-6095-88C528422F90}"/>
              </a:ext>
            </a:extLst>
          </p:cNvPr>
          <p:cNvSpPr>
            <a:spLocks noChangeAspect="1"/>
          </p:cNvSpPr>
          <p:nvPr/>
        </p:nvSpPr>
        <p:spPr>
          <a:xfrm>
            <a:off x="7174599" y="2613355"/>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Star: 5 Points 2059">
            <a:extLst>
              <a:ext uri="{FF2B5EF4-FFF2-40B4-BE49-F238E27FC236}">
                <a16:creationId xmlns:a16="http://schemas.microsoft.com/office/drawing/2014/main" id="{A297D1E3-3107-9B9C-D0E7-E05EB32963DB}"/>
              </a:ext>
            </a:extLst>
          </p:cNvPr>
          <p:cNvSpPr>
            <a:spLocks noChangeAspect="1"/>
          </p:cNvSpPr>
          <p:nvPr/>
        </p:nvSpPr>
        <p:spPr>
          <a:xfrm>
            <a:off x="6313391" y="4016667"/>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Star: 5 Points 2060">
            <a:extLst>
              <a:ext uri="{FF2B5EF4-FFF2-40B4-BE49-F238E27FC236}">
                <a16:creationId xmlns:a16="http://schemas.microsoft.com/office/drawing/2014/main" id="{02FCF4A9-A5BE-D03F-3EB3-09FBFE11AF10}"/>
              </a:ext>
            </a:extLst>
          </p:cNvPr>
          <p:cNvSpPr>
            <a:spLocks noChangeAspect="1"/>
          </p:cNvSpPr>
          <p:nvPr/>
        </p:nvSpPr>
        <p:spPr>
          <a:xfrm>
            <a:off x="7915135" y="4163955"/>
            <a:ext cx="274320" cy="25062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Star: 5 Points 2061">
            <a:extLst>
              <a:ext uri="{FF2B5EF4-FFF2-40B4-BE49-F238E27FC236}">
                <a16:creationId xmlns:a16="http://schemas.microsoft.com/office/drawing/2014/main" id="{42BEA97A-1F2E-DCEE-B752-69D4132FB8A3}"/>
              </a:ext>
            </a:extLst>
          </p:cNvPr>
          <p:cNvSpPr>
            <a:spLocks noChangeAspect="1"/>
          </p:cNvSpPr>
          <p:nvPr/>
        </p:nvSpPr>
        <p:spPr>
          <a:xfrm>
            <a:off x="5545247" y="3438769"/>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Star: 5 Points 2062">
            <a:extLst>
              <a:ext uri="{FF2B5EF4-FFF2-40B4-BE49-F238E27FC236}">
                <a16:creationId xmlns:a16="http://schemas.microsoft.com/office/drawing/2014/main" id="{17408E1E-B47F-A161-7A8B-FDAADB1F0E8E}"/>
              </a:ext>
            </a:extLst>
          </p:cNvPr>
          <p:cNvSpPr>
            <a:spLocks noChangeAspect="1"/>
          </p:cNvSpPr>
          <p:nvPr/>
        </p:nvSpPr>
        <p:spPr>
          <a:xfrm>
            <a:off x="6500344" y="4316389"/>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Star: 5 Points 2063">
            <a:extLst>
              <a:ext uri="{FF2B5EF4-FFF2-40B4-BE49-F238E27FC236}">
                <a16:creationId xmlns:a16="http://schemas.microsoft.com/office/drawing/2014/main" id="{152B03FB-471E-1586-3D15-F950FA920C47}"/>
              </a:ext>
            </a:extLst>
          </p:cNvPr>
          <p:cNvSpPr>
            <a:spLocks noChangeAspect="1"/>
          </p:cNvSpPr>
          <p:nvPr/>
        </p:nvSpPr>
        <p:spPr>
          <a:xfrm>
            <a:off x="9854457" y="4698008"/>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Star: 5 Points 2064">
            <a:extLst>
              <a:ext uri="{FF2B5EF4-FFF2-40B4-BE49-F238E27FC236}">
                <a16:creationId xmlns:a16="http://schemas.microsoft.com/office/drawing/2014/main" id="{880FE7FD-5F2D-9F2F-524E-CDD582870FB4}"/>
              </a:ext>
            </a:extLst>
          </p:cNvPr>
          <p:cNvSpPr>
            <a:spLocks noChangeAspect="1"/>
          </p:cNvSpPr>
          <p:nvPr/>
        </p:nvSpPr>
        <p:spPr>
          <a:xfrm>
            <a:off x="10902846" y="5072504"/>
            <a:ext cx="274320" cy="27432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TextBox 2065">
            <a:extLst>
              <a:ext uri="{FF2B5EF4-FFF2-40B4-BE49-F238E27FC236}">
                <a16:creationId xmlns:a16="http://schemas.microsoft.com/office/drawing/2014/main" id="{E12BCFA8-5BD0-A244-5AC4-5C7EDAE5D4C9}"/>
              </a:ext>
            </a:extLst>
          </p:cNvPr>
          <p:cNvSpPr txBox="1"/>
          <p:nvPr/>
        </p:nvSpPr>
        <p:spPr>
          <a:xfrm>
            <a:off x="11821836" y="6408793"/>
            <a:ext cx="374650" cy="369332"/>
          </a:xfrm>
          <a:prstGeom prst="rect">
            <a:avLst/>
          </a:prstGeom>
          <a:noFill/>
        </p:spPr>
        <p:txBody>
          <a:bodyPr wrap="square">
            <a:spAutoFit/>
          </a:bodyPr>
          <a:lstStyle/>
          <a:p>
            <a:pPr algn="ctr"/>
            <a:fld id="{808693D6-6FD4-4072-93C6-C1A915E300C0}" type="slidenum">
              <a:rPr lang="en-US" b="1" smtClean="0">
                <a:solidFill>
                  <a:srgbClr val="346733"/>
                </a:solidFill>
              </a:rPr>
              <a:pPr algn="ctr"/>
              <a:t>4</a:t>
            </a:fld>
            <a:endParaRPr lang="en-US" b="1" dirty="0">
              <a:solidFill>
                <a:srgbClr val="346733"/>
              </a:solidFill>
            </a:endParaRPr>
          </a:p>
        </p:txBody>
      </p:sp>
      <p:pic>
        <p:nvPicPr>
          <p:cNvPr id="3" name="Picture 2">
            <a:extLst>
              <a:ext uri="{FF2B5EF4-FFF2-40B4-BE49-F238E27FC236}">
                <a16:creationId xmlns:a16="http://schemas.microsoft.com/office/drawing/2014/main" id="{E7AAF1AD-3A96-1F33-0618-A2251D8D330A}"/>
              </a:ext>
            </a:extLst>
          </p:cNvPr>
          <p:cNvPicPr>
            <a:picLocks noChangeAspect="1"/>
          </p:cNvPicPr>
          <p:nvPr/>
        </p:nvPicPr>
        <p:blipFill rotWithShape="1">
          <a:blip r:embed="rId3"/>
          <a:srcRect l="23749" t="21703" r="24287" b="69291"/>
          <a:stretch/>
        </p:blipFill>
        <p:spPr>
          <a:xfrm>
            <a:off x="204122" y="83558"/>
            <a:ext cx="6335377" cy="594696"/>
          </a:xfrm>
          <a:prstGeom prst="rect">
            <a:avLst/>
          </a:prstGeom>
        </p:spPr>
      </p:pic>
    </p:spTree>
    <p:extLst>
      <p:ext uri="{BB962C8B-B14F-4D97-AF65-F5344CB8AC3E}">
        <p14:creationId xmlns:p14="http://schemas.microsoft.com/office/powerpoint/2010/main" val="325020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E0EA2B-8205-4EA5-B0DD-25577EE8CFAF}"/>
              </a:ext>
            </a:extLst>
          </p:cNvPr>
          <p:cNvSpPr/>
          <p:nvPr/>
        </p:nvSpPr>
        <p:spPr>
          <a:xfrm>
            <a:off x="9517225" y="0"/>
            <a:ext cx="2750119" cy="6858000"/>
          </a:xfrm>
          <a:prstGeom prst="rect">
            <a:avLst/>
          </a:prstGeom>
          <a:solidFill>
            <a:srgbClr val="081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B923EC-F771-4CE4-A797-C9DED7E848A9}"/>
              </a:ext>
            </a:extLst>
          </p:cNvPr>
          <p:cNvPicPr>
            <a:picLocks noChangeAspect="1"/>
          </p:cNvPicPr>
          <p:nvPr/>
        </p:nvPicPr>
        <p:blipFill rotWithShape="1">
          <a:blip r:embed="rId2"/>
          <a:srcRect l="12894" r="12612" b="4569"/>
          <a:stretch/>
        </p:blipFill>
        <p:spPr>
          <a:xfrm>
            <a:off x="0" y="0"/>
            <a:ext cx="9517225" cy="6858000"/>
          </a:xfrm>
          <a:prstGeom prst="rect">
            <a:avLst/>
          </a:prstGeom>
        </p:spPr>
      </p:pic>
      <p:sp>
        <p:nvSpPr>
          <p:cNvPr id="4" name="TextBox 3">
            <a:extLst>
              <a:ext uri="{FF2B5EF4-FFF2-40B4-BE49-F238E27FC236}">
                <a16:creationId xmlns:a16="http://schemas.microsoft.com/office/drawing/2014/main" id="{B6B4C5C2-C617-470B-9444-F2D7E7544CF8}"/>
              </a:ext>
            </a:extLst>
          </p:cNvPr>
          <p:cNvSpPr txBox="1"/>
          <p:nvPr/>
        </p:nvSpPr>
        <p:spPr>
          <a:xfrm>
            <a:off x="5455578" y="3500919"/>
            <a:ext cx="6736422" cy="646331"/>
          </a:xfrm>
          <a:prstGeom prst="rect">
            <a:avLst/>
          </a:prstGeom>
          <a:solidFill>
            <a:srgbClr val="081A39"/>
          </a:solidFill>
        </p:spPr>
        <p:txBody>
          <a:bodyPr wrap="square" rtlCol="0">
            <a:spAutoFit/>
          </a:bodyPr>
          <a:lstStyle/>
          <a:p>
            <a:r>
              <a:rPr lang="en-US" dirty="0">
                <a:solidFill>
                  <a:srgbClr val="FFFF00"/>
                </a:solidFill>
              </a:rPr>
              <a:t>All classical methods known to find prime factors of an integer </a:t>
            </a:r>
            <a:r>
              <a:rPr lang="en-US" i="1" dirty="0">
                <a:solidFill>
                  <a:srgbClr val="FFFF00"/>
                </a:solidFill>
              </a:rPr>
              <a:t>N </a:t>
            </a:r>
            <a:r>
              <a:rPr lang="en-US" dirty="0">
                <a:solidFill>
                  <a:srgbClr val="FFFF00"/>
                </a:solidFill>
              </a:rPr>
              <a:t>have a </a:t>
            </a:r>
            <a:r>
              <a:rPr lang="en-US" b="1" dirty="0">
                <a:solidFill>
                  <a:srgbClr val="FFFF00"/>
                </a:solidFill>
              </a:rPr>
              <a:t>cost </a:t>
            </a:r>
            <a:r>
              <a:rPr lang="en-US" dirty="0">
                <a:solidFill>
                  <a:srgbClr val="FFFF00"/>
                </a:solidFill>
              </a:rPr>
              <a:t>that grows exponentially with the number of digits of </a:t>
            </a:r>
            <a:r>
              <a:rPr lang="en-US" i="1" dirty="0">
                <a:solidFill>
                  <a:srgbClr val="FFFF00"/>
                </a:solidFill>
              </a:rPr>
              <a:t>N</a:t>
            </a:r>
            <a:r>
              <a:rPr lang="en-US" dirty="0">
                <a:solidFill>
                  <a:srgbClr val="FFFF00"/>
                </a:solidFill>
              </a:rPr>
              <a:t>.</a:t>
            </a:r>
            <a:endParaRPr lang="en-US" i="1" dirty="0">
              <a:solidFill>
                <a:srgbClr val="FFFF00"/>
              </a:solidFill>
            </a:endParaRPr>
          </a:p>
        </p:txBody>
      </p:sp>
      <p:sp>
        <p:nvSpPr>
          <p:cNvPr id="5" name="TextBox 4">
            <a:extLst>
              <a:ext uri="{FF2B5EF4-FFF2-40B4-BE49-F238E27FC236}">
                <a16:creationId xmlns:a16="http://schemas.microsoft.com/office/drawing/2014/main" id="{5215DEB2-7160-405C-9EDB-BFD55F72CCAB}"/>
              </a:ext>
            </a:extLst>
          </p:cNvPr>
          <p:cNvSpPr txBox="1"/>
          <p:nvPr/>
        </p:nvSpPr>
        <p:spPr>
          <a:xfrm>
            <a:off x="2886448" y="6081828"/>
            <a:ext cx="9185309" cy="646331"/>
          </a:xfrm>
          <a:prstGeom prst="rect">
            <a:avLst/>
          </a:prstGeom>
          <a:solidFill>
            <a:srgbClr val="081A39"/>
          </a:solidFill>
        </p:spPr>
        <p:txBody>
          <a:bodyPr wrap="square" rtlCol="0">
            <a:spAutoFit/>
          </a:bodyPr>
          <a:lstStyle/>
          <a:p>
            <a:r>
              <a:rPr lang="en-US" dirty="0">
                <a:solidFill>
                  <a:srgbClr val="FFFF00"/>
                </a:solidFill>
              </a:rPr>
              <a:t>The difficulty of cracking Rivest-Shamir-Adleman public key cryptography is the same as that of finding prime factors of an integer. NIST now recommends use of 2048-bit cryptographic keys.</a:t>
            </a:r>
            <a:endParaRPr lang="en-US" i="1" dirty="0">
              <a:solidFill>
                <a:srgbClr val="FFFF00"/>
              </a:solidFill>
            </a:endParaRPr>
          </a:p>
        </p:txBody>
      </p:sp>
      <p:sp>
        <p:nvSpPr>
          <p:cNvPr id="6" name="TextBox 5">
            <a:extLst>
              <a:ext uri="{FF2B5EF4-FFF2-40B4-BE49-F238E27FC236}">
                <a16:creationId xmlns:a16="http://schemas.microsoft.com/office/drawing/2014/main" id="{A762E798-3D87-46C1-AD89-1E3233BAC892}"/>
              </a:ext>
            </a:extLst>
          </p:cNvPr>
          <p:cNvSpPr txBox="1"/>
          <p:nvPr/>
        </p:nvSpPr>
        <p:spPr>
          <a:xfrm>
            <a:off x="9798341" y="453006"/>
            <a:ext cx="2122415" cy="584775"/>
          </a:xfrm>
          <a:prstGeom prst="rect">
            <a:avLst/>
          </a:prstGeom>
          <a:solidFill>
            <a:srgbClr val="081A39"/>
          </a:solidFill>
        </p:spPr>
        <p:txBody>
          <a:bodyPr wrap="square" rtlCol="0">
            <a:spAutoFit/>
          </a:bodyPr>
          <a:lstStyle/>
          <a:p>
            <a:r>
              <a:rPr lang="en-US" sz="3200" dirty="0">
                <a:solidFill>
                  <a:schemeClr val="bg1"/>
                </a:solidFill>
              </a:rPr>
              <a:t>IBM | </a:t>
            </a:r>
            <a:r>
              <a:rPr lang="en-US" sz="3200" dirty="0">
                <a:solidFill>
                  <a:srgbClr val="FFFF00"/>
                </a:solidFill>
              </a:rPr>
              <a:t>CWC</a:t>
            </a:r>
          </a:p>
        </p:txBody>
      </p:sp>
      <p:sp>
        <p:nvSpPr>
          <p:cNvPr id="2" name="TextBox 1">
            <a:extLst>
              <a:ext uri="{FF2B5EF4-FFF2-40B4-BE49-F238E27FC236}">
                <a16:creationId xmlns:a16="http://schemas.microsoft.com/office/drawing/2014/main" id="{022351E8-A77A-4FF5-38EA-D2EB53E45DE0}"/>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40</a:t>
            </a:fld>
            <a:endParaRPr lang="en-US" dirty="0">
              <a:solidFill>
                <a:schemeClr val="bg1"/>
              </a:solidFill>
            </a:endParaRPr>
          </a:p>
        </p:txBody>
      </p:sp>
    </p:spTree>
    <p:extLst>
      <p:ext uri="{BB962C8B-B14F-4D97-AF65-F5344CB8AC3E}">
        <p14:creationId xmlns:p14="http://schemas.microsoft.com/office/powerpoint/2010/main" val="1876045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51B0072-1E69-4F8B-A3EA-52BDED8C3137}"/>
              </a:ext>
            </a:extLst>
          </p:cNvPr>
          <p:cNvSpPr/>
          <p:nvPr/>
        </p:nvSpPr>
        <p:spPr>
          <a:xfrm>
            <a:off x="6095999" y="717530"/>
            <a:ext cx="6096001" cy="61404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1281EDB-5B9D-48D1-B2B0-E17FCAC04747}"/>
              </a:ext>
            </a:extLst>
          </p:cNvPr>
          <p:cNvSpPr txBox="1"/>
          <p:nvPr/>
        </p:nvSpPr>
        <p:spPr>
          <a:xfrm>
            <a:off x="188287" y="77840"/>
            <a:ext cx="11815425" cy="523220"/>
          </a:xfrm>
          <a:prstGeom prst="rect">
            <a:avLst/>
          </a:prstGeom>
          <a:noFill/>
        </p:spPr>
        <p:txBody>
          <a:bodyPr wrap="square" rtlCol="0">
            <a:spAutoFit/>
          </a:bodyPr>
          <a:lstStyle/>
          <a:p>
            <a:pPr algn="ctr"/>
            <a:r>
              <a:rPr lang="en-US" sz="2800" b="1" dirty="0"/>
              <a:t>Now witness the firepower of this fully armed and operational Death Star</a:t>
            </a:r>
          </a:p>
        </p:txBody>
      </p:sp>
      <p:sp>
        <p:nvSpPr>
          <p:cNvPr id="17" name="Rectangle 16">
            <a:extLst>
              <a:ext uri="{FF2B5EF4-FFF2-40B4-BE49-F238E27FC236}">
                <a16:creationId xmlns:a16="http://schemas.microsoft.com/office/drawing/2014/main" id="{CD84C102-0171-4A92-A3D6-DAEC798BF1E5}"/>
              </a:ext>
            </a:extLst>
          </p:cNvPr>
          <p:cNvSpPr/>
          <p:nvPr/>
        </p:nvSpPr>
        <p:spPr>
          <a:xfrm rot="16200000">
            <a:off x="11687684" y="1447171"/>
            <a:ext cx="818686" cy="276999"/>
          </a:xfrm>
          <a:prstGeom prst="rect">
            <a:avLst/>
          </a:prstGeom>
        </p:spPr>
        <p:txBody>
          <a:bodyPr wrap="none">
            <a:spAutoFit/>
          </a:bodyPr>
          <a:lstStyle/>
          <a:p>
            <a:r>
              <a:rPr lang="en-US" sz="1200" dirty="0">
                <a:solidFill>
                  <a:schemeClr val="bg1"/>
                </a:solidFill>
              </a:rPr>
              <a:t>tenor.com</a:t>
            </a:r>
          </a:p>
        </p:txBody>
      </p:sp>
      <p:sp>
        <p:nvSpPr>
          <p:cNvPr id="19" name="Rectangle 18">
            <a:extLst>
              <a:ext uri="{FF2B5EF4-FFF2-40B4-BE49-F238E27FC236}">
                <a16:creationId xmlns:a16="http://schemas.microsoft.com/office/drawing/2014/main" id="{DC00338F-20D7-4F5A-9A34-F4476398FA18}"/>
              </a:ext>
            </a:extLst>
          </p:cNvPr>
          <p:cNvSpPr/>
          <p:nvPr/>
        </p:nvSpPr>
        <p:spPr>
          <a:xfrm>
            <a:off x="8867014" y="4212117"/>
            <a:ext cx="575924" cy="665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E63DD8D-CB0A-46A2-A1F5-28CDAE583573}"/>
              </a:ext>
            </a:extLst>
          </p:cNvPr>
          <p:cNvSpPr/>
          <p:nvPr/>
        </p:nvSpPr>
        <p:spPr>
          <a:xfrm>
            <a:off x="8190381" y="3830712"/>
            <a:ext cx="575924" cy="665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4429562-B81B-4209-A71C-79043DFCAE99}"/>
              </a:ext>
            </a:extLst>
          </p:cNvPr>
          <p:cNvSpPr txBox="1"/>
          <p:nvPr/>
        </p:nvSpPr>
        <p:spPr>
          <a:xfrm>
            <a:off x="6935436" y="4392566"/>
            <a:ext cx="5100974" cy="2308324"/>
          </a:xfrm>
          <a:prstGeom prst="rect">
            <a:avLst/>
          </a:prstGeom>
          <a:noFill/>
        </p:spPr>
        <p:txBody>
          <a:bodyPr wrap="square" rtlCol="0">
            <a:spAutoFit/>
          </a:bodyPr>
          <a:lstStyle/>
          <a:p>
            <a:r>
              <a:rPr lang="en-US" sz="3600" dirty="0">
                <a:solidFill>
                  <a:schemeClr val="bg1"/>
                </a:solidFill>
              </a:rPr>
              <a:t>The cryptologist has a permanent advantage over the cryptanalyst. Attack is futile.</a:t>
            </a:r>
          </a:p>
        </p:txBody>
      </p:sp>
      <p:pic>
        <p:nvPicPr>
          <p:cNvPr id="3074" name="Picture 2" descr="Death Of The Death Star - Star Wars GIF - StarWars MilleniumFalcon Explosion GIFs">
            <a:extLst>
              <a:ext uri="{FF2B5EF4-FFF2-40B4-BE49-F238E27FC236}">
                <a16:creationId xmlns:a16="http://schemas.microsoft.com/office/drawing/2014/main" id="{A5B2B852-CC9B-4C60-AA40-D0EEF4F712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34247" y="1434785"/>
            <a:ext cx="4743450"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Star: 32 Points 1">
            <a:extLst>
              <a:ext uri="{FF2B5EF4-FFF2-40B4-BE49-F238E27FC236}">
                <a16:creationId xmlns:a16="http://schemas.microsoft.com/office/drawing/2014/main" id="{48EB6CA3-3BA6-4186-953F-A764CE7CEAEF}"/>
              </a:ext>
            </a:extLst>
          </p:cNvPr>
          <p:cNvSpPr/>
          <p:nvPr/>
        </p:nvSpPr>
        <p:spPr>
          <a:xfrm>
            <a:off x="7120073" y="6140470"/>
            <a:ext cx="457200" cy="457200"/>
          </a:xfrm>
          <a:prstGeom prst="star32">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32 Points 20">
            <a:extLst>
              <a:ext uri="{FF2B5EF4-FFF2-40B4-BE49-F238E27FC236}">
                <a16:creationId xmlns:a16="http://schemas.microsoft.com/office/drawing/2014/main" id="{31A3AD25-134D-41D4-8D69-C839928FCDF7}"/>
              </a:ext>
            </a:extLst>
          </p:cNvPr>
          <p:cNvSpPr/>
          <p:nvPr/>
        </p:nvSpPr>
        <p:spPr>
          <a:xfrm>
            <a:off x="9485923" y="6279531"/>
            <a:ext cx="457200" cy="457200"/>
          </a:xfrm>
          <a:prstGeom prst="star32">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32 Points 21">
            <a:extLst>
              <a:ext uri="{FF2B5EF4-FFF2-40B4-BE49-F238E27FC236}">
                <a16:creationId xmlns:a16="http://schemas.microsoft.com/office/drawing/2014/main" id="{EF037444-EB8E-4CFA-9049-32F2F0218A89}"/>
              </a:ext>
            </a:extLst>
          </p:cNvPr>
          <p:cNvSpPr/>
          <p:nvPr/>
        </p:nvSpPr>
        <p:spPr>
          <a:xfrm>
            <a:off x="8946385" y="4366305"/>
            <a:ext cx="457200" cy="457200"/>
          </a:xfrm>
          <a:prstGeom prst="star32">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32 Points 23">
            <a:extLst>
              <a:ext uri="{FF2B5EF4-FFF2-40B4-BE49-F238E27FC236}">
                <a16:creationId xmlns:a16="http://schemas.microsoft.com/office/drawing/2014/main" id="{98A2F244-73D9-46AC-B590-6B68459D2BD7}"/>
              </a:ext>
            </a:extLst>
          </p:cNvPr>
          <p:cNvSpPr/>
          <p:nvPr/>
        </p:nvSpPr>
        <p:spPr>
          <a:xfrm>
            <a:off x="7207355" y="5318128"/>
            <a:ext cx="457200" cy="457200"/>
          </a:xfrm>
          <a:prstGeom prst="star32">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32 Points 24">
            <a:extLst>
              <a:ext uri="{FF2B5EF4-FFF2-40B4-BE49-F238E27FC236}">
                <a16:creationId xmlns:a16="http://schemas.microsoft.com/office/drawing/2014/main" id="{2EF8076A-2FE1-4420-96C2-106CF86C0A75}"/>
              </a:ext>
            </a:extLst>
          </p:cNvPr>
          <p:cNvSpPr/>
          <p:nvPr/>
        </p:nvSpPr>
        <p:spPr>
          <a:xfrm>
            <a:off x="8478343" y="5683270"/>
            <a:ext cx="457200" cy="457200"/>
          </a:xfrm>
          <a:prstGeom prst="star32">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32 Points 25">
            <a:extLst>
              <a:ext uri="{FF2B5EF4-FFF2-40B4-BE49-F238E27FC236}">
                <a16:creationId xmlns:a16="http://schemas.microsoft.com/office/drawing/2014/main" id="{13DA6057-E0BF-4C68-A63B-04149B72A8C7}"/>
              </a:ext>
            </a:extLst>
          </p:cNvPr>
          <p:cNvSpPr/>
          <p:nvPr/>
        </p:nvSpPr>
        <p:spPr>
          <a:xfrm>
            <a:off x="8638414" y="4659252"/>
            <a:ext cx="457200" cy="457200"/>
          </a:xfrm>
          <a:prstGeom prst="star32">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32 Points 26">
            <a:extLst>
              <a:ext uri="{FF2B5EF4-FFF2-40B4-BE49-F238E27FC236}">
                <a16:creationId xmlns:a16="http://schemas.microsoft.com/office/drawing/2014/main" id="{377E5C8D-7D53-4D49-8D8E-B99CBDF5F54B}"/>
              </a:ext>
            </a:extLst>
          </p:cNvPr>
          <p:cNvSpPr/>
          <p:nvPr/>
        </p:nvSpPr>
        <p:spPr>
          <a:xfrm>
            <a:off x="10638681" y="5211220"/>
            <a:ext cx="457200" cy="457200"/>
          </a:xfrm>
          <a:prstGeom prst="star32">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32 Points 31">
            <a:extLst>
              <a:ext uri="{FF2B5EF4-FFF2-40B4-BE49-F238E27FC236}">
                <a16:creationId xmlns:a16="http://schemas.microsoft.com/office/drawing/2014/main" id="{88D6A52E-3D2A-4EF0-8A9C-3E126B807847}"/>
              </a:ext>
            </a:extLst>
          </p:cNvPr>
          <p:cNvSpPr/>
          <p:nvPr/>
        </p:nvSpPr>
        <p:spPr>
          <a:xfrm>
            <a:off x="7109079" y="4640665"/>
            <a:ext cx="457200" cy="457200"/>
          </a:xfrm>
          <a:prstGeom prst="star32">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7">
            <a:extLst>
              <a:ext uri="{FF2B5EF4-FFF2-40B4-BE49-F238E27FC236}">
                <a16:creationId xmlns:a16="http://schemas.microsoft.com/office/drawing/2014/main" id="{4B82E623-0900-4DB3-B765-51DE350E0C8D}"/>
              </a:ext>
            </a:extLst>
          </p:cNvPr>
          <p:cNvSpPr txBox="1">
            <a:spLocks noChangeArrowheads="1"/>
          </p:cNvSpPr>
          <p:nvPr/>
        </p:nvSpPr>
        <p:spPr bwMode="auto">
          <a:xfrm>
            <a:off x="461962" y="4012406"/>
            <a:ext cx="28749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600"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600"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600"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600"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600" kern="1200">
                <a:solidFill>
                  <a:schemeClr val="tx1"/>
                </a:solidFill>
                <a:latin typeface="Verdana" panose="020B0604030504040204" pitchFamily="34" charset="0"/>
                <a:ea typeface="+mn-ea"/>
                <a:cs typeface="+mn-cs"/>
              </a:defRPr>
            </a:lvl5pPr>
            <a:lvl6pPr marL="2286000" algn="l" defTabSz="914400" rtl="0" eaLnBrk="1" latinLnBrk="0" hangingPunct="1">
              <a:defRPr sz="2600" kern="1200">
                <a:solidFill>
                  <a:schemeClr val="tx1"/>
                </a:solidFill>
                <a:latin typeface="Verdana" panose="020B0604030504040204" pitchFamily="34" charset="0"/>
                <a:ea typeface="+mn-ea"/>
                <a:cs typeface="+mn-cs"/>
              </a:defRPr>
            </a:lvl6pPr>
            <a:lvl7pPr marL="2743200" algn="l" defTabSz="914400" rtl="0" eaLnBrk="1" latinLnBrk="0" hangingPunct="1">
              <a:defRPr sz="2600" kern="1200">
                <a:solidFill>
                  <a:schemeClr val="tx1"/>
                </a:solidFill>
                <a:latin typeface="Verdana" panose="020B0604030504040204" pitchFamily="34" charset="0"/>
                <a:ea typeface="+mn-ea"/>
                <a:cs typeface="+mn-cs"/>
              </a:defRPr>
            </a:lvl7pPr>
            <a:lvl8pPr marL="3200400" algn="l" defTabSz="914400" rtl="0" eaLnBrk="1" latinLnBrk="0" hangingPunct="1">
              <a:defRPr sz="2600" kern="1200">
                <a:solidFill>
                  <a:schemeClr val="tx1"/>
                </a:solidFill>
                <a:latin typeface="Verdana" panose="020B0604030504040204" pitchFamily="34" charset="0"/>
                <a:ea typeface="+mn-ea"/>
                <a:cs typeface="+mn-cs"/>
              </a:defRPr>
            </a:lvl8pPr>
            <a:lvl9pPr marL="3657600" algn="l" defTabSz="914400" rtl="0" eaLnBrk="1" latinLnBrk="0" hangingPunct="1">
              <a:defRPr sz="2600" kern="1200">
                <a:solidFill>
                  <a:schemeClr val="tx1"/>
                </a:solidFill>
                <a:latin typeface="Verdana" panose="020B0604030504040204" pitchFamily="34" charset="0"/>
                <a:ea typeface="+mn-ea"/>
                <a:cs typeface="+mn-cs"/>
              </a:defRPr>
            </a:lvl9pPr>
          </a:lstStyle>
          <a:p>
            <a:r>
              <a:rPr lang="en-US" altLang="en-US">
                <a:solidFill>
                  <a:schemeClr val="bg2"/>
                </a:solidFill>
              </a:rPr>
              <a:t>Source: Digicert</a:t>
            </a:r>
          </a:p>
        </p:txBody>
      </p:sp>
      <p:sp>
        <p:nvSpPr>
          <p:cNvPr id="45" name="Text Box 3">
            <a:extLst>
              <a:ext uri="{FF2B5EF4-FFF2-40B4-BE49-F238E27FC236}">
                <a16:creationId xmlns:a16="http://schemas.microsoft.com/office/drawing/2014/main" id="{51BAC6CB-F0FB-4231-A4E2-6A0B8DD6E87D}"/>
              </a:ext>
            </a:extLst>
          </p:cNvPr>
          <p:cNvSpPr txBox="1">
            <a:spLocks noChangeArrowheads="1"/>
          </p:cNvSpPr>
          <p:nvPr/>
        </p:nvSpPr>
        <p:spPr bwMode="auto">
          <a:xfrm>
            <a:off x="165334" y="1238381"/>
            <a:ext cx="41533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600"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600"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600"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600"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600" kern="1200">
                <a:solidFill>
                  <a:schemeClr val="tx1"/>
                </a:solidFill>
                <a:latin typeface="Verdana" panose="020B0604030504040204" pitchFamily="34" charset="0"/>
                <a:ea typeface="+mn-ea"/>
                <a:cs typeface="+mn-cs"/>
              </a:defRPr>
            </a:lvl5pPr>
            <a:lvl6pPr marL="2286000" algn="l" defTabSz="914400" rtl="0" eaLnBrk="1" latinLnBrk="0" hangingPunct="1">
              <a:defRPr sz="2600" kern="1200">
                <a:solidFill>
                  <a:schemeClr val="tx1"/>
                </a:solidFill>
                <a:latin typeface="Verdana" panose="020B0604030504040204" pitchFamily="34" charset="0"/>
                <a:ea typeface="+mn-ea"/>
                <a:cs typeface="+mn-cs"/>
              </a:defRPr>
            </a:lvl6pPr>
            <a:lvl7pPr marL="2743200" algn="l" defTabSz="914400" rtl="0" eaLnBrk="1" latinLnBrk="0" hangingPunct="1">
              <a:defRPr sz="2600" kern="1200">
                <a:solidFill>
                  <a:schemeClr val="tx1"/>
                </a:solidFill>
                <a:latin typeface="Verdana" panose="020B0604030504040204" pitchFamily="34" charset="0"/>
                <a:ea typeface="+mn-ea"/>
                <a:cs typeface="+mn-cs"/>
              </a:defRPr>
            </a:lvl7pPr>
            <a:lvl8pPr marL="3200400" algn="l" defTabSz="914400" rtl="0" eaLnBrk="1" latinLnBrk="0" hangingPunct="1">
              <a:defRPr sz="2600" kern="1200">
                <a:solidFill>
                  <a:schemeClr val="tx1"/>
                </a:solidFill>
                <a:latin typeface="Verdana" panose="020B0604030504040204" pitchFamily="34" charset="0"/>
                <a:ea typeface="+mn-ea"/>
                <a:cs typeface="+mn-cs"/>
              </a:defRPr>
            </a:lvl8pPr>
            <a:lvl9pPr marL="3657600" algn="l" defTabSz="914400" rtl="0" eaLnBrk="1" latinLnBrk="0" hangingPunct="1">
              <a:defRPr sz="2600" kern="1200">
                <a:solidFill>
                  <a:schemeClr val="tx1"/>
                </a:solidFill>
                <a:latin typeface="Verdana" panose="020B0604030504040204" pitchFamily="34" charset="0"/>
                <a:ea typeface="+mn-ea"/>
                <a:cs typeface="+mn-cs"/>
              </a:defRPr>
            </a:lvl9pPr>
          </a:lstStyle>
          <a:p>
            <a:r>
              <a:rPr lang="en-US" altLang="en-US" sz="1800">
                <a:latin typeface="+mn-lt"/>
              </a:rPr>
              <a:t>Factoring a 2048-bit integer (cracking RSA)</a:t>
            </a:r>
          </a:p>
        </p:txBody>
      </p:sp>
      <p:sp>
        <p:nvSpPr>
          <p:cNvPr id="46" name="Text Box 8">
            <a:extLst>
              <a:ext uri="{FF2B5EF4-FFF2-40B4-BE49-F238E27FC236}">
                <a16:creationId xmlns:a16="http://schemas.microsoft.com/office/drawing/2014/main" id="{07B7F690-08C4-4B9F-B803-EBD35F3605CD}"/>
              </a:ext>
            </a:extLst>
          </p:cNvPr>
          <p:cNvSpPr txBox="1">
            <a:spLocks noChangeArrowheads="1"/>
          </p:cNvSpPr>
          <p:nvPr/>
        </p:nvSpPr>
        <p:spPr bwMode="auto">
          <a:xfrm>
            <a:off x="160572" y="2363918"/>
            <a:ext cx="19731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600"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600"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600"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600"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600" kern="1200">
                <a:solidFill>
                  <a:schemeClr val="tx1"/>
                </a:solidFill>
                <a:latin typeface="Verdana" panose="020B0604030504040204" pitchFamily="34" charset="0"/>
                <a:ea typeface="+mn-ea"/>
                <a:cs typeface="+mn-cs"/>
              </a:defRPr>
            </a:lvl5pPr>
            <a:lvl6pPr marL="2286000" algn="l" defTabSz="914400" rtl="0" eaLnBrk="1" latinLnBrk="0" hangingPunct="1">
              <a:defRPr sz="2600" kern="1200">
                <a:solidFill>
                  <a:schemeClr val="tx1"/>
                </a:solidFill>
                <a:latin typeface="Verdana" panose="020B0604030504040204" pitchFamily="34" charset="0"/>
                <a:ea typeface="+mn-ea"/>
                <a:cs typeface="+mn-cs"/>
              </a:defRPr>
            </a:lvl6pPr>
            <a:lvl7pPr marL="2743200" algn="l" defTabSz="914400" rtl="0" eaLnBrk="1" latinLnBrk="0" hangingPunct="1">
              <a:defRPr sz="2600" kern="1200">
                <a:solidFill>
                  <a:schemeClr val="tx1"/>
                </a:solidFill>
                <a:latin typeface="Verdana" panose="020B0604030504040204" pitchFamily="34" charset="0"/>
                <a:ea typeface="+mn-ea"/>
                <a:cs typeface="+mn-cs"/>
              </a:defRPr>
            </a:lvl7pPr>
            <a:lvl8pPr marL="3200400" algn="l" defTabSz="914400" rtl="0" eaLnBrk="1" latinLnBrk="0" hangingPunct="1">
              <a:defRPr sz="2600" kern="1200">
                <a:solidFill>
                  <a:schemeClr val="tx1"/>
                </a:solidFill>
                <a:latin typeface="Verdana" panose="020B0604030504040204" pitchFamily="34" charset="0"/>
                <a:ea typeface="+mn-ea"/>
                <a:cs typeface="+mn-cs"/>
              </a:defRPr>
            </a:lvl8pPr>
            <a:lvl9pPr marL="3657600" algn="l" defTabSz="914400" rtl="0" eaLnBrk="1" latinLnBrk="0" hangingPunct="1">
              <a:defRPr sz="2600" kern="1200">
                <a:solidFill>
                  <a:schemeClr val="tx1"/>
                </a:solidFill>
                <a:latin typeface="Verdana" panose="020B0604030504040204" pitchFamily="34" charset="0"/>
                <a:ea typeface="+mn-ea"/>
                <a:cs typeface="+mn-cs"/>
              </a:defRPr>
            </a:lvl9pPr>
          </a:lstStyle>
          <a:p>
            <a:r>
              <a:rPr lang="en-US" altLang="en-US" sz="1800" dirty="0">
                <a:solidFill>
                  <a:srgbClr val="A50021"/>
                </a:solidFill>
                <a:latin typeface="+mn-lt"/>
              </a:rPr>
              <a:t>5 * 10</a:t>
            </a:r>
            <a:r>
              <a:rPr lang="en-US" altLang="en-US" sz="1800" baseline="30000" dirty="0">
                <a:solidFill>
                  <a:srgbClr val="A50021"/>
                </a:solidFill>
                <a:latin typeface="+mn-lt"/>
              </a:rPr>
              <a:t>11</a:t>
            </a:r>
            <a:r>
              <a:rPr lang="en-US" altLang="en-US" sz="1800" dirty="0">
                <a:solidFill>
                  <a:srgbClr val="A50021"/>
                </a:solidFill>
                <a:latin typeface="+mn-lt"/>
              </a:rPr>
              <a:t> operations</a:t>
            </a:r>
          </a:p>
          <a:p>
            <a:r>
              <a:rPr lang="en-US" altLang="en-US" sz="1800" dirty="0">
                <a:solidFill>
                  <a:srgbClr val="A50021"/>
                </a:solidFill>
                <a:latin typeface="+mn-lt"/>
              </a:rPr>
              <a:t>with </a:t>
            </a:r>
            <a:r>
              <a:rPr lang="en-US" altLang="en-US" sz="1800" dirty="0">
                <a:solidFill>
                  <a:srgbClr val="A50021"/>
                </a:solidFill>
                <a:latin typeface="+mn-lt"/>
                <a:sym typeface="Symbol" panose="05050102010706020507" pitchFamily="18" charset="2"/>
              </a:rPr>
              <a:t> </a:t>
            </a:r>
            <a:r>
              <a:rPr lang="en-US" altLang="en-US" sz="1800" dirty="0">
                <a:solidFill>
                  <a:srgbClr val="A50021"/>
                </a:solidFill>
                <a:latin typeface="+mn-lt"/>
              </a:rPr>
              <a:t>4000 qubits</a:t>
            </a:r>
          </a:p>
          <a:p>
            <a:r>
              <a:rPr lang="en-US" altLang="en-US" sz="1800" dirty="0">
                <a:solidFill>
                  <a:srgbClr val="A50021"/>
                </a:solidFill>
                <a:latin typeface="+mn-lt"/>
              </a:rPr>
              <a:t>quantum memory</a:t>
            </a:r>
          </a:p>
        </p:txBody>
      </p:sp>
      <p:sp>
        <p:nvSpPr>
          <p:cNvPr id="47" name="Text Box 9">
            <a:extLst>
              <a:ext uri="{FF2B5EF4-FFF2-40B4-BE49-F238E27FC236}">
                <a16:creationId xmlns:a16="http://schemas.microsoft.com/office/drawing/2014/main" id="{60D871B9-71A1-4C22-B2C6-85D37A871327}"/>
              </a:ext>
            </a:extLst>
          </p:cNvPr>
          <p:cNvSpPr txBox="1">
            <a:spLocks noChangeArrowheads="1"/>
          </p:cNvSpPr>
          <p:nvPr/>
        </p:nvSpPr>
        <p:spPr bwMode="auto">
          <a:xfrm>
            <a:off x="160572" y="3494218"/>
            <a:ext cx="25614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600"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600"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600"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600"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600" kern="1200">
                <a:solidFill>
                  <a:schemeClr val="tx1"/>
                </a:solidFill>
                <a:latin typeface="Verdana" panose="020B0604030504040204" pitchFamily="34" charset="0"/>
                <a:ea typeface="+mn-ea"/>
                <a:cs typeface="+mn-cs"/>
              </a:defRPr>
            </a:lvl5pPr>
            <a:lvl6pPr marL="2286000" algn="l" defTabSz="914400" rtl="0" eaLnBrk="1" latinLnBrk="0" hangingPunct="1">
              <a:defRPr sz="2600" kern="1200">
                <a:solidFill>
                  <a:schemeClr val="tx1"/>
                </a:solidFill>
                <a:latin typeface="Verdana" panose="020B0604030504040204" pitchFamily="34" charset="0"/>
                <a:ea typeface="+mn-ea"/>
                <a:cs typeface="+mn-cs"/>
              </a:defRPr>
            </a:lvl6pPr>
            <a:lvl7pPr marL="2743200" algn="l" defTabSz="914400" rtl="0" eaLnBrk="1" latinLnBrk="0" hangingPunct="1">
              <a:defRPr sz="2600" kern="1200">
                <a:solidFill>
                  <a:schemeClr val="tx1"/>
                </a:solidFill>
                <a:latin typeface="Verdana" panose="020B0604030504040204" pitchFamily="34" charset="0"/>
                <a:ea typeface="+mn-ea"/>
                <a:cs typeface="+mn-cs"/>
              </a:defRPr>
            </a:lvl7pPr>
            <a:lvl8pPr marL="3200400" algn="l" defTabSz="914400" rtl="0" eaLnBrk="1" latinLnBrk="0" hangingPunct="1">
              <a:defRPr sz="2600" kern="1200">
                <a:solidFill>
                  <a:schemeClr val="tx1"/>
                </a:solidFill>
                <a:latin typeface="Verdana" panose="020B0604030504040204" pitchFamily="34" charset="0"/>
                <a:ea typeface="+mn-ea"/>
                <a:cs typeface="+mn-cs"/>
              </a:defRPr>
            </a:lvl8pPr>
            <a:lvl9pPr marL="3657600" algn="l" defTabSz="914400" rtl="0" eaLnBrk="1" latinLnBrk="0" hangingPunct="1">
              <a:defRPr sz="2600" kern="1200">
                <a:solidFill>
                  <a:schemeClr val="tx1"/>
                </a:solidFill>
                <a:latin typeface="Verdana" panose="020B0604030504040204" pitchFamily="34" charset="0"/>
                <a:ea typeface="+mn-ea"/>
                <a:cs typeface="+mn-cs"/>
              </a:defRPr>
            </a:lvl9pPr>
          </a:lstStyle>
          <a:p>
            <a:r>
              <a:rPr lang="en-US" altLang="en-US" sz="1800" dirty="0">
                <a:solidFill>
                  <a:srgbClr val="008000"/>
                </a:solidFill>
                <a:latin typeface="+mn-lt"/>
              </a:rPr>
              <a:t>24 </a:t>
            </a:r>
            <a:r>
              <a:rPr lang="en-US" altLang="en-US" sz="1800" dirty="0" err="1">
                <a:solidFill>
                  <a:srgbClr val="008000"/>
                </a:solidFill>
                <a:latin typeface="+mn-lt"/>
              </a:rPr>
              <a:t>hrs</a:t>
            </a:r>
            <a:r>
              <a:rPr lang="en-US" altLang="en-US" sz="1800" dirty="0">
                <a:solidFill>
                  <a:srgbClr val="008000"/>
                </a:solidFill>
                <a:latin typeface="+mn-lt"/>
              </a:rPr>
              <a:t> with </a:t>
            </a:r>
          </a:p>
          <a:p>
            <a:r>
              <a:rPr lang="en-US" altLang="en-US" sz="1800" dirty="0">
                <a:solidFill>
                  <a:srgbClr val="008000"/>
                </a:solidFill>
                <a:latin typeface="+mn-lt"/>
              </a:rPr>
              <a:t>10-million-qubit memory</a:t>
            </a:r>
          </a:p>
          <a:p>
            <a:r>
              <a:rPr lang="en-US" altLang="en-US" sz="1800" dirty="0">
                <a:solidFill>
                  <a:srgbClr val="008000"/>
                </a:solidFill>
                <a:latin typeface="+mn-lt"/>
              </a:rPr>
              <a:t>using a 10Mhz processor </a:t>
            </a:r>
          </a:p>
          <a:p>
            <a:r>
              <a:rPr lang="en-US" altLang="en-US" sz="1800" dirty="0">
                <a:solidFill>
                  <a:srgbClr val="008000"/>
                </a:solidFill>
                <a:latin typeface="+mn-lt"/>
              </a:rPr>
              <a:t>with 1 in 100000 error</a:t>
            </a:r>
          </a:p>
        </p:txBody>
      </p:sp>
      <p:sp>
        <p:nvSpPr>
          <p:cNvPr id="48" name="Text Box 10">
            <a:extLst>
              <a:ext uri="{FF2B5EF4-FFF2-40B4-BE49-F238E27FC236}">
                <a16:creationId xmlns:a16="http://schemas.microsoft.com/office/drawing/2014/main" id="{5AFEB74B-9158-414B-9506-A890CCB19D28}"/>
              </a:ext>
            </a:extLst>
          </p:cNvPr>
          <p:cNvSpPr txBox="1">
            <a:spLocks noChangeArrowheads="1"/>
          </p:cNvSpPr>
          <p:nvPr/>
        </p:nvSpPr>
        <p:spPr bwMode="auto">
          <a:xfrm>
            <a:off x="160572" y="5040443"/>
            <a:ext cx="25712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600"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600"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600"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600"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600" kern="1200">
                <a:solidFill>
                  <a:schemeClr val="tx1"/>
                </a:solidFill>
                <a:latin typeface="Verdana" panose="020B0604030504040204" pitchFamily="34" charset="0"/>
                <a:ea typeface="+mn-ea"/>
                <a:cs typeface="+mn-cs"/>
              </a:defRPr>
            </a:lvl5pPr>
            <a:lvl6pPr marL="2286000" algn="l" defTabSz="914400" rtl="0" eaLnBrk="1" latinLnBrk="0" hangingPunct="1">
              <a:defRPr sz="2600" kern="1200">
                <a:solidFill>
                  <a:schemeClr val="tx1"/>
                </a:solidFill>
                <a:latin typeface="Verdana" panose="020B0604030504040204" pitchFamily="34" charset="0"/>
                <a:ea typeface="+mn-ea"/>
                <a:cs typeface="+mn-cs"/>
              </a:defRPr>
            </a:lvl6pPr>
            <a:lvl7pPr marL="2743200" algn="l" defTabSz="914400" rtl="0" eaLnBrk="1" latinLnBrk="0" hangingPunct="1">
              <a:defRPr sz="2600" kern="1200">
                <a:solidFill>
                  <a:schemeClr val="tx1"/>
                </a:solidFill>
                <a:latin typeface="Verdana" panose="020B0604030504040204" pitchFamily="34" charset="0"/>
                <a:ea typeface="+mn-ea"/>
                <a:cs typeface="+mn-cs"/>
              </a:defRPr>
            </a:lvl7pPr>
            <a:lvl8pPr marL="3200400" algn="l" defTabSz="914400" rtl="0" eaLnBrk="1" latinLnBrk="0" hangingPunct="1">
              <a:defRPr sz="2600" kern="1200">
                <a:solidFill>
                  <a:schemeClr val="tx1"/>
                </a:solidFill>
                <a:latin typeface="Verdana" panose="020B0604030504040204" pitchFamily="34" charset="0"/>
                <a:ea typeface="+mn-ea"/>
                <a:cs typeface="+mn-cs"/>
              </a:defRPr>
            </a:lvl8pPr>
            <a:lvl9pPr marL="3657600" algn="l" defTabSz="914400" rtl="0" eaLnBrk="1" latinLnBrk="0" hangingPunct="1">
              <a:defRPr sz="2600" kern="1200">
                <a:solidFill>
                  <a:schemeClr val="tx1"/>
                </a:solidFill>
                <a:latin typeface="Verdana" panose="020B0604030504040204" pitchFamily="34" charset="0"/>
                <a:ea typeface="+mn-ea"/>
                <a:cs typeface="+mn-cs"/>
              </a:defRPr>
            </a:lvl9pPr>
          </a:lstStyle>
          <a:p>
            <a:r>
              <a:rPr lang="en-US" altLang="en-US" sz="1800" dirty="0" err="1">
                <a:latin typeface="+mn-lt"/>
              </a:rPr>
              <a:t>Gheorghiu</a:t>
            </a:r>
            <a:r>
              <a:rPr lang="en-US" altLang="en-US" sz="1800" dirty="0">
                <a:latin typeface="+mn-lt"/>
              </a:rPr>
              <a:t> &amp; Mosca 2019</a:t>
            </a:r>
          </a:p>
        </p:txBody>
      </p:sp>
      <p:sp>
        <p:nvSpPr>
          <p:cNvPr id="49" name="Text Box 18">
            <a:extLst>
              <a:ext uri="{FF2B5EF4-FFF2-40B4-BE49-F238E27FC236}">
                <a16:creationId xmlns:a16="http://schemas.microsoft.com/office/drawing/2014/main" id="{B322CE27-490B-46AB-98F9-5C83E4CF0A3C}"/>
              </a:ext>
            </a:extLst>
          </p:cNvPr>
          <p:cNvSpPr txBox="1">
            <a:spLocks noChangeArrowheads="1"/>
          </p:cNvSpPr>
          <p:nvPr/>
        </p:nvSpPr>
        <p:spPr bwMode="auto">
          <a:xfrm>
            <a:off x="160572" y="1771781"/>
            <a:ext cx="12437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600"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600"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600"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600"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600" kern="1200">
                <a:solidFill>
                  <a:schemeClr val="tx1"/>
                </a:solidFill>
                <a:latin typeface="Verdana" panose="020B0604030504040204" pitchFamily="34" charset="0"/>
                <a:ea typeface="+mn-ea"/>
                <a:cs typeface="+mn-cs"/>
              </a:defRPr>
            </a:lvl5pPr>
            <a:lvl6pPr marL="2286000" algn="l" defTabSz="914400" rtl="0" eaLnBrk="1" latinLnBrk="0" hangingPunct="1">
              <a:defRPr sz="2600" kern="1200">
                <a:solidFill>
                  <a:schemeClr val="tx1"/>
                </a:solidFill>
                <a:latin typeface="Verdana" panose="020B0604030504040204" pitchFamily="34" charset="0"/>
                <a:ea typeface="+mn-ea"/>
                <a:cs typeface="+mn-cs"/>
              </a:defRPr>
            </a:lvl6pPr>
            <a:lvl7pPr marL="2743200" algn="l" defTabSz="914400" rtl="0" eaLnBrk="1" latinLnBrk="0" hangingPunct="1">
              <a:defRPr sz="2600" kern="1200">
                <a:solidFill>
                  <a:schemeClr val="tx1"/>
                </a:solidFill>
                <a:latin typeface="Verdana" panose="020B0604030504040204" pitchFamily="34" charset="0"/>
                <a:ea typeface="+mn-ea"/>
                <a:cs typeface="+mn-cs"/>
              </a:defRPr>
            </a:lvl7pPr>
            <a:lvl8pPr marL="3200400" algn="l" defTabSz="914400" rtl="0" eaLnBrk="1" latinLnBrk="0" hangingPunct="1">
              <a:defRPr sz="2600" kern="1200">
                <a:solidFill>
                  <a:schemeClr val="tx1"/>
                </a:solidFill>
                <a:latin typeface="Verdana" panose="020B0604030504040204" pitchFamily="34" charset="0"/>
                <a:ea typeface="+mn-ea"/>
                <a:cs typeface="+mn-cs"/>
              </a:defRPr>
            </a:lvl8pPr>
            <a:lvl9pPr marL="3657600" algn="l" defTabSz="914400" rtl="0" eaLnBrk="1" latinLnBrk="0" hangingPunct="1">
              <a:defRPr sz="2600" kern="1200">
                <a:solidFill>
                  <a:schemeClr val="tx1"/>
                </a:solidFill>
                <a:latin typeface="Verdana" panose="020B0604030504040204" pitchFamily="34" charset="0"/>
                <a:ea typeface="+mn-ea"/>
                <a:cs typeface="+mn-cs"/>
              </a:defRPr>
            </a:lvl9pPr>
          </a:lstStyle>
          <a:p>
            <a:r>
              <a:rPr lang="en-US" altLang="en-US" sz="1800" dirty="0">
                <a:solidFill>
                  <a:srgbClr val="A50021"/>
                </a:solidFill>
                <a:latin typeface="+mn-lt"/>
              </a:rPr>
              <a:t>Quantum:  </a:t>
            </a:r>
          </a:p>
        </p:txBody>
      </p:sp>
      <p:pic>
        <p:nvPicPr>
          <p:cNvPr id="51" name="Picture 2" descr="NAE Website - Dr. Peter W. Shor">
            <a:extLst>
              <a:ext uri="{FF2B5EF4-FFF2-40B4-BE49-F238E27FC236}">
                <a16:creationId xmlns:a16="http://schemas.microsoft.com/office/drawing/2014/main" id="{EE23BBCD-0600-4B9A-8DEA-93A98CA4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099" y="1681872"/>
            <a:ext cx="3223260" cy="429768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4AC7A4D0-94C6-4981-96E3-ACDE1F9ACC7C}"/>
              </a:ext>
            </a:extLst>
          </p:cNvPr>
          <p:cNvSpPr txBox="1"/>
          <p:nvPr/>
        </p:nvSpPr>
        <p:spPr>
          <a:xfrm>
            <a:off x="2784099" y="6082286"/>
            <a:ext cx="3223259" cy="584775"/>
          </a:xfrm>
          <a:prstGeom prst="rect">
            <a:avLst/>
          </a:prstGeom>
          <a:noFill/>
        </p:spPr>
        <p:txBody>
          <a:bodyPr wrap="square" rtlCol="0">
            <a:spAutoFit/>
          </a:bodyPr>
          <a:lstStyle/>
          <a:p>
            <a:pPr algn="ctr"/>
            <a:r>
              <a:rPr lang="en-US" dirty="0"/>
              <a:t>Peter W. Shor</a:t>
            </a:r>
          </a:p>
          <a:p>
            <a:pPr algn="ctr"/>
            <a:r>
              <a:rPr lang="en-US" sz="1400" dirty="0"/>
              <a:t>National Academy of Engineering</a:t>
            </a:r>
          </a:p>
        </p:txBody>
      </p:sp>
      <p:sp>
        <p:nvSpPr>
          <p:cNvPr id="53" name="TextBox 52">
            <a:extLst>
              <a:ext uri="{FF2B5EF4-FFF2-40B4-BE49-F238E27FC236}">
                <a16:creationId xmlns:a16="http://schemas.microsoft.com/office/drawing/2014/main" id="{1734EC12-3CC8-4A09-9529-5E74059D0633}"/>
              </a:ext>
            </a:extLst>
          </p:cNvPr>
          <p:cNvSpPr txBox="1"/>
          <p:nvPr/>
        </p:nvSpPr>
        <p:spPr>
          <a:xfrm>
            <a:off x="11912078" y="6497386"/>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41</a:t>
            </a:fld>
            <a:endParaRPr lang="en-US" b="1" dirty="0"/>
          </a:p>
        </p:txBody>
      </p:sp>
      <p:sp>
        <p:nvSpPr>
          <p:cNvPr id="3" name="TextBox 2">
            <a:extLst>
              <a:ext uri="{FF2B5EF4-FFF2-40B4-BE49-F238E27FC236}">
                <a16:creationId xmlns:a16="http://schemas.microsoft.com/office/drawing/2014/main" id="{6C33F950-87BC-2A5B-64A1-6BC8ADB7A53F}"/>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pPr/>
              <a:t>41</a:t>
            </a:fld>
            <a:endParaRPr lang="en-US" dirty="0"/>
          </a:p>
        </p:txBody>
      </p:sp>
    </p:spTree>
    <p:extLst>
      <p:ext uri="{BB962C8B-B14F-4D97-AF65-F5344CB8AC3E}">
        <p14:creationId xmlns:p14="http://schemas.microsoft.com/office/powerpoint/2010/main" val="3803779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695D46"/>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CCAE77"/>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random numbers </a:t>
            </a:r>
          </a:p>
        </p:txBody>
      </p:sp>
      <p:sp>
        <p:nvSpPr>
          <p:cNvPr id="9" name="TextBox 8">
            <a:extLst>
              <a:ext uri="{FF2B5EF4-FFF2-40B4-BE49-F238E27FC236}">
                <a16:creationId xmlns:a16="http://schemas.microsoft.com/office/drawing/2014/main" id="{D84073C7-9A4F-E594-F0CE-D95387AB2B42}"/>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42</a:t>
            </a:fld>
            <a:endParaRPr lang="en-US" dirty="0">
              <a:solidFill>
                <a:schemeClr val="bg1"/>
              </a:solidFill>
            </a:endParaRPr>
          </a:p>
        </p:txBody>
      </p:sp>
      <p:sp>
        <p:nvSpPr>
          <p:cNvPr id="7" name="TextBox 6">
            <a:extLst>
              <a:ext uri="{FF2B5EF4-FFF2-40B4-BE49-F238E27FC236}">
                <a16:creationId xmlns:a16="http://schemas.microsoft.com/office/drawing/2014/main" id="{97DA5EB6-A9AA-5272-71B1-381F08A17816}"/>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4003938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2E5719-B149-4EDC-A687-28247D431B89}"/>
              </a:ext>
            </a:extLst>
          </p:cNvPr>
          <p:cNvSpPr/>
          <p:nvPr/>
        </p:nvSpPr>
        <p:spPr>
          <a:xfrm>
            <a:off x="0" y="0"/>
            <a:ext cx="6096000" cy="6048375"/>
          </a:xfrm>
          <a:prstGeom prst="rect">
            <a:avLst/>
          </a:prstGeom>
          <a:solidFill>
            <a:srgbClr val="232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CAEA75C-982B-472F-B4E1-E06F549D5768}"/>
              </a:ext>
            </a:extLst>
          </p:cNvPr>
          <p:cNvPicPr>
            <a:picLocks noChangeAspect="1"/>
          </p:cNvPicPr>
          <p:nvPr/>
        </p:nvPicPr>
        <p:blipFill rotWithShape="1">
          <a:blip r:embed="rId2"/>
          <a:srcRect l="26534" t="22179" r="12503" b="35281"/>
          <a:stretch/>
        </p:blipFill>
        <p:spPr>
          <a:xfrm>
            <a:off x="-3048" y="4758749"/>
            <a:ext cx="6099048" cy="2007255"/>
          </a:xfrm>
          <a:prstGeom prst="rect">
            <a:avLst/>
          </a:prstGeom>
        </p:spPr>
      </p:pic>
      <p:pic>
        <p:nvPicPr>
          <p:cNvPr id="11" name="Picture 10">
            <a:extLst>
              <a:ext uri="{FF2B5EF4-FFF2-40B4-BE49-F238E27FC236}">
                <a16:creationId xmlns:a16="http://schemas.microsoft.com/office/drawing/2014/main" id="{612FF0C2-B2E1-4362-8264-966D435CFC6B}"/>
              </a:ext>
            </a:extLst>
          </p:cNvPr>
          <p:cNvPicPr>
            <a:picLocks noChangeAspect="1"/>
          </p:cNvPicPr>
          <p:nvPr/>
        </p:nvPicPr>
        <p:blipFill rotWithShape="1">
          <a:blip r:embed="rId3"/>
          <a:srcRect l="32109" t="31116" r="17891" b="9583"/>
          <a:stretch/>
        </p:blipFill>
        <p:spPr>
          <a:xfrm>
            <a:off x="0" y="674399"/>
            <a:ext cx="6096000" cy="3409951"/>
          </a:xfrm>
          <a:prstGeom prst="rect">
            <a:avLst/>
          </a:prstGeom>
        </p:spPr>
      </p:pic>
      <p:sp>
        <p:nvSpPr>
          <p:cNvPr id="13" name="Rectangle 12">
            <a:extLst>
              <a:ext uri="{FF2B5EF4-FFF2-40B4-BE49-F238E27FC236}">
                <a16:creationId xmlns:a16="http://schemas.microsoft.com/office/drawing/2014/main" id="{F5EC9B1C-075F-4736-A969-2A90EE85F134}"/>
              </a:ext>
            </a:extLst>
          </p:cNvPr>
          <p:cNvSpPr/>
          <p:nvPr/>
        </p:nvSpPr>
        <p:spPr>
          <a:xfrm>
            <a:off x="4105" y="4313083"/>
            <a:ext cx="2518382" cy="307777"/>
          </a:xfrm>
          <a:prstGeom prst="rect">
            <a:avLst/>
          </a:prstGeom>
        </p:spPr>
        <p:txBody>
          <a:bodyPr wrap="none">
            <a:spAutoFit/>
          </a:bodyPr>
          <a:lstStyle/>
          <a:p>
            <a:r>
              <a:rPr lang="nl-NL" sz="1400" i="1" dirty="0">
                <a:solidFill>
                  <a:schemeClr val="bg1"/>
                </a:solidFill>
                <a:latin typeface="Times New Roman" panose="02020603050405020304" pitchFamily="18" charset="0"/>
                <a:cs typeface="Times New Roman" panose="02020603050405020304" pitchFamily="18" charset="0"/>
              </a:rPr>
              <a:t>Nature</a:t>
            </a:r>
            <a:r>
              <a:rPr lang="nl-NL" sz="1400" dirty="0">
                <a:solidFill>
                  <a:schemeClr val="bg1"/>
                </a:solidFill>
                <a:latin typeface="Times New Roman" panose="02020603050405020304" pitchFamily="18" charset="0"/>
                <a:cs typeface="Times New Roman" panose="02020603050405020304" pitchFamily="18" charset="0"/>
              </a:rPr>
              <a:t> </a:t>
            </a:r>
            <a:r>
              <a:rPr lang="nl-NL" sz="1400" b="1" dirty="0">
                <a:solidFill>
                  <a:schemeClr val="bg1"/>
                </a:solidFill>
                <a:latin typeface="Times New Roman" panose="02020603050405020304" pitchFamily="18" charset="0"/>
                <a:cs typeface="Times New Roman" panose="02020603050405020304" pitchFamily="18" charset="0"/>
              </a:rPr>
              <a:t>582</a:t>
            </a:r>
            <a:r>
              <a:rPr lang="nl-NL" sz="1400" dirty="0">
                <a:solidFill>
                  <a:schemeClr val="bg1"/>
                </a:solidFill>
                <a:latin typeface="Times New Roman" panose="02020603050405020304" pitchFamily="18" charset="0"/>
                <a:cs typeface="Times New Roman" panose="02020603050405020304" pitchFamily="18" charset="0"/>
              </a:rPr>
              <a:t> , 501 (25 June 2020)</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BECF7E-5FF0-41AC-A4A5-20F2F52BFDA8}"/>
              </a:ext>
            </a:extLst>
          </p:cNvPr>
          <p:cNvSpPr/>
          <p:nvPr/>
        </p:nvSpPr>
        <p:spPr>
          <a:xfrm>
            <a:off x="6330031" y="173925"/>
            <a:ext cx="5649816" cy="646331"/>
          </a:xfrm>
          <a:prstGeom prst="rect">
            <a:avLst/>
          </a:prstGeom>
        </p:spPr>
        <p:txBody>
          <a:bodyPr wrap="none">
            <a:spAutoFit/>
          </a:bodyPr>
          <a:lstStyle/>
          <a:p>
            <a:pPr algn="ctr"/>
            <a:r>
              <a:rPr lang="en-US" b="1" dirty="0"/>
              <a:t>MISC 302:  Introduction to Military Training Management</a:t>
            </a:r>
          </a:p>
          <a:p>
            <a:pPr algn="ctr"/>
            <a:r>
              <a:rPr lang="en-US" b="1" dirty="0"/>
              <a:t>Morgan State University, 13 April 2021</a:t>
            </a:r>
          </a:p>
        </p:txBody>
      </p:sp>
      <p:sp>
        <p:nvSpPr>
          <p:cNvPr id="15" name="TextBox 14">
            <a:extLst>
              <a:ext uri="{FF2B5EF4-FFF2-40B4-BE49-F238E27FC236}">
                <a16:creationId xmlns:a16="http://schemas.microsoft.com/office/drawing/2014/main" id="{4627AD93-A623-4C11-B75E-FD8109F47E66}"/>
              </a:ext>
            </a:extLst>
          </p:cNvPr>
          <p:cNvSpPr txBox="1"/>
          <p:nvPr/>
        </p:nvSpPr>
        <p:spPr>
          <a:xfrm>
            <a:off x="6330031" y="1263616"/>
            <a:ext cx="5649816" cy="4606389"/>
          </a:xfrm>
          <a:prstGeom prst="rect">
            <a:avLst/>
          </a:prstGeom>
          <a:noFill/>
        </p:spPr>
        <p:txBody>
          <a:bodyPr wrap="square" rtlCol="0">
            <a:spAutoFit/>
          </a:bodyPr>
          <a:lstStyle/>
          <a:p>
            <a:pPr>
              <a:spcAft>
                <a:spcPts val="1000"/>
              </a:spcAft>
            </a:pPr>
            <a:r>
              <a:rPr lang="en-US" sz="2000" u="sng" dirty="0"/>
              <a:t>June 2020</a:t>
            </a:r>
          </a:p>
          <a:p>
            <a:pPr>
              <a:spcAft>
                <a:spcPts val="200"/>
              </a:spcAft>
            </a:pPr>
            <a:r>
              <a:rPr lang="en-US" sz="2000" dirty="0"/>
              <a:t>Published report of </a:t>
            </a:r>
            <a:r>
              <a:rPr lang="en-US" sz="2000" b="1" dirty="0">
                <a:solidFill>
                  <a:srgbClr val="002060"/>
                </a:solidFill>
              </a:rPr>
              <a:t>quantum cryptography</a:t>
            </a:r>
            <a:r>
              <a:rPr lang="en-US" sz="2000" dirty="0">
                <a:solidFill>
                  <a:srgbClr val="002060"/>
                </a:solidFill>
              </a:rPr>
              <a:t> </a:t>
            </a:r>
            <a:r>
              <a:rPr lang="en-US" sz="2000" dirty="0"/>
              <a:t>conducted over </a:t>
            </a:r>
            <a:r>
              <a:rPr lang="en-US" sz="2000" b="1" dirty="0">
                <a:solidFill>
                  <a:srgbClr val="002060"/>
                </a:solidFill>
              </a:rPr>
              <a:t>free-space optical</a:t>
            </a:r>
            <a:r>
              <a:rPr lang="en-US" sz="2000" dirty="0"/>
              <a:t> (</a:t>
            </a:r>
            <a:r>
              <a:rPr lang="en-US" sz="2000" b="1" dirty="0">
                <a:solidFill>
                  <a:srgbClr val="002060"/>
                </a:solidFill>
              </a:rPr>
              <a:t>FSO</a:t>
            </a:r>
            <a:r>
              <a:rPr lang="en-US" sz="2000" dirty="0"/>
              <a:t>) link between two </a:t>
            </a:r>
            <a:r>
              <a:rPr lang="en-US" sz="2000" b="1" dirty="0">
                <a:solidFill>
                  <a:srgbClr val="002060"/>
                </a:solidFill>
              </a:rPr>
              <a:t>network nodes</a:t>
            </a:r>
            <a:r>
              <a:rPr lang="en-US" sz="2000" dirty="0"/>
              <a:t> (ground stations) in </a:t>
            </a:r>
            <a:r>
              <a:rPr lang="en-US" sz="2000" dirty="0" err="1"/>
              <a:t>Delingha</a:t>
            </a:r>
            <a:r>
              <a:rPr lang="en-US" sz="2000" dirty="0"/>
              <a:t> and Nanshan, People’s Republic of China.</a:t>
            </a:r>
          </a:p>
          <a:p>
            <a:pPr>
              <a:spcAft>
                <a:spcPts val="200"/>
              </a:spcAft>
            </a:pPr>
            <a:endParaRPr lang="en-US" sz="2000" dirty="0"/>
          </a:p>
          <a:p>
            <a:pPr>
              <a:spcAft>
                <a:spcPts val="200"/>
              </a:spcAft>
            </a:pPr>
            <a:r>
              <a:rPr lang="en-US" sz="2000" b="1" dirty="0">
                <a:solidFill>
                  <a:srgbClr val="002060"/>
                </a:solidFill>
              </a:rPr>
              <a:t>Entangled</a:t>
            </a:r>
            <a:r>
              <a:rPr lang="en-US" sz="2000" dirty="0">
                <a:solidFill>
                  <a:srgbClr val="002060"/>
                </a:solidFill>
              </a:rPr>
              <a:t> </a:t>
            </a:r>
            <a:r>
              <a:rPr lang="en-US" sz="2000" b="1" dirty="0">
                <a:solidFill>
                  <a:srgbClr val="002060"/>
                </a:solidFill>
              </a:rPr>
              <a:t>photon pairs</a:t>
            </a:r>
            <a:r>
              <a:rPr lang="en-US" sz="2000" dirty="0"/>
              <a:t> are produced aboard a satellite orbiting at 500 km altitude. One </a:t>
            </a:r>
            <a:r>
              <a:rPr lang="en-US" sz="2000" b="1" dirty="0">
                <a:solidFill>
                  <a:srgbClr val="002060"/>
                </a:solidFill>
              </a:rPr>
              <a:t>photon</a:t>
            </a:r>
            <a:r>
              <a:rPr lang="en-US" sz="2000" dirty="0"/>
              <a:t> of each pair is sent to </a:t>
            </a:r>
            <a:r>
              <a:rPr lang="en-US" sz="2000" dirty="0" err="1"/>
              <a:t>Delingha</a:t>
            </a:r>
            <a:r>
              <a:rPr lang="en-US" sz="2000" dirty="0"/>
              <a:t>, the other to Nanshan.</a:t>
            </a:r>
          </a:p>
          <a:p>
            <a:pPr>
              <a:spcAft>
                <a:spcPts val="200"/>
              </a:spcAft>
            </a:pPr>
            <a:r>
              <a:rPr lang="en-US" sz="2000" dirty="0"/>
              <a:t>The two ground stations play the role of </a:t>
            </a:r>
            <a:r>
              <a:rPr lang="en-US" sz="2000" b="1" dirty="0">
                <a:solidFill>
                  <a:srgbClr val="002060"/>
                </a:solidFill>
              </a:rPr>
              <a:t>Alice</a:t>
            </a:r>
            <a:r>
              <a:rPr lang="en-US" sz="2000" b="1" dirty="0"/>
              <a:t> </a:t>
            </a:r>
            <a:r>
              <a:rPr lang="en-US" sz="2000" dirty="0"/>
              <a:t>and </a:t>
            </a:r>
            <a:r>
              <a:rPr lang="en-US" sz="2000" b="1" dirty="0">
                <a:solidFill>
                  <a:srgbClr val="002060"/>
                </a:solidFill>
              </a:rPr>
              <a:t>Bob</a:t>
            </a:r>
            <a:r>
              <a:rPr lang="en-US" sz="2000" b="1" dirty="0"/>
              <a:t> </a:t>
            </a:r>
            <a:r>
              <a:rPr lang="en-US" sz="2000" dirty="0"/>
              <a:t>in the </a:t>
            </a:r>
            <a:r>
              <a:rPr lang="en-US" sz="2000" b="1" dirty="0">
                <a:solidFill>
                  <a:srgbClr val="002060"/>
                </a:solidFill>
              </a:rPr>
              <a:t>BBM92 cryptographic protocol</a:t>
            </a:r>
            <a:r>
              <a:rPr lang="en-US" sz="2000" dirty="0"/>
              <a:t>. Using their photons, </a:t>
            </a:r>
            <a:r>
              <a:rPr lang="en-US" sz="2000" b="1" dirty="0">
                <a:solidFill>
                  <a:srgbClr val="002060"/>
                </a:solidFill>
              </a:rPr>
              <a:t>Alice</a:t>
            </a:r>
            <a:r>
              <a:rPr lang="en-US" sz="2000" dirty="0"/>
              <a:t> and </a:t>
            </a:r>
            <a:r>
              <a:rPr lang="en-US" sz="2000" b="1" dirty="0">
                <a:solidFill>
                  <a:srgbClr val="002060"/>
                </a:solidFill>
              </a:rPr>
              <a:t>Bob</a:t>
            </a:r>
            <a:r>
              <a:rPr lang="en-US" sz="2000" dirty="0"/>
              <a:t> create a </a:t>
            </a:r>
            <a:r>
              <a:rPr lang="en-US" sz="2000" b="1" dirty="0">
                <a:solidFill>
                  <a:srgbClr val="002060"/>
                </a:solidFill>
              </a:rPr>
              <a:t>shared secret key</a:t>
            </a:r>
            <a:r>
              <a:rPr lang="en-US" sz="2000" dirty="0"/>
              <a:t>, </a:t>
            </a:r>
            <a:r>
              <a:rPr lang="en-US" sz="2000" b="1" dirty="0">
                <a:solidFill>
                  <a:srgbClr val="0070C0"/>
                </a:solidFill>
              </a:rPr>
              <a:t>K</a:t>
            </a:r>
            <a:r>
              <a:rPr lang="en-US" sz="2000" dirty="0"/>
              <a:t>, that can be used for </a:t>
            </a:r>
            <a:r>
              <a:rPr lang="en-US" sz="2000" b="1" dirty="0">
                <a:solidFill>
                  <a:srgbClr val="002060"/>
                </a:solidFill>
              </a:rPr>
              <a:t>secure communication </a:t>
            </a:r>
            <a:r>
              <a:rPr lang="en-US" sz="2000" dirty="0"/>
              <a:t>between them on a </a:t>
            </a:r>
            <a:r>
              <a:rPr lang="en-US" sz="2000" b="1" dirty="0">
                <a:solidFill>
                  <a:srgbClr val="002060"/>
                </a:solidFill>
              </a:rPr>
              <a:t>public channel</a:t>
            </a:r>
            <a:r>
              <a:rPr lang="en-US" sz="2000" dirty="0"/>
              <a:t>.    </a:t>
            </a:r>
          </a:p>
        </p:txBody>
      </p:sp>
      <p:sp>
        <p:nvSpPr>
          <p:cNvPr id="3" name="Rectangle 2">
            <a:extLst>
              <a:ext uri="{FF2B5EF4-FFF2-40B4-BE49-F238E27FC236}">
                <a16:creationId xmlns:a16="http://schemas.microsoft.com/office/drawing/2014/main" id="{085FF451-FA8E-41FE-8DA0-6468247AFA50}"/>
              </a:ext>
            </a:extLst>
          </p:cNvPr>
          <p:cNvSpPr/>
          <p:nvPr/>
        </p:nvSpPr>
        <p:spPr>
          <a:xfrm>
            <a:off x="2904101" y="4313083"/>
            <a:ext cx="3191899" cy="307777"/>
          </a:xfrm>
          <a:prstGeom prst="rect">
            <a:avLst/>
          </a:prstGeom>
        </p:spPr>
        <p:txBody>
          <a:bodyPr wrap="none">
            <a:spAutoFit/>
          </a:bodyPr>
          <a:lstStyle/>
          <a:p>
            <a:pPr>
              <a:spcAft>
                <a:spcPts val="1000"/>
              </a:spcAft>
            </a:pPr>
            <a:r>
              <a:rPr lang="en-US" sz="1400" b="1" dirty="0">
                <a:solidFill>
                  <a:schemeClr val="bg1"/>
                </a:solidFill>
                <a:latin typeface="Courier New" panose="02070309020205020404" pitchFamily="49" charset="0"/>
                <a:cs typeface="Courier New" panose="02070309020205020404" pitchFamily="49" charset="0"/>
              </a:rPr>
              <a:t>copy in http://j.mp/MSU_ROTC</a:t>
            </a:r>
            <a:endParaRPr lang="en-US" sz="1400" b="1" dirty="0">
              <a:solidFill>
                <a:schemeClr val="bg1"/>
              </a:solidFill>
            </a:endParaRPr>
          </a:p>
        </p:txBody>
      </p:sp>
      <p:sp>
        <p:nvSpPr>
          <p:cNvPr id="6" name="Thought Bubble: Cloud 5">
            <a:extLst>
              <a:ext uri="{FF2B5EF4-FFF2-40B4-BE49-F238E27FC236}">
                <a16:creationId xmlns:a16="http://schemas.microsoft.com/office/drawing/2014/main" id="{D647CCEC-7A29-41E8-8B75-542A5448ECC4}"/>
              </a:ext>
            </a:extLst>
          </p:cNvPr>
          <p:cNvSpPr/>
          <p:nvPr/>
        </p:nvSpPr>
        <p:spPr>
          <a:xfrm>
            <a:off x="9039225" y="940450"/>
            <a:ext cx="1704975" cy="646331"/>
          </a:xfrm>
          <a:prstGeom prst="cloudCallout">
            <a:avLst>
              <a:gd name="adj1" fmla="val -24185"/>
              <a:gd name="adj2" fmla="val 78711"/>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rgbClr val="002060"/>
                </a:solidFill>
                <a:effectLst>
                  <a:outerShdw blurRad="38100" dist="25400" dir="5400000" algn="ctr" rotWithShape="0">
                    <a:srgbClr val="6E747A">
                      <a:alpha val="43000"/>
                    </a:srgbClr>
                  </a:outerShdw>
                </a:effectLst>
              </a:rPr>
              <a:t>Learning outcomes</a:t>
            </a:r>
          </a:p>
        </p:txBody>
      </p:sp>
      <p:cxnSp>
        <p:nvCxnSpPr>
          <p:cNvPr id="16" name="Straight Connector 15">
            <a:extLst>
              <a:ext uri="{FF2B5EF4-FFF2-40B4-BE49-F238E27FC236}">
                <a16:creationId xmlns:a16="http://schemas.microsoft.com/office/drawing/2014/main" id="{BEFD9B92-EAC5-4384-BC00-BD55D1FA00B1}"/>
              </a:ext>
            </a:extLst>
          </p:cNvPr>
          <p:cNvCxnSpPr>
            <a:cxnSpLocks/>
          </p:cNvCxnSpPr>
          <p:nvPr/>
        </p:nvCxnSpPr>
        <p:spPr>
          <a:xfrm>
            <a:off x="2846951" y="6657975"/>
            <a:ext cx="5153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DE72C4-10C0-4075-9582-BF0896B4B723}"/>
              </a:ext>
            </a:extLst>
          </p:cNvPr>
          <p:cNvCxnSpPr>
            <a:cxnSpLocks/>
          </p:cNvCxnSpPr>
          <p:nvPr/>
        </p:nvCxnSpPr>
        <p:spPr>
          <a:xfrm>
            <a:off x="2151626" y="6657975"/>
            <a:ext cx="5153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2151EC7-FF80-0C70-1FE7-712977EDE903}"/>
              </a:ext>
            </a:extLst>
          </p:cNvPr>
          <p:cNvSpPr txBox="1"/>
          <p:nvPr/>
        </p:nvSpPr>
        <p:spPr>
          <a:xfrm>
            <a:off x="11442700" y="6399014"/>
            <a:ext cx="505460" cy="369332"/>
          </a:xfrm>
          <a:prstGeom prst="rect">
            <a:avLst/>
          </a:prstGeom>
          <a:noFill/>
        </p:spPr>
        <p:txBody>
          <a:bodyPr wrap="square">
            <a:spAutoFit/>
          </a:bodyPr>
          <a:lstStyle/>
          <a:p>
            <a:fld id="{808693D6-6FD4-4072-93C6-C1A915E300C0}" type="slidenum">
              <a:rPr lang="en-US" b="1" smtClean="0"/>
              <a:pPr/>
              <a:t>43</a:t>
            </a:fld>
            <a:endParaRPr lang="en-US" dirty="0"/>
          </a:p>
        </p:txBody>
      </p:sp>
    </p:spTree>
    <p:extLst>
      <p:ext uri="{BB962C8B-B14F-4D97-AF65-F5344CB8AC3E}">
        <p14:creationId xmlns:p14="http://schemas.microsoft.com/office/powerpoint/2010/main" val="2020519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2E5719-B149-4EDC-A687-28247D431B89}"/>
              </a:ext>
            </a:extLst>
          </p:cNvPr>
          <p:cNvSpPr/>
          <p:nvPr/>
        </p:nvSpPr>
        <p:spPr>
          <a:xfrm>
            <a:off x="0" y="0"/>
            <a:ext cx="6096000" cy="6048375"/>
          </a:xfrm>
          <a:prstGeom prst="rect">
            <a:avLst/>
          </a:prstGeom>
          <a:solidFill>
            <a:srgbClr val="232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EC9B1C-075F-4736-A969-2A90EE85F134}"/>
              </a:ext>
            </a:extLst>
          </p:cNvPr>
          <p:cNvSpPr/>
          <p:nvPr/>
        </p:nvSpPr>
        <p:spPr>
          <a:xfrm>
            <a:off x="0" y="3653190"/>
            <a:ext cx="2747612" cy="307777"/>
          </a:xfrm>
          <a:prstGeom prst="rect">
            <a:avLst/>
          </a:prstGeom>
        </p:spPr>
        <p:txBody>
          <a:bodyPr wrap="none">
            <a:spAutoFit/>
          </a:bodyPr>
          <a:lstStyle/>
          <a:p>
            <a:r>
              <a:rPr lang="nl-NL" sz="1400" i="1" dirty="0">
                <a:solidFill>
                  <a:schemeClr val="bg1"/>
                </a:solidFill>
                <a:latin typeface="Times New Roman" panose="02020603050405020304" pitchFamily="18" charset="0"/>
                <a:cs typeface="Times New Roman" panose="02020603050405020304" pitchFamily="18" charset="0"/>
              </a:rPr>
              <a:t>Nature</a:t>
            </a:r>
            <a:r>
              <a:rPr lang="nl-NL" sz="1400" dirty="0">
                <a:solidFill>
                  <a:schemeClr val="bg1"/>
                </a:solidFill>
                <a:latin typeface="Times New Roman" panose="02020603050405020304" pitchFamily="18" charset="0"/>
                <a:cs typeface="Times New Roman" panose="02020603050405020304" pitchFamily="18" charset="0"/>
              </a:rPr>
              <a:t> </a:t>
            </a:r>
            <a:r>
              <a:rPr lang="nl-NL" sz="1400" b="1" dirty="0">
                <a:solidFill>
                  <a:schemeClr val="bg1"/>
                </a:solidFill>
                <a:latin typeface="Times New Roman" panose="02020603050405020304" pitchFamily="18" charset="0"/>
                <a:cs typeface="Times New Roman" panose="02020603050405020304" pitchFamily="18" charset="0"/>
              </a:rPr>
              <a:t>589</a:t>
            </a:r>
            <a:r>
              <a:rPr lang="nl-NL" sz="1400" dirty="0">
                <a:solidFill>
                  <a:schemeClr val="bg1"/>
                </a:solidFill>
                <a:latin typeface="Times New Roman" panose="02020603050405020304" pitchFamily="18" charset="0"/>
                <a:cs typeface="Times New Roman" panose="02020603050405020304" pitchFamily="18" charset="0"/>
              </a:rPr>
              <a:t> , 214 (14 January 2021)</a:t>
            </a:r>
            <a:endParaRPr lang="en-US" sz="14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BECF7E-5FF0-41AC-A4A5-20F2F52BFDA8}"/>
              </a:ext>
            </a:extLst>
          </p:cNvPr>
          <p:cNvSpPr/>
          <p:nvPr/>
        </p:nvSpPr>
        <p:spPr>
          <a:xfrm>
            <a:off x="6330031" y="173925"/>
            <a:ext cx="5649816" cy="646331"/>
          </a:xfrm>
          <a:prstGeom prst="rect">
            <a:avLst/>
          </a:prstGeom>
        </p:spPr>
        <p:txBody>
          <a:bodyPr wrap="none">
            <a:spAutoFit/>
          </a:bodyPr>
          <a:lstStyle/>
          <a:p>
            <a:pPr algn="ctr"/>
            <a:r>
              <a:rPr lang="en-US" b="1" dirty="0"/>
              <a:t>MISC 302:  Introduction to Military Training Management</a:t>
            </a:r>
          </a:p>
          <a:p>
            <a:pPr algn="ctr"/>
            <a:r>
              <a:rPr lang="en-US" b="1" dirty="0"/>
              <a:t>Morgan State University, 13 April 2021</a:t>
            </a:r>
          </a:p>
        </p:txBody>
      </p:sp>
      <p:pic>
        <p:nvPicPr>
          <p:cNvPr id="3" name="Picture 2">
            <a:extLst>
              <a:ext uri="{FF2B5EF4-FFF2-40B4-BE49-F238E27FC236}">
                <a16:creationId xmlns:a16="http://schemas.microsoft.com/office/drawing/2014/main" id="{26E39762-62C4-495D-A32C-E40B5E2227F8}"/>
              </a:ext>
            </a:extLst>
          </p:cNvPr>
          <p:cNvPicPr>
            <a:picLocks noChangeAspect="1"/>
          </p:cNvPicPr>
          <p:nvPr/>
        </p:nvPicPr>
        <p:blipFill rotWithShape="1">
          <a:blip r:embed="rId2"/>
          <a:srcRect l="21853" t="31387" r="22173" b="11300"/>
          <a:stretch/>
        </p:blipFill>
        <p:spPr>
          <a:xfrm>
            <a:off x="-3048" y="118123"/>
            <a:ext cx="6099048" cy="3382720"/>
          </a:xfrm>
          <a:prstGeom prst="rect">
            <a:avLst/>
          </a:prstGeom>
        </p:spPr>
      </p:pic>
      <p:pic>
        <p:nvPicPr>
          <p:cNvPr id="5" name="Picture 4">
            <a:extLst>
              <a:ext uri="{FF2B5EF4-FFF2-40B4-BE49-F238E27FC236}">
                <a16:creationId xmlns:a16="http://schemas.microsoft.com/office/drawing/2014/main" id="{CD1E540B-2C7B-4D59-A000-0BA6F6B003DB}"/>
              </a:ext>
            </a:extLst>
          </p:cNvPr>
          <p:cNvPicPr>
            <a:picLocks noChangeAspect="1"/>
          </p:cNvPicPr>
          <p:nvPr/>
        </p:nvPicPr>
        <p:blipFill rotWithShape="1">
          <a:blip r:embed="rId3"/>
          <a:srcRect l="13327" t="20319" r="13862" b="23797"/>
          <a:stretch/>
        </p:blipFill>
        <p:spPr>
          <a:xfrm>
            <a:off x="-3048" y="4112684"/>
            <a:ext cx="6099048" cy="2535621"/>
          </a:xfrm>
          <a:prstGeom prst="rect">
            <a:avLst/>
          </a:prstGeom>
        </p:spPr>
      </p:pic>
      <p:sp>
        <p:nvSpPr>
          <p:cNvPr id="15" name="TextBox 14">
            <a:extLst>
              <a:ext uri="{FF2B5EF4-FFF2-40B4-BE49-F238E27FC236}">
                <a16:creationId xmlns:a16="http://schemas.microsoft.com/office/drawing/2014/main" id="{3418C566-980A-4007-A2FE-F01728223961}"/>
              </a:ext>
            </a:extLst>
          </p:cNvPr>
          <p:cNvSpPr txBox="1"/>
          <p:nvPr/>
        </p:nvSpPr>
        <p:spPr>
          <a:xfrm>
            <a:off x="6330031" y="993881"/>
            <a:ext cx="5649816" cy="3118803"/>
          </a:xfrm>
          <a:prstGeom prst="rect">
            <a:avLst/>
          </a:prstGeom>
          <a:noFill/>
        </p:spPr>
        <p:txBody>
          <a:bodyPr wrap="square" rtlCol="0">
            <a:spAutoFit/>
          </a:bodyPr>
          <a:lstStyle/>
          <a:p>
            <a:pPr>
              <a:spcAft>
                <a:spcPts val="1000"/>
              </a:spcAft>
            </a:pPr>
            <a:r>
              <a:rPr lang="en-US" sz="2000" u="sng" dirty="0"/>
              <a:t>January 2021</a:t>
            </a:r>
          </a:p>
          <a:p>
            <a:pPr>
              <a:spcAft>
                <a:spcPts val="1000"/>
              </a:spcAft>
            </a:pPr>
            <a:r>
              <a:rPr lang="en-US" sz="2000" dirty="0"/>
              <a:t>Published report of 4,600 km </a:t>
            </a:r>
            <a:r>
              <a:rPr lang="en-US" sz="2000" b="1" dirty="0">
                <a:solidFill>
                  <a:srgbClr val="002060"/>
                </a:solidFill>
              </a:rPr>
              <a:t>quantum communication network</a:t>
            </a:r>
            <a:r>
              <a:rPr lang="en-US" sz="2000" dirty="0">
                <a:solidFill>
                  <a:srgbClr val="002060"/>
                </a:solidFill>
              </a:rPr>
              <a:t> </a:t>
            </a:r>
            <a:r>
              <a:rPr lang="en-US" sz="2000" dirty="0"/>
              <a:t>connecting Beijing and Shanghai, PRC.</a:t>
            </a:r>
          </a:p>
          <a:p>
            <a:pPr>
              <a:spcAft>
                <a:spcPts val="200"/>
              </a:spcAft>
            </a:pPr>
            <a:r>
              <a:rPr lang="en-US" sz="2000" dirty="0"/>
              <a:t>These two reports come from a large team headed by Prof. </a:t>
            </a:r>
            <a:r>
              <a:rPr lang="en-US" sz="2000" b="1" dirty="0">
                <a:solidFill>
                  <a:srgbClr val="002060"/>
                </a:solidFill>
              </a:rPr>
              <a:t>Jian-Wei Pan</a:t>
            </a:r>
            <a:r>
              <a:rPr lang="en-US" sz="2000" dirty="0"/>
              <a:t>. They are the most complex and technologically advanced implementations of quantum networking and demonstrate a long-term, national commitment to advancing that field.</a:t>
            </a:r>
          </a:p>
        </p:txBody>
      </p:sp>
      <p:sp>
        <p:nvSpPr>
          <p:cNvPr id="16" name="Rectangle 15">
            <a:extLst>
              <a:ext uri="{FF2B5EF4-FFF2-40B4-BE49-F238E27FC236}">
                <a16:creationId xmlns:a16="http://schemas.microsoft.com/office/drawing/2014/main" id="{54CCA58D-2442-4B1E-8DB5-3DBD563DF06C}"/>
              </a:ext>
            </a:extLst>
          </p:cNvPr>
          <p:cNvSpPr/>
          <p:nvPr/>
        </p:nvSpPr>
        <p:spPr>
          <a:xfrm>
            <a:off x="2904101" y="3653190"/>
            <a:ext cx="3191899" cy="307777"/>
          </a:xfrm>
          <a:prstGeom prst="rect">
            <a:avLst/>
          </a:prstGeom>
        </p:spPr>
        <p:txBody>
          <a:bodyPr wrap="none">
            <a:spAutoFit/>
          </a:bodyPr>
          <a:lstStyle/>
          <a:p>
            <a:pPr>
              <a:spcAft>
                <a:spcPts val="1000"/>
              </a:spcAft>
            </a:pPr>
            <a:r>
              <a:rPr lang="en-US" sz="1400" b="1" dirty="0">
                <a:solidFill>
                  <a:schemeClr val="bg1"/>
                </a:solidFill>
                <a:latin typeface="Courier New" panose="02070309020205020404" pitchFamily="49" charset="0"/>
                <a:cs typeface="Courier New" panose="02070309020205020404" pitchFamily="49" charset="0"/>
              </a:rPr>
              <a:t>copy in http://j.mp/MSU_ROTC</a:t>
            </a:r>
            <a:endParaRPr lang="en-US" sz="1400" b="1" dirty="0">
              <a:solidFill>
                <a:schemeClr val="bg1"/>
              </a:solidFill>
            </a:endParaRPr>
          </a:p>
        </p:txBody>
      </p:sp>
      <p:cxnSp>
        <p:nvCxnSpPr>
          <p:cNvPr id="17" name="Straight Connector 16">
            <a:extLst>
              <a:ext uri="{FF2B5EF4-FFF2-40B4-BE49-F238E27FC236}">
                <a16:creationId xmlns:a16="http://schemas.microsoft.com/office/drawing/2014/main" id="{996BA55C-7EB6-446F-8876-DE653AE1AC43}"/>
              </a:ext>
            </a:extLst>
          </p:cNvPr>
          <p:cNvCxnSpPr>
            <a:cxnSpLocks/>
          </p:cNvCxnSpPr>
          <p:nvPr/>
        </p:nvCxnSpPr>
        <p:spPr>
          <a:xfrm>
            <a:off x="2132576" y="6648305"/>
            <a:ext cx="5153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6044A80-EE55-4752-BE4A-DCE1290F73BA}"/>
              </a:ext>
            </a:extLst>
          </p:cNvPr>
          <p:cNvPicPr>
            <a:picLocks noChangeAspect="1"/>
          </p:cNvPicPr>
          <p:nvPr/>
        </p:nvPicPr>
        <p:blipFill rotWithShape="1">
          <a:blip r:embed="rId4"/>
          <a:srcRect l="2145" t="16111" r="41119" b="25278"/>
          <a:stretch/>
        </p:blipFill>
        <p:spPr>
          <a:xfrm>
            <a:off x="6419848" y="4207616"/>
            <a:ext cx="3657600" cy="2345756"/>
          </a:xfrm>
          <a:prstGeom prst="rect">
            <a:avLst/>
          </a:prstGeom>
        </p:spPr>
      </p:pic>
      <p:sp>
        <p:nvSpPr>
          <p:cNvPr id="9" name="TextBox 8">
            <a:extLst>
              <a:ext uri="{FF2B5EF4-FFF2-40B4-BE49-F238E27FC236}">
                <a16:creationId xmlns:a16="http://schemas.microsoft.com/office/drawing/2014/main" id="{3AD0982C-A756-4AAA-98E7-9FFDF7406543}"/>
              </a:ext>
            </a:extLst>
          </p:cNvPr>
          <p:cNvSpPr txBox="1"/>
          <p:nvPr/>
        </p:nvSpPr>
        <p:spPr>
          <a:xfrm>
            <a:off x="10167265" y="4112684"/>
            <a:ext cx="1902399" cy="2462213"/>
          </a:xfrm>
          <a:prstGeom prst="rect">
            <a:avLst/>
          </a:prstGeom>
          <a:noFill/>
        </p:spPr>
        <p:txBody>
          <a:bodyPr wrap="square" rtlCol="0">
            <a:spAutoFit/>
          </a:bodyPr>
          <a:lstStyle/>
          <a:p>
            <a:r>
              <a:rPr lang="en-US" sz="1400" dirty="0"/>
              <a:t>Broadcast of National People's Congress in Beijing on 5 March 2021, announcing </a:t>
            </a:r>
            <a:r>
              <a:rPr lang="en-US" sz="1400" b="1" dirty="0">
                <a:solidFill>
                  <a:srgbClr val="002060"/>
                </a:solidFill>
              </a:rPr>
              <a:t>quantum technology</a:t>
            </a:r>
            <a:r>
              <a:rPr lang="en-US" sz="1400" dirty="0"/>
              <a:t> in PRC’s 14</a:t>
            </a:r>
            <a:r>
              <a:rPr lang="en-US" sz="1400" baseline="30000" dirty="0"/>
              <a:t>th</a:t>
            </a:r>
            <a:r>
              <a:rPr lang="en-US" sz="1400" dirty="0"/>
              <a:t> Five Year Plan.</a:t>
            </a:r>
          </a:p>
          <a:p>
            <a:endParaRPr lang="en-US" sz="1400" dirty="0"/>
          </a:p>
          <a:p>
            <a:r>
              <a:rPr lang="en-US" sz="1400" dirty="0"/>
              <a:t>The US Government has a parallel </a:t>
            </a:r>
            <a:r>
              <a:rPr lang="en-US" sz="1400" b="1" dirty="0">
                <a:solidFill>
                  <a:srgbClr val="002060"/>
                </a:solidFill>
              </a:rPr>
              <a:t>National Quantum Initiative</a:t>
            </a:r>
            <a:r>
              <a:rPr lang="en-US" sz="1400" dirty="0"/>
              <a:t>.  </a:t>
            </a:r>
          </a:p>
        </p:txBody>
      </p:sp>
      <p:sp>
        <p:nvSpPr>
          <p:cNvPr id="10" name="Rectangle 9">
            <a:extLst>
              <a:ext uri="{FF2B5EF4-FFF2-40B4-BE49-F238E27FC236}">
                <a16:creationId xmlns:a16="http://schemas.microsoft.com/office/drawing/2014/main" id="{FA070E9D-464D-497C-9949-3B3C5C9D3F3A}"/>
              </a:ext>
            </a:extLst>
          </p:cNvPr>
          <p:cNvSpPr/>
          <p:nvPr/>
        </p:nvSpPr>
        <p:spPr>
          <a:xfrm>
            <a:off x="6330031" y="6509804"/>
            <a:ext cx="1964384" cy="276999"/>
          </a:xfrm>
          <a:prstGeom prst="rect">
            <a:avLst/>
          </a:prstGeom>
        </p:spPr>
        <p:txBody>
          <a:bodyPr wrap="none">
            <a:spAutoFit/>
          </a:bodyPr>
          <a:lstStyle/>
          <a:p>
            <a:r>
              <a:rPr lang="en-US" sz="1200" dirty="0" err="1"/>
              <a:t>Qilai</a:t>
            </a:r>
            <a:r>
              <a:rPr lang="en-US" sz="1200" dirty="0"/>
              <a:t> Shen/Bloomberg/Getty</a:t>
            </a:r>
          </a:p>
        </p:txBody>
      </p:sp>
      <p:sp>
        <p:nvSpPr>
          <p:cNvPr id="4" name="TextBox 3">
            <a:extLst>
              <a:ext uri="{FF2B5EF4-FFF2-40B4-BE49-F238E27FC236}">
                <a16:creationId xmlns:a16="http://schemas.microsoft.com/office/drawing/2014/main" id="{531E15CB-08CB-F157-ACCE-96FD7430D1EA}"/>
              </a:ext>
            </a:extLst>
          </p:cNvPr>
          <p:cNvSpPr txBox="1"/>
          <p:nvPr/>
        </p:nvSpPr>
        <p:spPr>
          <a:xfrm>
            <a:off x="11442700" y="6399014"/>
            <a:ext cx="505460" cy="369332"/>
          </a:xfrm>
          <a:prstGeom prst="rect">
            <a:avLst/>
          </a:prstGeom>
          <a:noFill/>
        </p:spPr>
        <p:txBody>
          <a:bodyPr wrap="square">
            <a:spAutoFit/>
          </a:bodyPr>
          <a:lstStyle/>
          <a:p>
            <a:fld id="{808693D6-6FD4-4072-93C6-C1A915E300C0}" type="slidenum">
              <a:rPr lang="en-US" b="1" smtClean="0"/>
              <a:pPr/>
              <a:t>44</a:t>
            </a:fld>
            <a:endParaRPr lang="en-US" dirty="0"/>
          </a:p>
        </p:txBody>
      </p:sp>
    </p:spTree>
    <p:extLst>
      <p:ext uri="{BB962C8B-B14F-4D97-AF65-F5344CB8AC3E}">
        <p14:creationId xmlns:p14="http://schemas.microsoft.com/office/powerpoint/2010/main" val="1521780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2E5719-B149-4EDC-A687-28247D431B89}"/>
              </a:ext>
            </a:extLst>
          </p:cNvPr>
          <p:cNvSpPr/>
          <p:nvPr/>
        </p:nvSpPr>
        <p:spPr>
          <a:xfrm>
            <a:off x="0" y="0"/>
            <a:ext cx="6096000" cy="6048375"/>
          </a:xfrm>
          <a:prstGeom prst="rect">
            <a:avLst/>
          </a:prstGeom>
          <a:solidFill>
            <a:srgbClr val="232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5EC9B1C-075F-4736-A969-2A90EE85F134}"/>
              </a:ext>
            </a:extLst>
          </p:cNvPr>
          <p:cNvSpPr/>
          <p:nvPr/>
        </p:nvSpPr>
        <p:spPr>
          <a:xfrm>
            <a:off x="0" y="3653190"/>
            <a:ext cx="2747612" cy="307777"/>
          </a:xfrm>
          <a:prstGeom prst="rect">
            <a:avLst/>
          </a:prstGeom>
        </p:spPr>
        <p:txBody>
          <a:bodyPr wrap="none">
            <a:spAutoFit/>
          </a:bodyPr>
          <a:lstStyle/>
          <a:p>
            <a:r>
              <a:rPr lang="nl-NL" sz="1400" i="1" dirty="0">
                <a:solidFill>
                  <a:schemeClr val="bg1"/>
                </a:solidFill>
                <a:latin typeface="Times New Roman" panose="02020603050405020304" pitchFamily="18" charset="0"/>
                <a:cs typeface="Times New Roman" panose="02020603050405020304" pitchFamily="18" charset="0"/>
              </a:rPr>
              <a:t>Nature</a:t>
            </a:r>
            <a:r>
              <a:rPr lang="nl-NL" sz="1400" dirty="0">
                <a:solidFill>
                  <a:schemeClr val="bg1"/>
                </a:solidFill>
                <a:latin typeface="Times New Roman" panose="02020603050405020304" pitchFamily="18" charset="0"/>
                <a:cs typeface="Times New Roman" panose="02020603050405020304" pitchFamily="18" charset="0"/>
              </a:rPr>
              <a:t> </a:t>
            </a:r>
            <a:r>
              <a:rPr lang="nl-NL" sz="1400" b="1" dirty="0">
                <a:solidFill>
                  <a:schemeClr val="bg1"/>
                </a:solidFill>
                <a:latin typeface="Times New Roman" panose="02020603050405020304" pitchFamily="18" charset="0"/>
                <a:cs typeface="Times New Roman" panose="02020603050405020304" pitchFamily="18" charset="0"/>
              </a:rPr>
              <a:t>589</a:t>
            </a:r>
            <a:r>
              <a:rPr lang="nl-NL" sz="1400" dirty="0">
                <a:solidFill>
                  <a:schemeClr val="bg1"/>
                </a:solidFill>
                <a:latin typeface="Times New Roman" panose="02020603050405020304" pitchFamily="18" charset="0"/>
                <a:cs typeface="Times New Roman" panose="02020603050405020304" pitchFamily="18" charset="0"/>
              </a:rPr>
              <a:t> , 214 (14 January 2021)</a:t>
            </a:r>
            <a:endParaRPr lang="en-US" sz="14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6E39762-62C4-495D-A32C-E40B5E2227F8}"/>
              </a:ext>
            </a:extLst>
          </p:cNvPr>
          <p:cNvPicPr>
            <a:picLocks noChangeAspect="1"/>
          </p:cNvPicPr>
          <p:nvPr/>
        </p:nvPicPr>
        <p:blipFill rotWithShape="1">
          <a:blip r:embed="rId2"/>
          <a:srcRect l="21853" t="31387" r="22173" b="11300"/>
          <a:stretch/>
        </p:blipFill>
        <p:spPr>
          <a:xfrm>
            <a:off x="-3048" y="118123"/>
            <a:ext cx="6099048" cy="3382720"/>
          </a:xfrm>
          <a:prstGeom prst="rect">
            <a:avLst/>
          </a:prstGeom>
        </p:spPr>
      </p:pic>
      <p:pic>
        <p:nvPicPr>
          <p:cNvPr id="5" name="Picture 4">
            <a:extLst>
              <a:ext uri="{FF2B5EF4-FFF2-40B4-BE49-F238E27FC236}">
                <a16:creationId xmlns:a16="http://schemas.microsoft.com/office/drawing/2014/main" id="{CD1E540B-2C7B-4D59-A000-0BA6F6B003DB}"/>
              </a:ext>
            </a:extLst>
          </p:cNvPr>
          <p:cNvPicPr>
            <a:picLocks noChangeAspect="1"/>
          </p:cNvPicPr>
          <p:nvPr/>
        </p:nvPicPr>
        <p:blipFill rotWithShape="1">
          <a:blip r:embed="rId3"/>
          <a:srcRect l="13327" t="20319" r="13862" b="23797"/>
          <a:stretch/>
        </p:blipFill>
        <p:spPr>
          <a:xfrm>
            <a:off x="-3048" y="4112684"/>
            <a:ext cx="6099048" cy="2535621"/>
          </a:xfrm>
          <a:prstGeom prst="rect">
            <a:avLst/>
          </a:prstGeom>
        </p:spPr>
      </p:pic>
      <p:sp>
        <p:nvSpPr>
          <p:cNvPr id="16" name="Rectangle 15">
            <a:extLst>
              <a:ext uri="{FF2B5EF4-FFF2-40B4-BE49-F238E27FC236}">
                <a16:creationId xmlns:a16="http://schemas.microsoft.com/office/drawing/2014/main" id="{54CCA58D-2442-4B1E-8DB5-3DBD563DF06C}"/>
              </a:ext>
            </a:extLst>
          </p:cNvPr>
          <p:cNvSpPr/>
          <p:nvPr/>
        </p:nvSpPr>
        <p:spPr>
          <a:xfrm>
            <a:off x="2904101" y="3653190"/>
            <a:ext cx="3191899" cy="307777"/>
          </a:xfrm>
          <a:prstGeom prst="rect">
            <a:avLst/>
          </a:prstGeom>
        </p:spPr>
        <p:txBody>
          <a:bodyPr wrap="none">
            <a:spAutoFit/>
          </a:bodyPr>
          <a:lstStyle/>
          <a:p>
            <a:pPr>
              <a:spcAft>
                <a:spcPts val="1000"/>
              </a:spcAft>
            </a:pPr>
            <a:r>
              <a:rPr lang="en-US" sz="1400" b="1" dirty="0">
                <a:solidFill>
                  <a:schemeClr val="bg1"/>
                </a:solidFill>
                <a:latin typeface="Courier New" panose="02070309020205020404" pitchFamily="49" charset="0"/>
                <a:cs typeface="Courier New" panose="02070309020205020404" pitchFamily="49" charset="0"/>
              </a:rPr>
              <a:t>copy in http://j.mp/MSU_ROTC</a:t>
            </a:r>
            <a:endParaRPr lang="en-US" sz="1400" b="1" dirty="0">
              <a:solidFill>
                <a:schemeClr val="bg1"/>
              </a:solidFill>
            </a:endParaRPr>
          </a:p>
        </p:txBody>
      </p:sp>
      <p:cxnSp>
        <p:nvCxnSpPr>
          <p:cNvPr id="17" name="Straight Connector 16">
            <a:extLst>
              <a:ext uri="{FF2B5EF4-FFF2-40B4-BE49-F238E27FC236}">
                <a16:creationId xmlns:a16="http://schemas.microsoft.com/office/drawing/2014/main" id="{996BA55C-7EB6-446F-8876-DE653AE1AC43}"/>
              </a:ext>
            </a:extLst>
          </p:cNvPr>
          <p:cNvCxnSpPr>
            <a:cxnSpLocks/>
          </p:cNvCxnSpPr>
          <p:nvPr/>
        </p:nvCxnSpPr>
        <p:spPr>
          <a:xfrm>
            <a:off x="2132576" y="6648305"/>
            <a:ext cx="5153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84ABC65-3F46-4B66-8E7E-46D77A3C1A8B}"/>
              </a:ext>
            </a:extLst>
          </p:cNvPr>
          <p:cNvPicPr>
            <a:picLocks noChangeAspect="1"/>
          </p:cNvPicPr>
          <p:nvPr/>
        </p:nvPicPr>
        <p:blipFill rotWithShape="1">
          <a:blip r:embed="rId4"/>
          <a:srcRect l="9476" t="23056" r="57705" b="4445"/>
          <a:stretch/>
        </p:blipFill>
        <p:spPr>
          <a:xfrm>
            <a:off x="8867776" y="428625"/>
            <a:ext cx="2872828" cy="4572000"/>
          </a:xfrm>
          <a:prstGeom prst="rect">
            <a:avLst/>
          </a:prstGeom>
        </p:spPr>
      </p:pic>
      <p:sp>
        <p:nvSpPr>
          <p:cNvPr id="14" name="TextBox 13">
            <a:extLst>
              <a:ext uri="{FF2B5EF4-FFF2-40B4-BE49-F238E27FC236}">
                <a16:creationId xmlns:a16="http://schemas.microsoft.com/office/drawing/2014/main" id="{4DC99BAA-2D1C-412A-809A-9698A9978FF3}"/>
              </a:ext>
            </a:extLst>
          </p:cNvPr>
          <p:cNvSpPr txBox="1"/>
          <p:nvPr/>
        </p:nvSpPr>
        <p:spPr>
          <a:xfrm>
            <a:off x="6665714" y="898653"/>
            <a:ext cx="2092523" cy="369332"/>
          </a:xfrm>
          <a:prstGeom prst="rect">
            <a:avLst/>
          </a:prstGeom>
          <a:noFill/>
        </p:spPr>
        <p:txBody>
          <a:bodyPr wrap="square" rtlCol="0">
            <a:spAutoFit/>
          </a:bodyPr>
          <a:lstStyle/>
          <a:p>
            <a:pPr algn="r"/>
            <a:r>
              <a:rPr lang="en-US" b="1" dirty="0">
                <a:solidFill>
                  <a:srgbClr val="002060"/>
                </a:solidFill>
              </a:rPr>
              <a:t>Application layer </a:t>
            </a:r>
          </a:p>
        </p:txBody>
      </p:sp>
      <p:sp>
        <p:nvSpPr>
          <p:cNvPr id="18" name="TextBox 17">
            <a:extLst>
              <a:ext uri="{FF2B5EF4-FFF2-40B4-BE49-F238E27FC236}">
                <a16:creationId xmlns:a16="http://schemas.microsoft.com/office/drawing/2014/main" id="{4BE83630-D975-4B4C-BB89-DB4C3A82BA83}"/>
              </a:ext>
            </a:extLst>
          </p:cNvPr>
          <p:cNvSpPr txBox="1"/>
          <p:nvPr/>
        </p:nvSpPr>
        <p:spPr>
          <a:xfrm>
            <a:off x="6538916" y="1675628"/>
            <a:ext cx="2219321" cy="369332"/>
          </a:xfrm>
          <a:prstGeom prst="rect">
            <a:avLst/>
          </a:prstGeom>
          <a:noFill/>
        </p:spPr>
        <p:txBody>
          <a:bodyPr wrap="square" rtlCol="0">
            <a:spAutoFit/>
          </a:bodyPr>
          <a:lstStyle/>
          <a:p>
            <a:pPr algn="r"/>
            <a:r>
              <a:rPr lang="en-US" b="1" dirty="0">
                <a:solidFill>
                  <a:srgbClr val="002060"/>
                </a:solidFill>
              </a:rPr>
              <a:t>Classical logical layer </a:t>
            </a:r>
          </a:p>
        </p:txBody>
      </p:sp>
      <p:sp>
        <p:nvSpPr>
          <p:cNvPr id="19" name="TextBox 18">
            <a:extLst>
              <a:ext uri="{FF2B5EF4-FFF2-40B4-BE49-F238E27FC236}">
                <a16:creationId xmlns:a16="http://schemas.microsoft.com/office/drawing/2014/main" id="{F0655EBA-5A02-4CDB-9DB4-ED04C7AE46CA}"/>
              </a:ext>
            </a:extLst>
          </p:cNvPr>
          <p:cNvSpPr txBox="1"/>
          <p:nvPr/>
        </p:nvSpPr>
        <p:spPr>
          <a:xfrm>
            <a:off x="6422829" y="2446095"/>
            <a:ext cx="2335408" cy="369332"/>
          </a:xfrm>
          <a:prstGeom prst="rect">
            <a:avLst/>
          </a:prstGeom>
          <a:noFill/>
        </p:spPr>
        <p:txBody>
          <a:bodyPr wrap="square" rtlCol="0">
            <a:spAutoFit/>
          </a:bodyPr>
          <a:lstStyle/>
          <a:p>
            <a:pPr algn="r"/>
            <a:r>
              <a:rPr lang="en-US" b="1" dirty="0">
                <a:solidFill>
                  <a:srgbClr val="002060"/>
                </a:solidFill>
              </a:rPr>
              <a:t>Classical physical layer </a:t>
            </a:r>
          </a:p>
        </p:txBody>
      </p:sp>
      <p:sp>
        <p:nvSpPr>
          <p:cNvPr id="20" name="TextBox 19">
            <a:extLst>
              <a:ext uri="{FF2B5EF4-FFF2-40B4-BE49-F238E27FC236}">
                <a16:creationId xmlns:a16="http://schemas.microsoft.com/office/drawing/2014/main" id="{4D978711-971A-4CAD-96C2-B02A4D1C1E21}"/>
              </a:ext>
            </a:extLst>
          </p:cNvPr>
          <p:cNvSpPr txBox="1"/>
          <p:nvPr/>
        </p:nvSpPr>
        <p:spPr>
          <a:xfrm>
            <a:off x="6234117" y="3236286"/>
            <a:ext cx="2524120" cy="369332"/>
          </a:xfrm>
          <a:prstGeom prst="rect">
            <a:avLst/>
          </a:prstGeom>
          <a:noFill/>
        </p:spPr>
        <p:txBody>
          <a:bodyPr wrap="square" rtlCol="0">
            <a:spAutoFit/>
          </a:bodyPr>
          <a:lstStyle/>
          <a:p>
            <a:pPr algn="r"/>
            <a:r>
              <a:rPr lang="en-US" b="1" dirty="0">
                <a:solidFill>
                  <a:srgbClr val="002060"/>
                </a:solidFill>
              </a:rPr>
              <a:t>Quantum logical layer </a:t>
            </a:r>
          </a:p>
        </p:txBody>
      </p:sp>
      <p:sp>
        <p:nvSpPr>
          <p:cNvPr id="21" name="TextBox 20">
            <a:extLst>
              <a:ext uri="{FF2B5EF4-FFF2-40B4-BE49-F238E27FC236}">
                <a16:creationId xmlns:a16="http://schemas.microsoft.com/office/drawing/2014/main" id="{1D8464EF-46EC-4859-9215-81707A7FC63D}"/>
              </a:ext>
            </a:extLst>
          </p:cNvPr>
          <p:cNvSpPr txBox="1"/>
          <p:nvPr/>
        </p:nvSpPr>
        <p:spPr>
          <a:xfrm>
            <a:off x="6234116" y="3997345"/>
            <a:ext cx="2524121" cy="369332"/>
          </a:xfrm>
          <a:prstGeom prst="rect">
            <a:avLst/>
          </a:prstGeom>
          <a:noFill/>
        </p:spPr>
        <p:txBody>
          <a:bodyPr wrap="square" rtlCol="0">
            <a:spAutoFit/>
          </a:bodyPr>
          <a:lstStyle/>
          <a:p>
            <a:pPr algn="r"/>
            <a:r>
              <a:rPr lang="en-US" b="1" dirty="0">
                <a:solidFill>
                  <a:srgbClr val="002060"/>
                </a:solidFill>
              </a:rPr>
              <a:t>Quantum physical layer </a:t>
            </a:r>
          </a:p>
        </p:txBody>
      </p:sp>
      <p:sp>
        <p:nvSpPr>
          <p:cNvPr id="22" name="Rectangle 21">
            <a:extLst>
              <a:ext uri="{FF2B5EF4-FFF2-40B4-BE49-F238E27FC236}">
                <a16:creationId xmlns:a16="http://schemas.microsoft.com/office/drawing/2014/main" id="{EA887178-CBCF-4BFF-80B3-FCA66A112C78}"/>
              </a:ext>
            </a:extLst>
          </p:cNvPr>
          <p:cNvSpPr/>
          <p:nvPr/>
        </p:nvSpPr>
        <p:spPr>
          <a:xfrm rot="16200000">
            <a:off x="11496691" y="2576125"/>
            <a:ext cx="764825" cy="276999"/>
          </a:xfrm>
          <a:prstGeom prst="rect">
            <a:avLst/>
          </a:prstGeom>
        </p:spPr>
        <p:txBody>
          <a:bodyPr wrap="none">
            <a:spAutoFit/>
          </a:bodyPr>
          <a:lstStyle/>
          <a:p>
            <a:r>
              <a:rPr lang="en-US" sz="1200" dirty="0"/>
              <a:t>Pan 2021</a:t>
            </a:r>
          </a:p>
        </p:txBody>
      </p:sp>
      <p:sp>
        <p:nvSpPr>
          <p:cNvPr id="11" name="Rectangle 10">
            <a:extLst>
              <a:ext uri="{FF2B5EF4-FFF2-40B4-BE49-F238E27FC236}">
                <a16:creationId xmlns:a16="http://schemas.microsoft.com/office/drawing/2014/main" id="{6E136F08-C49F-4498-B535-CF09D9B9773F}"/>
              </a:ext>
            </a:extLst>
          </p:cNvPr>
          <p:cNvSpPr/>
          <p:nvPr/>
        </p:nvSpPr>
        <p:spPr>
          <a:xfrm>
            <a:off x="6422829" y="5190027"/>
            <a:ext cx="5594774" cy="923330"/>
          </a:xfrm>
          <a:prstGeom prst="rect">
            <a:avLst/>
          </a:prstGeom>
        </p:spPr>
        <p:txBody>
          <a:bodyPr wrap="square">
            <a:spAutoFit/>
          </a:bodyPr>
          <a:lstStyle/>
          <a:p>
            <a:pPr>
              <a:spcAft>
                <a:spcPts val="200"/>
              </a:spcAft>
            </a:pPr>
            <a:r>
              <a:rPr lang="en-US" dirty="0"/>
              <a:t>A large network provides an engineering testbed for complex hybrid quantum/classical networks, and a training platform for skilled personnel.</a:t>
            </a:r>
          </a:p>
        </p:txBody>
      </p:sp>
      <p:sp>
        <p:nvSpPr>
          <p:cNvPr id="2" name="TextBox 1">
            <a:extLst>
              <a:ext uri="{FF2B5EF4-FFF2-40B4-BE49-F238E27FC236}">
                <a16:creationId xmlns:a16="http://schemas.microsoft.com/office/drawing/2014/main" id="{AAFCCE9C-30EB-5B16-4DA4-7B11AF2B83A8}"/>
              </a:ext>
            </a:extLst>
          </p:cNvPr>
          <p:cNvSpPr txBox="1"/>
          <p:nvPr/>
        </p:nvSpPr>
        <p:spPr>
          <a:xfrm>
            <a:off x="11442700" y="6399014"/>
            <a:ext cx="505460" cy="369332"/>
          </a:xfrm>
          <a:prstGeom prst="rect">
            <a:avLst/>
          </a:prstGeom>
          <a:noFill/>
        </p:spPr>
        <p:txBody>
          <a:bodyPr wrap="square">
            <a:spAutoFit/>
          </a:bodyPr>
          <a:lstStyle/>
          <a:p>
            <a:fld id="{808693D6-6FD4-4072-93C6-C1A915E300C0}" type="slidenum">
              <a:rPr lang="en-US" b="1" smtClean="0"/>
              <a:pPr/>
              <a:t>45</a:t>
            </a:fld>
            <a:endParaRPr lang="en-US" dirty="0"/>
          </a:p>
        </p:txBody>
      </p:sp>
    </p:spTree>
    <p:extLst>
      <p:ext uri="{BB962C8B-B14F-4D97-AF65-F5344CB8AC3E}">
        <p14:creationId xmlns:p14="http://schemas.microsoft.com/office/powerpoint/2010/main" val="2960328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C550631-4A5E-429F-9376-35CD9A2F22B2}"/>
              </a:ext>
            </a:extLst>
          </p:cNvPr>
          <p:cNvPicPr>
            <a:picLocks noChangeAspect="1"/>
          </p:cNvPicPr>
          <p:nvPr/>
        </p:nvPicPr>
        <p:blipFill rotWithShape="1">
          <a:blip r:embed="rId2"/>
          <a:srcRect l="20523" t="14133" r="51092" b="14328"/>
          <a:stretch/>
        </p:blipFill>
        <p:spPr>
          <a:xfrm>
            <a:off x="5706710" y="1745688"/>
            <a:ext cx="3143161" cy="4297680"/>
          </a:xfrm>
          <a:prstGeom prst="rect">
            <a:avLst/>
          </a:prstGeom>
        </p:spPr>
      </p:pic>
      <p:pic>
        <p:nvPicPr>
          <p:cNvPr id="3" name="Picture 2">
            <a:extLst>
              <a:ext uri="{FF2B5EF4-FFF2-40B4-BE49-F238E27FC236}">
                <a16:creationId xmlns:a16="http://schemas.microsoft.com/office/drawing/2014/main" id="{E01B5BB5-19C9-4333-8771-BC18D06FFA1C}"/>
              </a:ext>
            </a:extLst>
          </p:cNvPr>
          <p:cNvPicPr>
            <a:picLocks noChangeAspect="1"/>
          </p:cNvPicPr>
          <p:nvPr/>
        </p:nvPicPr>
        <p:blipFill rotWithShape="1">
          <a:blip r:embed="rId3"/>
          <a:srcRect l="26841" t="15571" r="27575" b="10866"/>
          <a:stretch/>
        </p:blipFill>
        <p:spPr>
          <a:xfrm>
            <a:off x="0" y="1761293"/>
            <a:ext cx="5762477" cy="5044966"/>
          </a:xfrm>
          <a:prstGeom prst="rect">
            <a:avLst/>
          </a:prstGeom>
        </p:spPr>
      </p:pic>
      <p:pic>
        <p:nvPicPr>
          <p:cNvPr id="7" name="Picture 6">
            <a:extLst>
              <a:ext uri="{FF2B5EF4-FFF2-40B4-BE49-F238E27FC236}">
                <a16:creationId xmlns:a16="http://schemas.microsoft.com/office/drawing/2014/main" id="{C50E36F8-5485-4A95-A365-E6604E786371}"/>
              </a:ext>
            </a:extLst>
          </p:cNvPr>
          <p:cNvPicPr>
            <a:picLocks noChangeAspect="1"/>
          </p:cNvPicPr>
          <p:nvPr/>
        </p:nvPicPr>
        <p:blipFill rotWithShape="1">
          <a:blip r:embed="rId4"/>
          <a:srcRect l="50306" t="27535" r="21535" b="19589"/>
          <a:stretch/>
        </p:blipFill>
        <p:spPr>
          <a:xfrm>
            <a:off x="8906165" y="2549686"/>
            <a:ext cx="3228016" cy="3283305"/>
          </a:xfrm>
          <a:prstGeom prst="rect">
            <a:avLst/>
          </a:prstGeom>
        </p:spPr>
      </p:pic>
      <p:sp>
        <p:nvSpPr>
          <p:cNvPr id="12" name="TextBox 11">
            <a:extLst>
              <a:ext uri="{FF2B5EF4-FFF2-40B4-BE49-F238E27FC236}">
                <a16:creationId xmlns:a16="http://schemas.microsoft.com/office/drawing/2014/main" id="{1A4404E5-65DD-48F4-B3D9-43EE5EB60229}"/>
              </a:ext>
            </a:extLst>
          </p:cNvPr>
          <p:cNvSpPr txBox="1"/>
          <p:nvPr/>
        </p:nvSpPr>
        <p:spPr>
          <a:xfrm>
            <a:off x="103708" y="540001"/>
            <a:ext cx="5603002" cy="1169551"/>
          </a:xfrm>
          <a:prstGeom prst="rect">
            <a:avLst/>
          </a:prstGeom>
          <a:noFill/>
        </p:spPr>
        <p:txBody>
          <a:bodyPr wrap="square">
            <a:spAutoFit/>
          </a:bodyPr>
          <a:lstStyle/>
          <a:p>
            <a:r>
              <a:rPr lang="en-US" sz="1400" b="0" i="0" dirty="0">
                <a:solidFill>
                  <a:srgbClr val="002060"/>
                </a:solidFill>
                <a:effectLst/>
              </a:rPr>
              <a:t>“There is a common misconception that spending money and following processes is the same thing as making progress. Endless streams of studies, recommendations and PowerPoint presentations are often mistaken as being the end product . . . </a:t>
            </a:r>
            <a:r>
              <a:rPr lang="en-US" sz="1400" b="0" i="0" dirty="0">
                <a:solidFill>
                  <a:srgbClr val="002060"/>
                </a:solidFill>
                <a:effectLst/>
                <a:highlight>
                  <a:srgbClr val="FFFF00"/>
                </a:highlight>
              </a:rPr>
              <a:t>In the current environment, GPS would [only] be a slide deck with well over 1,200 slides, maybe more . . . </a:t>
            </a:r>
            <a:endParaRPr lang="en-US" sz="1400" dirty="0">
              <a:solidFill>
                <a:srgbClr val="002060"/>
              </a:solidFill>
              <a:highlight>
                <a:srgbClr val="FFFF00"/>
              </a:highlight>
            </a:endParaRPr>
          </a:p>
        </p:txBody>
      </p:sp>
      <p:sp>
        <p:nvSpPr>
          <p:cNvPr id="14" name="TextBox 13">
            <a:extLst>
              <a:ext uri="{FF2B5EF4-FFF2-40B4-BE49-F238E27FC236}">
                <a16:creationId xmlns:a16="http://schemas.microsoft.com/office/drawing/2014/main" id="{769B4F77-D572-4D47-BAD9-9C8C1A8085C6}"/>
              </a:ext>
            </a:extLst>
          </p:cNvPr>
          <p:cNvSpPr txBox="1"/>
          <p:nvPr/>
        </p:nvSpPr>
        <p:spPr>
          <a:xfrm>
            <a:off x="5748793" y="6055481"/>
            <a:ext cx="6323744" cy="738664"/>
          </a:xfrm>
          <a:prstGeom prst="rect">
            <a:avLst/>
          </a:prstGeom>
          <a:noFill/>
        </p:spPr>
        <p:txBody>
          <a:bodyPr wrap="square">
            <a:spAutoFit/>
          </a:bodyPr>
          <a:lstStyle/>
          <a:p>
            <a:r>
              <a:rPr lang="en-US" sz="1400" b="1" i="0" dirty="0">
                <a:solidFill>
                  <a:srgbClr val="002060"/>
                </a:solidFill>
                <a:effectLst/>
                <a:highlight>
                  <a:srgbClr val="FFFF00"/>
                </a:highlight>
              </a:rPr>
              <a:t>”Well, Benny, now that we know the thing can fly, all we have to do is improve its range a bit.” </a:t>
            </a:r>
            <a:r>
              <a:rPr lang="en-US" sz="1400" b="1" i="0" dirty="0">
                <a:solidFill>
                  <a:srgbClr val="002060"/>
                </a:solidFill>
                <a:effectLst/>
              </a:rPr>
              <a:t>- </a:t>
            </a:r>
            <a:r>
              <a:rPr lang="en-US" sz="1400" i="0" dirty="0">
                <a:solidFill>
                  <a:srgbClr val="002060"/>
                </a:solidFill>
                <a:effectLst/>
              </a:rPr>
              <a:t>Simon </a:t>
            </a:r>
            <a:r>
              <a:rPr lang="en-US" sz="1400" i="0" dirty="0" err="1">
                <a:solidFill>
                  <a:srgbClr val="002060"/>
                </a:solidFill>
                <a:effectLst/>
              </a:rPr>
              <a:t>Ramo</a:t>
            </a:r>
            <a:r>
              <a:rPr lang="en-US" sz="1400" i="0" dirty="0">
                <a:solidFill>
                  <a:srgbClr val="002060"/>
                </a:solidFill>
                <a:effectLst/>
              </a:rPr>
              <a:t>, founder of TRW, after watching a Vanguard rocket rise about 6 inches off the launch pad before toppling over and exploding spectacularly.</a:t>
            </a:r>
            <a:endParaRPr lang="en-US" sz="1400" dirty="0">
              <a:solidFill>
                <a:srgbClr val="002060"/>
              </a:solidFill>
            </a:endParaRPr>
          </a:p>
        </p:txBody>
      </p:sp>
      <p:sp>
        <p:nvSpPr>
          <p:cNvPr id="16" name="TextBox 15">
            <a:extLst>
              <a:ext uri="{FF2B5EF4-FFF2-40B4-BE49-F238E27FC236}">
                <a16:creationId xmlns:a16="http://schemas.microsoft.com/office/drawing/2014/main" id="{B062DF3E-34C5-4A5E-88CA-2AD6F3BFB192}"/>
              </a:ext>
            </a:extLst>
          </p:cNvPr>
          <p:cNvSpPr txBox="1"/>
          <p:nvPr/>
        </p:nvSpPr>
        <p:spPr>
          <a:xfrm>
            <a:off x="8817599" y="92541"/>
            <a:ext cx="3291088" cy="2246769"/>
          </a:xfrm>
          <a:prstGeom prst="rect">
            <a:avLst/>
          </a:prstGeom>
          <a:noFill/>
        </p:spPr>
        <p:txBody>
          <a:bodyPr wrap="square">
            <a:spAutoFit/>
          </a:bodyPr>
          <a:lstStyle/>
          <a:p>
            <a:r>
              <a:rPr lang="en-US" sz="1400" b="0" i="0" dirty="0">
                <a:solidFill>
                  <a:srgbClr val="002060"/>
                </a:solidFill>
                <a:effectLst/>
              </a:rPr>
              <a:t>In the intervening years, the Chinese have assembled a superb and diverse national PNT architecture, often using inferior parts. Got bad clocks? Add in a crosslink. Oh, and that’s a whole new set of capabilities. </a:t>
            </a:r>
            <a:r>
              <a:rPr lang="en-US" sz="1400" b="0" i="0" dirty="0">
                <a:solidFill>
                  <a:srgbClr val="002060"/>
                </a:solidFill>
                <a:effectLst/>
                <a:highlight>
                  <a:srgbClr val="FFFF00"/>
                </a:highlight>
              </a:rPr>
              <a:t>The Chinese deploy loosely integrated but diverse systems and leave it up to the user community to figure out how best to use the tools in the toolbox. This is missing in our current policy.”</a:t>
            </a:r>
            <a:endParaRPr lang="en-US" sz="1400" dirty="0">
              <a:solidFill>
                <a:srgbClr val="002060"/>
              </a:solidFill>
              <a:highlight>
                <a:srgbClr val="FFFF00"/>
              </a:highlight>
            </a:endParaRPr>
          </a:p>
        </p:txBody>
      </p:sp>
      <p:sp>
        <p:nvSpPr>
          <p:cNvPr id="18" name="TextBox 17">
            <a:extLst>
              <a:ext uri="{FF2B5EF4-FFF2-40B4-BE49-F238E27FC236}">
                <a16:creationId xmlns:a16="http://schemas.microsoft.com/office/drawing/2014/main" id="{3A484DBC-8DF7-4CFB-8BBC-5B9D4A7DE135}"/>
              </a:ext>
            </a:extLst>
          </p:cNvPr>
          <p:cNvSpPr txBox="1"/>
          <p:nvPr/>
        </p:nvSpPr>
        <p:spPr>
          <a:xfrm>
            <a:off x="5844505" y="128469"/>
            <a:ext cx="3017234" cy="1600438"/>
          </a:xfrm>
          <a:prstGeom prst="rect">
            <a:avLst/>
          </a:prstGeom>
          <a:noFill/>
        </p:spPr>
        <p:txBody>
          <a:bodyPr wrap="square">
            <a:spAutoFit/>
          </a:bodyPr>
          <a:lstStyle/>
          <a:p>
            <a:r>
              <a:rPr lang="en-US" sz="1400" b="0" i="0" dirty="0">
                <a:solidFill>
                  <a:srgbClr val="002060"/>
                </a:solidFill>
                <a:effectLst/>
              </a:rPr>
              <a:t>The Chinese have an experimentalist’s approach to engineering. In the early days of </a:t>
            </a:r>
            <a:r>
              <a:rPr lang="en-US" sz="1400" b="0" i="0" dirty="0" err="1">
                <a:solidFill>
                  <a:srgbClr val="002060"/>
                </a:solidFill>
                <a:effectLst/>
                <a:highlight>
                  <a:srgbClr val="FFFF00"/>
                </a:highlight>
              </a:rPr>
              <a:t>BeiDou</a:t>
            </a:r>
            <a:r>
              <a:rPr lang="en-US" sz="1400" b="0" i="0" dirty="0">
                <a:solidFill>
                  <a:srgbClr val="002060"/>
                </a:solidFill>
                <a:effectLst/>
              </a:rPr>
              <a:t> (ca. 1999), the system comprised of two aging comms grade bent-pipe transponders in GEO </a:t>
            </a:r>
            <a:r>
              <a:rPr lang="en-US" sz="1400" b="0" i="0" dirty="0">
                <a:solidFill>
                  <a:srgbClr val="002060"/>
                </a:solidFill>
                <a:effectLst/>
                <a:highlight>
                  <a:srgbClr val="FFFF00"/>
                </a:highlight>
              </a:rPr>
              <a:t>with orbital station keeping so bad it could have been a feature of the system. </a:t>
            </a:r>
            <a:endParaRPr lang="en-US" sz="1400" dirty="0">
              <a:solidFill>
                <a:srgbClr val="002060"/>
              </a:solidFill>
              <a:highlight>
                <a:srgbClr val="FFFF00"/>
              </a:highlight>
            </a:endParaRPr>
          </a:p>
        </p:txBody>
      </p:sp>
      <p:sp>
        <p:nvSpPr>
          <p:cNvPr id="22" name="TextBox 21">
            <a:extLst>
              <a:ext uri="{FF2B5EF4-FFF2-40B4-BE49-F238E27FC236}">
                <a16:creationId xmlns:a16="http://schemas.microsoft.com/office/drawing/2014/main" id="{D18AEE8D-822E-4A44-9525-5B4376A91BEB}"/>
              </a:ext>
            </a:extLst>
          </p:cNvPr>
          <p:cNvSpPr txBox="1"/>
          <p:nvPr/>
        </p:nvSpPr>
        <p:spPr>
          <a:xfrm>
            <a:off x="1086233" y="42959"/>
            <a:ext cx="4332661" cy="523220"/>
          </a:xfrm>
          <a:prstGeom prst="rect">
            <a:avLst/>
          </a:prstGeom>
          <a:noFill/>
        </p:spPr>
        <p:txBody>
          <a:bodyPr wrap="square">
            <a:spAutoFit/>
          </a:bodyPr>
          <a:lstStyle/>
          <a:p>
            <a:pPr algn="ctr"/>
            <a:r>
              <a:rPr lang="en-US" sz="1400" b="1" i="0" dirty="0">
                <a:solidFill>
                  <a:srgbClr val="002060"/>
                </a:solidFill>
                <a:effectLst/>
                <a:highlight>
                  <a:srgbClr val="FFFF00"/>
                </a:highlight>
              </a:rPr>
              <a:t>Time For Action: We Must Fail Before We Can Succeed</a:t>
            </a:r>
          </a:p>
          <a:p>
            <a:pPr algn="ctr"/>
            <a:r>
              <a:rPr lang="en-US" sz="1400" b="1" dirty="0">
                <a:solidFill>
                  <a:srgbClr val="002060"/>
                </a:solidFill>
              </a:rPr>
              <a:t>	Logan Scott, </a:t>
            </a:r>
            <a:r>
              <a:rPr lang="en-US" sz="1400" i="1" dirty="0">
                <a:solidFill>
                  <a:srgbClr val="002060"/>
                </a:solidFill>
                <a:highlight>
                  <a:srgbClr val="FFFF00"/>
                </a:highlight>
              </a:rPr>
              <a:t>Inside GNSS</a:t>
            </a:r>
            <a:r>
              <a:rPr lang="en-US" sz="1400" dirty="0">
                <a:solidFill>
                  <a:srgbClr val="002060"/>
                </a:solidFill>
                <a:highlight>
                  <a:srgbClr val="FFFF00"/>
                </a:highlight>
              </a:rPr>
              <a:t>, August 2, 2022</a:t>
            </a:r>
            <a:endParaRPr lang="en-US" sz="1400" dirty="0">
              <a:solidFill>
                <a:srgbClr val="002060"/>
              </a:solidFill>
              <a:effectLst/>
              <a:highlight>
                <a:srgbClr val="FFFF00"/>
              </a:highlight>
            </a:endParaRPr>
          </a:p>
        </p:txBody>
      </p:sp>
      <p:sp>
        <p:nvSpPr>
          <p:cNvPr id="11" name="TextBox 10">
            <a:extLst>
              <a:ext uri="{FF2B5EF4-FFF2-40B4-BE49-F238E27FC236}">
                <a16:creationId xmlns:a16="http://schemas.microsoft.com/office/drawing/2014/main" id="{FFC3F3BD-FBCB-4AF6-89E0-B160ACBE1ADB}"/>
              </a:ext>
            </a:extLst>
          </p:cNvPr>
          <p:cNvSpPr txBox="1"/>
          <p:nvPr/>
        </p:nvSpPr>
        <p:spPr>
          <a:xfrm>
            <a:off x="68183" y="6389561"/>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46</a:t>
            </a:fld>
            <a:endParaRPr lang="en-US" b="1" dirty="0"/>
          </a:p>
        </p:txBody>
      </p:sp>
      <p:sp>
        <p:nvSpPr>
          <p:cNvPr id="2" name="TextBox 1">
            <a:extLst>
              <a:ext uri="{FF2B5EF4-FFF2-40B4-BE49-F238E27FC236}">
                <a16:creationId xmlns:a16="http://schemas.microsoft.com/office/drawing/2014/main" id="{0FF08DBA-233E-E526-0722-C5237A236F14}"/>
              </a:ext>
            </a:extLst>
          </p:cNvPr>
          <p:cNvSpPr txBox="1"/>
          <p:nvPr/>
        </p:nvSpPr>
        <p:spPr>
          <a:xfrm>
            <a:off x="3659516" y="2106034"/>
            <a:ext cx="1429237" cy="369332"/>
          </a:xfrm>
          <a:prstGeom prst="rect">
            <a:avLst/>
          </a:prstGeom>
          <a:noFill/>
        </p:spPr>
        <p:txBody>
          <a:bodyPr wrap="none" rtlCol="0">
            <a:spAutoFit/>
          </a:bodyPr>
          <a:lstStyle/>
          <a:p>
            <a:r>
              <a:rPr lang="en-US" b="1" dirty="0">
                <a:solidFill>
                  <a:schemeClr val="bg1"/>
                </a:solidFill>
              </a:rPr>
              <a:t>August, 2022</a:t>
            </a:r>
          </a:p>
        </p:txBody>
      </p:sp>
    </p:spTree>
    <p:extLst>
      <p:ext uri="{BB962C8B-B14F-4D97-AF65-F5344CB8AC3E}">
        <p14:creationId xmlns:p14="http://schemas.microsoft.com/office/powerpoint/2010/main" val="527499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C550631-4A5E-429F-9376-35CD9A2F22B2}"/>
              </a:ext>
            </a:extLst>
          </p:cNvPr>
          <p:cNvPicPr>
            <a:picLocks noChangeAspect="1"/>
          </p:cNvPicPr>
          <p:nvPr/>
        </p:nvPicPr>
        <p:blipFill rotWithShape="1">
          <a:blip r:embed="rId2"/>
          <a:srcRect l="20523" t="14133" r="51092" b="14328"/>
          <a:stretch/>
        </p:blipFill>
        <p:spPr>
          <a:xfrm>
            <a:off x="5706710" y="1745688"/>
            <a:ext cx="3143161" cy="4297680"/>
          </a:xfrm>
          <a:prstGeom prst="rect">
            <a:avLst/>
          </a:prstGeom>
        </p:spPr>
      </p:pic>
      <p:pic>
        <p:nvPicPr>
          <p:cNvPr id="3" name="Picture 2">
            <a:extLst>
              <a:ext uri="{FF2B5EF4-FFF2-40B4-BE49-F238E27FC236}">
                <a16:creationId xmlns:a16="http://schemas.microsoft.com/office/drawing/2014/main" id="{E01B5BB5-19C9-4333-8771-BC18D06FFA1C}"/>
              </a:ext>
            </a:extLst>
          </p:cNvPr>
          <p:cNvPicPr>
            <a:picLocks noChangeAspect="1"/>
          </p:cNvPicPr>
          <p:nvPr/>
        </p:nvPicPr>
        <p:blipFill rotWithShape="1">
          <a:blip r:embed="rId3"/>
          <a:srcRect l="26841" t="15571" r="27575" b="10866"/>
          <a:stretch/>
        </p:blipFill>
        <p:spPr>
          <a:xfrm>
            <a:off x="0" y="1761293"/>
            <a:ext cx="5762477" cy="5044966"/>
          </a:xfrm>
          <a:prstGeom prst="rect">
            <a:avLst/>
          </a:prstGeom>
        </p:spPr>
      </p:pic>
      <p:pic>
        <p:nvPicPr>
          <p:cNvPr id="7" name="Picture 6">
            <a:extLst>
              <a:ext uri="{FF2B5EF4-FFF2-40B4-BE49-F238E27FC236}">
                <a16:creationId xmlns:a16="http://schemas.microsoft.com/office/drawing/2014/main" id="{C50E36F8-5485-4A95-A365-E6604E786371}"/>
              </a:ext>
            </a:extLst>
          </p:cNvPr>
          <p:cNvPicPr>
            <a:picLocks noChangeAspect="1"/>
          </p:cNvPicPr>
          <p:nvPr/>
        </p:nvPicPr>
        <p:blipFill rotWithShape="1">
          <a:blip r:embed="rId4"/>
          <a:srcRect l="50306" t="27535" r="21535" b="19589"/>
          <a:stretch/>
        </p:blipFill>
        <p:spPr>
          <a:xfrm>
            <a:off x="8906165" y="2549686"/>
            <a:ext cx="3228016" cy="3283305"/>
          </a:xfrm>
          <a:prstGeom prst="rect">
            <a:avLst/>
          </a:prstGeom>
        </p:spPr>
      </p:pic>
      <p:sp>
        <p:nvSpPr>
          <p:cNvPr id="12" name="TextBox 11">
            <a:extLst>
              <a:ext uri="{FF2B5EF4-FFF2-40B4-BE49-F238E27FC236}">
                <a16:creationId xmlns:a16="http://schemas.microsoft.com/office/drawing/2014/main" id="{1A4404E5-65DD-48F4-B3D9-43EE5EB60229}"/>
              </a:ext>
            </a:extLst>
          </p:cNvPr>
          <p:cNvSpPr txBox="1"/>
          <p:nvPr/>
        </p:nvSpPr>
        <p:spPr>
          <a:xfrm>
            <a:off x="103708" y="540001"/>
            <a:ext cx="5603002" cy="1169551"/>
          </a:xfrm>
          <a:prstGeom prst="rect">
            <a:avLst/>
          </a:prstGeom>
          <a:noFill/>
        </p:spPr>
        <p:txBody>
          <a:bodyPr wrap="square">
            <a:spAutoFit/>
          </a:bodyPr>
          <a:lstStyle/>
          <a:p>
            <a:r>
              <a:rPr lang="en-US" sz="1400" b="0" i="0" dirty="0">
                <a:solidFill>
                  <a:srgbClr val="002060"/>
                </a:solidFill>
                <a:effectLst/>
              </a:rPr>
              <a:t>“There is a common misconception that spending money and following processes is the same thing as making progress. Endless streams of studies, recommendations and PowerPoint presentations are often mistaken as being the end product . . . </a:t>
            </a:r>
            <a:r>
              <a:rPr lang="en-US" sz="1400" b="0" i="0" dirty="0">
                <a:solidFill>
                  <a:srgbClr val="002060"/>
                </a:solidFill>
                <a:effectLst/>
                <a:highlight>
                  <a:srgbClr val="FFFF00"/>
                </a:highlight>
              </a:rPr>
              <a:t>In the current environment, GPS would [only] be a slide deck with well over 1,200 slides, maybe more . . . </a:t>
            </a:r>
            <a:endParaRPr lang="en-US" sz="1400" dirty="0">
              <a:solidFill>
                <a:srgbClr val="002060"/>
              </a:solidFill>
              <a:highlight>
                <a:srgbClr val="FFFF00"/>
              </a:highlight>
            </a:endParaRPr>
          </a:p>
        </p:txBody>
      </p:sp>
      <p:sp>
        <p:nvSpPr>
          <p:cNvPr id="14" name="TextBox 13">
            <a:extLst>
              <a:ext uri="{FF2B5EF4-FFF2-40B4-BE49-F238E27FC236}">
                <a16:creationId xmlns:a16="http://schemas.microsoft.com/office/drawing/2014/main" id="{769B4F77-D572-4D47-BAD9-9C8C1A8085C6}"/>
              </a:ext>
            </a:extLst>
          </p:cNvPr>
          <p:cNvSpPr txBox="1"/>
          <p:nvPr/>
        </p:nvSpPr>
        <p:spPr>
          <a:xfrm>
            <a:off x="5748793" y="6055481"/>
            <a:ext cx="6323744" cy="738664"/>
          </a:xfrm>
          <a:prstGeom prst="rect">
            <a:avLst/>
          </a:prstGeom>
          <a:noFill/>
        </p:spPr>
        <p:txBody>
          <a:bodyPr wrap="square">
            <a:spAutoFit/>
          </a:bodyPr>
          <a:lstStyle/>
          <a:p>
            <a:r>
              <a:rPr lang="en-US" sz="1400" b="1" i="0" dirty="0">
                <a:solidFill>
                  <a:srgbClr val="002060"/>
                </a:solidFill>
                <a:effectLst/>
              </a:rPr>
              <a:t>”Well, Benny, now that we know the thing can fly, all we have to do is improve its range a bit.” - </a:t>
            </a:r>
            <a:r>
              <a:rPr lang="en-US" sz="1400" i="0" dirty="0">
                <a:solidFill>
                  <a:srgbClr val="002060"/>
                </a:solidFill>
                <a:effectLst/>
              </a:rPr>
              <a:t>Simon </a:t>
            </a:r>
            <a:r>
              <a:rPr lang="en-US" sz="1400" i="0" dirty="0" err="1">
                <a:solidFill>
                  <a:srgbClr val="002060"/>
                </a:solidFill>
                <a:effectLst/>
              </a:rPr>
              <a:t>Ramo</a:t>
            </a:r>
            <a:r>
              <a:rPr lang="en-US" sz="1400" i="0" dirty="0">
                <a:solidFill>
                  <a:srgbClr val="002060"/>
                </a:solidFill>
                <a:effectLst/>
              </a:rPr>
              <a:t>, founder of TRW, after watching a Vanguard rocket rise about 6 inches off the launch pad before toppling over and exploding spectacularly.</a:t>
            </a:r>
            <a:endParaRPr lang="en-US" sz="1400" dirty="0">
              <a:solidFill>
                <a:srgbClr val="002060"/>
              </a:solidFill>
            </a:endParaRPr>
          </a:p>
        </p:txBody>
      </p:sp>
      <p:sp>
        <p:nvSpPr>
          <p:cNvPr id="16" name="TextBox 15">
            <a:extLst>
              <a:ext uri="{FF2B5EF4-FFF2-40B4-BE49-F238E27FC236}">
                <a16:creationId xmlns:a16="http://schemas.microsoft.com/office/drawing/2014/main" id="{B062DF3E-34C5-4A5E-88CA-2AD6F3BFB192}"/>
              </a:ext>
            </a:extLst>
          </p:cNvPr>
          <p:cNvSpPr txBox="1"/>
          <p:nvPr/>
        </p:nvSpPr>
        <p:spPr>
          <a:xfrm>
            <a:off x="8817599" y="92541"/>
            <a:ext cx="3291088" cy="2246769"/>
          </a:xfrm>
          <a:prstGeom prst="rect">
            <a:avLst/>
          </a:prstGeom>
          <a:noFill/>
        </p:spPr>
        <p:txBody>
          <a:bodyPr wrap="square">
            <a:spAutoFit/>
          </a:bodyPr>
          <a:lstStyle/>
          <a:p>
            <a:r>
              <a:rPr lang="en-US" sz="1400" b="0" i="0" dirty="0">
                <a:solidFill>
                  <a:srgbClr val="002060"/>
                </a:solidFill>
                <a:effectLst/>
              </a:rPr>
              <a:t>In the intervening years, the Chinese have assembled a superb and diverse national PNT architecture, often using inferior parts. Got bad clocks? Add in a crosslink. Oh, and that’s a whole new set of capabilities. </a:t>
            </a:r>
            <a:r>
              <a:rPr lang="en-US" sz="1400" b="0" i="0" dirty="0">
                <a:solidFill>
                  <a:srgbClr val="002060"/>
                </a:solidFill>
                <a:effectLst/>
                <a:highlight>
                  <a:srgbClr val="FFFF00"/>
                </a:highlight>
              </a:rPr>
              <a:t>The Chinese deploy loosely integrated but diverse systems and leave it up to the user community to figure out how best to use the tools in the toolbox. This is missing in our current policy.”</a:t>
            </a:r>
            <a:endParaRPr lang="en-US" sz="1400" dirty="0">
              <a:solidFill>
                <a:srgbClr val="002060"/>
              </a:solidFill>
              <a:highlight>
                <a:srgbClr val="FFFF00"/>
              </a:highlight>
            </a:endParaRPr>
          </a:p>
        </p:txBody>
      </p:sp>
      <p:sp>
        <p:nvSpPr>
          <p:cNvPr id="18" name="TextBox 17">
            <a:extLst>
              <a:ext uri="{FF2B5EF4-FFF2-40B4-BE49-F238E27FC236}">
                <a16:creationId xmlns:a16="http://schemas.microsoft.com/office/drawing/2014/main" id="{3A484DBC-8DF7-4CFB-8BBC-5B9D4A7DE135}"/>
              </a:ext>
            </a:extLst>
          </p:cNvPr>
          <p:cNvSpPr txBox="1"/>
          <p:nvPr/>
        </p:nvSpPr>
        <p:spPr>
          <a:xfrm>
            <a:off x="5844505" y="128469"/>
            <a:ext cx="3017234" cy="1600438"/>
          </a:xfrm>
          <a:prstGeom prst="rect">
            <a:avLst/>
          </a:prstGeom>
          <a:noFill/>
        </p:spPr>
        <p:txBody>
          <a:bodyPr wrap="square">
            <a:spAutoFit/>
          </a:bodyPr>
          <a:lstStyle/>
          <a:p>
            <a:r>
              <a:rPr lang="en-US" sz="1400" b="0" i="0" dirty="0">
                <a:solidFill>
                  <a:srgbClr val="002060"/>
                </a:solidFill>
                <a:effectLst/>
              </a:rPr>
              <a:t>The Chinese have an experimentalist’s approach to engineering. In the early days of </a:t>
            </a:r>
            <a:r>
              <a:rPr lang="en-US" sz="1400" b="0" i="0" dirty="0" err="1">
                <a:solidFill>
                  <a:srgbClr val="002060"/>
                </a:solidFill>
                <a:effectLst/>
              </a:rPr>
              <a:t>BeiDou</a:t>
            </a:r>
            <a:r>
              <a:rPr lang="en-US" sz="1400" b="0" i="0" dirty="0">
                <a:solidFill>
                  <a:srgbClr val="002060"/>
                </a:solidFill>
                <a:effectLst/>
              </a:rPr>
              <a:t> (ca. 1999), the system comprised of two aging comms grade bent-pipe transponders in GEO </a:t>
            </a:r>
            <a:r>
              <a:rPr lang="en-US" sz="1400" b="0" i="0" dirty="0">
                <a:solidFill>
                  <a:srgbClr val="002060"/>
                </a:solidFill>
                <a:effectLst/>
                <a:highlight>
                  <a:srgbClr val="FFFF00"/>
                </a:highlight>
              </a:rPr>
              <a:t>with orbital station keeping so bad it could have been a feature of the system. </a:t>
            </a:r>
            <a:endParaRPr lang="en-US" sz="1400" dirty="0">
              <a:solidFill>
                <a:srgbClr val="002060"/>
              </a:solidFill>
              <a:highlight>
                <a:srgbClr val="FFFF00"/>
              </a:highlight>
            </a:endParaRPr>
          </a:p>
        </p:txBody>
      </p:sp>
      <p:sp>
        <p:nvSpPr>
          <p:cNvPr id="22" name="TextBox 21">
            <a:extLst>
              <a:ext uri="{FF2B5EF4-FFF2-40B4-BE49-F238E27FC236}">
                <a16:creationId xmlns:a16="http://schemas.microsoft.com/office/drawing/2014/main" id="{D18AEE8D-822E-4A44-9525-5B4376A91BEB}"/>
              </a:ext>
            </a:extLst>
          </p:cNvPr>
          <p:cNvSpPr txBox="1"/>
          <p:nvPr/>
        </p:nvSpPr>
        <p:spPr>
          <a:xfrm>
            <a:off x="1086233" y="42959"/>
            <a:ext cx="4332661" cy="523220"/>
          </a:xfrm>
          <a:prstGeom prst="rect">
            <a:avLst/>
          </a:prstGeom>
          <a:noFill/>
        </p:spPr>
        <p:txBody>
          <a:bodyPr wrap="square">
            <a:spAutoFit/>
          </a:bodyPr>
          <a:lstStyle/>
          <a:p>
            <a:pPr algn="ctr"/>
            <a:r>
              <a:rPr lang="en-US" sz="1400" b="1" i="0" dirty="0">
                <a:solidFill>
                  <a:srgbClr val="002060"/>
                </a:solidFill>
                <a:effectLst/>
                <a:highlight>
                  <a:srgbClr val="FFFF00"/>
                </a:highlight>
              </a:rPr>
              <a:t>Time For Action: We Must Fail Before We Can Succeed</a:t>
            </a:r>
          </a:p>
          <a:p>
            <a:pPr algn="ctr"/>
            <a:r>
              <a:rPr lang="en-US" sz="1400" b="1" dirty="0">
                <a:solidFill>
                  <a:srgbClr val="002060"/>
                </a:solidFill>
              </a:rPr>
              <a:t>	Logan Scott, </a:t>
            </a:r>
            <a:r>
              <a:rPr lang="en-US" sz="1400" i="1" dirty="0">
                <a:solidFill>
                  <a:srgbClr val="002060"/>
                </a:solidFill>
              </a:rPr>
              <a:t>Inside GNSS</a:t>
            </a:r>
            <a:r>
              <a:rPr lang="en-US" sz="1400" dirty="0">
                <a:solidFill>
                  <a:srgbClr val="002060"/>
                </a:solidFill>
              </a:rPr>
              <a:t>, August 2, 2022</a:t>
            </a:r>
            <a:endParaRPr lang="en-US" sz="1400" dirty="0">
              <a:solidFill>
                <a:srgbClr val="002060"/>
              </a:solidFill>
              <a:effectLst/>
            </a:endParaRPr>
          </a:p>
        </p:txBody>
      </p:sp>
      <p:pic>
        <p:nvPicPr>
          <p:cNvPr id="4" name="Picture 3">
            <a:extLst>
              <a:ext uri="{FF2B5EF4-FFF2-40B4-BE49-F238E27FC236}">
                <a16:creationId xmlns:a16="http://schemas.microsoft.com/office/drawing/2014/main" id="{2BB53311-1E04-4B0F-2130-3F738450B240}"/>
              </a:ext>
            </a:extLst>
          </p:cNvPr>
          <p:cNvPicPr>
            <a:picLocks noChangeAspect="1"/>
          </p:cNvPicPr>
          <p:nvPr/>
        </p:nvPicPr>
        <p:blipFill rotWithShape="1">
          <a:blip r:embed="rId5"/>
          <a:srcRect l="16220" t="25063" r="30477" b="4465"/>
          <a:stretch/>
        </p:blipFill>
        <p:spPr>
          <a:xfrm>
            <a:off x="-7267" y="719472"/>
            <a:ext cx="5820022" cy="5444456"/>
          </a:xfrm>
          <a:prstGeom prst="rect">
            <a:avLst/>
          </a:prstGeom>
        </p:spPr>
      </p:pic>
      <p:pic>
        <p:nvPicPr>
          <p:cNvPr id="6" name="Picture 5">
            <a:extLst>
              <a:ext uri="{FF2B5EF4-FFF2-40B4-BE49-F238E27FC236}">
                <a16:creationId xmlns:a16="http://schemas.microsoft.com/office/drawing/2014/main" id="{11A31C8F-60BA-86D0-4BBE-970AA1DD0DFD}"/>
              </a:ext>
            </a:extLst>
          </p:cNvPr>
          <p:cNvPicPr>
            <a:picLocks noChangeAspect="1"/>
          </p:cNvPicPr>
          <p:nvPr/>
        </p:nvPicPr>
        <p:blipFill rotWithShape="1">
          <a:blip r:embed="rId5"/>
          <a:srcRect l="-1" t="10129" r="40669" b="77914"/>
          <a:stretch/>
        </p:blipFill>
        <p:spPr>
          <a:xfrm>
            <a:off x="-6350" y="-5368"/>
            <a:ext cx="5750748" cy="820000"/>
          </a:xfrm>
          <a:prstGeom prst="rect">
            <a:avLst/>
          </a:prstGeom>
        </p:spPr>
      </p:pic>
      <p:sp>
        <p:nvSpPr>
          <p:cNvPr id="8" name="Rectangle 7">
            <a:extLst>
              <a:ext uri="{FF2B5EF4-FFF2-40B4-BE49-F238E27FC236}">
                <a16:creationId xmlns:a16="http://schemas.microsoft.com/office/drawing/2014/main" id="{24C5AF17-AC1A-B2D4-CDCF-E4B117CA3E7E}"/>
              </a:ext>
            </a:extLst>
          </p:cNvPr>
          <p:cNvSpPr/>
          <p:nvPr/>
        </p:nvSpPr>
        <p:spPr>
          <a:xfrm>
            <a:off x="-18078" y="6138529"/>
            <a:ext cx="5762476" cy="683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They</a:t>
            </a:r>
          </a:p>
        </p:txBody>
      </p:sp>
      <p:sp>
        <p:nvSpPr>
          <p:cNvPr id="11" name="TextBox 10">
            <a:extLst>
              <a:ext uri="{FF2B5EF4-FFF2-40B4-BE49-F238E27FC236}">
                <a16:creationId xmlns:a16="http://schemas.microsoft.com/office/drawing/2014/main" id="{FFC3F3BD-FBCB-4AF6-89E0-B160ACBE1ADB}"/>
              </a:ext>
            </a:extLst>
          </p:cNvPr>
          <p:cNvSpPr txBox="1"/>
          <p:nvPr/>
        </p:nvSpPr>
        <p:spPr>
          <a:xfrm>
            <a:off x="68183" y="6389561"/>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47</a:t>
            </a:fld>
            <a:endParaRPr lang="en-US" b="1" dirty="0"/>
          </a:p>
        </p:txBody>
      </p:sp>
      <p:sp>
        <p:nvSpPr>
          <p:cNvPr id="9" name="TextBox 8">
            <a:extLst>
              <a:ext uri="{FF2B5EF4-FFF2-40B4-BE49-F238E27FC236}">
                <a16:creationId xmlns:a16="http://schemas.microsoft.com/office/drawing/2014/main" id="{2BC91071-C44D-D85C-E9F0-C62432A1FA78}"/>
              </a:ext>
            </a:extLst>
          </p:cNvPr>
          <p:cNvSpPr txBox="1"/>
          <p:nvPr/>
        </p:nvSpPr>
        <p:spPr>
          <a:xfrm>
            <a:off x="915344" y="6138528"/>
            <a:ext cx="4503550" cy="646331"/>
          </a:xfrm>
          <a:prstGeom prst="rect">
            <a:avLst/>
          </a:prstGeom>
          <a:noFill/>
        </p:spPr>
        <p:txBody>
          <a:bodyPr wrap="square" rtlCol="0">
            <a:spAutoFit/>
          </a:bodyPr>
          <a:lstStyle/>
          <a:p>
            <a:r>
              <a:rPr lang="en-US" b="1" dirty="0">
                <a:solidFill>
                  <a:srgbClr val="FF0000"/>
                </a:solidFill>
              </a:rPr>
              <a:t>They all said I’d never make it as a comedian.</a:t>
            </a:r>
          </a:p>
          <a:p>
            <a:r>
              <a:rPr lang="en-US" b="1" dirty="0">
                <a:solidFill>
                  <a:srgbClr val="FF0000"/>
                </a:solidFill>
              </a:rPr>
              <a:t>Well, nobody’s laughing now! </a:t>
            </a:r>
          </a:p>
        </p:txBody>
      </p:sp>
      <p:sp>
        <p:nvSpPr>
          <p:cNvPr id="2" name="TextBox 1">
            <a:extLst>
              <a:ext uri="{FF2B5EF4-FFF2-40B4-BE49-F238E27FC236}">
                <a16:creationId xmlns:a16="http://schemas.microsoft.com/office/drawing/2014/main" id="{2C0007E9-DDD5-37A8-3BD3-A8D30CB20475}"/>
              </a:ext>
            </a:extLst>
          </p:cNvPr>
          <p:cNvSpPr txBox="1"/>
          <p:nvPr/>
        </p:nvSpPr>
        <p:spPr>
          <a:xfrm>
            <a:off x="3452009" y="165474"/>
            <a:ext cx="1966885" cy="369332"/>
          </a:xfrm>
          <a:prstGeom prst="rect">
            <a:avLst/>
          </a:prstGeom>
          <a:noFill/>
        </p:spPr>
        <p:txBody>
          <a:bodyPr wrap="none" rtlCol="0">
            <a:spAutoFit/>
          </a:bodyPr>
          <a:lstStyle/>
          <a:p>
            <a:r>
              <a:rPr lang="en-US" b="1" dirty="0">
                <a:solidFill>
                  <a:schemeClr val="bg1"/>
                </a:solidFill>
              </a:rPr>
              <a:t>September 6, 2022</a:t>
            </a:r>
          </a:p>
        </p:txBody>
      </p:sp>
    </p:spTree>
    <p:extLst>
      <p:ext uri="{BB962C8B-B14F-4D97-AF65-F5344CB8AC3E}">
        <p14:creationId xmlns:p14="http://schemas.microsoft.com/office/powerpoint/2010/main" val="1982272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15">
            <a:extLst>
              <a:ext uri="{FF2B5EF4-FFF2-40B4-BE49-F238E27FC236}">
                <a16:creationId xmlns:a16="http://schemas.microsoft.com/office/drawing/2014/main" id="{B01DA795-8CAC-4668-8D56-0A60D30F81CD}"/>
              </a:ext>
            </a:extLst>
          </p:cNvPr>
          <p:cNvGraphicFramePr>
            <a:graphicFrameLocks noGrp="1"/>
          </p:cNvGraphicFramePr>
          <p:nvPr>
            <p:extLst>
              <p:ext uri="{D42A27DB-BD31-4B8C-83A1-F6EECF244321}">
                <p14:modId xmlns:p14="http://schemas.microsoft.com/office/powerpoint/2010/main" val="1543014122"/>
              </p:ext>
            </p:extLst>
          </p:nvPr>
        </p:nvGraphicFramePr>
        <p:xfrm>
          <a:off x="8588039" y="4420917"/>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sp>
        <p:nvSpPr>
          <p:cNvPr id="6" name="TextBox 5">
            <a:extLst>
              <a:ext uri="{FF2B5EF4-FFF2-40B4-BE49-F238E27FC236}">
                <a16:creationId xmlns:a16="http://schemas.microsoft.com/office/drawing/2014/main" id="{61E75760-3B6A-45A6-A6B6-82501BDAD8D5}"/>
              </a:ext>
            </a:extLst>
          </p:cNvPr>
          <p:cNvSpPr txBox="1"/>
          <p:nvPr/>
        </p:nvSpPr>
        <p:spPr>
          <a:xfrm>
            <a:off x="3009900" y="122349"/>
            <a:ext cx="8724900" cy="954107"/>
          </a:xfrm>
          <a:prstGeom prst="rect">
            <a:avLst/>
          </a:prstGeom>
          <a:noFill/>
        </p:spPr>
        <p:txBody>
          <a:bodyPr wrap="square" rtlCol="0">
            <a:spAutoFit/>
          </a:bodyPr>
          <a:lstStyle/>
          <a:p>
            <a:pPr algn="ctr"/>
            <a:r>
              <a:rPr lang="en-US" sz="2800" b="1" dirty="0"/>
              <a:t>Quantum cryptography is classical </a:t>
            </a:r>
            <a:r>
              <a:rPr lang="en-US" sz="2800" b="1" dirty="0" err="1"/>
              <a:t>Vernam</a:t>
            </a:r>
            <a:r>
              <a:rPr lang="en-US" sz="2800" b="1" dirty="0"/>
              <a:t> cryptography using a quantum-generated OTP key  </a:t>
            </a:r>
          </a:p>
        </p:txBody>
      </p:sp>
      <p:sp>
        <p:nvSpPr>
          <p:cNvPr id="7" name="TextBox 6">
            <a:extLst>
              <a:ext uri="{FF2B5EF4-FFF2-40B4-BE49-F238E27FC236}">
                <a16:creationId xmlns:a16="http://schemas.microsoft.com/office/drawing/2014/main" id="{7D748B41-40EA-45CC-8513-CE191C186014}"/>
              </a:ext>
            </a:extLst>
          </p:cNvPr>
          <p:cNvSpPr txBox="1"/>
          <p:nvPr/>
        </p:nvSpPr>
        <p:spPr>
          <a:xfrm>
            <a:off x="156298" y="122348"/>
            <a:ext cx="2730111" cy="6524863"/>
          </a:xfrm>
          <a:prstGeom prst="rect">
            <a:avLst/>
          </a:prstGeom>
          <a:solidFill>
            <a:srgbClr val="FFFF00"/>
          </a:solidFill>
          <a:effectLst>
            <a:softEdge rad="12700"/>
          </a:effectLst>
        </p:spPr>
        <p:txBody>
          <a:bodyPr wrap="square" rtlCol="0">
            <a:spAutoFit/>
          </a:bodyPr>
          <a:lstStyle/>
          <a:p>
            <a:r>
              <a:rPr lang="en-US" sz="2400" dirty="0"/>
              <a:t>Create one-time pad </a:t>
            </a:r>
            <a:r>
              <a:rPr lang="en-US" sz="2400" i="1" dirty="0"/>
              <a:t>on demand </a:t>
            </a:r>
            <a:r>
              <a:rPr lang="en-US" sz="2400" dirty="0"/>
              <a:t>using public classical and </a:t>
            </a:r>
            <a:r>
              <a:rPr lang="en-US" sz="2400" b="1" dirty="0"/>
              <a:t>quantum </a:t>
            </a:r>
            <a:r>
              <a:rPr lang="en-US" sz="2400" dirty="0"/>
              <a:t>telecommunication channels</a:t>
            </a:r>
            <a:r>
              <a:rPr lang="en-US" sz="2400" b="1" dirty="0"/>
              <a:t>.</a:t>
            </a:r>
          </a:p>
          <a:p>
            <a:endParaRPr lang="en-US" sz="2400" dirty="0"/>
          </a:p>
          <a:p>
            <a:pPr marL="285743" indent="-285743">
              <a:spcAft>
                <a:spcPts val="400"/>
              </a:spcAft>
              <a:buClr>
                <a:schemeClr val="tx1"/>
              </a:buClr>
              <a:buFont typeface="Wingdings" panose="05000000000000000000" pitchFamily="2" charset="2"/>
              <a:buChar char="§"/>
            </a:pPr>
            <a:r>
              <a:rPr lang="en-US" sz="2400" dirty="0"/>
              <a:t>The digits of </a:t>
            </a:r>
            <a:r>
              <a:rPr lang="en-US" sz="2400" b="1" dirty="0">
                <a:solidFill>
                  <a:srgbClr val="0070C0"/>
                </a:solidFill>
              </a:rPr>
              <a:t>K</a:t>
            </a:r>
            <a:r>
              <a:rPr lang="en-US" sz="2400" dirty="0"/>
              <a:t> are truly random</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have at least as many digits as </a:t>
            </a:r>
            <a:r>
              <a:rPr lang="en-US" sz="2400" b="1" dirty="0">
                <a:solidFill>
                  <a:srgbClr val="FF0000"/>
                </a:solidFill>
              </a:rPr>
              <a:t>M</a:t>
            </a:r>
          </a:p>
          <a:p>
            <a:pPr marL="285743" indent="-285743">
              <a:spcAft>
                <a:spcPts val="400"/>
              </a:spcAft>
              <a:buClr>
                <a:schemeClr val="tx1"/>
              </a:buClr>
              <a:buFont typeface="Wingdings" panose="05000000000000000000" pitchFamily="2" charset="2"/>
              <a:buChar char="§"/>
            </a:pPr>
            <a:r>
              <a:rPr lang="en-US" sz="2400" dirty="0"/>
              <a:t>No part of </a:t>
            </a:r>
            <a:r>
              <a:rPr lang="en-US" sz="2400" b="1" dirty="0">
                <a:solidFill>
                  <a:srgbClr val="0070C0"/>
                </a:solidFill>
              </a:rPr>
              <a:t>K</a:t>
            </a:r>
            <a:r>
              <a:rPr lang="en-US" sz="2400" dirty="0"/>
              <a:t> may ever be reused</a:t>
            </a:r>
          </a:p>
          <a:p>
            <a:pPr marL="285743" indent="-285743">
              <a:spcAft>
                <a:spcPts val="400"/>
              </a:spcAft>
              <a:buClr>
                <a:schemeClr val="tx1"/>
              </a:buClr>
              <a:buFont typeface="Wingdings" panose="05000000000000000000" pitchFamily="2" charset="2"/>
              <a:buChar char="§"/>
            </a:pPr>
            <a:r>
              <a:rPr lang="en-US" sz="2400" b="1" dirty="0">
                <a:solidFill>
                  <a:srgbClr val="0070C0"/>
                </a:solidFill>
              </a:rPr>
              <a:t>K</a:t>
            </a:r>
            <a:r>
              <a:rPr lang="en-US" sz="2400" dirty="0"/>
              <a:t> must remain secret to Alice and Bob</a:t>
            </a:r>
          </a:p>
        </p:txBody>
      </p:sp>
      <p:pic>
        <p:nvPicPr>
          <p:cNvPr id="11" name="Picture 2" descr="Book illustration, 'Drink me,' Alice in Wonderland, 1865 | Alice ...">
            <a:extLst>
              <a:ext uri="{FF2B5EF4-FFF2-40B4-BE49-F238E27FC236}">
                <a16:creationId xmlns:a16="http://schemas.microsoft.com/office/drawing/2014/main" id="{B84FC45D-32D1-44C5-A4C1-05632CB46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557" y="1949203"/>
            <a:ext cx="805815"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atter engaging in rhetoric. Mad Hatter is telling a story to ...">
            <a:extLst>
              <a:ext uri="{FF2B5EF4-FFF2-40B4-BE49-F238E27FC236}">
                <a16:creationId xmlns:a16="http://schemas.microsoft.com/office/drawing/2014/main" id="{D149B6A3-955A-4FB3-9676-9F5BE6C9F2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07" b="7361"/>
          <a:stretch/>
        </p:blipFill>
        <p:spPr bwMode="auto">
          <a:xfrm>
            <a:off x="6881557" y="4397325"/>
            <a:ext cx="842950" cy="9812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998AAF-71FA-4562-A232-EDCE32D65584}"/>
              </a:ext>
            </a:extLst>
          </p:cNvPr>
          <p:cNvSpPr txBox="1"/>
          <p:nvPr/>
        </p:nvSpPr>
        <p:spPr>
          <a:xfrm>
            <a:off x="6999157" y="2850614"/>
            <a:ext cx="570990" cy="307777"/>
          </a:xfrm>
          <a:prstGeom prst="rect">
            <a:avLst/>
          </a:prstGeom>
          <a:noFill/>
        </p:spPr>
        <p:txBody>
          <a:bodyPr wrap="none" rtlCol="0">
            <a:spAutoFit/>
          </a:bodyPr>
          <a:lstStyle/>
          <a:p>
            <a:pPr algn="ctr"/>
            <a:r>
              <a:rPr lang="en-US" sz="1400" b="1" dirty="0">
                <a:latin typeface="Garamond" panose="02020404030301010803" pitchFamily="18" charset="0"/>
              </a:rPr>
              <a:t>Alice</a:t>
            </a:r>
          </a:p>
        </p:txBody>
      </p:sp>
      <p:graphicFrame>
        <p:nvGraphicFramePr>
          <p:cNvPr id="14" name="Table 15">
            <a:extLst>
              <a:ext uri="{FF2B5EF4-FFF2-40B4-BE49-F238E27FC236}">
                <a16:creationId xmlns:a16="http://schemas.microsoft.com/office/drawing/2014/main" id="{9D1B3141-C483-402B-BA4C-A977C3B66285}"/>
              </a:ext>
            </a:extLst>
          </p:cNvPr>
          <p:cNvGraphicFramePr>
            <a:graphicFrameLocks noGrp="1"/>
          </p:cNvGraphicFramePr>
          <p:nvPr/>
        </p:nvGraphicFramePr>
        <p:xfrm>
          <a:off x="8558433" y="4835929"/>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endParaRPr lang="en-US" sz="240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dirty="0"/>
                    </a:p>
                  </a:txBody>
                  <a:tcPr>
                    <a:noFill/>
                  </a:tcPr>
                </a:tc>
                <a:tc>
                  <a:txBody>
                    <a:bodyPr/>
                    <a:lstStyle/>
                    <a:p>
                      <a:endParaRPr lang="en-US" sz="2400" dirty="0"/>
                    </a:p>
                  </a:txBody>
                  <a:tcPr>
                    <a:noFill/>
                  </a:tcPr>
                </a:tc>
                <a:tc>
                  <a:txBody>
                    <a:bodyPr/>
                    <a:lstStyle/>
                    <a:p>
                      <a:endParaRPr lang="en-US" sz="2400"/>
                    </a:p>
                  </a:txBody>
                  <a:tcPr>
                    <a:noFill/>
                  </a:tcPr>
                </a:tc>
                <a:tc>
                  <a:txBody>
                    <a:bodyPr/>
                    <a:lstStyle/>
                    <a:p>
                      <a:endParaRPr lang="en-US" sz="2400"/>
                    </a:p>
                  </a:txBody>
                  <a:tcPr>
                    <a:noFill/>
                  </a:tcPr>
                </a:tc>
                <a:tc>
                  <a:txBody>
                    <a:bodyPr/>
                    <a:lstStyle/>
                    <a:p>
                      <a:endParaRPr lang="en-US" sz="2400" dirty="0"/>
                    </a:p>
                  </a:txBody>
                  <a:tcPr>
                    <a:noFill/>
                  </a:tcPr>
                </a:tc>
                <a:extLst>
                  <a:ext uri="{0D108BD9-81ED-4DB2-BD59-A6C34878D82A}">
                    <a16:rowId xmlns:a16="http://schemas.microsoft.com/office/drawing/2014/main" val="102163539"/>
                  </a:ext>
                </a:extLst>
              </a:tr>
            </a:tbl>
          </a:graphicData>
        </a:graphic>
      </p:graphicFrame>
      <p:sp>
        <p:nvSpPr>
          <p:cNvPr id="16" name="TextBox 15">
            <a:extLst>
              <a:ext uri="{FF2B5EF4-FFF2-40B4-BE49-F238E27FC236}">
                <a16:creationId xmlns:a16="http://schemas.microsoft.com/office/drawing/2014/main" id="{D796ED92-8F05-4679-AA64-6BFB865B38B2}"/>
              </a:ext>
            </a:extLst>
          </p:cNvPr>
          <p:cNvSpPr txBox="1"/>
          <p:nvPr/>
        </p:nvSpPr>
        <p:spPr>
          <a:xfrm>
            <a:off x="7095322" y="5330451"/>
            <a:ext cx="498855" cy="307777"/>
          </a:xfrm>
          <a:prstGeom prst="rect">
            <a:avLst/>
          </a:prstGeom>
          <a:noFill/>
        </p:spPr>
        <p:txBody>
          <a:bodyPr wrap="none" rtlCol="0">
            <a:spAutoFit/>
          </a:bodyPr>
          <a:lstStyle/>
          <a:p>
            <a:pPr algn="ctr"/>
            <a:r>
              <a:rPr lang="en-US" sz="1400" b="1" dirty="0">
                <a:latin typeface="Garamond" panose="02020404030301010803" pitchFamily="18" charset="0"/>
              </a:rPr>
              <a:t>Bob</a:t>
            </a:r>
          </a:p>
        </p:txBody>
      </p:sp>
      <p:pic>
        <p:nvPicPr>
          <p:cNvPr id="19" name="Picture 8" descr="150 years ago: Telegraph wire to support the campaign | To the ...">
            <a:extLst>
              <a:ext uri="{FF2B5EF4-FFF2-40B4-BE49-F238E27FC236}">
                <a16:creationId xmlns:a16="http://schemas.microsoft.com/office/drawing/2014/main" id="{59E67F0E-CAAB-4322-B6AD-356E7CF31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59352" y="2866868"/>
            <a:ext cx="795338" cy="8524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B84EE4C-5CEA-4403-999B-12100FDCB175}"/>
              </a:ext>
            </a:extLst>
          </p:cNvPr>
          <p:cNvSpPr txBox="1"/>
          <p:nvPr/>
        </p:nvSpPr>
        <p:spPr>
          <a:xfrm>
            <a:off x="10719552" y="3665412"/>
            <a:ext cx="474938" cy="307777"/>
          </a:xfrm>
          <a:prstGeom prst="rect">
            <a:avLst/>
          </a:prstGeom>
          <a:noFill/>
        </p:spPr>
        <p:txBody>
          <a:bodyPr wrap="none" rtlCol="0">
            <a:spAutoFit/>
          </a:bodyPr>
          <a:lstStyle/>
          <a:p>
            <a:pPr algn="ctr"/>
            <a:r>
              <a:rPr lang="en-US" sz="1400" b="1" dirty="0">
                <a:latin typeface="Garamond" panose="02020404030301010803" pitchFamily="18" charset="0"/>
              </a:rPr>
              <a:t>Eve</a:t>
            </a:r>
          </a:p>
        </p:txBody>
      </p:sp>
      <p:sp>
        <p:nvSpPr>
          <p:cNvPr id="21" name="Rectangle 20">
            <a:extLst>
              <a:ext uri="{FF2B5EF4-FFF2-40B4-BE49-F238E27FC236}">
                <a16:creationId xmlns:a16="http://schemas.microsoft.com/office/drawing/2014/main" id="{631ECE36-87CF-4762-AFFA-03ED3F1AEC95}"/>
              </a:ext>
            </a:extLst>
          </p:cNvPr>
          <p:cNvSpPr/>
          <p:nvPr/>
        </p:nvSpPr>
        <p:spPr>
          <a:xfrm>
            <a:off x="7531720" y="4461709"/>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sp>
        <p:nvSpPr>
          <p:cNvPr id="22" name="Rectangle 21">
            <a:extLst>
              <a:ext uri="{FF2B5EF4-FFF2-40B4-BE49-F238E27FC236}">
                <a16:creationId xmlns:a16="http://schemas.microsoft.com/office/drawing/2014/main" id="{B2BDFC8F-AA72-45C6-AE44-802876A60847}"/>
              </a:ext>
            </a:extLst>
          </p:cNvPr>
          <p:cNvSpPr/>
          <p:nvPr/>
        </p:nvSpPr>
        <p:spPr>
          <a:xfrm>
            <a:off x="6991728" y="1922153"/>
            <a:ext cx="311304" cy="369332"/>
          </a:xfrm>
          <a:prstGeom prst="rect">
            <a:avLst/>
          </a:prstGeom>
        </p:spPr>
        <p:txBody>
          <a:bodyPr wrap="none">
            <a:spAutoFit/>
          </a:bodyPr>
          <a:lstStyle/>
          <a:p>
            <a:r>
              <a:rPr lang="en-US" b="1" dirty="0">
                <a:solidFill>
                  <a:srgbClr val="0070C0"/>
                </a:solidFill>
              </a:rPr>
              <a:t>K</a:t>
            </a:r>
            <a:endParaRPr lang="en-US" dirty="0">
              <a:solidFill>
                <a:srgbClr val="0070C0"/>
              </a:solidFill>
            </a:endParaRPr>
          </a:p>
        </p:txBody>
      </p:sp>
      <p:graphicFrame>
        <p:nvGraphicFramePr>
          <p:cNvPr id="23" name="Table 15">
            <a:extLst>
              <a:ext uri="{FF2B5EF4-FFF2-40B4-BE49-F238E27FC236}">
                <a16:creationId xmlns:a16="http://schemas.microsoft.com/office/drawing/2014/main" id="{367CB88B-4285-4714-99D1-40890BEF76ED}"/>
              </a:ext>
            </a:extLst>
          </p:cNvPr>
          <p:cNvGraphicFramePr>
            <a:graphicFrameLocks noGrp="1"/>
          </p:cNvGraphicFramePr>
          <p:nvPr>
            <p:extLst>
              <p:ext uri="{D42A27DB-BD31-4B8C-83A1-F6EECF244321}">
                <p14:modId xmlns:p14="http://schemas.microsoft.com/office/powerpoint/2010/main" val="4014952602"/>
              </p:ext>
            </p:extLst>
          </p:nvPr>
        </p:nvGraphicFramePr>
        <p:xfrm>
          <a:off x="8596533" y="1915734"/>
          <a:ext cx="3155304" cy="457200"/>
        </p:xfrm>
        <a:graphic>
          <a:graphicData uri="http://schemas.openxmlformats.org/drawingml/2006/table">
            <a:tbl>
              <a:tblPr firstRow="1" bandRow="1">
                <a:tableStyleId>{073A0DAA-6AF3-43AB-8588-CEC1D06C72B9}</a:tableStyleId>
              </a:tblPr>
              <a:tblGrid>
                <a:gridCol w="394413">
                  <a:extLst>
                    <a:ext uri="{9D8B030D-6E8A-4147-A177-3AD203B41FA5}">
                      <a16:colId xmlns:a16="http://schemas.microsoft.com/office/drawing/2014/main" val="444825936"/>
                    </a:ext>
                  </a:extLst>
                </a:gridCol>
                <a:gridCol w="394413">
                  <a:extLst>
                    <a:ext uri="{9D8B030D-6E8A-4147-A177-3AD203B41FA5}">
                      <a16:colId xmlns:a16="http://schemas.microsoft.com/office/drawing/2014/main" val="4069671961"/>
                    </a:ext>
                  </a:extLst>
                </a:gridCol>
                <a:gridCol w="394413">
                  <a:extLst>
                    <a:ext uri="{9D8B030D-6E8A-4147-A177-3AD203B41FA5}">
                      <a16:colId xmlns:a16="http://schemas.microsoft.com/office/drawing/2014/main" val="2269434492"/>
                    </a:ext>
                  </a:extLst>
                </a:gridCol>
                <a:gridCol w="394413">
                  <a:extLst>
                    <a:ext uri="{9D8B030D-6E8A-4147-A177-3AD203B41FA5}">
                      <a16:colId xmlns:a16="http://schemas.microsoft.com/office/drawing/2014/main" val="3417803790"/>
                    </a:ext>
                  </a:extLst>
                </a:gridCol>
                <a:gridCol w="394413">
                  <a:extLst>
                    <a:ext uri="{9D8B030D-6E8A-4147-A177-3AD203B41FA5}">
                      <a16:colId xmlns:a16="http://schemas.microsoft.com/office/drawing/2014/main" val="670484513"/>
                    </a:ext>
                  </a:extLst>
                </a:gridCol>
                <a:gridCol w="394413">
                  <a:extLst>
                    <a:ext uri="{9D8B030D-6E8A-4147-A177-3AD203B41FA5}">
                      <a16:colId xmlns:a16="http://schemas.microsoft.com/office/drawing/2014/main" val="2191206365"/>
                    </a:ext>
                  </a:extLst>
                </a:gridCol>
                <a:gridCol w="394413">
                  <a:extLst>
                    <a:ext uri="{9D8B030D-6E8A-4147-A177-3AD203B41FA5}">
                      <a16:colId xmlns:a16="http://schemas.microsoft.com/office/drawing/2014/main" val="1406833979"/>
                    </a:ext>
                  </a:extLst>
                </a:gridCol>
                <a:gridCol w="394413">
                  <a:extLst>
                    <a:ext uri="{9D8B030D-6E8A-4147-A177-3AD203B41FA5}">
                      <a16:colId xmlns:a16="http://schemas.microsoft.com/office/drawing/2014/main" val="1096150412"/>
                    </a:ext>
                  </a:extLst>
                </a:gridCol>
              </a:tblGrid>
              <a:tr h="457200">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1</a:t>
                      </a:r>
                    </a:p>
                  </a:txBody>
                  <a:tcPr>
                    <a:noFill/>
                  </a:tcPr>
                </a:tc>
                <a:tc>
                  <a:txBody>
                    <a:bodyPr/>
                    <a:lstStyle/>
                    <a:p>
                      <a:r>
                        <a:rPr lang="en-US" sz="2400" b="1" dirty="0">
                          <a:ln>
                            <a:noFill/>
                          </a:ln>
                          <a:solidFill>
                            <a:srgbClr val="0070C0"/>
                          </a:solidFill>
                          <a:latin typeface="Courier New" panose="02070309020205020404" pitchFamily="49" charset="0"/>
                          <a:cs typeface="Courier New" panose="02070309020205020404" pitchFamily="49" charset="0"/>
                        </a:rPr>
                        <a:t>0</a:t>
                      </a:r>
                    </a:p>
                  </a:txBody>
                  <a:tcPr>
                    <a:noFill/>
                  </a:tcPr>
                </a:tc>
                <a:extLst>
                  <a:ext uri="{0D108BD9-81ED-4DB2-BD59-A6C34878D82A}">
                    <a16:rowId xmlns:a16="http://schemas.microsoft.com/office/drawing/2014/main" val="1295822413"/>
                  </a:ext>
                </a:extLst>
              </a:tr>
            </a:tbl>
          </a:graphicData>
        </a:graphic>
      </p:graphicFrame>
      <p:sp>
        <p:nvSpPr>
          <p:cNvPr id="4" name="Star: 16 Points 3">
            <a:extLst>
              <a:ext uri="{FF2B5EF4-FFF2-40B4-BE49-F238E27FC236}">
                <a16:creationId xmlns:a16="http://schemas.microsoft.com/office/drawing/2014/main" id="{A151C875-B362-48BE-8143-8CC2219764D2}"/>
              </a:ext>
            </a:extLst>
          </p:cNvPr>
          <p:cNvSpPr/>
          <p:nvPr/>
        </p:nvSpPr>
        <p:spPr>
          <a:xfrm>
            <a:off x="8001000" y="1689110"/>
            <a:ext cx="4190999" cy="914400"/>
          </a:xfrm>
          <a:prstGeom prst="star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16 Points 31">
            <a:extLst>
              <a:ext uri="{FF2B5EF4-FFF2-40B4-BE49-F238E27FC236}">
                <a16:creationId xmlns:a16="http://schemas.microsoft.com/office/drawing/2014/main" id="{BEA802FD-10B7-452C-8B58-99E39E8C60E0}"/>
              </a:ext>
            </a:extLst>
          </p:cNvPr>
          <p:cNvSpPr/>
          <p:nvPr/>
        </p:nvSpPr>
        <p:spPr>
          <a:xfrm>
            <a:off x="8000999" y="4223278"/>
            <a:ext cx="4190999" cy="914400"/>
          </a:xfrm>
          <a:prstGeom prst="star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77842A6-1F40-4413-A567-4E995A9FD648}"/>
              </a:ext>
            </a:extLst>
          </p:cNvPr>
          <p:cNvSpPr/>
          <p:nvPr/>
        </p:nvSpPr>
        <p:spPr>
          <a:xfrm>
            <a:off x="8130839" y="3035573"/>
            <a:ext cx="914400" cy="9144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E1605F-E18E-47A7-B66B-5A7930F913B3}"/>
              </a:ext>
            </a:extLst>
          </p:cNvPr>
          <p:cNvSpPr/>
          <p:nvPr/>
        </p:nvSpPr>
        <p:spPr>
          <a:xfrm>
            <a:off x="3266877" y="2497536"/>
            <a:ext cx="2371924" cy="2031325"/>
          </a:xfrm>
          <a:prstGeom prst="rect">
            <a:avLst/>
          </a:prstGeom>
        </p:spPr>
        <p:txBody>
          <a:bodyPr wrap="square">
            <a:spAutoFit/>
          </a:bodyPr>
          <a:lstStyle/>
          <a:p>
            <a:r>
              <a:rPr lang="en-US" dirty="0"/>
              <a:t>Alice and Bob perform independent</a:t>
            </a:r>
          </a:p>
          <a:p>
            <a:r>
              <a:rPr lang="en-US" dirty="0"/>
              <a:t>measurements on quantum states that lead to the generation of a common random bit stream </a:t>
            </a:r>
            <a:r>
              <a:rPr lang="en-US" b="1" dirty="0">
                <a:solidFill>
                  <a:srgbClr val="3774D0"/>
                </a:solidFill>
              </a:rPr>
              <a:t>K</a:t>
            </a:r>
            <a:r>
              <a:rPr lang="en-US" dirty="0"/>
              <a:t>.</a:t>
            </a:r>
          </a:p>
        </p:txBody>
      </p:sp>
      <p:cxnSp>
        <p:nvCxnSpPr>
          <p:cNvPr id="36" name="Straight Arrow Connector 35">
            <a:extLst>
              <a:ext uri="{FF2B5EF4-FFF2-40B4-BE49-F238E27FC236}">
                <a16:creationId xmlns:a16="http://schemas.microsoft.com/office/drawing/2014/main" id="{A4BF32A1-9477-42D3-9601-BDA21052A755}"/>
              </a:ext>
            </a:extLst>
          </p:cNvPr>
          <p:cNvCxnSpPr>
            <a:cxnSpLocks/>
          </p:cNvCxnSpPr>
          <p:nvPr/>
        </p:nvCxnSpPr>
        <p:spPr>
          <a:xfrm>
            <a:off x="7714621" y="2831658"/>
            <a:ext cx="416218" cy="32673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E0F027F-C01A-446A-AA75-98F7C3F6FEE1}"/>
              </a:ext>
            </a:extLst>
          </p:cNvPr>
          <p:cNvCxnSpPr>
            <a:cxnSpLocks/>
          </p:cNvCxnSpPr>
          <p:nvPr/>
        </p:nvCxnSpPr>
        <p:spPr>
          <a:xfrm flipV="1">
            <a:off x="7714621" y="3842444"/>
            <a:ext cx="416218" cy="39111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03EEE7E-B537-48C2-AC81-C5F05562CB34}"/>
              </a:ext>
            </a:extLst>
          </p:cNvPr>
          <p:cNvCxnSpPr>
            <a:cxnSpLocks/>
          </p:cNvCxnSpPr>
          <p:nvPr/>
        </p:nvCxnSpPr>
        <p:spPr>
          <a:xfrm flipV="1">
            <a:off x="8972656" y="2618198"/>
            <a:ext cx="633275" cy="49457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844FD294-8913-44A6-9338-11EE398008F8}"/>
              </a:ext>
            </a:extLst>
          </p:cNvPr>
          <p:cNvSpPr/>
          <p:nvPr/>
        </p:nvSpPr>
        <p:spPr>
          <a:xfrm>
            <a:off x="8239225" y="3059807"/>
            <a:ext cx="697627" cy="830997"/>
          </a:xfrm>
          <a:prstGeom prst="rect">
            <a:avLst/>
          </a:prstGeom>
        </p:spPr>
        <p:txBody>
          <a:bodyPr wrap="none">
            <a:spAutoFit/>
          </a:bodyPr>
          <a:lstStyle/>
          <a:p>
            <a:r>
              <a:rPr lang="en-US" sz="4800" b="1" dirty="0">
                <a:latin typeface="Palatino Linotype" panose="02040502050505030304" pitchFamily="18" charset="0"/>
              </a:rPr>
              <a:t>Q</a:t>
            </a:r>
            <a:endParaRPr lang="en-US" sz="48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55273BA7-A664-474E-A1D0-B14DDE819317}"/>
              </a:ext>
            </a:extLst>
          </p:cNvPr>
          <p:cNvCxnSpPr>
            <a:cxnSpLocks/>
          </p:cNvCxnSpPr>
          <p:nvPr/>
        </p:nvCxnSpPr>
        <p:spPr>
          <a:xfrm>
            <a:off x="9014979" y="3773051"/>
            <a:ext cx="633275" cy="49457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81B6E55-B3B0-4DE2-BBFB-2C3C86309A19}"/>
              </a:ext>
            </a:extLst>
          </p:cNvPr>
          <p:cNvSpPr txBox="1"/>
          <p:nvPr/>
        </p:nvSpPr>
        <p:spPr>
          <a:xfrm>
            <a:off x="11884859"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48</a:t>
            </a:fld>
            <a:endParaRPr lang="en-US" b="1" dirty="0"/>
          </a:p>
        </p:txBody>
      </p:sp>
    </p:spTree>
    <p:extLst>
      <p:ext uri="{BB962C8B-B14F-4D97-AF65-F5344CB8AC3E}">
        <p14:creationId xmlns:p14="http://schemas.microsoft.com/office/powerpoint/2010/main" val="2594571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695D46"/>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CCAE77"/>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random numbers </a:t>
            </a:r>
          </a:p>
        </p:txBody>
      </p:sp>
      <p:sp>
        <p:nvSpPr>
          <p:cNvPr id="9" name="TextBox 8">
            <a:extLst>
              <a:ext uri="{FF2B5EF4-FFF2-40B4-BE49-F238E27FC236}">
                <a16:creationId xmlns:a16="http://schemas.microsoft.com/office/drawing/2014/main" id="{BC218187-8A44-12B3-DA87-55A6D3533032}"/>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49</a:t>
            </a:fld>
            <a:endParaRPr lang="en-US" dirty="0">
              <a:solidFill>
                <a:schemeClr val="bg1"/>
              </a:solidFill>
            </a:endParaRPr>
          </a:p>
        </p:txBody>
      </p:sp>
      <p:sp>
        <p:nvSpPr>
          <p:cNvPr id="5" name="TextBox 4">
            <a:extLst>
              <a:ext uri="{FF2B5EF4-FFF2-40B4-BE49-F238E27FC236}">
                <a16:creationId xmlns:a16="http://schemas.microsoft.com/office/drawing/2014/main" id="{5B00F110-05EB-6877-418D-2189B859656F}"/>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338784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BB499BF9-FBCB-46AB-9F76-1FD319DEA280}"/>
              </a:ext>
            </a:extLst>
          </p:cNvPr>
          <p:cNvPicPr>
            <a:picLocks noChangeAspect="1"/>
          </p:cNvPicPr>
          <p:nvPr/>
        </p:nvPicPr>
        <p:blipFill rotWithShape="1">
          <a:blip r:embed="rId2">
            <a:extLst>
              <a:ext uri="{28A0092B-C50C-407E-A947-70E740481C1C}">
                <a14:useLocalDpi xmlns:a14="http://schemas.microsoft.com/office/drawing/2010/main" val="0"/>
              </a:ext>
            </a:extLst>
          </a:blip>
          <a:srcRect l="15023" t="10159" r="12624" b="17853"/>
          <a:stretch/>
        </p:blipFill>
        <p:spPr>
          <a:xfrm>
            <a:off x="1216117" y="914401"/>
            <a:ext cx="9698805" cy="5689600"/>
          </a:xfrm>
          <a:prstGeom prst="rect">
            <a:avLst/>
          </a:prstGeom>
        </p:spPr>
      </p:pic>
      <p:sp>
        <p:nvSpPr>
          <p:cNvPr id="13" name="TextBox 12">
            <a:extLst>
              <a:ext uri="{FF2B5EF4-FFF2-40B4-BE49-F238E27FC236}">
                <a16:creationId xmlns:a16="http://schemas.microsoft.com/office/drawing/2014/main" id="{5E8F1E17-CEEA-0FF9-4817-681BFAB446AC}"/>
              </a:ext>
            </a:extLst>
          </p:cNvPr>
          <p:cNvSpPr txBox="1"/>
          <p:nvPr/>
        </p:nvSpPr>
        <p:spPr>
          <a:xfrm>
            <a:off x="5496560" y="3286760"/>
            <a:ext cx="914400" cy="914400"/>
          </a:xfrm>
          <a:prstGeom prst="rect">
            <a:avLst/>
          </a:prstGeom>
          <a:noFill/>
        </p:spPr>
        <p:txBody>
          <a:bodyPr wrap="square" rtlCol="0">
            <a:spAutoFit/>
          </a:bodyPr>
          <a:lstStyle/>
          <a:p>
            <a:endParaRPr lang="en-US" dirty="0"/>
          </a:p>
        </p:txBody>
      </p:sp>
      <p:sp>
        <p:nvSpPr>
          <p:cNvPr id="17" name="Freeform: Shape 16">
            <a:extLst>
              <a:ext uri="{FF2B5EF4-FFF2-40B4-BE49-F238E27FC236}">
                <a16:creationId xmlns:a16="http://schemas.microsoft.com/office/drawing/2014/main" id="{D0479764-C7F1-EADE-C682-1CD8DFDC8BEF}"/>
              </a:ext>
            </a:extLst>
          </p:cNvPr>
          <p:cNvSpPr/>
          <p:nvPr/>
        </p:nvSpPr>
        <p:spPr>
          <a:xfrm>
            <a:off x="-20320" y="0"/>
            <a:ext cx="12192000" cy="6858000"/>
          </a:xfrm>
          <a:custGeom>
            <a:avLst/>
            <a:gdLst>
              <a:gd name="connsiteX0" fmla="*/ 6095999 w 12192000"/>
              <a:gd name="connsiteY0" fmla="*/ 955041 h 6858000"/>
              <a:gd name="connsiteX1" fmla="*/ 1246597 w 12192000"/>
              <a:gd name="connsiteY1" fmla="*/ 3799841 h 6858000"/>
              <a:gd name="connsiteX2" fmla="*/ 6095999 w 12192000"/>
              <a:gd name="connsiteY2" fmla="*/ 6644641 h 6858000"/>
              <a:gd name="connsiteX3" fmla="*/ 10945401 w 12192000"/>
              <a:gd name="connsiteY3" fmla="*/ 3799841 h 6858000"/>
              <a:gd name="connsiteX4" fmla="*/ 6095999 w 12192000"/>
              <a:gd name="connsiteY4" fmla="*/ 95504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095999" y="955041"/>
                </a:moveTo>
                <a:cubicBezTo>
                  <a:pt x="3417748" y="955041"/>
                  <a:pt x="1246597" y="2228701"/>
                  <a:pt x="1246597" y="3799841"/>
                </a:cubicBezTo>
                <a:cubicBezTo>
                  <a:pt x="1246597" y="5370981"/>
                  <a:pt x="3417748" y="6644641"/>
                  <a:pt x="6095999" y="6644641"/>
                </a:cubicBezTo>
                <a:cubicBezTo>
                  <a:pt x="8774250" y="6644641"/>
                  <a:pt x="10945401" y="5370981"/>
                  <a:pt x="10945401" y="3799841"/>
                </a:cubicBezTo>
                <a:cubicBezTo>
                  <a:pt x="10945401" y="2228701"/>
                  <a:pt x="8774250" y="955041"/>
                  <a:pt x="6095999" y="955041"/>
                </a:cubicBezTo>
                <a:close/>
                <a:moveTo>
                  <a:pt x="0" y="0"/>
                </a:moveTo>
                <a:lnTo>
                  <a:pt x="12192000" y="0"/>
                </a:lnTo>
                <a:lnTo>
                  <a:pt x="12192000" y="6858000"/>
                </a:lnTo>
                <a:lnTo>
                  <a:pt x="0" y="6858000"/>
                </a:lnTo>
                <a:close/>
              </a:path>
            </a:pathLst>
          </a:custGeom>
          <a:solidFill>
            <a:srgbClr val="3467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id="{7988FBAE-E6D1-6273-BA29-4C58660F7F00}"/>
              </a:ext>
            </a:extLst>
          </p:cNvPr>
          <p:cNvSpPr txBox="1"/>
          <p:nvPr/>
        </p:nvSpPr>
        <p:spPr>
          <a:xfrm>
            <a:off x="904240" y="50800"/>
            <a:ext cx="10363200" cy="830997"/>
          </a:xfrm>
          <a:prstGeom prst="rect">
            <a:avLst/>
          </a:prstGeom>
          <a:noFill/>
        </p:spPr>
        <p:txBody>
          <a:bodyPr wrap="square" rtlCol="0">
            <a:spAutoFit/>
          </a:bodyPr>
          <a:lstStyle/>
          <a:p>
            <a:pPr algn="ctr"/>
            <a:r>
              <a:rPr lang="en-US" sz="4800" dirty="0">
                <a:solidFill>
                  <a:schemeClr val="bg1"/>
                </a:solidFill>
              </a:rPr>
              <a:t>The Geographical Pivot of History</a:t>
            </a:r>
          </a:p>
        </p:txBody>
      </p:sp>
      <p:sp>
        <p:nvSpPr>
          <p:cNvPr id="19" name="TextBox 18">
            <a:extLst>
              <a:ext uri="{FF2B5EF4-FFF2-40B4-BE49-F238E27FC236}">
                <a16:creationId xmlns:a16="http://schemas.microsoft.com/office/drawing/2014/main" id="{F0344C01-8794-52CB-AB6A-549BFF698D05}"/>
              </a:ext>
            </a:extLst>
          </p:cNvPr>
          <p:cNvSpPr txBox="1"/>
          <p:nvPr/>
        </p:nvSpPr>
        <p:spPr>
          <a:xfrm>
            <a:off x="81280" y="977950"/>
            <a:ext cx="3860800" cy="1200329"/>
          </a:xfrm>
          <a:prstGeom prst="rect">
            <a:avLst/>
          </a:prstGeom>
          <a:noFill/>
        </p:spPr>
        <p:txBody>
          <a:bodyPr wrap="square" rtlCol="0">
            <a:spAutoFit/>
          </a:bodyPr>
          <a:lstStyle/>
          <a:p>
            <a:r>
              <a:rPr lang="en-US" sz="2400" dirty="0">
                <a:solidFill>
                  <a:schemeClr val="bg1"/>
                </a:solidFill>
              </a:rPr>
              <a:t>H. J. </a:t>
            </a:r>
            <a:r>
              <a:rPr lang="en-US" sz="2400" dirty="0" err="1">
                <a:solidFill>
                  <a:schemeClr val="bg1"/>
                </a:solidFill>
              </a:rPr>
              <a:t>MacKinder</a:t>
            </a:r>
            <a:r>
              <a:rPr lang="en-US" sz="2400" dirty="0">
                <a:solidFill>
                  <a:schemeClr val="bg1"/>
                </a:solidFill>
              </a:rPr>
              <a:t> MP, PC</a:t>
            </a:r>
          </a:p>
          <a:p>
            <a:r>
              <a:rPr lang="en-US" sz="2400" dirty="0">
                <a:solidFill>
                  <a:schemeClr val="bg1"/>
                </a:solidFill>
              </a:rPr>
              <a:t>(1861 - 1947)</a:t>
            </a:r>
          </a:p>
          <a:p>
            <a:r>
              <a:rPr lang="en-US" sz="2400" dirty="0">
                <a:solidFill>
                  <a:schemeClr val="bg1"/>
                </a:solidFill>
              </a:rPr>
              <a:t>Ch. Ch. Oxon.</a:t>
            </a:r>
          </a:p>
        </p:txBody>
      </p:sp>
      <p:sp>
        <p:nvSpPr>
          <p:cNvPr id="2" name="TextBox 1">
            <a:extLst>
              <a:ext uri="{FF2B5EF4-FFF2-40B4-BE49-F238E27FC236}">
                <a16:creationId xmlns:a16="http://schemas.microsoft.com/office/drawing/2014/main" id="{DAD8D2BB-F497-8041-646C-FD346F49CC19}"/>
              </a:ext>
            </a:extLst>
          </p:cNvPr>
          <p:cNvSpPr txBox="1"/>
          <p:nvPr/>
        </p:nvSpPr>
        <p:spPr>
          <a:xfrm>
            <a:off x="7294880" y="977950"/>
            <a:ext cx="4555219" cy="830997"/>
          </a:xfrm>
          <a:prstGeom prst="rect">
            <a:avLst/>
          </a:prstGeom>
          <a:noFill/>
        </p:spPr>
        <p:txBody>
          <a:bodyPr wrap="square" rtlCol="0">
            <a:spAutoFit/>
          </a:bodyPr>
          <a:lstStyle/>
          <a:p>
            <a:pPr algn="r"/>
            <a:r>
              <a:rPr lang="en-US" sz="2400" i="1" dirty="0">
                <a:solidFill>
                  <a:schemeClr val="bg1"/>
                </a:solidFill>
              </a:rPr>
              <a:t>Geographic Journal</a:t>
            </a:r>
            <a:r>
              <a:rPr lang="en-US" sz="2400" dirty="0">
                <a:solidFill>
                  <a:schemeClr val="bg1"/>
                </a:solidFill>
              </a:rPr>
              <a:t> </a:t>
            </a:r>
            <a:r>
              <a:rPr lang="en-US" sz="2400" b="1" dirty="0">
                <a:solidFill>
                  <a:schemeClr val="bg1"/>
                </a:solidFill>
              </a:rPr>
              <a:t>XXIII </a:t>
            </a:r>
          </a:p>
          <a:p>
            <a:pPr algn="r"/>
            <a:r>
              <a:rPr lang="en-US" sz="2400" b="1" dirty="0">
                <a:solidFill>
                  <a:schemeClr val="bg1"/>
                </a:solidFill>
              </a:rPr>
              <a:t>(</a:t>
            </a:r>
            <a:r>
              <a:rPr lang="en-US" sz="2400" dirty="0">
                <a:solidFill>
                  <a:schemeClr val="bg1"/>
                </a:solidFill>
              </a:rPr>
              <a:t>4),421 (1904)  </a:t>
            </a:r>
          </a:p>
        </p:txBody>
      </p:sp>
      <p:sp>
        <p:nvSpPr>
          <p:cNvPr id="4" name="TextBox 3">
            <a:extLst>
              <a:ext uri="{FF2B5EF4-FFF2-40B4-BE49-F238E27FC236}">
                <a16:creationId xmlns:a16="http://schemas.microsoft.com/office/drawing/2014/main" id="{44284B02-EB53-06D5-FED2-813B533215BD}"/>
              </a:ext>
            </a:extLst>
          </p:cNvPr>
          <p:cNvSpPr txBox="1"/>
          <p:nvPr/>
        </p:nvSpPr>
        <p:spPr>
          <a:xfrm>
            <a:off x="193040" y="5455363"/>
            <a:ext cx="11850099" cy="1401153"/>
          </a:xfrm>
          <a:prstGeom prst="rect">
            <a:avLst/>
          </a:prstGeom>
          <a:solidFill>
            <a:srgbClr val="346733"/>
          </a:solidFill>
        </p:spPr>
        <p:txBody>
          <a:bodyPr wrap="square" rtlCol="0">
            <a:spAutoFit/>
          </a:bodyPr>
          <a:lstStyle/>
          <a:p>
            <a:pPr algn="l">
              <a:lnSpc>
                <a:spcPts val="3500"/>
              </a:lnSpc>
              <a:spcAft>
                <a:spcPts val="600"/>
              </a:spcAft>
            </a:pPr>
            <a:r>
              <a:rPr lang="en-US" sz="2200" b="0" i="0" u="none" strike="noStrike" baseline="0" dirty="0">
                <a:solidFill>
                  <a:schemeClr val="bg1"/>
                </a:solidFill>
              </a:rPr>
              <a:t>“in the post- Columbian age, we shall again have to deal with a closed political system . . . of worldwide scope. Every explosion of social forces . . . will be sharply re- echoed from the far side of the globe, and weak elements in the political and economic organism of the world will be shattered in consequence.”</a:t>
            </a:r>
            <a:endParaRPr lang="en-US" sz="2200" dirty="0">
              <a:solidFill>
                <a:schemeClr val="bg1"/>
              </a:solidFill>
            </a:endParaRPr>
          </a:p>
        </p:txBody>
      </p:sp>
      <p:pic>
        <p:nvPicPr>
          <p:cNvPr id="3" name="Picture 2" descr="A picture containing text, sign, picture frame&#10;&#10;Description automatically generated">
            <a:extLst>
              <a:ext uri="{FF2B5EF4-FFF2-40B4-BE49-F238E27FC236}">
                <a16:creationId xmlns:a16="http://schemas.microsoft.com/office/drawing/2014/main" id="{51ED1688-603F-DBA6-2E76-C95929F2633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6302" t="15724" r="7517" b="21620"/>
          <a:stretch/>
        </p:blipFill>
        <p:spPr>
          <a:xfrm>
            <a:off x="10393144" y="3286760"/>
            <a:ext cx="1708329" cy="2035253"/>
          </a:xfrm>
          <a:prstGeom prst="rect">
            <a:avLst/>
          </a:prstGeom>
        </p:spPr>
      </p:pic>
      <p:sp>
        <p:nvSpPr>
          <p:cNvPr id="5" name="TextBox 4">
            <a:extLst>
              <a:ext uri="{FF2B5EF4-FFF2-40B4-BE49-F238E27FC236}">
                <a16:creationId xmlns:a16="http://schemas.microsoft.com/office/drawing/2014/main" id="{B56D9C2E-A6C7-2085-14D7-5876E90AA8AA}"/>
              </a:ext>
            </a:extLst>
          </p:cNvPr>
          <p:cNvSpPr txBox="1"/>
          <p:nvPr/>
        </p:nvSpPr>
        <p:spPr>
          <a:xfrm>
            <a:off x="11516089" y="4458930"/>
            <a:ext cx="374650" cy="369332"/>
          </a:xfrm>
          <a:prstGeom prst="rect">
            <a:avLst/>
          </a:prstGeom>
          <a:noFill/>
        </p:spPr>
        <p:txBody>
          <a:bodyPr wrap="square">
            <a:spAutoFit/>
          </a:bodyPr>
          <a:lstStyle/>
          <a:p>
            <a:pPr algn="ctr"/>
            <a:fld id="{808693D6-6FD4-4072-93C6-C1A915E300C0}" type="slidenum">
              <a:rPr lang="en-US" b="1" smtClean="0">
                <a:solidFill>
                  <a:schemeClr val="bg1"/>
                </a:solidFill>
              </a:rPr>
              <a:pPr algn="ctr"/>
              <a:t>5</a:t>
            </a:fld>
            <a:endParaRPr lang="en-US" b="1" dirty="0">
              <a:solidFill>
                <a:schemeClr val="bg1"/>
              </a:solidFill>
            </a:endParaRPr>
          </a:p>
        </p:txBody>
      </p:sp>
    </p:spTree>
    <p:extLst>
      <p:ext uri="{BB962C8B-B14F-4D97-AF65-F5344CB8AC3E}">
        <p14:creationId xmlns:p14="http://schemas.microsoft.com/office/powerpoint/2010/main" val="2590648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34964-C378-4806-962D-286CEC5256FC}"/>
              </a:ext>
            </a:extLst>
          </p:cNvPr>
          <p:cNvPicPr>
            <a:picLocks noChangeAspect="1"/>
          </p:cNvPicPr>
          <p:nvPr/>
        </p:nvPicPr>
        <p:blipFill rotWithShape="1">
          <a:blip r:embed="rId2"/>
          <a:srcRect l="3578" t="9567" r="1230" b="11819"/>
          <a:stretch/>
        </p:blipFill>
        <p:spPr>
          <a:xfrm>
            <a:off x="3048" y="1104776"/>
            <a:ext cx="12188952" cy="5364676"/>
          </a:xfrm>
          <a:prstGeom prst="rect">
            <a:avLst/>
          </a:prstGeom>
        </p:spPr>
      </p:pic>
      <p:sp>
        <p:nvSpPr>
          <p:cNvPr id="5" name="TextBox 4">
            <a:extLst>
              <a:ext uri="{FF2B5EF4-FFF2-40B4-BE49-F238E27FC236}">
                <a16:creationId xmlns:a16="http://schemas.microsoft.com/office/drawing/2014/main" id="{68B24023-EAFF-46A2-9D8F-B8DFF0C8F360}"/>
              </a:ext>
            </a:extLst>
          </p:cNvPr>
          <p:cNvSpPr txBox="1"/>
          <p:nvPr/>
        </p:nvSpPr>
        <p:spPr>
          <a:xfrm>
            <a:off x="539931" y="144697"/>
            <a:ext cx="10972800" cy="954107"/>
          </a:xfrm>
          <a:prstGeom prst="rect">
            <a:avLst/>
          </a:prstGeom>
          <a:noFill/>
        </p:spPr>
        <p:txBody>
          <a:bodyPr wrap="square" rtlCol="0">
            <a:spAutoFit/>
          </a:bodyPr>
          <a:lstStyle/>
          <a:p>
            <a:r>
              <a:rPr lang="en-US" sz="2800" dirty="0"/>
              <a:t>The National Security Agency generally deprecates QKD as a practical security measure</a:t>
            </a:r>
          </a:p>
        </p:txBody>
      </p:sp>
      <p:sp>
        <p:nvSpPr>
          <p:cNvPr id="6" name="TextBox 5">
            <a:extLst>
              <a:ext uri="{FF2B5EF4-FFF2-40B4-BE49-F238E27FC236}">
                <a16:creationId xmlns:a16="http://schemas.microsoft.com/office/drawing/2014/main" id="{A88E7D28-6FEF-4C01-9590-A645858B84E6}"/>
              </a:ext>
            </a:extLst>
          </p:cNvPr>
          <p:cNvSpPr txBox="1"/>
          <p:nvPr/>
        </p:nvSpPr>
        <p:spPr>
          <a:xfrm>
            <a:off x="11832137" y="6446711"/>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50</a:t>
            </a:fld>
            <a:endParaRPr lang="en-US" b="1" dirty="0"/>
          </a:p>
        </p:txBody>
      </p:sp>
      <p:sp>
        <p:nvSpPr>
          <p:cNvPr id="2" name="Rectangle 1">
            <a:extLst>
              <a:ext uri="{FF2B5EF4-FFF2-40B4-BE49-F238E27FC236}">
                <a16:creationId xmlns:a16="http://schemas.microsoft.com/office/drawing/2014/main" id="{B78796FF-F816-FA11-567A-43424543EB81}"/>
              </a:ext>
            </a:extLst>
          </p:cNvPr>
          <p:cNvSpPr/>
          <p:nvPr/>
        </p:nvSpPr>
        <p:spPr>
          <a:xfrm>
            <a:off x="209006" y="5408022"/>
            <a:ext cx="11765280" cy="10922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1413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9CE1318-B914-4566-B9DC-368CCE1DD0FD}"/>
              </a:ext>
            </a:extLst>
          </p:cNvPr>
          <p:cNvPicPr>
            <a:picLocks noChangeAspect="1"/>
          </p:cNvPicPr>
          <p:nvPr/>
        </p:nvPicPr>
        <p:blipFill rotWithShape="1">
          <a:blip r:embed="rId2">
            <a:extLst>
              <a:ext uri="{28A0092B-C50C-407E-A947-70E740481C1C}">
                <a14:useLocalDpi xmlns:a14="http://schemas.microsoft.com/office/drawing/2010/main" val="0"/>
              </a:ext>
            </a:extLst>
          </a:blip>
          <a:srcRect b="89593"/>
          <a:stretch/>
        </p:blipFill>
        <p:spPr>
          <a:xfrm>
            <a:off x="0" y="1284265"/>
            <a:ext cx="6096000" cy="820971"/>
          </a:xfrm>
          <a:prstGeom prst="rect">
            <a:avLst/>
          </a:prstGeom>
        </p:spPr>
      </p:pic>
      <p:pic>
        <p:nvPicPr>
          <p:cNvPr id="4" name="Picture 3" descr="Text&#10;&#10;Description automatically generated">
            <a:extLst>
              <a:ext uri="{FF2B5EF4-FFF2-40B4-BE49-F238E27FC236}">
                <a16:creationId xmlns:a16="http://schemas.microsoft.com/office/drawing/2014/main" id="{A91A7105-AA3B-40A7-BE0A-D1E16F76CFCF}"/>
              </a:ext>
            </a:extLst>
          </p:cNvPr>
          <p:cNvPicPr>
            <a:picLocks noChangeAspect="1"/>
          </p:cNvPicPr>
          <p:nvPr/>
        </p:nvPicPr>
        <p:blipFill rotWithShape="1">
          <a:blip r:embed="rId2">
            <a:extLst>
              <a:ext uri="{28A0092B-C50C-407E-A947-70E740481C1C}">
                <a14:useLocalDpi xmlns:a14="http://schemas.microsoft.com/office/drawing/2010/main" val="0"/>
              </a:ext>
            </a:extLst>
          </a:blip>
          <a:srcRect l="9816" t="66086" r="11268" b="10996"/>
          <a:stretch/>
        </p:blipFill>
        <p:spPr>
          <a:xfrm>
            <a:off x="5994072" y="3298939"/>
            <a:ext cx="5950328" cy="2236312"/>
          </a:xfrm>
          <a:prstGeom prst="rect">
            <a:avLst/>
          </a:prstGeom>
        </p:spPr>
      </p:pic>
      <p:pic>
        <p:nvPicPr>
          <p:cNvPr id="5" name="Picture 4" descr="Text&#10;&#10;Description automatically generated">
            <a:extLst>
              <a:ext uri="{FF2B5EF4-FFF2-40B4-BE49-F238E27FC236}">
                <a16:creationId xmlns:a16="http://schemas.microsoft.com/office/drawing/2014/main" id="{5ACC2959-EF82-460D-8C81-71094097B691}"/>
              </a:ext>
            </a:extLst>
          </p:cNvPr>
          <p:cNvPicPr>
            <a:picLocks noChangeAspect="1"/>
          </p:cNvPicPr>
          <p:nvPr/>
        </p:nvPicPr>
        <p:blipFill rotWithShape="1">
          <a:blip r:embed="rId2">
            <a:extLst>
              <a:ext uri="{28A0092B-C50C-407E-A947-70E740481C1C}">
                <a14:useLocalDpi xmlns:a14="http://schemas.microsoft.com/office/drawing/2010/main" val="0"/>
              </a:ext>
            </a:extLst>
          </a:blip>
          <a:srcRect l="9230" t="12126" b="33882"/>
          <a:stretch/>
        </p:blipFill>
        <p:spPr>
          <a:xfrm>
            <a:off x="-1" y="2105235"/>
            <a:ext cx="6096000" cy="4692589"/>
          </a:xfrm>
          <a:prstGeom prst="rect">
            <a:avLst/>
          </a:prstGeom>
        </p:spPr>
      </p:pic>
      <p:sp>
        <p:nvSpPr>
          <p:cNvPr id="8" name="TextBox 7">
            <a:extLst>
              <a:ext uri="{FF2B5EF4-FFF2-40B4-BE49-F238E27FC236}">
                <a16:creationId xmlns:a16="http://schemas.microsoft.com/office/drawing/2014/main" id="{63773C43-0ABE-442F-A756-75CF487BDB6C}"/>
              </a:ext>
            </a:extLst>
          </p:cNvPr>
          <p:cNvSpPr txBox="1"/>
          <p:nvPr/>
        </p:nvSpPr>
        <p:spPr>
          <a:xfrm>
            <a:off x="6092952" y="6174381"/>
            <a:ext cx="5625373" cy="369332"/>
          </a:xfrm>
          <a:prstGeom prst="rect">
            <a:avLst/>
          </a:prstGeom>
          <a:noFill/>
        </p:spPr>
        <p:txBody>
          <a:bodyPr wrap="square">
            <a:spAutoFit/>
          </a:bodyPr>
          <a:lstStyle/>
          <a:p>
            <a:r>
              <a:rPr lang="en-US" sz="1800" b="0" i="0" u="none" strike="noStrike" baseline="0" dirty="0">
                <a:solidFill>
                  <a:srgbClr val="000000"/>
                </a:solidFill>
                <a:latin typeface="Abadi" panose="020B0604020104020204" pitchFamily="34" charset="0"/>
              </a:rPr>
              <a:t>U/OO/194427-22 | PP-22-1338 | </a:t>
            </a:r>
            <a:r>
              <a:rPr lang="en-US" sz="1800" b="0" i="0" u="none" strike="noStrike" baseline="0" dirty="0">
                <a:solidFill>
                  <a:srgbClr val="000000"/>
                </a:solidFill>
                <a:highlight>
                  <a:srgbClr val="FFFF00"/>
                </a:highlight>
                <a:latin typeface="Abadi" panose="020B0604020104020204" pitchFamily="34" charset="0"/>
              </a:rPr>
              <a:t>SEP 2022</a:t>
            </a:r>
            <a:r>
              <a:rPr lang="en-US" sz="1800" b="0" i="0" u="none" strike="noStrike" baseline="0" dirty="0">
                <a:solidFill>
                  <a:srgbClr val="000000"/>
                </a:solidFill>
                <a:latin typeface="Abadi" panose="020B0604020104020204" pitchFamily="34" charset="0"/>
              </a:rPr>
              <a:t> Ver. 1.0 </a:t>
            </a:r>
            <a:endParaRPr lang="en-US" dirty="0"/>
          </a:p>
        </p:txBody>
      </p:sp>
      <p:sp>
        <p:nvSpPr>
          <p:cNvPr id="9" name="Rectangle 8">
            <a:extLst>
              <a:ext uri="{FF2B5EF4-FFF2-40B4-BE49-F238E27FC236}">
                <a16:creationId xmlns:a16="http://schemas.microsoft.com/office/drawing/2014/main" id="{73A82F11-4494-42FE-ADE4-896386E69F80}"/>
              </a:ext>
            </a:extLst>
          </p:cNvPr>
          <p:cNvSpPr/>
          <p:nvPr/>
        </p:nvSpPr>
        <p:spPr>
          <a:xfrm>
            <a:off x="2190841" y="5067822"/>
            <a:ext cx="2173470" cy="230052"/>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59D574-30F0-4858-9AC0-D65D858522E7}"/>
              </a:ext>
            </a:extLst>
          </p:cNvPr>
          <p:cNvSpPr txBox="1"/>
          <p:nvPr/>
        </p:nvSpPr>
        <p:spPr>
          <a:xfrm>
            <a:off x="2089220" y="126797"/>
            <a:ext cx="7840160" cy="523220"/>
          </a:xfrm>
          <a:prstGeom prst="rect">
            <a:avLst/>
          </a:prstGeom>
          <a:noFill/>
        </p:spPr>
        <p:txBody>
          <a:bodyPr wrap="none" rtlCol="0">
            <a:spAutoFit/>
          </a:bodyPr>
          <a:lstStyle/>
          <a:p>
            <a:r>
              <a:rPr lang="en-US" sz="2800" dirty="0"/>
              <a:t>The National Security Agency has released a suite of </a:t>
            </a:r>
          </a:p>
        </p:txBody>
      </p:sp>
      <p:sp>
        <p:nvSpPr>
          <p:cNvPr id="12" name="TextBox 11">
            <a:extLst>
              <a:ext uri="{FF2B5EF4-FFF2-40B4-BE49-F238E27FC236}">
                <a16:creationId xmlns:a16="http://schemas.microsoft.com/office/drawing/2014/main" id="{844A1BBA-FDEA-4A32-8FC4-A78D279ABC75}"/>
              </a:ext>
            </a:extLst>
          </p:cNvPr>
          <p:cNvSpPr txBox="1"/>
          <p:nvPr/>
        </p:nvSpPr>
        <p:spPr>
          <a:xfrm>
            <a:off x="6160955" y="1187288"/>
            <a:ext cx="5548393" cy="2031325"/>
          </a:xfrm>
          <a:prstGeom prst="rect">
            <a:avLst/>
          </a:prstGeom>
          <a:noFill/>
        </p:spPr>
        <p:txBody>
          <a:bodyPr wrap="square">
            <a:spAutoFit/>
          </a:bodyPr>
          <a:lstStyle/>
          <a:p>
            <a:r>
              <a:rPr lang="en-US" sz="2800" dirty="0"/>
              <a:t>These QR algorithms are not </a:t>
            </a:r>
            <a:r>
              <a:rPr lang="en-US" sz="2800" i="1" dirty="0"/>
              <a:t>known </a:t>
            </a:r>
            <a:r>
              <a:rPr lang="en-US" sz="2800" dirty="0"/>
              <a:t>to be susceptible to quantum attack.</a:t>
            </a:r>
          </a:p>
          <a:p>
            <a:endParaRPr lang="en-US" sz="1400" dirty="0"/>
          </a:p>
          <a:p>
            <a:r>
              <a:rPr lang="en-US" sz="2800" dirty="0"/>
              <a:t>Nor are they </a:t>
            </a:r>
            <a:r>
              <a:rPr lang="en-US" sz="2800" i="1" dirty="0"/>
              <a:t>known</a:t>
            </a:r>
            <a:r>
              <a:rPr lang="en-US" sz="2800" dirty="0"/>
              <a:t> to be unsusceptible to quantum attack.   </a:t>
            </a:r>
          </a:p>
        </p:txBody>
      </p:sp>
      <p:sp>
        <p:nvSpPr>
          <p:cNvPr id="11" name="TextBox 10">
            <a:extLst>
              <a:ext uri="{FF2B5EF4-FFF2-40B4-BE49-F238E27FC236}">
                <a16:creationId xmlns:a16="http://schemas.microsoft.com/office/drawing/2014/main" id="{809BB82D-7538-46F8-ACDC-55DDF0E89DE9}"/>
              </a:ext>
            </a:extLst>
          </p:cNvPr>
          <p:cNvSpPr txBox="1"/>
          <p:nvPr/>
        </p:nvSpPr>
        <p:spPr>
          <a:xfrm>
            <a:off x="11832137" y="6389561"/>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51</a:t>
            </a:fld>
            <a:endParaRPr lang="en-US" b="1" dirty="0"/>
          </a:p>
        </p:txBody>
      </p:sp>
      <p:sp>
        <p:nvSpPr>
          <p:cNvPr id="6" name="TextBox 5">
            <a:extLst>
              <a:ext uri="{FF2B5EF4-FFF2-40B4-BE49-F238E27FC236}">
                <a16:creationId xmlns:a16="http://schemas.microsoft.com/office/drawing/2014/main" id="{0F7DBD84-FCBD-86FE-82B0-39A191AB9241}"/>
              </a:ext>
            </a:extLst>
          </p:cNvPr>
          <p:cNvSpPr txBox="1"/>
          <p:nvPr/>
        </p:nvSpPr>
        <p:spPr>
          <a:xfrm>
            <a:off x="3047999" y="615162"/>
            <a:ext cx="5234471" cy="523220"/>
          </a:xfrm>
          <a:prstGeom prst="rect">
            <a:avLst/>
          </a:prstGeom>
          <a:noFill/>
        </p:spPr>
        <p:txBody>
          <a:bodyPr wrap="square">
            <a:spAutoFit/>
          </a:bodyPr>
          <a:lstStyle/>
          <a:p>
            <a:pPr algn="r"/>
            <a:r>
              <a:rPr lang="en-US" sz="2800" dirty="0">
                <a:highlight>
                  <a:srgbClr val="FFFF00"/>
                </a:highlight>
              </a:rPr>
              <a:t>quantum-resistant (QR) algorithms</a:t>
            </a:r>
          </a:p>
        </p:txBody>
      </p:sp>
    </p:spTree>
    <p:extLst>
      <p:ext uri="{BB962C8B-B14F-4D97-AF65-F5344CB8AC3E}">
        <p14:creationId xmlns:p14="http://schemas.microsoft.com/office/powerpoint/2010/main" val="150524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34964-C378-4806-962D-286CEC5256FC}"/>
              </a:ext>
            </a:extLst>
          </p:cNvPr>
          <p:cNvPicPr>
            <a:picLocks noChangeAspect="1"/>
          </p:cNvPicPr>
          <p:nvPr/>
        </p:nvPicPr>
        <p:blipFill rotWithShape="1">
          <a:blip r:embed="rId2"/>
          <a:srcRect l="3578" t="29754" r="1230" b="43034"/>
          <a:stretch/>
        </p:blipFill>
        <p:spPr>
          <a:xfrm>
            <a:off x="0" y="14058"/>
            <a:ext cx="12188952" cy="1856935"/>
          </a:xfrm>
          <a:prstGeom prst="rect">
            <a:avLst/>
          </a:prstGeom>
        </p:spPr>
      </p:pic>
      <p:sp>
        <p:nvSpPr>
          <p:cNvPr id="4" name="TextBox 3">
            <a:extLst>
              <a:ext uri="{FF2B5EF4-FFF2-40B4-BE49-F238E27FC236}">
                <a16:creationId xmlns:a16="http://schemas.microsoft.com/office/drawing/2014/main" id="{1E4B6484-054C-4F91-B13D-3E3979381DBA}"/>
              </a:ext>
            </a:extLst>
          </p:cNvPr>
          <p:cNvSpPr txBox="1"/>
          <p:nvPr/>
        </p:nvSpPr>
        <p:spPr>
          <a:xfrm>
            <a:off x="280562" y="1945032"/>
            <a:ext cx="11627827" cy="1938992"/>
          </a:xfrm>
          <a:prstGeom prst="rect">
            <a:avLst/>
          </a:prstGeom>
          <a:noFill/>
        </p:spPr>
        <p:txBody>
          <a:bodyPr wrap="square">
            <a:spAutoFit/>
          </a:bodyPr>
          <a:lstStyle/>
          <a:p>
            <a:r>
              <a:rPr lang="en-US" sz="2000" b="0" i="0" dirty="0">
                <a:solidFill>
                  <a:srgbClr val="000000"/>
                </a:solidFill>
                <a:effectLst/>
                <a:highlight>
                  <a:srgbClr val="FFFF00"/>
                </a:highlight>
              </a:rPr>
              <a:t>Quantum-resistant algorithms </a:t>
            </a:r>
            <a:r>
              <a:rPr lang="en-US" sz="2000" b="0" i="0" dirty="0">
                <a:solidFill>
                  <a:srgbClr val="000000"/>
                </a:solidFill>
                <a:effectLst/>
              </a:rPr>
              <a:t>are implemented on existing platforms and derive their security through mathematical complexity. These algorithms used in cryptographic protocols provide the means for assuring the confidentiality, integrity, and authentication of a transmission—even against a potential future quantum computer. </a:t>
            </a:r>
            <a:r>
              <a:rPr lang="en-US" sz="2000" b="0" i="0" dirty="0">
                <a:solidFill>
                  <a:srgbClr val="000000"/>
                </a:solidFill>
                <a:effectLst/>
                <a:highlight>
                  <a:srgbClr val="FFFF00"/>
                </a:highlight>
              </a:rPr>
              <a:t>The National Institute of Standards and Technology (NIST)</a:t>
            </a:r>
            <a:r>
              <a:rPr lang="en-US" sz="2000" b="0" i="0" dirty="0">
                <a:solidFill>
                  <a:srgbClr val="000000"/>
                </a:solidFill>
                <a:effectLst/>
              </a:rPr>
              <a:t> is presently conducting a rigorous selection process to identify </a:t>
            </a:r>
            <a:r>
              <a:rPr lang="en-US" sz="2000" b="0" i="0" dirty="0">
                <a:solidFill>
                  <a:srgbClr val="000000"/>
                </a:solidFill>
                <a:effectLst/>
                <a:highlight>
                  <a:srgbClr val="FFFF00"/>
                </a:highlight>
              </a:rPr>
              <a:t>quantum-resistant </a:t>
            </a:r>
            <a:r>
              <a:rPr lang="en-US" sz="2000" b="0" i="0" dirty="0">
                <a:solidFill>
                  <a:srgbClr val="000000"/>
                </a:solidFill>
                <a:effectLst/>
              </a:rPr>
              <a:t>(</a:t>
            </a:r>
            <a:r>
              <a:rPr lang="en-US" sz="2000" b="0" i="0" dirty="0">
                <a:solidFill>
                  <a:srgbClr val="000000"/>
                </a:solidFill>
                <a:effectLst/>
                <a:highlight>
                  <a:srgbClr val="FFFF00"/>
                </a:highlight>
              </a:rPr>
              <a:t>or post-quantum</a:t>
            </a:r>
            <a:r>
              <a:rPr lang="en-US" sz="2000" b="0" i="0" dirty="0">
                <a:solidFill>
                  <a:srgbClr val="000000"/>
                </a:solidFill>
                <a:effectLst/>
              </a:rPr>
              <a:t>) algorithms for standardization</a:t>
            </a:r>
            <a:r>
              <a:rPr lang="en-US" sz="2000" b="0" i="0" baseline="30000" dirty="0">
                <a:solidFill>
                  <a:srgbClr val="000000"/>
                </a:solidFill>
                <a:effectLst/>
              </a:rPr>
              <a:t>1</a:t>
            </a:r>
            <a:r>
              <a:rPr lang="en-US" sz="2000" b="0" i="0" dirty="0">
                <a:solidFill>
                  <a:srgbClr val="000000"/>
                </a:solidFill>
                <a:effectLst/>
              </a:rPr>
              <a:t>. Once NIST completes its selection process, NSA will issue updated guidance through CNSSP-15.</a:t>
            </a:r>
            <a:endParaRPr lang="en-US" sz="2000" dirty="0"/>
          </a:p>
        </p:txBody>
      </p:sp>
      <p:pic>
        <p:nvPicPr>
          <p:cNvPr id="6" name="Picture 5">
            <a:extLst>
              <a:ext uri="{FF2B5EF4-FFF2-40B4-BE49-F238E27FC236}">
                <a16:creationId xmlns:a16="http://schemas.microsoft.com/office/drawing/2014/main" id="{947A2DE1-F959-4E8D-A973-61F8EBF682D8}"/>
              </a:ext>
            </a:extLst>
          </p:cNvPr>
          <p:cNvPicPr>
            <a:picLocks noChangeAspect="1"/>
          </p:cNvPicPr>
          <p:nvPr/>
        </p:nvPicPr>
        <p:blipFill rotWithShape="1">
          <a:blip r:embed="rId3"/>
          <a:srcRect l="11885" t="43490" r="8730" b="33520"/>
          <a:stretch/>
        </p:blipFill>
        <p:spPr>
          <a:xfrm>
            <a:off x="637929" y="4043585"/>
            <a:ext cx="10913092" cy="1554480"/>
          </a:xfrm>
          <a:prstGeom prst="rect">
            <a:avLst/>
          </a:prstGeom>
        </p:spPr>
      </p:pic>
      <p:sp>
        <p:nvSpPr>
          <p:cNvPr id="8" name="TextBox 7">
            <a:extLst>
              <a:ext uri="{FF2B5EF4-FFF2-40B4-BE49-F238E27FC236}">
                <a16:creationId xmlns:a16="http://schemas.microsoft.com/office/drawing/2014/main" id="{085A5645-A851-4679-A3D3-C199F21228AB}"/>
              </a:ext>
            </a:extLst>
          </p:cNvPr>
          <p:cNvSpPr txBox="1"/>
          <p:nvPr/>
        </p:nvSpPr>
        <p:spPr>
          <a:xfrm>
            <a:off x="827314" y="5436553"/>
            <a:ext cx="2830286" cy="461665"/>
          </a:xfrm>
          <a:prstGeom prst="rect">
            <a:avLst/>
          </a:prstGeom>
          <a:noFill/>
        </p:spPr>
        <p:txBody>
          <a:bodyPr wrap="square">
            <a:spAutoFit/>
          </a:bodyPr>
          <a:lstStyle/>
          <a:p>
            <a:r>
              <a:rPr lang="en-US" sz="2400" b="0" i="0" dirty="0">
                <a:solidFill>
                  <a:srgbClr val="000000"/>
                </a:solidFill>
                <a:effectLst/>
              </a:rPr>
              <a:t> -	Mike Mosca</a:t>
            </a:r>
            <a:endParaRPr lang="en-US" sz="2400" dirty="0"/>
          </a:p>
        </p:txBody>
      </p:sp>
      <p:sp>
        <p:nvSpPr>
          <p:cNvPr id="9" name="TextBox 8">
            <a:extLst>
              <a:ext uri="{FF2B5EF4-FFF2-40B4-BE49-F238E27FC236}">
                <a16:creationId xmlns:a16="http://schemas.microsoft.com/office/drawing/2014/main" id="{D420B732-6269-4F6D-9624-0F9BA5A05F64}"/>
              </a:ext>
            </a:extLst>
          </p:cNvPr>
          <p:cNvSpPr txBox="1"/>
          <p:nvPr/>
        </p:nvSpPr>
        <p:spPr>
          <a:xfrm>
            <a:off x="280563" y="5898218"/>
            <a:ext cx="6969324" cy="461665"/>
          </a:xfrm>
          <a:prstGeom prst="rect">
            <a:avLst/>
          </a:prstGeom>
          <a:noFill/>
        </p:spPr>
        <p:txBody>
          <a:bodyPr wrap="square">
            <a:spAutoFit/>
          </a:bodyPr>
          <a:lstStyle/>
          <a:p>
            <a:r>
              <a:rPr lang="en-US" sz="2400" i="0" dirty="0">
                <a:solidFill>
                  <a:srgbClr val="000000"/>
                </a:solidFill>
                <a:effectLst/>
              </a:rPr>
              <a:t>Promulgation of new data standards can take </a:t>
            </a:r>
            <a:r>
              <a:rPr lang="en-US" sz="2400" b="1" i="0" dirty="0">
                <a:solidFill>
                  <a:srgbClr val="000000"/>
                </a:solidFill>
                <a:effectLst/>
              </a:rPr>
              <a:t>decades. </a:t>
            </a:r>
            <a:endParaRPr lang="en-US" sz="2400" dirty="0"/>
          </a:p>
        </p:txBody>
      </p:sp>
      <p:sp>
        <p:nvSpPr>
          <p:cNvPr id="7" name="TextBox 6">
            <a:extLst>
              <a:ext uri="{FF2B5EF4-FFF2-40B4-BE49-F238E27FC236}">
                <a16:creationId xmlns:a16="http://schemas.microsoft.com/office/drawing/2014/main" id="{938F8697-A0D9-4A4A-B725-6A0F2C65498B}"/>
              </a:ext>
            </a:extLst>
          </p:cNvPr>
          <p:cNvSpPr txBox="1"/>
          <p:nvPr/>
        </p:nvSpPr>
        <p:spPr>
          <a:xfrm>
            <a:off x="5965582" y="6348465"/>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52</a:t>
            </a:fld>
            <a:endParaRPr lang="en-US" b="1" dirty="0"/>
          </a:p>
        </p:txBody>
      </p:sp>
    </p:spTree>
    <p:extLst>
      <p:ext uri="{BB962C8B-B14F-4D97-AF65-F5344CB8AC3E}">
        <p14:creationId xmlns:p14="http://schemas.microsoft.com/office/powerpoint/2010/main" val="2541266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38C5520-BF27-FE56-CAC1-8132C66A7666}"/>
              </a:ext>
            </a:extLst>
          </p:cNvPr>
          <p:cNvPicPr>
            <a:picLocks noChangeAspect="1"/>
          </p:cNvPicPr>
          <p:nvPr/>
        </p:nvPicPr>
        <p:blipFill rotWithShape="1">
          <a:blip r:embed="rId2">
            <a:extLst>
              <a:ext uri="{28A0092B-C50C-407E-A947-70E740481C1C}">
                <a14:useLocalDpi xmlns:a14="http://schemas.microsoft.com/office/drawing/2010/main" val="0"/>
              </a:ext>
            </a:extLst>
          </a:blip>
          <a:srcRect l="7217" t="14546" r="7673" b="4970"/>
          <a:stretch/>
        </p:blipFill>
        <p:spPr>
          <a:xfrm>
            <a:off x="6372808" y="-15872"/>
            <a:ext cx="5617029" cy="6873872"/>
          </a:xfrm>
          <a:prstGeom prst="rect">
            <a:avLst/>
          </a:prstGeom>
        </p:spPr>
      </p:pic>
      <p:sp>
        <p:nvSpPr>
          <p:cNvPr id="4" name="TextBox 3">
            <a:extLst>
              <a:ext uri="{FF2B5EF4-FFF2-40B4-BE49-F238E27FC236}">
                <a16:creationId xmlns:a16="http://schemas.microsoft.com/office/drawing/2014/main" id="{2985F60B-AC36-A096-0A46-95616FA22464}"/>
              </a:ext>
            </a:extLst>
          </p:cNvPr>
          <p:cNvSpPr txBox="1"/>
          <p:nvPr/>
        </p:nvSpPr>
        <p:spPr>
          <a:xfrm>
            <a:off x="579859" y="1166842"/>
            <a:ext cx="4676775" cy="5078313"/>
          </a:xfrm>
          <a:prstGeom prst="rect">
            <a:avLst/>
          </a:prstGeom>
          <a:noFill/>
        </p:spPr>
        <p:txBody>
          <a:bodyPr wrap="square" rtlCol="0">
            <a:spAutoFit/>
          </a:bodyPr>
          <a:lstStyle/>
          <a:p>
            <a:r>
              <a:rPr lang="en-US" b="1" dirty="0"/>
              <a:t>18 April 2024</a:t>
            </a:r>
          </a:p>
          <a:p>
            <a:endParaRPr lang="en-US" dirty="0"/>
          </a:p>
          <a:p>
            <a:r>
              <a:rPr lang="en-US" dirty="0"/>
              <a:t>An afternoon conversation with Lily Chen and Dustin Moody of the NIST Post-Quantum Cryptography project, and some visitors.</a:t>
            </a:r>
          </a:p>
          <a:p>
            <a:endParaRPr lang="en-US" dirty="0"/>
          </a:p>
          <a:p>
            <a:r>
              <a:rPr lang="en-US" dirty="0"/>
              <a:t>They outlined lattice-based cryptography.</a:t>
            </a:r>
          </a:p>
          <a:p>
            <a:endParaRPr lang="en-US" dirty="0"/>
          </a:p>
          <a:p>
            <a:r>
              <a:rPr lang="en-US" dirty="0"/>
              <a:t>Good candidate for PQC, but a preprint had appeared the previous week that suggested that lattice methods </a:t>
            </a:r>
            <a:r>
              <a:rPr lang="en-US" u="sng" dirty="0"/>
              <a:t>might</a:t>
            </a:r>
            <a:r>
              <a:rPr lang="en-US" dirty="0"/>
              <a:t> be susceptible to quantum attack.</a:t>
            </a:r>
          </a:p>
          <a:p>
            <a:endParaRPr lang="en-US" dirty="0"/>
          </a:p>
          <a:p>
            <a:r>
              <a:rPr lang="en-US" dirty="0"/>
              <a:t>“Still needs to be verified, but the author is among the best people in the field, so there is some concern.”</a:t>
            </a:r>
          </a:p>
          <a:p>
            <a:endParaRPr lang="en-US" dirty="0"/>
          </a:p>
          <a:p>
            <a:r>
              <a:rPr lang="en-US" dirty="0"/>
              <a:t>That evening, I tracked the paper down . . .</a:t>
            </a:r>
          </a:p>
        </p:txBody>
      </p:sp>
      <p:sp>
        <p:nvSpPr>
          <p:cNvPr id="6" name="Rectangle 5">
            <a:extLst>
              <a:ext uri="{FF2B5EF4-FFF2-40B4-BE49-F238E27FC236}">
                <a16:creationId xmlns:a16="http://schemas.microsoft.com/office/drawing/2014/main" id="{73D12B68-076B-C688-5571-375410BC22A6}"/>
              </a:ext>
            </a:extLst>
          </p:cNvPr>
          <p:cNvSpPr/>
          <p:nvPr/>
        </p:nvSpPr>
        <p:spPr>
          <a:xfrm>
            <a:off x="6456784" y="4254759"/>
            <a:ext cx="1184987" cy="1866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44A484-9962-851E-B0FE-0A6DE22E0D98}"/>
              </a:ext>
            </a:extLst>
          </p:cNvPr>
          <p:cNvSpPr txBox="1"/>
          <p:nvPr/>
        </p:nvSpPr>
        <p:spPr>
          <a:xfrm>
            <a:off x="7156580" y="1137177"/>
            <a:ext cx="4229975" cy="369332"/>
          </a:xfrm>
          <a:prstGeom prst="rect">
            <a:avLst/>
          </a:prstGeom>
          <a:noFill/>
        </p:spPr>
        <p:txBody>
          <a:bodyPr wrap="square" rtlCol="0">
            <a:spAutoFit/>
          </a:bodyPr>
          <a:lstStyle/>
          <a:p>
            <a:pPr algn="ctr"/>
            <a:r>
              <a:rPr lang="en-US" dirty="0">
                <a:solidFill>
                  <a:srgbClr val="FF0000"/>
                </a:solidFill>
              </a:rPr>
              <a:t>Originally posted 10 April 2024  </a:t>
            </a:r>
          </a:p>
        </p:txBody>
      </p:sp>
      <p:sp>
        <p:nvSpPr>
          <p:cNvPr id="8" name="TextBox 7">
            <a:extLst>
              <a:ext uri="{FF2B5EF4-FFF2-40B4-BE49-F238E27FC236}">
                <a16:creationId xmlns:a16="http://schemas.microsoft.com/office/drawing/2014/main" id="{2C67EC2E-CC3B-5219-6F58-CB72BF6A74E2}"/>
              </a:ext>
            </a:extLst>
          </p:cNvPr>
          <p:cNvSpPr txBox="1"/>
          <p:nvPr/>
        </p:nvSpPr>
        <p:spPr>
          <a:xfrm>
            <a:off x="149290" y="167951"/>
            <a:ext cx="5346441" cy="830997"/>
          </a:xfrm>
          <a:prstGeom prst="rect">
            <a:avLst/>
          </a:prstGeom>
          <a:noFill/>
        </p:spPr>
        <p:txBody>
          <a:bodyPr wrap="square" rtlCol="0">
            <a:spAutoFit/>
          </a:bodyPr>
          <a:lstStyle/>
          <a:p>
            <a:r>
              <a:rPr lang="en-US" sz="2400" b="1" dirty="0">
                <a:solidFill>
                  <a:srgbClr val="0000FF"/>
                </a:solidFill>
              </a:rPr>
              <a:t>“It’s really hard to prove that something  is really hard.” – Umesh Vazirani</a:t>
            </a:r>
          </a:p>
        </p:txBody>
      </p:sp>
    </p:spTree>
    <p:extLst>
      <p:ext uri="{BB962C8B-B14F-4D97-AF65-F5344CB8AC3E}">
        <p14:creationId xmlns:p14="http://schemas.microsoft.com/office/powerpoint/2010/main" val="1077703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695D46"/>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CCAE77"/>
                </a:solidFill>
                <a:latin typeface="Calibri" panose="020F0502020204030204" pitchFamily="34" charset="0"/>
                <a:cs typeface="Times New Roman" panose="02020603050405020304" pitchFamily="18" charset="0"/>
              </a:rPr>
              <a:t>Quantum random numbers </a:t>
            </a:r>
          </a:p>
        </p:txBody>
      </p:sp>
      <p:sp>
        <p:nvSpPr>
          <p:cNvPr id="9" name="TextBox 8">
            <a:extLst>
              <a:ext uri="{FF2B5EF4-FFF2-40B4-BE49-F238E27FC236}">
                <a16:creationId xmlns:a16="http://schemas.microsoft.com/office/drawing/2014/main" id="{DA76B03A-8969-D020-8E42-75C3238A6614}"/>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54</a:t>
            </a:fld>
            <a:endParaRPr lang="en-US" dirty="0">
              <a:solidFill>
                <a:schemeClr val="bg1"/>
              </a:solidFill>
            </a:endParaRPr>
          </a:p>
        </p:txBody>
      </p:sp>
      <p:sp>
        <p:nvSpPr>
          <p:cNvPr id="7" name="TextBox 6">
            <a:extLst>
              <a:ext uri="{FF2B5EF4-FFF2-40B4-BE49-F238E27FC236}">
                <a16:creationId xmlns:a16="http://schemas.microsoft.com/office/drawing/2014/main" id="{C73B1AE2-B434-45CE-4C1F-2E8C167B64B1}"/>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4162350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75FD6665-5A28-4B98-9059-AD42CDD7D26E}"/>
              </a:ext>
            </a:extLst>
          </p:cNvPr>
          <p:cNvSpPr txBox="1"/>
          <p:nvPr/>
        </p:nvSpPr>
        <p:spPr>
          <a:xfrm>
            <a:off x="185671" y="6382332"/>
            <a:ext cx="301686" cy="369332"/>
          </a:xfrm>
          <a:prstGeom prst="rect">
            <a:avLst/>
          </a:prstGeom>
          <a:noFill/>
        </p:spPr>
        <p:txBody>
          <a:bodyPr wrap="none" rtlCol="0">
            <a:spAutoFit/>
          </a:bodyPr>
          <a:lstStyle/>
          <a:p>
            <a:pPr algn="ctr">
              <a:spcAft>
                <a:spcPts val="600"/>
              </a:spcAft>
            </a:pPr>
            <a:fld id="{808693D6-6FD4-4072-93C6-C1A915E300C0}" type="slidenum">
              <a:rPr lang="en-US" b="1" smtClean="0">
                <a:solidFill>
                  <a:schemeClr val="bg1"/>
                </a:solidFill>
              </a:rPr>
              <a:pPr algn="ctr">
                <a:spcAft>
                  <a:spcPts val="600"/>
                </a:spcAft>
              </a:pPr>
              <a:t>55</a:t>
            </a:fld>
            <a:endParaRPr lang="en-US" b="1" dirty="0">
              <a:solidFill>
                <a:schemeClr val="bg1"/>
              </a:solidFill>
            </a:endParaRPr>
          </a:p>
        </p:txBody>
      </p:sp>
      <p:sp>
        <p:nvSpPr>
          <p:cNvPr id="9" name="Rectangle 8">
            <a:extLst>
              <a:ext uri="{FF2B5EF4-FFF2-40B4-BE49-F238E27FC236}">
                <a16:creationId xmlns:a16="http://schemas.microsoft.com/office/drawing/2014/main" id="{3C7E3D08-B00A-473F-8B79-DAF7785B92EB}"/>
              </a:ext>
            </a:extLst>
          </p:cNvPr>
          <p:cNvSpPr/>
          <p:nvPr/>
        </p:nvSpPr>
        <p:spPr>
          <a:xfrm rot="16200000">
            <a:off x="11289011" y="5850199"/>
            <a:ext cx="1495153" cy="307777"/>
          </a:xfrm>
          <a:prstGeom prst="rect">
            <a:avLst/>
          </a:prstGeom>
        </p:spPr>
        <p:txBody>
          <a:bodyPr wrap="none">
            <a:spAutoFit/>
          </a:bodyPr>
          <a:lstStyle/>
          <a:p>
            <a:r>
              <a:rPr lang="en-US" sz="1400" dirty="0">
                <a:solidFill>
                  <a:schemeClr val="bg2"/>
                </a:solidFill>
              </a:rPr>
              <a:t>Structured visions</a:t>
            </a:r>
          </a:p>
        </p:txBody>
      </p:sp>
      <p:sp>
        <p:nvSpPr>
          <p:cNvPr id="6" name="TextBox 5">
            <a:extLst>
              <a:ext uri="{FF2B5EF4-FFF2-40B4-BE49-F238E27FC236}">
                <a16:creationId xmlns:a16="http://schemas.microsoft.com/office/drawing/2014/main" id="{64B70410-1AE0-4447-BDDD-19D61FF0237C}"/>
              </a:ext>
            </a:extLst>
          </p:cNvPr>
          <p:cNvSpPr txBox="1"/>
          <p:nvPr/>
        </p:nvSpPr>
        <p:spPr>
          <a:xfrm>
            <a:off x="6963544"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55</a:t>
            </a:fld>
            <a:endParaRPr lang="en-US" b="1" dirty="0"/>
          </a:p>
        </p:txBody>
      </p:sp>
      <p:pic>
        <p:nvPicPr>
          <p:cNvPr id="7" name="Picture 6">
            <a:extLst>
              <a:ext uri="{FF2B5EF4-FFF2-40B4-BE49-F238E27FC236}">
                <a16:creationId xmlns:a16="http://schemas.microsoft.com/office/drawing/2014/main" id="{409BBB43-7334-4D3E-AEAE-CCAA4B97775B}"/>
              </a:ext>
            </a:extLst>
          </p:cNvPr>
          <p:cNvPicPr>
            <a:picLocks noChangeAspect="1"/>
          </p:cNvPicPr>
          <p:nvPr/>
        </p:nvPicPr>
        <p:blipFill rotWithShape="1">
          <a:blip r:embed="rId2"/>
          <a:srcRect l="35644" t="13920" r="35825" b="9711"/>
          <a:stretch/>
        </p:blipFill>
        <p:spPr>
          <a:xfrm>
            <a:off x="424485" y="1159496"/>
            <a:ext cx="3478490" cy="5043341"/>
          </a:xfrm>
          <a:prstGeom prst="rect">
            <a:avLst/>
          </a:prstGeom>
        </p:spPr>
      </p:pic>
      <p:sp>
        <p:nvSpPr>
          <p:cNvPr id="8" name="TextBox 7">
            <a:extLst>
              <a:ext uri="{FF2B5EF4-FFF2-40B4-BE49-F238E27FC236}">
                <a16:creationId xmlns:a16="http://schemas.microsoft.com/office/drawing/2014/main" id="{DFAA1DE8-028F-491F-8189-7C4F37D6FF72}"/>
              </a:ext>
            </a:extLst>
          </p:cNvPr>
          <p:cNvSpPr txBox="1"/>
          <p:nvPr/>
        </p:nvSpPr>
        <p:spPr>
          <a:xfrm>
            <a:off x="3434412" y="363370"/>
            <a:ext cx="5156461" cy="461665"/>
          </a:xfrm>
          <a:prstGeom prst="rect">
            <a:avLst/>
          </a:prstGeom>
          <a:noFill/>
        </p:spPr>
        <p:txBody>
          <a:bodyPr wrap="square" rtlCol="0">
            <a:spAutoFit/>
          </a:bodyPr>
          <a:lstStyle/>
          <a:p>
            <a:pPr algn="ctr"/>
            <a:r>
              <a:rPr lang="en-US" sz="2400" b="1" dirty="0"/>
              <a:t>Familiar Optical </a:t>
            </a:r>
            <a:r>
              <a:rPr lang="en-US" sz="2400" b="1" dirty="0" err="1"/>
              <a:t>Beamsplitters</a:t>
            </a:r>
            <a:endParaRPr lang="en-US" sz="2400" b="1" dirty="0"/>
          </a:p>
        </p:txBody>
      </p:sp>
      <p:sp>
        <p:nvSpPr>
          <p:cNvPr id="10" name="TextBox 9">
            <a:extLst>
              <a:ext uri="{FF2B5EF4-FFF2-40B4-BE49-F238E27FC236}">
                <a16:creationId xmlns:a16="http://schemas.microsoft.com/office/drawing/2014/main" id="{17984F2C-5C57-44DD-ACCA-7D35B94A3696}"/>
              </a:ext>
            </a:extLst>
          </p:cNvPr>
          <p:cNvSpPr txBox="1"/>
          <p:nvPr/>
        </p:nvSpPr>
        <p:spPr>
          <a:xfrm>
            <a:off x="175227" y="6304002"/>
            <a:ext cx="4489051" cy="369332"/>
          </a:xfrm>
          <a:prstGeom prst="rect">
            <a:avLst/>
          </a:prstGeom>
          <a:noFill/>
        </p:spPr>
        <p:txBody>
          <a:bodyPr wrap="square">
            <a:spAutoFit/>
          </a:bodyPr>
          <a:lstStyle/>
          <a:p>
            <a:r>
              <a:rPr lang="en-US" b="0" i="1" dirty="0" err="1">
                <a:solidFill>
                  <a:srgbClr val="222222"/>
                </a:solidFill>
                <a:effectLst/>
              </a:rPr>
              <a:t>Smokin</a:t>
            </a:r>
            <a:r>
              <a:rPr lang="en-US" b="0" i="1" dirty="0">
                <a:solidFill>
                  <a:srgbClr val="222222"/>
                </a:solidFill>
                <a:effectLst/>
              </a:rPr>
              <a:t>’ Jo, window</a:t>
            </a:r>
            <a:r>
              <a:rPr lang="en-US" b="0" dirty="0">
                <a:solidFill>
                  <a:srgbClr val="222222"/>
                </a:solidFill>
                <a:effectLst/>
              </a:rPr>
              <a:t>, Wolfgang </a:t>
            </a:r>
            <a:r>
              <a:rPr lang="en-US" b="0" dirty="0" err="1">
                <a:solidFill>
                  <a:srgbClr val="222222"/>
                </a:solidFill>
                <a:effectLst/>
              </a:rPr>
              <a:t>Tilmans</a:t>
            </a:r>
            <a:r>
              <a:rPr lang="en-US" b="0" dirty="0">
                <a:solidFill>
                  <a:srgbClr val="222222"/>
                </a:solidFill>
                <a:effectLst/>
              </a:rPr>
              <a:t> (1995)</a:t>
            </a:r>
            <a:endParaRPr lang="en-US" dirty="0"/>
          </a:p>
        </p:txBody>
      </p:sp>
      <p:pic>
        <p:nvPicPr>
          <p:cNvPr id="11" name="Picture 10">
            <a:extLst>
              <a:ext uri="{FF2B5EF4-FFF2-40B4-BE49-F238E27FC236}">
                <a16:creationId xmlns:a16="http://schemas.microsoft.com/office/drawing/2014/main" id="{CE438F31-DFE5-4B41-A992-A5445168100C}"/>
              </a:ext>
            </a:extLst>
          </p:cNvPr>
          <p:cNvPicPr>
            <a:picLocks noChangeAspect="1"/>
          </p:cNvPicPr>
          <p:nvPr/>
        </p:nvPicPr>
        <p:blipFill rotWithShape="1">
          <a:blip r:embed="rId3"/>
          <a:srcRect l="19743" t="34118" r="27426" b="11109"/>
          <a:stretch/>
        </p:blipFill>
        <p:spPr>
          <a:xfrm>
            <a:off x="5382145" y="2221641"/>
            <a:ext cx="6441141" cy="3617260"/>
          </a:xfrm>
          <a:prstGeom prst="rect">
            <a:avLst/>
          </a:prstGeom>
        </p:spPr>
      </p:pic>
      <p:sp>
        <p:nvSpPr>
          <p:cNvPr id="12" name="TextBox 11">
            <a:extLst>
              <a:ext uri="{FF2B5EF4-FFF2-40B4-BE49-F238E27FC236}">
                <a16:creationId xmlns:a16="http://schemas.microsoft.com/office/drawing/2014/main" id="{375869B4-A6A3-4C29-AEF2-16E547125C99}"/>
              </a:ext>
            </a:extLst>
          </p:cNvPr>
          <p:cNvSpPr txBox="1"/>
          <p:nvPr/>
        </p:nvSpPr>
        <p:spPr>
          <a:xfrm>
            <a:off x="7387361" y="5421750"/>
            <a:ext cx="2407023" cy="369332"/>
          </a:xfrm>
          <a:prstGeom prst="rect">
            <a:avLst/>
          </a:prstGeom>
          <a:noFill/>
        </p:spPr>
        <p:txBody>
          <a:bodyPr wrap="square">
            <a:spAutoFit/>
          </a:bodyPr>
          <a:lstStyle/>
          <a:p>
            <a:r>
              <a:rPr lang="en-US" b="0" i="1" dirty="0">
                <a:solidFill>
                  <a:schemeClr val="bg1"/>
                </a:solidFill>
                <a:effectLst/>
              </a:rPr>
              <a:t>Criminal</a:t>
            </a:r>
            <a:r>
              <a:rPr lang="en-US" b="0" dirty="0">
                <a:solidFill>
                  <a:schemeClr val="bg1"/>
                </a:solidFill>
                <a:effectLst/>
              </a:rPr>
              <a:t>, Netflix (2019)</a:t>
            </a:r>
            <a:endParaRPr lang="en-US" dirty="0">
              <a:solidFill>
                <a:schemeClr val="bg1"/>
              </a:solidFill>
            </a:endParaRPr>
          </a:p>
        </p:txBody>
      </p:sp>
      <p:sp>
        <p:nvSpPr>
          <p:cNvPr id="13" name="TextBox 12">
            <a:extLst>
              <a:ext uri="{FF2B5EF4-FFF2-40B4-BE49-F238E27FC236}">
                <a16:creationId xmlns:a16="http://schemas.microsoft.com/office/drawing/2014/main" id="{6C6EF895-C394-4C9C-A105-49AE7868F802}"/>
              </a:ext>
            </a:extLst>
          </p:cNvPr>
          <p:cNvSpPr txBox="1"/>
          <p:nvPr/>
        </p:nvSpPr>
        <p:spPr>
          <a:xfrm>
            <a:off x="5388068" y="5845937"/>
            <a:ext cx="6768074" cy="646331"/>
          </a:xfrm>
          <a:prstGeom prst="rect">
            <a:avLst/>
          </a:prstGeom>
          <a:noFill/>
        </p:spPr>
        <p:txBody>
          <a:bodyPr wrap="square" rtlCol="0">
            <a:spAutoFit/>
          </a:bodyPr>
          <a:lstStyle/>
          <a:p>
            <a:r>
              <a:rPr lang="en-US" dirty="0"/>
              <a:t>Suspects see a mirror, which reflects 90% of the bright light in the interrogation room, transmits 10% to the dim observation chamber</a:t>
            </a:r>
          </a:p>
        </p:txBody>
      </p:sp>
      <p:sp>
        <p:nvSpPr>
          <p:cNvPr id="14" name="TextBox 13">
            <a:extLst>
              <a:ext uri="{FF2B5EF4-FFF2-40B4-BE49-F238E27FC236}">
                <a16:creationId xmlns:a16="http://schemas.microsoft.com/office/drawing/2014/main" id="{BA551D3D-FB2A-401F-9767-B88048EA3720}"/>
              </a:ext>
            </a:extLst>
          </p:cNvPr>
          <p:cNvSpPr txBox="1"/>
          <p:nvPr/>
        </p:nvSpPr>
        <p:spPr>
          <a:xfrm>
            <a:off x="4003323" y="1066918"/>
            <a:ext cx="8018348" cy="646331"/>
          </a:xfrm>
          <a:prstGeom prst="rect">
            <a:avLst/>
          </a:prstGeom>
          <a:noFill/>
        </p:spPr>
        <p:txBody>
          <a:bodyPr wrap="square" rtlCol="0">
            <a:spAutoFit/>
          </a:bodyPr>
          <a:lstStyle/>
          <a:p>
            <a:r>
              <a:rPr lang="en-US" dirty="0"/>
              <a:t>Subject’s right palm and forearm can be seen from outside. About 8% of the light incident on them is reflected back into the room by the household window.</a:t>
            </a:r>
          </a:p>
        </p:txBody>
      </p:sp>
    </p:spTree>
    <p:extLst>
      <p:ext uri="{BB962C8B-B14F-4D97-AF65-F5344CB8AC3E}">
        <p14:creationId xmlns:p14="http://schemas.microsoft.com/office/powerpoint/2010/main" val="861644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75FD6665-5A28-4B98-9059-AD42CDD7D26E}"/>
              </a:ext>
            </a:extLst>
          </p:cNvPr>
          <p:cNvSpPr txBox="1"/>
          <p:nvPr/>
        </p:nvSpPr>
        <p:spPr>
          <a:xfrm>
            <a:off x="185671" y="6382332"/>
            <a:ext cx="301686" cy="369332"/>
          </a:xfrm>
          <a:prstGeom prst="rect">
            <a:avLst/>
          </a:prstGeom>
          <a:noFill/>
        </p:spPr>
        <p:txBody>
          <a:bodyPr wrap="none" rtlCol="0">
            <a:spAutoFit/>
          </a:bodyPr>
          <a:lstStyle/>
          <a:p>
            <a:pPr algn="ctr">
              <a:spcAft>
                <a:spcPts val="600"/>
              </a:spcAft>
            </a:pPr>
            <a:fld id="{808693D6-6FD4-4072-93C6-C1A915E300C0}" type="slidenum">
              <a:rPr lang="en-US" b="1" smtClean="0">
                <a:solidFill>
                  <a:schemeClr val="bg1"/>
                </a:solidFill>
              </a:rPr>
              <a:pPr algn="ctr">
                <a:spcAft>
                  <a:spcPts val="600"/>
                </a:spcAft>
              </a:pPr>
              <a:t>56</a:t>
            </a:fld>
            <a:endParaRPr lang="en-US" b="1" dirty="0">
              <a:solidFill>
                <a:schemeClr val="bg1"/>
              </a:solidFill>
            </a:endParaRPr>
          </a:p>
        </p:txBody>
      </p:sp>
      <p:sp>
        <p:nvSpPr>
          <p:cNvPr id="9" name="Rectangle 8">
            <a:extLst>
              <a:ext uri="{FF2B5EF4-FFF2-40B4-BE49-F238E27FC236}">
                <a16:creationId xmlns:a16="http://schemas.microsoft.com/office/drawing/2014/main" id="{3C7E3D08-B00A-473F-8B79-DAF7785B92EB}"/>
              </a:ext>
            </a:extLst>
          </p:cNvPr>
          <p:cNvSpPr/>
          <p:nvPr/>
        </p:nvSpPr>
        <p:spPr>
          <a:xfrm rot="16200000">
            <a:off x="11289011" y="5850199"/>
            <a:ext cx="1495153" cy="307777"/>
          </a:xfrm>
          <a:prstGeom prst="rect">
            <a:avLst/>
          </a:prstGeom>
        </p:spPr>
        <p:txBody>
          <a:bodyPr wrap="none">
            <a:spAutoFit/>
          </a:bodyPr>
          <a:lstStyle/>
          <a:p>
            <a:r>
              <a:rPr lang="en-US" sz="1400" dirty="0">
                <a:solidFill>
                  <a:schemeClr val="bg2"/>
                </a:solidFill>
              </a:rPr>
              <a:t>Structured visions</a:t>
            </a:r>
          </a:p>
        </p:txBody>
      </p:sp>
      <p:sp>
        <p:nvSpPr>
          <p:cNvPr id="6" name="TextBox 5">
            <a:extLst>
              <a:ext uri="{FF2B5EF4-FFF2-40B4-BE49-F238E27FC236}">
                <a16:creationId xmlns:a16="http://schemas.microsoft.com/office/drawing/2014/main" id="{64B70410-1AE0-4447-BDDD-19D61FF0237C}"/>
              </a:ext>
            </a:extLst>
          </p:cNvPr>
          <p:cNvSpPr txBox="1"/>
          <p:nvPr/>
        </p:nvSpPr>
        <p:spPr>
          <a:xfrm>
            <a:off x="6963544"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56</a:t>
            </a:fld>
            <a:endParaRPr lang="en-US" b="1" dirty="0"/>
          </a:p>
        </p:txBody>
      </p:sp>
      <p:pic>
        <p:nvPicPr>
          <p:cNvPr id="7" name="Picture 6">
            <a:extLst>
              <a:ext uri="{FF2B5EF4-FFF2-40B4-BE49-F238E27FC236}">
                <a16:creationId xmlns:a16="http://schemas.microsoft.com/office/drawing/2014/main" id="{409BBB43-7334-4D3E-AEAE-CCAA4B97775B}"/>
              </a:ext>
            </a:extLst>
          </p:cNvPr>
          <p:cNvPicPr>
            <a:picLocks noChangeAspect="1"/>
          </p:cNvPicPr>
          <p:nvPr/>
        </p:nvPicPr>
        <p:blipFill rotWithShape="1">
          <a:blip r:embed="rId2"/>
          <a:srcRect l="35644" t="13920" r="35825" b="9711"/>
          <a:stretch/>
        </p:blipFill>
        <p:spPr>
          <a:xfrm>
            <a:off x="424485" y="1159496"/>
            <a:ext cx="3478490" cy="5043341"/>
          </a:xfrm>
          <a:prstGeom prst="rect">
            <a:avLst/>
          </a:prstGeom>
        </p:spPr>
      </p:pic>
      <p:sp>
        <p:nvSpPr>
          <p:cNvPr id="8" name="TextBox 7">
            <a:extLst>
              <a:ext uri="{FF2B5EF4-FFF2-40B4-BE49-F238E27FC236}">
                <a16:creationId xmlns:a16="http://schemas.microsoft.com/office/drawing/2014/main" id="{DFAA1DE8-028F-491F-8189-7C4F37D6FF72}"/>
              </a:ext>
            </a:extLst>
          </p:cNvPr>
          <p:cNvSpPr txBox="1"/>
          <p:nvPr/>
        </p:nvSpPr>
        <p:spPr>
          <a:xfrm>
            <a:off x="3259754" y="363370"/>
            <a:ext cx="5760959" cy="461665"/>
          </a:xfrm>
          <a:prstGeom prst="rect">
            <a:avLst/>
          </a:prstGeom>
          <a:noFill/>
        </p:spPr>
        <p:txBody>
          <a:bodyPr wrap="square" rtlCol="0">
            <a:spAutoFit/>
          </a:bodyPr>
          <a:lstStyle/>
          <a:p>
            <a:pPr algn="ctr"/>
            <a:r>
              <a:rPr lang="en-US" sz="2400" b="1" dirty="0"/>
              <a:t>Quantum Theory of Optical </a:t>
            </a:r>
            <a:r>
              <a:rPr lang="en-US" sz="2400" b="1" dirty="0" err="1"/>
              <a:t>Beamsplitters</a:t>
            </a:r>
            <a:endParaRPr lang="en-US" sz="2400" b="1" dirty="0"/>
          </a:p>
        </p:txBody>
      </p:sp>
      <p:sp>
        <p:nvSpPr>
          <p:cNvPr id="10" name="TextBox 9">
            <a:extLst>
              <a:ext uri="{FF2B5EF4-FFF2-40B4-BE49-F238E27FC236}">
                <a16:creationId xmlns:a16="http://schemas.microsoft.com/office/drawing/2014/main" id="{17984F2C-5C57-44DD-ACCA-7D35B94A3696}"/>
              </a:ext>
            </a:extLst>
          </p:cNvPr>
          <p:cNvSpPr txBox="1"/>
          <p:nvPr/>
        </p:nvSpPr>
        <p:spPr>
          <a:xfrm>
            <a:off x="175227" y="6304002"/>
            <a:ext cx="4489051" cy="369332"/>
          </a:xfrm>
          <a:prstGeom prst="rect">
            <a:avLst/>
          </a:prstGeom>
          <a:noFill/>
        </p:spPr>
        <p:txBody>
          <a:bodyPr wrap="square">
            <a:spAutoFit/>
          </a:bodyPr>
          <a:lstStyle/>
          <a:p>
            <a:r>
              <a:rPr lang="en-US" b="0" i="1" dirty="0" err="1">
                <a:solidFill>
                  <a:srgbClr val="222222"/>
                </a:solidFill>
                <a:effectLst/>
              </a:rPr>
              <a:t>Smokin</a:t>
            </a:r>
            <a:r>
              <a:rPr lang="en-US" b="0" i="1" dirty="0">
                <a:solidFill>
                  <a:srgbClr val="222222"/>
                </a:solidFill>
                <a:effectLst/>
              </a:rPr>
              <a:t>’ Jo, window</a:t>
            </a:r>
            <a:r>
              <a:rPr lang="en-US" b="0" dirty="0">
                <a:solidFill>
                  <a:srgbClr val="222222"/>
                </a:solidFill>
                <a:effectLst/>
              </a:rPr>
              <a:t>, Wolfgang </a:t>
            </a:r>
            <a:r>
              <a:rPr lang="en-US" b="0" dirty="0" err="1">
                <a:solidFill>
                  <a:srgbClr val="222222"/>
                </a:solidFill>
                <a:effectLst/>
              </a:rPr>
              <a:t>Tilmans</a:t>
            </a:r>
            <a:r>
              <a:rPr lang="en-US" b="0" dirty="0">
                <a:solidFill>
                  <a:srgbClr val="222222"/>
                </a:solidFill>
                <a:effectLst/>
              </a:rPr>
              <a:t> (1995)</a:t>
            </a:r>
            <a:endParaRPr lang="en-US" dirty="0"/>
          </a:p>
        </p:txBody>
      </p:sp>
      <p:sp>
        <p:nvSpPr>
          <p:cNvPr id="14" name="TextBox 13">
            <a:extLst>
              <a:ext uri="{FF2B5EF4-FFF2-40B4-BE49-F238E27FC236}">
                <a16:creationId xmlns:a16="http://schemas.microsoft.com/office/drawing/2014/main" id="{BA551D3D-FB2A-401F-9767-B88048EA3720}"/>
              </a:ext>
            </a:extLst>
          </p:cNvPr>
          <p:cNvSpPr txBox="1"/>
          <p:nvPr/>
        </p:nvSpPr>
        <p:spPr>
          <a:xfrm>
            <a:off x="4113408" y="1210028"/>
            <a:ext cx="8018348" cy="4524315"/>
          </a:xfrm>
          <a:prstGeom prst="rect">
            <a:avLst/>
          </a:prstGeom>
          <a:noFill/>
        </p:spPr>
        <p:txBody>
          <a:bodyPr wrap="square" rtlCol="0">
            <a:spAutoFit/>
          </a:bodyPr>
          <a:lstStyle/>
          <a:p>
            <a:r>
              <a:rPr lang="en-US" sz="2400" dirty="0"/>
              <a:t>Subject’s right palm and forearm can be seen from outside. About 8% of the light incident on them is reflected back into the room by the household window.</a:t>
            </a:r>
          </a:p>
          <a:p>
            <a:endParaRPr lang="en-US" sz="2400" dirty="0"/>
          </a:p>
          <a:p>
            <a:r>
              <a:rPr lang="en-US" sz="2400" dirty="0"/>
              <a:t>Light is made of individual, indivisible photons.  When a photon encounters a glass/air surface it will be either </a:t>
            </a:r>
          </a:p>
          <a:p>
            <a:pPr marL="285750" indent="-285750">
              <a:buFont typeface="Arial" panose="020B0604020202020204" pitchFamily="34" charset="0"/>
              <a:buChar char="•"/>
            </a:pPr>
            <a:r>
              <a:rPr lang="en-US" sz="2400" b="1" dirty="0"/>
              <a:t>transmitted in its entirety </a:t>
            </a:r>
            <a:r>
              <a:rPr lang="en-US" sz="2400" dirty="0"/>
              <a:t>with a probability of 96 % , or </a:t>
            </a:r>
          </a:p>
          <a:p>
            <a:pPr marL="285750" indent="-285750">
              <a:buFont typeface="Arial" panose="020B0604020202020204" pitchFamily="34" charset="0"/>
              <a:buChar char="•"/>
            </a:pPr>
            <a:r>
              <a:rPr lang="en-US" sz="2400" b="1" dirty="0"/>
              <a:t>reflected in its entirety </a:t>
            </a:r>
            <a:r>
              <a:rPr lang="en-US" sz="2400" dirty="0"/>
              <a:t>with a probability of 4 %</a:t>
            </a:r>
          </a:p>
          <a:p>
            <a:endParaRPr lang="en-US" sz="2400" dirty="0"/>
          </a:p>
          <a:p>
            <a:r>
              <a:rPr lang="en-US" sz="2400" dirty="0"/>
              <a:t>Quantum theory provides no prediction as to whether a given photon will be transmitted or reflected, and the random nature of the process can be tested experimentally.   </a:t>
            </a:r>
          </a:p>
        </p:txBody>
      </p:sp>
    </p:spTree>
    <p:extLst>
      <p:ext uri="{BB962C8B-B14F-4D97-AF65-F5344CB8AC3E}">
        <p14:creationId xmlns:p14="http://schemas.microsoft.com/office/powerpoint/2010/main" val="2056804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75FD6665-5A28-4B98-9059-AD42CDD7D26E}"/>
              </a:ext>
            </a:extLst>
          </p:cNvPr>
          <p:cNvSpPr txBox="1"/>
          <p:nvPr/>
        </p:nvSpPr>
        <p:spPr>
          <a:xfrm>
            <a:off x="185671" y="6382332"/>
            <a:ext cx="301686" cy="369332"/>
          </a:xfrm>
          <a:prstGeom prst="rect">
            <a:avLst/>
          </a:prstGeom>
          <a:noFill/>
        </p:spPr>
        <p:txBody>
          <a:bodyPr wrap="none" rtlCol="0">
            <a:spAutoFit/>
          </a:bodyPr>
          <a:lstStyle/>
          <a:p>
            <a:pPr algn="ctr">
              <a:spcAft>
                <a:spcPts val="600"/>
              </a:spcAft>
            </a:pPr>
            <a:fld id="{808693D6-6FD4-4072-93C6-C1A915E300C0}" type="slidenum">
              <a:rPr lang="en-US" b="1" smtClean="0">
                <a:solidFill>
                  <a:schemeClr val="bg1"/>
                </a:solidFill>
              </a:rPr>
              <a:pPr algn="ctr">
                <a:spcAft>
                  <a:spcPts val="600"/>
                </a:spcAft>
              </a:pPr>
              <a:t>57</a:t>
            </a:fld>
            <a:endParaRPr lang="en-US" b="1" dirty="0">
              <a:solidFill>
                <a:schemeClr val="bg1"/>
              </a:solidFill>
            </a:endParaRPr>
          </a:p>
        </p:txBody>
      </p:sp>
      <p:sp>
        <p:nvSpPr>
          <p:cNvPr id="9" name="Rectangle 8">
            <a:extLst>
              <a:ext uri="{FF2B5EF4-FFF2-40B4-BE49-F238E27FC236}">
                <a16:creationId xmlns:a16="http://schemas.microsoft.com/office/drawing/2014/main" id="{3C7E3D08-B00A-473F-8B79-DAF7785B92EB}"/>
              </a:ext>
            </a:extLst>
          </p:cNvPr>
          <p:cNvSpPr/>
          <p:nvPr/>
        </p:nvSpPr>
        <p:spPr>
          <a:xfrm rot="16200000">
            <a:off x="11289011" y="5850199"/>
            <a:ext cx="1495153" cy="307777"/>
          </a:xfrm>
          <a:prstGeom prst="rect">
            <a:avLst/>
          </a:prstGeom>
        </p:spPr>
        <p:txBody>
          <a:bodyPr wrap="none">
            <a:spAutoFit/>
          </a:bodyPr>
          <a:lstStyle/>
          <a:p>
            <a:r>
              <a:rPr lang="en-US" sz="1400" dirty="0">
                <a:solidFill>
                  <a:schemeClr val="bg2"/>
                </a:solidFill>
              </a:rPr>
              <a:t>Structured visions</a:t>
            </a:r>
          </a:p>
        </p:txBody>
      </p:sp>
      <p:sp>
        <p:nvSpPr>
          <p:cNvPr id="6" name="TextBox 5">
            <a:extLst>
              <a:ext uri="{FF2B5EF4-FFF2-40B4-BE49-F238E27FC236}">
                <a16:creationId xmlns:a16="http://schemas.microsoft.com/office/drawing/2014/main" id="{64B70410-1AE0-4447-BDDD-19D61FF0237C}"/>
              </a:ext>
            </a:extLst>
          </p:cNvPr>
          <p:cNvSpPr txBox="1"/>
          <p:nvPr/>
        </p:nvSpPr>
        <p:spPr>
          <a:xfrm>
            <a:off x="6963544"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57</a:t>
            </a:fld>
            <a:endParaRPr lang="en-US" b="1" dirty="0"/>
          </a:p>
        </p:txBody>
      </p:sp>
      <p:pic>
        <p:nvPicPr>
          <p:cNvPr id="7" name="Picture 6">
            <a:extLst>
              <a:ext uri="{FF2B5EF4-FFF2-40B4-BE49-F238E27FC236}">
                <a16:creationId xmlns:a16="http://schemas.microsoft.com/office/drawing/2014/main" id="{409BBB43-7334-4D3E-AEAE-CCAA4B97775B}"/>
              </a:ext>
            </a:extLst>
          </p:cNvPr>
          <p:cNvPicPr>
            <a:picLocks noChangeAspect="1"/>
          </p:cNvPicPr>
          <p:nvPr/>
        </p:nvPicPr>
        <p:blipFill rotWithShape="1">
          <a:blip r:embed="rId2"/>
          <a:srcRect l="35644" t="13920" r="35825" b="9711"/>
          <a:stretch/>
        </p:blipFill>
        <p:spPr>
          <a:xfrm>
            <a:off x="424485" y="1159496"/>
            <a:ext cx="3478490" cy="5043341"/>
          </a:xfrm>
          <a:prstGeom prst="rect">
            <a:avLst/>
          </a:prstGeom>
        </p:spPr>
      </p:pic>
      <p:sp>
        <p:nvSpPr>
          <p:cNvPr id="8" name="TextBox 7">
            <a:extLst>
              <a:ext uri="{FF2B5EF4-FFF2-40B4-BE49-F238E27FC236}">
                <a16:creationId xmlns:a16="http://schemas.microsoft.com/office/drawing/2014/main" id="{DFAA1DE8-028F-491F-8189-7C4F37D6FF72}"/>
              </a:ext>
            </a:extLst>
          </p:cNvPr>
          <p:cNvSpPr txBox="1"/>
          <p:nvPr/>
        </p:nvSpPr>
        <p:spPr>
          <a:xfrm>
            <a:off x="3259754" y="363370"/>
            <a:ext cx="5760959" cy="461665"/>
          </a:xfrm>
          <a:prstGeom prst="rect">
            <a:avLst/>
          </a:prstGeom>
          <a:noFill/>
        </p:spPr>
        <p:txBody>
          <a:bodyPr wrap="square" rtlCol="0">
            <a:spAutoFit/>
          </a:bodyPr>
          <a:lstStyle/>
          <a:p>
            <a:pPr algn="ctr"/>
            <a:r>
              <a:rPr lang="en-US" sz="2400" b="1" dirty="0"/>
              <a:t>Quantum Theory of Optical </a:t>
            </a:r>
            <a:r>
              <a:rPr lang="en-US" sz="2400" b="1" dirty="0" err="1"/>
              <a:t>Beamsplitters</a:t>
            </a:r>
            <a:endParaRPr lang="en-US" sz="2400" b="1" dirty="0"/>
          </a:p>
        </p:txBody>
      </p:sp>
      <p:sp>
        <p:nvSpPr>
          <p:cNvPr id="10" name="TextBox 9">
            <a:extLst>
              <a:ext uri="{FF2B5EF4-FFF2-40B4-BE49-F238E27FC236}">
                <a16:creationId xmlns:a16="http://schemas.microsoft.com/office/drawing/2014/main" id="{17984F2C-5C57-44DD-ACCA-7D35B94A3696}"/>
              </a:ext>
            </a:extLst>
          </p:cNvPr>
          <p:cNvSpPr txBox="1"/>
          <p:nvPr/>
        </p:nvSpPr>
        <p:spPr>
          <a:xfrm>
            <a:off x="175227" y="6304002"/>
            <a:ext cx="4489051" cy="369332"/>
          </a:xfrm>
          <a:prstGeom prst="rect">
            <a:avLst/>
          </a:prstGeom>
          <a:noFill/>
        </p:spPr>
        <p:txBody>
          <a:bodyPr wrap="square">
            <a:spAutoFit/>
          </a:bodyPr>
          <a:lstStyle/>
          <a:p>
            <a:r>
              <a:rPr lang="en-US" b="0" i="1" dirty="0" err="1">
                <a:solidFill>
                  <a:srgbClr val="222222"/>
                </a:solidFill>
                <a:effectLst/>
              </a:rPr>
              <a:t>Smokin</a:t>
            </a:r>
            <a:r>
              <a:rPr lang="en-US" b="0" i="1" dirty="0">
                <a:solidFill>
                  <a:srgbClr val="222222"/>
                </a:solidFill>
                <a:effectLst/>
              </a:rPr>
              <a:t>’ Jo, window</a:t>
            </a:r>
            <a:r>
              <a:rPr lang="en-US" b="0" dirty="0">
                <a:solidFill>
                  <a:srgbClr val="222222"/>
                </a:solidFill>
                <a:effectLst/>
              </a:rPr>
              <a:t>, Wolfgang </a:t>
            </a:r>
            <a:r>
              <a:rPr lang="en-US" b="0" dirty="0" err="1">
                <a:solidFill>
                  <a:srgbClr val="222222"/>
                </a:solidFill>
                <a:effectLst/>
              </a:rPr>
              <a:t>Tilmans</a:t>
            </a:r>
            <a:r>
              <a:rPr lang="en-US" b="0" dirty="0">
                <a:solidFill>
                  <a:srgbClr val="222222"/>
                </a:solidFill>
                <a:effectLst/>
              </a:rPr>
              <a:t> (1995)</a:t>
            </a:r>
            <a:endParaRPr lang="en-US" dirty="0"/>
          </a:p>
        </p:txBody>
      </p:sp>
      <p:sp>
        <p:nvSpPr>
          <p:cNvPr id="14" name="TextBox 13">
            <a:extLst>
              <a:ext uri="{FF2B5EF4-FFF2-40B4-BE49-F238E27FC236}">
                <a16:creationId xmlns:a16="http://schemas.microsoft.com/office/drawing/2014/main" id="{BA551D3D-FB2A-401F-9767-B88048EA3720}"/>
              </a:ext>
            </a:extLst>
          </p:cNvPr>
          <p:cNvSpPr txBox="1"/>
          <p:nvPr/>
        </p:nvSpPr>
        <p:spPr>
          <a:xfrm>
            <a:off x="5873034" y="4098304"/>
            <a:ext cx="4669864" cy="461665"/>
          </a:xfrm>
          <a:prstGeom prst="rect">
            <a:avLst/>
          </a:prstGeom>
          <a:noFill/>
        </p:spPr>
        <p:txBody>
          <a:bodyPr wrap="square" rtlCol="0">
            <a:spAutoFit/>
          </a:bodyPr>
          <a:lstStyle/>
          <a:p>
            <a:pPr algn="ctr"/>
            <a:r>
              <a:rPr lang="en-US" sz="2400" dirty="0"/>
              <a:t>As it actually is:</a:t>
            </a:r>
          </a:p>
        </p:txBody>
      </p:sp>
      <p:cxnSp>
        <p:nvCxnSpPr>
          <p:cNvPr id="3" name="Straight Connector 2">
            <a:extLst>
              <a:ext uri="{FF2B5EF4-FFF2-40B4-BE49-F238E27FC236}">
                <a16:creationId xmlns:a16="http://schemas.microsoft.com/office/drawing/2014/main" id="{A2EABD5F-0ACA-4D88-B465-92BECEB3C78C}"/>
              </a:ext>
            </a:extLst>
          </p:cNvPr>
          <p:cNvCxnSpPr>
            <a:cxnSpLocks/>
          </p:cNvCxnSpPr>
          <p:nvPr/>
        </p:nvCxnSpPr>
        <p:spPr>
          <a:xfrm>
            <a:off x="5363108" y="2085653"/>
            <a:ext cx="0" cy="1268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321CFB-26FA-4F9D-8461-E0EC6270FB2B}"/>
              </a:ext>
            </a:extLst>
          </p:cNvPr>
          <p:cNvCxnSpPr>
            <a:cxnSpLocks/>
          </p:cNvCxnSpPr>
          <p:nvPr/>
        </p:nvCxnSpPr>
        <p:spPr>
          <a:xfrm>
            <a:off x="5363108" y="3359402"/>
            <a:ext cx="6709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FFB7F8-A779-4065-9E32-239D4D886506}"/>
              </a:ext>
            </a:extLst>
          </p:cNvPr>
          <p:cNvSpPr txBox="1"/>
          <p:nvPr/>
        </p:nvSpPr>
        <p:spPr>
          <a:xfrm>
            <a:off x="4751607" y="1900987"/>
            <a:ext cx="416103" cy="369332"/>
          </a:xfrm>
          <a:prstGeom prst="rect">
            <a:avLst/>
          </a:prstGeom>
          <a:noFill/>
        </p:spPr>
        <p:txBody>
          <a:bodyPr wrap="square">
            <a:spAutoFit/>
          </a:bodyPr>
          <a:lstStyle/>
          <a:p>
            <a:pPr algn="r"/>
            <a:r>
              <a:rPr lang="en-US" sz="1800" dirty="0"/>
              <a:t>10</a:t>
            </a:r>
            <a:endParaRPr lang="en-US" dirty="0"/>
          </a:p>
        </p:txBody>
      </p:sp>
      <p:sp>
        <p:nvSpPr>
          <p:cNvPr id="18" name="TextBox 17">
            <a:extLst>
              <a:ext uri="{FF2B5EF4-FFF2-40B4-BE49-F238E27FC236}">
                <a16:creationId xmlns:a16="http://schemas.microsoft.com/office/drawing/2014/main" id="{94292C4D-8DEB-42D1-961A-ACF30C455C9B}"/>
              </a:ext>
            </a:extLst>
          </p:cNvPr>
          <p:cNvSpPr txBox="1"/>
          <p:nvPr/>
        </p:nvSpPr>
        <p:spPr>
          <a:xfrm>
            <a:off x="4708610" y="2526814"/>
            <a:ext cx="459100" cy="369332"/>
          </a:xfrm>
          <a:prstGeom prst="rect">
            <a:avLst/>
          </a:prstGeom>
          <a:noFill/>
        </p:spPr>
        <p:txBody>
          <a:bodyPr wrap="square">
            <a:spAutoFit/>
          </a:bodyPr>
          <a:lstStyle/>
          <a:p>
            <a:pPr algn="r"/>
            <a:r>
              <a:rPr lang="en-US" sz="1800" dirty="0"/>
              <a:t>1</a:t>
            </a:r>
            <a:endParaRPr lang="en-US" dirty="0"/>
          </a:p>
        </p:txBody>
      </p:sp>
      <p:sp>
        <p:nvSpPr>
          <p:cNvPr id="19" name="TextBox 18">
            <a:extLst>
              <a:ext uri="{FF2B5EF4-FFF2-40B4-BE49-F238E27FC236}">
                <a16:creationId xmlns:a16="http://schemas.microsoft.com/office/drawing/2014/main" id="{58132D3F-0210-49CC-ABD8-A2AB4BF072A2}"/>
              </a:ext>
            </a:extLst>
          </p:cNvPr>
          <p:cNvSpPr txBox="1"/>
          <p:nvPr/>
        </p:nvSpPr>
        <p:spPr>
          <a:xfrm>
            <a:off x="4471034" y="3134996"/>
            <a:ext cx="702890" cy="369332"/>
          </a:xfrm>
          <a:prstGeom prst="rect">
            <a:avLst/>
          </a:prstGeom>
          <a:noFill/>
        </p:spPr>
        <p:txBody>
          <a:bodyPr wrap="square">
            <a:spAutoFit/>
          </a:bodyPr>
          <a:lstStyle/>
          <a:p>
            <a:pPr algn="r"/>
            <a:r>
              <a:rPr lang="en-US" dirty="0"/>
              <a:t>0.1</a:t>
            </a:r>
          </a:p>
        </p:txBody>
      </p:sp>
      <p:sp>
        <p:nvSpPr>
          <p:cNvPr id="20" name="TextBox 19">
            <a:extLst>
              <a:ext uri="{FF2B5EF4-FFF2-40B4-BE49-F238E27FC236}">
                <a16:creationId xmlns:a16="http://schemas.microsoft.com/office/drawing/2014/main" id="{63228F42-80F6-4598-897E-7CBD8117741E}"/>
              </a:ext>
            </a:extLst>
          </p:cNvPr>
          <p:cNvSpPr txBox="1"/>
          <p:nvPr/>
        </p:nvSpPr>
        <p:spPr>
          <a:xfrm>
            <a:off x="7795743" y="3404222"/>
            <a:ext cx="1201052" cy="461665"/>
          </a:xfrm>
          <a:prstGeom prst="rect">
            <a:avLst/>
          </a:prstGeom>
          <a:noFill/>
        </p:spPr>
        <p:txBody>
          <a:bodyPr wrap="square" rtlCol="0">
            <a:spAutoFit/>
          </a:bodyPr>
          <a:lstStyle/>
          <a:p>
            <a:r>
              <a:rPr lang="en-US" sz="2400" dirty="0"/>
              <a:t>Time</a:t>
            </a:r>
          </a:p>
        </p:txBody>
      </p:sp>
      <p:cxnSp>
        <p:nvCxnSpPr>
          <p:cNvPr id="21" name="Straight Connector 20">
            <a:extLst>
              <a:ext uri="{FF2B5EF4-FFF2-40B4-BE49-F238E27FC236}">
                <a16:creationId xmlns:a16="http://schemas.microsoft.com/office/drawing/2014/main" id="{4D40A789-0F65-4881-8960-7F9EB75B0F28}"/>
              </a:ext>
            </a:extLst>
          </p:cNvPr>
          <p:cNvCxnSpPr>
            <a:cxnSpLocks/>
          </p:cNvCxnSpPr>
          <p:nvPr/>
        </p:nvCxnSpPr>
        <p:spPr>
          <a:xfrm>
            <a:off x="5679439" y="2158835"/>
            <a:ext cx="568729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CE86C4-ACA3-4B26-B566-79B2B744A559}"/>
              </a:ext>
            </a:extLst>
          </p:cNvPr>
          <p:cNvCxnSpPr>
            <a:cxnSpLocks/>
          </p:cNvCxnSpPr>
          <p:nvPr/>
        </p:nvCxnSpPr>
        <p:spPr>
          <a:xfrm>
            <a:off x="5679439" y="3061249"/>
            <a:ext cx="5687295"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9C4F7AB-6112-4C2E-861A-391B1552C64F}"/>
              </a:ext>
            </a:extLst>
          </p:cNvPr>
          <p:cNvSpPr txBox="1"/>
          <p:nvPr/>
        </p:nvSpPr>
        <p:spPr>
          <a:xfrm>
            <a:off x="8396269" y="1664457"/>
            <a:ext cx="2340224" cy="369332"/>
          </a:xfrm>
          <a:prstGeom prst="rect">
            <a:avLst/>
          </a:prstGeom>
          <a:noFill/>
        </p:spPr>
        <p:txBody>
          <a:bodyPr wrap="square">
            <a:spAutoFit/>
          </a:bodyPr>
          <a:lstStyle/>
          <a:p>
            <a:r>
              <a:rPr lang="en-US" sz="1800" dirty="0"/>
              <a:t>Transmitted intensity</a:t>
            </a:r>
            <a:endParaRPr lang="en-US" dirty="0"/>
          </a:p>
        </p:txBody>
      </p:sp>
      <p:sp>
        <p:nvSpPr>
          <p:cNvPr id="27" name="TextBox 26">
            <a:extLst>
              <a:ext uri="{FF2B5EF4-FFF2-40B4-BE49-F238E27FC236}">
                <a16:creationId xmlns:a16="http://schemas.microsoft.com/office/drawing/2014/main" id="{7148478D-7FA3-4A2F-ACF4-B14F174DE9B3}"/>
              </a:ext>
            </a:extLst>
          </p:cNvPr>
          <p:cNvSpPr txBox="1"/>
          <p:nvPr/>
        </p:nvSpPr>
        <p:spPr>
          <a:xfrm>
            <a:off x="8396269" y="2592819"/>
            <a:ext cx="2340224" cy="369332"/>
          </a:xfrm>
          <a:prstGeom prst="rect">
            <a:avLst/>
          </a:prstGeom>
          <a:noFill/>
        </p:spPr>
        <p:txBody>
          <a:bodyPr wrap="square">
            <a:spAutoFit/>
          </a:bodyPr>
          <a:lstStyle/>
          <a:p>
            <a:r>
              <a:rPr lang="en-US" sz="1800" dirty="0">
                <a:solidFill>
                  <a:srgbClr val="FF0000"/>
                </a:solidFill>
              </a:rPr>
              <a:t>Reflected intensity</a:t>
            </a:r>
            <a:endParaRPr lang="en-US" dirty="0">
              <a:solidFill>
                <a:srgbClr val="FF0000"/>
              </a:solidFill>
            </a:endParaRPr>
          </a:p>
        </p:txBody>
      </p:sp>
      <p:sp>
        <p:nvSpPr>
          <p:cNvPr id="28" name="TextBox 27">
            <a:extLst>
              <a:ext uri="{FF2B5EF4-FFF2-40B4-BE49-F238E27FC236}">
                <a16:creationId xmlns:a16="http://schemas.microsoft.com/office/drawing/2014/main" id="{6579004D-2FDA-4A33-BCE6-40295BB9BB16}"/>
              </a:ext>
            </a:extLst>
          </p:cNvPr>
          <p:cNvSpPr txBox="1"/>
          <p:nvPr/>
        </p:nvSpPr>
        <p:spPr>
          <a:xfrm>
            <a:off x="5586130" y="1182669"/>
            <a:ext cx="4669864" cy="461665"/>
          </a:xfrm>
          <a:prstGeom prst="rect">
            <a:avLst/>
          </a:prstGeom>
          <a:noFill/>
        </p:spPr>
        <p:txBody>
          <a:bodyPr wrap="square" rtlCol="0">
            <a:spAutoFit/>
          </a:bodyPr>
          <a:lstStyle/>
          <a:p>
            <a:pPr algn="ctr"/>
            <a:r>
              <a:rPr lang="en-US" sz="2400" dirty="0"/>
              <a:t>As we see it with our slow eyes:</a:t>
            </a:r>
          </a:p>
        </p:txBody>
      </p:sp>
      <p:cxnSp>
        <p:nvCxnSpPr>
          <p:cNvPr id="29" name="Straight Connector 28">
            <a:extLst>
              <a:ext uri="{FF2B5EF4-FFF2-40B4-BE49-F238E27FC236}">
                <a16:creationId xmlns:a16="http://schemas.microsoft.com/office/drawing/2014/main" id="{D2F238C4-CC3D-4501-8769-95BF09A9E600}"/>
              </a:ext>
            </a:extLst>
          </p:cNvPr>
          <p:cNvCxnSpPr>
            <a:cxnSpLocks/>
          </p:cNvCxnSpPr>
          <p:nvPr/>
        </p:nvCxnSpPr>
        <p:spPr>
          <a:xfrm>
            <a:off x="5363108" y="4600014"/>
            <a:ext cx="0" cy="12683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B92BD7-8E20-4A52-895B-D203113921FD}"/>
              </a:ext>
            </a:extLst>
          </p:cNvPr>
          <p:cNvCxnSpPr>
            <a:cxnSpLocks/>
          </p:cNvCxnSpPr>
          <p:nvPr/>
        </p:nvCxnSpPr>
        <p:spPr>
          <a:xfrm>
            <a:off x="5363108" y="5873763"/>
            <a:ext cx="67090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27FFA28-4135-401B-B88F-20D4DFD174C4}"/>
              </a:ext>
            </a:extLst>
          </p:cNvPr>
          <p:cNvSpPr txBox="1"/>
          <p:nvPr/>
        </p:nvSpPr>
        <p:spPr>
          <a:xfrm>
            <a:off x="7795743" y="5918583"/>
            <a:ext cx="1201052" cy="461665"/>
          </a:xfrm>
          <a:prstGeom prst="rect">
            <a:avLst/>
          </a:prstGeom>
          <a:noFill/>
        </p:spPr>
        <p:txBody>
          <a:bodyPr wrap="square" rtlCol="0">
            <a:spAutoFit/>
          </a:bodyPr>
          <a:lstStyle/>
          <a:p>
            <a:r>
              <a:rPr lang="en-US" sz="2400" dirty="0"/>
              <a:t>Time</a:t>
            </a:r>
          </a:p>
        </p:txBody>
      </p:sp>
      <p:cxnSp>
        <p:nvCxnSpPr>
          <p:cNvPr id="64" name="Straight Connector 63">
            <a:extLst>
              <a:ext uri="{FF2B5EF4-FFF2-40B4-BE49-F238E27FC236}">
                <a16:creationId xmlns:a16="http://schemas.microsoft.com/office/drawing/2014/main" id="{C946F5F9-BDA4-427B-9164-1A49811915E7}"/>
              </a:ext>
            </a:extLst>
          </p:cNvPr>
          <p:cNvCxnSpPr>
            <a:cxnSpLocks/>
          </p:cNvCxnSpPr>
          <p:nvPr/>
        </p:nvCxnSpPr>
        <p:spPr>
          <a:xfrm>
            <a:off x="577407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A156330-08ED-4A7F-88BB-68BF22C6BA7F}"/>
              </a:ext>
            </a:extLst>
          </p:cNvPr>
          <p:cNvCxnSpPr>
            <a:cxnSpLocks/>
          </p:cNvCxnSpPr>
          <p:nvPr/>
        </p:nvCxnSpPr>
        <p:spPr>
          <a:xfrm>
            <a:off x="586065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6D5EE2-7A10-4460-A71B-B2533F6AE798}"/>
              </a:ext>
            </a:extLst>
          </p:cNvPr>
          <p:cNvCxnSpPr>
            <a:cxnSpLocks/>
          </p:cNvCxnSpPr>
          <p:nvPr/>
        </p:nvCxnSpPr>
        <p:spPr>
          <a:xfrm>
            <a:off x="5959882"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67231B3-8FC3-4A37-8F5C-C7839DBECE1E}"/>
              </a:ext>
            </a:extLst>
          </p:cNvPr>
          <p:cNvCxnSpPr>
            <a:cxnSpLocks/>
          </p:cNvCxnSpPr>
          <p:nvPr/>
        </p:nvCxnSpPr>
        <p:spPr>
          <a:xfrm>
            <a:off x="604646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9B0BABF-3F7B-4BD1-B0E0-AEE4A151EA0C}"/>
              </a:ext>
            </a:extLst>
          </p:cNvPr>
          <p:cNvCxnSpPr>
            <a:cxnSpLocks/>
          </p:cNvCxnSpPr>
          <p:nvPr/>
        </p:nvCxnSpPr>
        <p:spPr>
          <a:xfrm>
            <a:off x="614666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F03BA01-7BB4-44A7-B3C5-390174ADC129}"/>
              </a:ext>
            </a:extLst>
          </p:cNvPr>
          <p:cNvCxnSpPr>
            <a:cxnSpLocks/>
          </p:cNvCxnSpPr>
          <p:nvPr/>
        </p:nvCxnSpPr>
        <p:spPr>
          <a:xfrm>
            <a:off x="623324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FCF79EF-554D-4604-AEE2-8D2DA2DA310F}"/>
              </a:ext>
            </a:extLst>
          </p:cNvPr>
          <p:cNvCxnSpPr>
            <a:cxnSpLocks/>
          </p:cNvCxnSpPr>
          <p:nvPr/>
        </p:nvCxnSpPr>
        <p:spPr>
          <a:xfrm>
            <a:off x="6332467"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1BEF7D6-2501-4666-9E49-6A24D4929A30}"/>
              </a:ext>
            </a:extLst>
          </p:cNvPr>
          <p:cNvCxnSpPr>
            <a:cxnSpLocks/>
          </p:cNvCxnSpPr>
          <p:nvPr/>
        </p:nvCxnSpPr>
        <p:spPr>
          <a:xfrm>
            <a:off x="6419047"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7D2F3BC-39C7-4FC5-B710-367E484B3B6C}"/>
              </a:ext>
            </a:extLst>
          </p:cNvPr>
          <p:cNvCxnSpPr>
            <a:cxnSpLocks/>
          </p:cNvCxnSpPr>
          <p:nvPr/>
        </p:nvCxnSpPr>
        <p:spPr>
          <a:xfrm>
            <a:off x="649687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2F4037B-22E0-4F11-9C81-A601A8CA3D27}"/>
              </a:ext>
            </a:extLst>
          </p:cNvPr>
          <p:cNvCxnSpPr>
            <a:cxnSpLocks/>
          </p:cNvCxnSpPr>
          <p:nvPr/>
        </p:nvCxnSpPr>
        <p:spPr>
          <a:xfrm>
            <a:off x="658345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BE8AAE5-33A8-4149-97D8-0810F2B7BEB3}"/>
              </a:ext>
            </a:extLst>
          </p:cNvPr>
          <p:cNvCxnSpPr>
            <a:cxnSpLocks/>
          </p:cNvCxnSpPr>
          <p:nvPr/>
        </p:nvCxnSpPr>
        <p:spPr>
          <a:xfrm>
            <a:off x="668267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F36A0AB-5B31-48E4-91F0-C2D828B22EAD}"/>
              </a:ext>
            </a:extLst>
          </p:cNvPr>
          <p:cNvCxnSpPr>
            <a:cxnSpLocks/>
          </p:cNvCxnSpPr>
          <p:nvPr/>
        </p:nvCxnSpPr>
        <p:spPr>
          <a:xfrm>
            <a:off x="676925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22B8C3E-129B-416A-9AD8-058A41283AB6}"/>
              </a:ext>
            </a:extLst>
          </p:cNvPr>
          <p:cNvCxnSpPr>
            <a:cxnSpLocks/>
          </p:cNvCxnSpPr>
          <p:nvPr/>
        </p:nvCxnSpPr>
        <p:spPr>
          <a:xfrm>
            <a:off x="686945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4BE78C0-3B0C-4996-AF17-2850D5A10203}"/>
              </a:ext>
            </a:extLst>
          </p:cNvPr>
          <p:cNvCxnSpPr>
            <a:cxnSpLocks/>
          </p:cNvCxnSpPr>
          <p:nvPr/>
        </p:nvCxnSpPr>
        <p:spPr>
          <a:xfrm>
            <a:off x="6956034"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58DCDDA-4C12-4D68-9672-9014B38F3208}"/>
              </a:ext>
            </a:extLst>
          </p:cNvPr>
          <p:cNvCxnSpPr>
            <a:cxnSpLocks/>
          </p:cNvCxnSpPr>
          <p:nvPr/>
        </p:nvCxnSpPr>
        <p:spPr>
          <a:xfrm>
            <a:off x="7055262" y="4863755"/>
            <a:ext cx="0" cy="785510"/>
          </a:xfrm>
          <a:prstGeom prst="line">
            <a:avLst/>
          </a:prstGeom>
          <a:ln w="25400">
            <a:solidFill>
              <a:srgbClr val="FF1414"/>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3A615FE-07C4-45B7-98A2-06FB08398B91}"/>
              </a:ext>
            </a:extLst>
          </p:cNvPr>
          <p:cNvCxnSpPr>
            <a:cxnSpLocks/>
          </p:cNvCxnSpPr>
          <p:nvPr/>
        </p:nvCxnSpPr>
        <p:spPr>
          <a:xfrm>
            <a:off x="714184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B3EEED-3B74-4DEE-B68E-968F7D3DF1F8}"/>
              </a:ext>
            </a:extLst>
          </p:cNvPr>
          <p:cNvCxnSpPr>
            <a:cxnSpLocks/>
          </p:cNvCxnSpPr>
          <p:nvPr/>
        </p:nvCxnSpPr>
        <p:spPr>
          <a:xfrm>
            <a:off x="724398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5535141-BF3F-4AFC-B53E-63DFA8EF1CA3}"/>
              </a:ext>
            </a:extLst>
          </p:cNvPr>
          <p:cNvCxnSpPr>
            <a:cxnSpLocks/>
          </p:cNvCxnSpPr>
          <p:nvPr/>
        </p:nvCxnSpPr>
        <p:spPr>
          <a:xfrm>
            <a:off x="733056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0720176-0F74-4E72-B660-1DAB47111966}"/>
              </a:ext>
            </a:extLst>
          </p:cNvPr>
          <p:cNvCxnSpPr>
            <a:cxnSpLocks/>
          </p:cNvCxnSpPr>
          <p:nvPr/>
        </p:nvCxnSpPr>
        <p:spPr>
          <a:xfrm>
            <a:off x="742979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AAF996B-F6C3-4F58-AFA8-0F2905FF8EED}"/>
              </a:ext>
            </a:extLst>
          </p:cNvPr>
          <p:cNvCxnSpPr>
            <a:cxnSpLocks/>
          </p:cNvCxnSpPr>
          <p:nvPr/>
        </p:nvCxnSpPr>
        <p:spPr>
          <a:xfrm>
            <a:off x="751637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B8FFCAC-A700-49C1-8266-FEA3C43F1A3B}"/>
              </a:ext>
            </a:extLst>
          </p:cNvPr>
          <p:cNvCxnSpPr>
            <a:cxnSpLocks/>
          </p:cNvCxnSpPr>
          <p:nvPr/>
        </p:nvCxnSpPr>
        <p:spPr>
          <a:xfrm>
            <a:off x="7616569"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41A8F1A-A66C-47F0-848D-CC9110124E81}"/>
              </a:ext>
            </a:extLst>
          </p:cNvPr>
          <p:cNvCxnSpPr>
            <a:cxnSpLocks/>
          </p:cNvCxnSpPr>
          <p:nvPr/>
        </p:nvCxnSpPr>
        <p:spPr>
          <a:xfrm>
            <a:off x="7703149"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78A1802-D19B-4A1F-BDD5-8C209AFE3E73}"/>
              </a:ext>
            </a:extLst>
          </p:cNvPr>
          <p:cNvCxnSpPr>
            <a:cxnSpLocks/>
          </p:cNvCxnSpPr>
          <p:nvPr/>
        </p:nvCxnSpPr>
        <p:spPr>
          <a:xfrm>
            <a:off x="780237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A89A55A-BD44-44BE-8DCD-3468956E4E14}"/>
              </a:ext>
            </a:extLst>
          </p:cNvPr>
          <p:cNvCxnSpPr>
            <a:cxnSpLocks/>
          </p:cNvCxnSpPr>
          <p:nvPr/>
        </p:nvCxnSpPr>
        <p:spPr>
          <a:xfrm>
            <a:off x="788895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993A6B7-3E24-4F77-8A08-74194910356E}"/>
              </a:ext>
            </a:extLst>
          </p:cNvPr>
          <p:cNvCxnSpPr>
            <a:cxnSpLocks/>
          </p:cNvCxnSpPr>
          <p:nvPr/>
        </p:nvCxnSpPr>
        <p:spPr>
          <a:xfrm>
            <a:off x="796678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3A5160E-01CB-4E51-B115-7EDE1F121536}"/>
              </a:ext>
            </a:extLst>
          </p:cNvPr>
          <p:cNvCxnSpPr>
            <a:cxnSpLocks/>
          </p:cNvCxnSpPr>
          <p:nvPr/>
        </p:nvCxnSpPr>
        <p:spPr>
          <a:xfrm>
            <a:off x="8053359"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EC916B0-89BE-471D-BC6B-3EA8C8B818D6}"/>
              </a:ext>
            </a:extLst>
          </p:cNvPr>
          <p:cNvCxnSpPr>
            <a:cxnSpLocks/>
          </p:cNvCxnSpPr>
          <p:nvPr/>
        </p:nvCxnSpPr>
        <p:spPr>
          <a:xfrm>
            <a:off x="815258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699951C-B520-4453-8AB8-3D588A41FEF1}"/>
              </a:ext>
            </a:extLst>
          </p:cNvPr>
          <p:cNvCxnSpPr>
            <a:cxnSpLocks/>
          </p:cNvCxnSpPr>
          <p:nvPr/>
        </p:nvCxnSpPr>
        <p:spPr>
          <a:xfrm>
            <a:off x="823916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FC4D5E-9795-43E3-9617-8064DA2EF42F}"/>
              </a:ext>
            </a:extLst>
          </p:cNvPr>
          <p:cNvCxnSpPr>
            <a:cxnSpLocks/>
          </p:cNvCxnSpPr>
          <p:nvPr/>
        </p:nvCxnSpPr>
        <p:spPr>
          <a:xfrm>
            <a:off x="8339364"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C6520C7-A8A3-4BBA-873C-D8F5BF152DFB}"/>
              </a:ext>
            </a:extLst>
          </p:cNvPr>
          <p:cNvCxnSpPr>
            <a:cxnSpLocks/>
          </p:cNvCxnSpPr>
          <p:nvPr/>
        </p:nvCxnSpPr>
        <p:spPr>
          <a:xfrm>
            <a:off x="8425943"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7A3B66F-C48F-4B9C-9145-20B13AAF888F}"/>
              </a:ext>
            </a:extLst>
          </p:cNvPr>
          <p:cNvCxnSpPr>
            <a:cxnSpLocks/>
          </p:cNvCxnSpPr>
          <p:nvPr/>
        </p:nvCxnSpPr>
        <p:spPr>
          <a:xfrm>
            <a:off x="852517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6D4DE97-204C-4DCA-A012-39FBAAD1DA65}"/>
              </a:ext>
            </a:extLst>
          </p:cNvPr>
          <p:cNvCxnSpPr>
            <a:cxnSpLocks/>
          </p:cNvCxnSpPr>
          <p:nvPr/>
        </p:nvCxnSpPr>
        <p:spPr>
          <a:xfrm>
            <a:off x="8611749"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2BD7A23-1DE6-4497-B9FC-F916E5F3F577}"/>
              </a:ext>
            </a:extLst>
          </p:cNvPr>
          <p:cNvCxnSpPr>
            <a:cxnSpLocks/>
          </p:cNvCxnSpPr>
          <p:nvPr/>
        </p:nvCxnSpPr>
        <p:spPr>
          <a:xfrm>
            <a:off x="8714867"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3B9DAEC-0D58-4C78-8CC9-6E175BE88426}"/>
              </a:ext>
            </a:extLst>
          </p:cNvPr>
          <p:cNvCxnSpPr>
            <a:cxnSpLocks/>
          </p:cNvCxnSpPr>
          <p:nvPr/>
        </p:nvCxnSpPr>
        <p:spPr>
          <a:xfrm>
            <a:off x="880144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5FAE876-8494-41BE-85A5-40BED0B0AC18}"/>
              </a:ext>
            </a:extLst>
          </p:cNvPr>
          <p:cNvCxnSpPr>
            <a:cxnSpLocks/>
          </p:cNvCxnSpPr>
          <p:nvPr/>
        </p:nvCxnSpPr>
        <p:spPr>
          <a:xfrm>
            <a:off x="8900673" y="4863755"/>
            <a:ext cx="0" cy="785510"/>
          </a:xfrm>
          <a:prstGeom prst="line">
            <a:avLst/>
          </a:prstGeom>
          <a:ln w="25400">
            <a:solidFill>
              <a:srgbClr val="FF141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08FBE83-C56D-4BA3-B65F-4FD6D5C49FF0}"/>
              </a:ext>
            </a:extLst>
          </p:cNvPr>
          <p:cNvCxnSpPr>
            <a:cxnSpLocks/>
          </p:cNvCxnSpPr>
          <p:nvPr/>
        </p:nvCxnSpPr>
        <p:spPr>
          <a:xfrm>
            <a:off x="8987252"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B1295FD-1DB4-4BCD-A7BB-14BD90AC2AA3}"/>
              </a:ext>
            </a:extLst>
          </p:cNvPr>
          <p:cNvCxnSpPr>
            <a:cxnSpLocks/>
          </p:cNvCxnSpPr>
          <p:nvPr/>
        </p:nvCxnSpPr>
        <p:spPr>
          <a:xfrm>
            <a:off x="908745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84341DD-A4A5-43F7-893C-83065705F536}"/>
              </a:ext>
            </a:extLst>
          </p:cNvPr>
          <p:cNvCxnSpPr>
            <a:cxnSpLocks/>
          </p:cNvCxnSpPr>
          <p:nvPr/>
        </p:nvCxnSpPr>
        <p:spPr>
          <a:xfrm>
            <a:off x="917403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7FAA153-551A-46A2-86E4-67C44D078A4A}"/>
              </a:ext>
            </a:extLst>
          </p:cNvPr>
          <p:cNvCxnSpPr>
            <a:cxnSpLocks/>
          </p:cNvCxnSpPr>
          <p:nvPr/>
        </p:nvCxnSpPr>
        <p:spPr>
          <a:xfrm>
            <a:off x="9273257"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1C89C9D-A75F-402A-A197-D83383085D0A}"/>
              </a:ext>
            </a:extLst>
          </p:cNvPr>
          <p:cNvCxnSpPr>
            <a:cxnSpLocks/>
          </p:cNvCxnSpPr>
          <p:nvPr/>
        </p:nvCxnSpPr>
        <p:spPr>
          <a:xfrm>
            <a:off x="935983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4868CBE-9C62-4A4F-836E-FB900DA3713A}"/>
              </a:ext>
            </a:extLst>
          </p:cNvPr>
          <p:cNvCxnSpPr>
            <a:cxnSpLocks/>
          </p:cNvCxnSpPr>
          <p:nvPr/>
        </p:nvCxnSpPr>
        <p:spPr>
          <a:xfrm>
            <a:off x="943766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EF21532-11C3-415B-8E72-EA6E268023F0}"/>
              </a:ext>
            </a:extLst>
          </p:cNvPr>
          <p:cNvCxnSpPr>
            <a:cxnSpLocks/>
          </p:cNvCxnSpPr>
          <p:nvPr/>
        </p:nvCxnSpPr>
        <p:spPr>
          <a:xfrm>
            <a:off x="952424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9D6F98A-BAEA-4C26-B11F-408138EF5467}"/>
              </a:ext>
            </a:extLst>
          </p:cNvPr>
          <p:cNvCxnSpPr>
            <a:cxnSpLocks/>
          </p:cNvCxnSpPr>
          <p:nvPr/>
        </p:nvCxnSpPr>
        <p:spPr>
          <a:xfrm>
            <a:off x="9623467"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1A1E31B-59EF-4201-82EE-A9BCB54B3063}"/>
              </a:ext>
            </a:extLst>
          </p:cNvPr>
          <p:cNvCxnSpPr>
            <a:cxnSpLocks/>
          </p:cNvCxnSpPr>
          <p:nvPr/>
        </p:nvCxnSpPr>
        <p:spPr>
          <a:xfrm>
            <a:off x="9710047"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1AF79FB-97FF-403D-BFE1-BB3E5C365139}"/>
              </a:ext>
            </a:extLst>
          </p:cNvPr>
          <p:cNvCxnSpPr>
            <a:cxnSpLocks/>
          </p:cNvCxnSpPr>
          <p:nvPr/>
        </p:nvCxnSpPr>
        <p:spPr>
          <a:xfrm>
            <a:off x="981024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8643519-0E52-426C-9F06-4108ACAEE33D}"/>
              </a:ext>
            </a:extLst>
          </p:cNvPr>
          <p:cNvCxnSpPr>
            <a:cxnSpLocks/>
          </p:cNvCxnSpPr>
          <p:nvPr/>
        </p:nvCxnSpPr>
        <p:spPr>
          <a:xfrm>
            <a:off x="989682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5925CD5-F9DB-494C-B557-2EB07189C149}"/>
              </a:ext>
            </a:extLst>
          </p:cNvPr>
          <p:cNvCxnSpPr>
            <a:cxnSpLocks/>
          </p:cNvCxnSpPr>
          <p:nvPr/>
        </p:nvCxnSpPr>
        <p:spPr>
          <a:xfrm>
            <a:off x="999605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A62EC51-DBE6-493A-BA2E-A5A8E9EBDFF0}"/>
              </a:ext>
            </a:extLst>
          </p:cNvPr>
          <p:cNvCxnSpPr>
            <a:cxnSpLocks/>
          </p:cNvCxnSpPr>
          <p:nvPr/>
        </p:nvCxnSpPr>
        <p:spPr>
          <a:xfrm>
            <a:off x="1008263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1E57B05-1B79-4FAE-B794-AD744A4BF2DF}"/>
              </a:ext>
            </a:extLst>
          </p:cNvPr>
          <p:cNvCxnSpPr>
            <a:cxnSpLocks/>
          </p:cNvCxnSpPr>
          <p:nvPr/>
        </p:nvCxnSpPr>
        <p:spPr>
          <a:xfrm>
            <a:off x="1018477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3422AC-8357-4591-9981-9D79C4A90CDC}"/>
              </a:ext>
            </a:extLst>
          </p:cNvPr>
          <p:cNvCxnSpPr>
            <a:cxnSpLocks/>
          </p:cNvCxnSpPr>
          <p:nvPr/>
        </p:nvCxnSpPr>
        <p:spPr>
          <a:xfrm>
            <a:off x="10271354"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C8601F2-8456-4650-984B-2DDC23D11CE1}"/>
              </a:ext>
            </a:extLst>
          </p:cNvPr>
          <p:cNvCxnSpPr>
            <a:cxnSpLocks/>
          </p:cNvCxnSpPr>
          <p:nvPr/>
        </p:nvCxnSpPr>
        <p:spPr>
          <a:xfrm>
            <a:off x="10370582"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33D4D34-0804-45A2-B906-C3976C15E2FD}"/>
              </a:ext>
            </a:extLst>
          </p:cNvPr>
          <p:cNvCxnSpPr>
            <a:cxnSpLocks/>
          </p:cNvCxnSpPr>
          <p:nvPr/>
        </p:nvCxnSpPr>
        <p:spPr>
          <a:xfrm>
            <a:off x="10457161"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5230B87-525F-43EE-9287-47E5AC602EAF}"/>
              </a:ext>
            </a:extLst>
          </p:cNvPr>
          <p:cNvCxnSpPr>
            <a:cxnSpLocks/>
          </p:cNvCxnSpPr>
          <p:nvPr/>
        </p:nvCxnSpPr>
        <p:spPr>
          <a:xfrm>
            <a:off x="1055736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AAF56E8-6D00-408C-B43B-FC91D8D5C20F}"/>
              </a:ext>
            </a:extLst>
          </p:cNvPr>
          <p:cNvCxnSpPr>
            <a:cxnSpLocks/>
          </p:cNvCxnSpPr>
          <p:nvPr/>
        </p:nvCxnSpPr>
        <p:spPr>
          <a:xfrm>
            <a:off x="1064394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0D14982-EDB8-49A0-8B87-A4B30BAFC5F0}"/>
              </a:ext>
            </a:extLst>
          </p:cNvPr>
          <p:cNvCxnSpPr>
            <a:cxnSpLocks/>
          </p:cNvCxnSpPr>
          <p:nvPr/>
        </p:nvCxnSpPr>
        <p:spPr>
          <a:xfrm>
            <a:off x="1074316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8B76D2C-FA55-42B3-8CA0-B4C49B353EF7}"/>
              </a:ext>
            </a:extLst>
          </p:cNvPr>
          <p:cNvCxnSpPr>
            <a:cxnSpLocks/>
          </p:cNvCxnSpPr>
          <p:nvPr/>
        </p:nvCxnSpPr>
        <p:spPr>
          <a:xfrm>
            <a:off x="1082974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A3517F9-017B-4D43-B1DF-D5FBE8D9F57F}"/>
              </a:ext>
            </a:extLst>
          </p:cNvPr>
          <p:cNvCxnSpPr>
            <a:cxnSpLocks/>
          </p:cNvCxnSpPr>
          <p:nvPr/>
        </p:nvCxnSpPr>
        <p:spPr>
          <a:xfrm>
            <a:off x="10907569"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83803F4-9D84-425B-AC60-43C5EC2FF340}"/>
              </a:ext>
            </a:extLst>
          </p:cNvPr>
          <p:cNvCxnSpPr>
            <a:cxnSpLocks/>
          </p:cNvCxnSpPr>
          <p:nvPr/>
        </p:nvCxnSpPr>
        <p:spPr>
          <a:xfrm>
            <a:off x="1099415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74D7C62-C55C-4453-BFDB-DD4ED58F0243}"/>
              </a:ext>
            </a:extLst>
          </p:cNvPr>
          <p:cNvCxnSpPr>
            <a:cxnSpLocks/>
          </p:cNvCxnSpPr>
          <p:nvPr/>
        </p:nvCxnSpPr>
        <p:spPr>
          <a:xfrm>
            <a:off x="1109337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7727D34-DB5D-40BA-9D18-E2BD5DB6EDB3}"/>
              </a:ext>
            </a:extLst>
          </p:cNvPr>
          <p:cNvCxnSpPr>
            <a:cxnSpLocks/>
          </p:cNvCxnSpPr>
          <p:nvPr/>
        </p:nvCxnSpPr>
        <p:spPr>
          <a:xfrm>
            <a:off x="11179956"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8964B4-C69B-4DE7-B55B-7EA970668C4C}"/>
              </a:ext>
            </a:extLst>
          </p:cNvPr>
          <p:cNvCxnSpPr>
            <a:cxnSpLocks/>
          </p:cNvCxnSpPr>
          <p:nvPr/>
        </p:nvCxnSpPr>
        <p:spPr>
          <a:xfrm>
            <a:off x="11280155"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76A84E9-8E92-4EAA-B066-C918C67CE871}"/>
              </a:ext>
            </a:extLst>
          </p:cNvPr>
          <p:cNvCxnSpPr>
            <a:cxnSpLocks/>
          </p:cNvCxnSpPr>
          <p:nvPr/>
        </p:nvCxnSpPr>
        <p:spPr>
          <a:xfrm>
            <a:off x="11366734"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0EBE288-9851-4924-8CB6-78586C748697}"/>
              </a:ext>
            </a:extLst>
          </p:cNvPr>
          <p:cNvCxnSpPr>
            <a:cxnSpLocks/>
          </p:cNvCxnSpPr>
          <p:nvPr/>
        </p:nvCxnSpPr>
        <p:spPr>
          <a:xfrm>
            <a:off x="11465960" y="4863755"/>
            <a:ext cx="0" cy="785510"/>
          </a:xfrm>
          <a:prstGeom prst="line">
            <a:avLst/>
          </a:prstGeom>
          <a:ln w="25400">
            <a:solidFill>
              <a:srgbClr val="5369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492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49307A-5896-476D-AB1A-A682BFB0AC39}"/>
              </a:ext>
            </a:extLst>
          </p:cNvPr>
          <p:cNvSpPr/>
          <p:nvPr/>
        </p:nvSpPr>
        <p:spPr>
          <a:xfrm>
            <a:off x="2101447" y="151675"/>
            <a:ext cx="7982204" cy="461665"/>
          </a:xfrm>
          <a:prstGeom prst="rect">
            <a:avLst/>
          </a:prstGeom>
        </p:spPr>
        <p:txBody>
          <a:bodyPr wrap="square">
            <a:spAutoFit/>
          </a:bodyPr>
          <a:lstStyle/>
          <a:p>
            <a:pPr algn="ctr"/>
            <a:r>
              <a:rPr lang="en-US" sz="2400" b="1" dirty="0"/>
              <a:t>A polarizing beam splitter (PBS):  The Wollaston Prism</a:t>
            </a:r>
          </a:p>
        </p:txBody>
      </p:sp>
      <p:pic>
        <p:nvPicPr>
          <p:cNvPr id="3" name="Picture 2">
            <a:extLst>
              <a:ext uri="{FF2B5EF4-FFF2-40B4-BE49-F238E27FC236}">
                <a16:creationId xmlns:a16="http://schemas.microsoft.com/office/drawing/2014/main" id="{F6E0F52F-1F8A-405E-AAF3-A46C0578BA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645"/>
            <a:ext cx="9144440" cy="5295462"/>
          </a:xfrm>
          <a:prstGeom prst="rect">
            <a:avLst/>
          </a:prstGeom>
        </p:spPr>
      </p:pic>
      <p:sp>
        <p:nvSpPr>
          <p:cNvPr id="4" name="Rectangle 3">
            <a:extLst>
              <a:ext uri="{FF2B5EF4-FFF2-40B4-BE49-F238E27FC236}">
                <a16:creationId xmlns:a16="http://schemas.microsoft.com/office/drawing/2014/main" id="{ACBEB905-B93F-41FB-9B40-787F343CEAA1}"/>
              </a:ext>
            </a:extLst>
          </p:cNvPr>
          <p:cNvSpPr/>
          <p:nvPr/>
        </p:nvSpPr>
        <p:spPr>
          <a:xfrm rot="900000">
            <a:off x="2256317" y="5425478"/>
            <a:ext cx="1582484" cy="276999"/>
          </a:xfrm>
          <a:prstGeom prst="rect">
            <a:avLst/>
          </a:prstGeom>
        </p:spPr>
        <p:txBody>
          <a:bodyPr wrap="none">
            <a:spAutoFit/>
          </a:bodyPr>
          <a:lstStyle/>
          <a:p>
            <a:r>
              <a:rPr lang="en-US" sz="1200" dirty="0"/>
              <a:t>Wikimedia (modified)</a:t>
            </a:r>
          </a:p>
        </p:txBody>
      </p:sp>
      <p:sp>
        <p:nvSpPr>
          <p:cNvPr id="5" name="Rectangle 4">
            <a:extLst>
              <a:ext uri="{FF2B5EF4-FFF2-40B4-BE49-F238E27FC236}">
                <a16:creationId xmlns:a16="http://schemas.microsoft.com/office/drawing/2014/main" id="{C0E020B8-0CBB-4A6A-8DA5-F341E37E0487}"/>
              </a:ext>
            </a:extLst>
          </p:cNvPr>
          <p:cNvSpPr/>
          <p:nvPr/>
        </p:nvSpPr>
        <p:spPr>
          <a:xfrm>
            <a:off x="8019682" y="880613"/>
            <a:ext cx="4037999" cy="1938992"/>
          </a:xfrm>
          <a:prstGeom prst="rect">
            <a:avLst/>
          </a:prstGeom>
        </p:spPr>
        <p:txBody>
          <a:bodyPr wrap="square">
            <a:spAutoFit/>
          </a:bodyPr>
          <a:lstStyle/>
          <a:p>
            <a:r>
              <a:rPr lang="en-US" sz="2400" dirty="0"/>
              <a:t>An ideal Wollaston prism: If a beam of </a:t>
            </a:r>
            <a:r>
              <a:rPr lang="en-US" sz="2400" b="1" dirty="0">
                <a:solidFill>
                  <a:srgbClr val="0000FF"/>
                </a:solidFill>
              </a:rPr>
              <a:t>vertically polarized light</a:t>
            </a:r>
            <a:r>
              <a:rPr lang="en-US" sz="2400" dirty="0">
                <a:solidFill>
                  <a:srgbClr val="0000FF"/>
                </a:solidFill>
              </a:rPr>
              <a:t> </a:t>
            </a:r>
            <a:r>
              <a:rPr lang="en-US" sz="2400" dirty="0"/>
              <a:t>is input, the output beam maintains its polarization but is deflected by an angle. </a:t>
            </a:r>
          </a:p>
        </p:txBody>
      </p:sp>
      <p:sp>
        <p:nvSpPr>
          <p:cNvPr id="7" name="Rectangle 6">
            <a:extLst>
              <a:ext uri="{FF2B5EF4-FFF2-40B4-BE49-F238E27FC236}">
                <a16:creationId xmlns:a16="http://schemas.microsoft.com/office/drawing/2014/main" id="{88E0A472-43C5-46D7-A24C-6DC74AA28E85}"/>
              </a:ext>
            </a:extLst>
          </p:cNvPr>
          <p:cNvSpPr/>
          <p:nvPr/>
        </p:nvSpPr>
        <p:spPr>
          <a:xfrm>
            <a:off x="4572220" y="5938989"/>
            <a:ext cx="6894925" cy="830997"/>
          </a:xfrm>
          <a:prstGeom prst="rect">
            <a:avLst/>
          </a:prstGeom>
        </p:spPr>
        <p:txBody>
          <a:bodyPr wrap="square">
            <a:spAutoFit/>
          </a:bodyPr>
          <a:lstStyle/>
          <a:p>
            <a:r>
              <a:rPr lang="en-US" sz="2400" dirty="0"/>
              <a:t>A </a:t>
            </a:r>
            <a:r>
              <a:rPr lang="en-US" sz="2400" b="1" dirty="0">
                <a:solidFill>
                  <a:srgbClr val="00FF00"/>
                </a:solidFill>
              </a:rPr>
              <a:t>horizontally polarized input beam </a:t>
            </a:r>
            <a:r>
              <a:rPr lang="en-US" sz="2400" dirty="0"/>
              <a:t>also maintains its polarization and is deflected by a different angle. </a:t>
            </a:r>
          </a:p>
        </p:txBody>
      </p:sp>
      <p:sp>
        <p:nvSpPr>
          <p:cNvPr id="8" name="TextBox 7">
            <a:extLst>
              <a:ext uri="{FF2B5EF4-FFF2-40B4-BE49-F238E27FC236}">
                <a16:creationId xmlns:a16="http://schemas.microsoft.com/office/drawing/2014/main" id="{8F0D54B4-F9BE-440B-BC79-6B7B08E48F65}"/>
              </a:ext>
            </a:extLst>
          </p:cNvPr>
          <p:cNvSpPr txBox="1"/>
          <p:nvPr/>
        </p:nvSpPr>
        <p:spPr>
          <a:xfrm>
            <a:off x="11750998" y="6450174"/>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58</a:t>
            </a:fld>
            <a:endParaRPr lang="en-US" b="1" dirty="0"/>
          </a:p>
        </p:txBody>
      </p:sp>
    </p:spTree>
    <p:extLst>
      <p:ext uri="{BB962C8B-B14F-4D97-AF65-F5344CB8AC3E}">
        <p14:creationId xmlns:p14="http://schemas.microsoft.com/office/powerpoint/2010/main" val="2302662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0F52F-1F8A-405E-AAF3-A46C0578BA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645"/>
            <a:ext cx="9144440" cy="5295462"/>
          </a:xfrm>
          <a:prstGeom prst="rect">
            <a:avLst/>
          </a:prstGeom>
        </p:spPr>
      </p:pic>
      <p:sp>
        <p:nvSpPr>
          <p:cNvPr id="4" name="Rectangle 3">
            <a:extLst>
              <a:ext uri="{FF2B5EF4-FFF2-40B4-BE49-F238E27FC236}">
                <a16:creationId xmlns:a16="http://schemas.microsoft.com/office/drawing/2014/main" id="{ACBEB905-B93F-41FB-9B40-787F343CEAA1}"/>
              </a:ext>
            </a:extLst>
          </p:cNvPr>
          <p:cNvSpPr/>
          <p:nvPr/>
        </p:nvSpPr>
        <p:spPr>
          <a:xfrm rot="900000">
            <a:off x="2256317" y="5425478"/>
            <a:ext cx="1582484" cy="276999"/>
          </a:xfrm>
          <a:prstGeom prst="rect">
            <a:avLst/>
          </a:prstGeom>
        </p:spPr>
        <p:txBody>
          <a:bodyPr wrap="none">
            <a:spAutoFit/>
          </a:bodyPr>
          <a:lstStyle/>
          <a:p>
            <a:r>
              <a:rPr lang="en-US" sz="1200" dirty="0"/>
              <a:t>Wikimedia (modified)</a:t>
            </a:r>
          </a:p>
        </p:txBody>
      </p:sp>
      <p:sp>
        <p:nvSpPr>
          <p:cNvPr id="5" name="Rectangle 4">
            <a:extLst>
              <a:ext uri="{FF2B5EF4-FFF2-40B4-BE49-F238E27FC236}">
                <a16:creationId xmlns:a16="http://schemas.microsoft.com/office/drawing/2014/main" id="{C0E020B8-0CBB-4A6A-8DA5-F341E37E0487}"/>
              </a:ext>
            </a:extLst>
          </p:cNvPr>
          <p:cNvSpPr/>
          <p:nvPr/>
        </p:nvSpPr>
        <p:spPr>
          <a:xfrm>
            <a:off x="7847662" y="5902547"/>
            <a:ext cx="4193814" cy="830997"/>
          </a:xfrm>
          <a:prstGeom prst="rect">
            <a:avLst/>
          </a:prstGeom>
        </p:spPr>
        <p:txBody>
          <a:bodyPr wrap="square">
            <a:spAutoFit/>
          </a:bodyPr>
          <a:lstStyle/>
          <a:p>
            <a:r>
              <a:rPr lang="en-US" sz="2400" dirty="0"/>
              <a:t>What happens to an input beam with </a:t>
            </a:r>
            <a:r>
              <a:rPr lang="en-US" sz="2400" b="1" dirty="0"/>
              <a:t>diagonal polarization D </a:t>
            </a:r>
            <a:r>
              <a:rPr lang="en-US" sz="2400" dirty="0"/>
              <a:t>?</a:t>
            </a:r>
          </a:p>
        </p:txBody>
      </p:sp>
      <p:sp>
        <p:nvSpPr>
          <p:cNvPr id="6" name="TextBox 5">
            <a:extLst>
              <a:ext uri="{FF2B5EF4-FFF2-40B4-BE49-F238E27FC236}">
                <a16:creationId xmlns:a16="http://schemas.microsoft.com/office/drawing/2014/main" id="{F35E5050-2D64-4FC1-A8A9-C07E0D72912B}"/>
              </a:ext>
            </a:extLst>
          </p:cNvPr>
          <p:cNvSpPr txBox="1"/>
          <p:nvPr/>
        </p:nvSpPr>
        <p:spPr>
          <a:xfrm>
            <a:off x="854439" y="1019328"/>
            <a:ext cx="31479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a:t>
            </a:r>
          </a:p>
        </p:txBody>
      </p:sp>
      <p:cxnSp>
        <p:nvCxnSpPr>
          <p:cNvPr id="9" name="Straight Arrow Connector 8">
            <a:extLst>
              <a:ext uri="{FF2B5EF4-FFF2-40B4-BE49-F238E27FC236}">
                <a16:creationId xmlns:a16="http://schemas.microsoft.com/office/drawing/2014/main" id="{2061576B-F50D-4131-A4C7-D6A42E11BF06}"/>
              </a:ext>
            </a:extLst>
          </p:cNvPr>
          <p:cNvCxnSpPr>
            <a:cxnSpLocks/>
          </p:cNvCxnSpPr>
          <p:nvPr/>
        </p:nvCxnSpPr>
        <p:spPr>
          <a:xfrm flipV="1">
            <a:off x="509665" y="1555727"/>
            <a:ext cx="404735" cy="60016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5881E7-E4A3-4F00-909A-4DFF383D55D2}"/>
              </a:ext>
            </a:extLst>
          </p:cNvPr>
          <p:cNvSpPr txBox="1"/>
          <p:nvPr/>
        </p:nvSpPr>
        <p:spPr>
          <a:xfrm>
            <a:off x="5965582" y="6348465"/>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59</a:t>
            </a:fld>
            <a:endParaRPr lang="en-US" b="1" dirty="0"/>
          </a:p>
        </p:txBody>
      </p:sp>
      <p:sp>
        <p:nvSpPr>
          <p:cNvPr id="13" name="Rectangle 12">
            <a:extLst>
              <a:ext uri="{FF2B5EF4-FFF2-40B4-BE49-F238E27FC236}">
                <a16:creationId xmlns:a16="http://schemas.microsoft.com/office/drawing/2014/main" id="{C24CB168-3128-4F94-80C9-3C9674E0962B}"/>
              </a:ext>
            </a:extLst>
          </p:cNvPr>
          <p:cNvSpPr/>
          <p:nvPr/>
        </p:nvSpPr>
        <p:spPr>
          <a:xfrm>
            <a:off x="2101447" y="151675"/>
            <a:ext cx="7982204" cy="461665"/>
          </a:xfrm>
          <a:prstGeom prst="rect">
            <a:avLst/>
          </a:prstGeom>
        </p:spPr>
        <p:txBody>
          <a:bodyPr wrap="square">
            <a:spAutoFit/>
          </a:bodyPr>
          <a:lstStyle/>
          <a:p>
            <a:pPr algn="ctr"/>
            <a:r>
              <a:rPr lang="en-US" sz="2400" b="1" dirty="0"/>
              <a:t>A polarizing beam splitter (PBS):  The Wollaston Prism</a:t>
            </a:r>
          </a:p>
        </p:txBody>
      </p:sp>
      <p:cxnSp>
        <p:nvCxnSpPr>
          <p:cNvPr id="10" name="Straight Arrow Connector 9">
            <a:extLst>
              <a:ext uri="{FF2B5EF4-FFF2-40B4-BE49-F238E27FC236}">
                <a16:creationId xmlns:a16="http://schemas.microsoft.com/office/drawing/2014/main" id="{0E1765C6-6D39-4A89-8A51-991EBEBCCB48}"/>
              </a:ext>
            </a:extLst>
          </p:cNvPr>
          <p:cNvCxnSpPr>
            <a:cxnSpLocks/>
          </p:cNvCxnSpPr>
          <p:nvPr/>
        </p:nvCxnSpPr>
        <p:spPr>
          <a:xfrm flipV="1">
            <a:off x="9738487" y="1274036"/>
            <a:ext cx="520783" cy="56338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93F8D80-FC20-4377-BE71-AD44DEF4CF81}"/>
              </a:ext>
            </a:extLst>
          </p:cNvPr>
          <p:cNvCxnSpPr>
            <a:cxnSpLocks/>
          </p:cNvCxnSpPr>
          <p:nvPr/>
        </p:nvCxnSpPr>
        <p:spPr>
          <a:xfrm flipV="1">
            <a:off x="9738487" y="1133609"/>
            <a:ext cx="0" cy="679515"/>
          </a:xfrm>
          <a:prstGeom prst="straightConnector1">
            <a:avLst/>
          </a:prstGeom>
          <a:ln w="381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B43CBC-89F8-435A-A472-6441124C561D}"/>
              </a:ext>
            </a:extLst>
          </p:cNvPr>
          <p:cNvCxnSpPr>
            <a:cxnSpLocks/>
          </p:cNvCxnSpPr>
          <p:nvPr/>
        </p:nvCxnSpPr>
        <p:spPr>
          <a:xfrm>
            <a:off x="9738487" y="1841251"/>
            <a:ext cx="767866" cy="0"/>
          </a:xfrm>
          <a:prstGeom prst="straightConnector1">
            <a:avLst/>
          </a:prstGeom>
          <a:ln w="38100">
            <a:solidFill>
              <a:srgbClr val="01FF01"/>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3EBA61B-086E-403F-A14F-DF91BA407B20}"/>
              </a:ext>
            </a:extLst>
          </p:cNvPr>
          <p:cNvSpPr txBox="1"/>
          <p:nvPr/>
        </p:nvSpPr>
        <p:spPr>
          <a:xfrm>
            <a:off x="9152883" y="1274036"/>
            <a:ext cx="368382"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V</a:t>
            </a:r>
          </a:p>
        </p:txBody>
      </p:sp>
      <p:sp>
        <p:nvSpPr>
          <p:cNvPr id="19" name="TextBox 18">
            <a:extLst>
              <a:ext uri="{FF2B5EF4-FFF2-40B4-BE49-F238E27FC236}">
                <a16:creationId xmlns:a16="http://schemas.microsoft.com/office/drawing/2014/main" id="{B1B385E3-9C3E-4B3B-9D80-A844BA9D7371}"/>
              </a:ext>
            </a:extLst>
          </p:cNvPr>
          <p:cNvSpPr txBox="1"/>
          <p:nvPr/>
        </p:nvSpPr>
        <p:spPr>
          <a:xfrm>
            <a:off x="10406889" y="1924751"/>
            <a:ext cx="368382" cy="461665"/>
          </a:xfrm>
          <a:prstGeom prst="rect">
            <a:avLst/>
          </a:prstGeom>
          <a:noFill/>
        </p:spPr>
        <p:txBody>
          <a:bodyPr wrap="square" rtlCol="0">
            <a:spAutoFit/>
          </a:bodyPr>
          <a:lstStyle/>
          <a:p>
            <a:r>
              <a:rPr lang="en-US" sz="2400" b="1" dirty="0">
                <a:solidFill>
                  <a:srgbClr val="00FF00"/>
                </a:solidFill>
                <a:latin typeface="Times New Roman" panose="02020603050405020304" pitchFamily="18" charset="0"/>
                <a:cs typeface="Times New Roman" panose="02020603050405020304" pitchFamily="18" charset="0"/>
              </a:rPr>
              <a:t>H</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AF54CD2-E872-488E-98CC-317B261AB032}"/>
                  </a:ext>
                </a:extLst>
              </p:cNvPr>
              <p:cNvSpPr txBox="1"/>
              <p:nvPr/>
            </p:nvSpPr>
            <p:spPr>
              <a:xfrm>
                <a:off x="10412527" y="753344"/>
                <a:ext cx="1450396" cy="760529"/>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𝐃</m:t>
                      </m:r>
                      <m:r>
                        <a:rPr lang="en-US" sz="2400" b="1" i="1" smtClean="0">
                          <a:latin typeface="Cambria Math" panose="02040503050406030204" pitchFamily="18" charset="0"/>
                        </a:rPr>
                        <m:t>=</m:t>
                      </m:r>
                      <m:f>
                        <m:fPr>
                          <m:ctrlPr>
                            <a:rPr lang="en-US" sz="2400" b="1" i="1" smtClean="0">
                              <a:solidFill>
                                <a:srgbClr val="836967"/>
                              </a:solidFill>
                              <a:latin typeface="Cambria Math" panose="02040503050406030204" pitchFamily="18" charset="0"/>
                            </a:rPr>
                          </m:ctrlPr>
                        </m:fPr>
                        <m:num>
                          <m:r>
                            <a:rPr lang="en-US" sz="2400" b="1" i="0" smtClean="0">
                              <a:latin typeface="Cambria Math" panose="02040503050406030204" pitchFamily="18" charset="0"/>
                            </a:rPr>
                            <m:t>𝐇</m:t>
                          </m:r>
                          <m:r>
                            <a:rPr lang="en-US" sz="2400" b="1" i="1" smtClean="0">
                              <a:latin typeface="Cambria Math" panose="02040503050406030204" pitchFamily="18" charset="0"/>
                            </a:rPr>
                            <m:t>+</m:t>
                          </m:r>
                          <m:r>
                            <a:rPr lang="en-US" sz="2400" b="1" i="0" smtClean="0">
                              <a:latin typeface="Cambria Math" panose="02040503050406030204" pitchFamily="18" charset="0"/>
                            </a:rPr>
                            <m:t>𝐕</m:t>
                          </m:r>
                        </m:num>
                        <m:den>
                          <m:rad>
                            <m:radPr>
                              <m:degHide m:val="on"/>
                              <m:ctrlPr>
                                <a:rPr lang="en-US" sz="2400" i="1" smtClean="0">
                                  <a:solidFill>
                                    <a:srgbClr val="836967"/>
                                  </a:solidFill>
                                  <a:latin typeface="Cambria Math" panose="02040503050406030204" pitchFamily="18" charset="0"/>
                                </a:rPr>
                              </m:ctrlPr>
                            </m:radPr>
                            <m:deg/>
                            <m:e>
                              <m:r>
                                <a:rPr lang="en-US" sz="2400" b="0" i="1" smtClean="0">
                                  <a:latin typeface="Cambria Math" panose="02040503050406030204" pitchFamily="18" charset="0"/>
                                </a:rPr>
                                <m:t>2</m:t>
                              </m:r>
                            </m:e>
                          </m:rad>
                        </m:den>
                      </m:f>
                    </m:oMath>
                  </m:oMathPara>
                </a14:m>
                <a:endParaRPr lang="en-US" sz="2400" b="1" dirty="0"/>
              </a:p>
            </p:txBody>
          </p:sp>
        </mc:Choice>
        <mc:Fallback xmlns="">
          <p:sp>
            <p:nvSpPr>
              <p:cNvPr id="21" name="TextBox 20">
                <a:extLst>
                  <a:ext uri="{FF2B5EF4-FFF2-40B4-BE49-F238E27FC236}">
                    <a16:creationId xmlns:a16="http://schemas.microsoft.com/office/drawing/2014/main" id="{6AF54CD2-E872-488E-98CC-317B261AB032}"/>
                  </a:ext>
                </a:extLst>
              </p:cNvPr>
              <p:cNvSpPr txBox="1">
                <a:spLocks noRot="1" noChangeAspect="1" noMove="1" noResize="1" noEditPoints="1" noAdjustHandles="1" noChangeArrowheads="1" noChangeShapeType="1" noTextEdit="1"/>
              </p:cNvSpPr>
              <p:nvPr/>
            </p:nvSpPr>
            <p:spPr>
              <a:xfrm>
                <a:off x="10412527" y="753344"/>
                <a:ext cx="1450396" cy="76052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5926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5" name="TextBox 4">
            <a:extLst>
              <a:ext uri="{FF2B5EF4-FFF2-40B4-BE49-F238E27FC236}">
                <a16:creationId xmlns:a16="http://schemas.microsoft.com/office/drawing/2014/main" id="{441D1FCA-3125-47A7-9405-CED3C6B5DEA0}"/>
              </a:ext>
            </a:extLst>
          </p:cNvPr>
          <p:cNvSpPr txBox="1"/>
          <p:nvPr/>
        </p:nvSpPr>
        <p:spPr>
          <a:xfrm>
            <a:off x="678179" y="207264"/>
            <a:ext cx="11219957" cy="1815882"/>
          </a:xfrm>
          <a:prstGeom prst="rect">
            <a:avLst/>
          </a:prstGeom>
          <a:noFill/>
        </p:spPr>
        <p:txBody>
          <a:bodyPr wrap="square" rtlCol="0">
            <a:spAutoFit/>
          </a:bodyPr>
          <a:lstStyle/>
          <a:p>
            <a:pPr algn="l"/>
            <a:r>
              <a:rPr lang="en-US" sz="2800" b="1" i="0" u="none" strike="noStrike" baseline="0" dirty="0">
                <a:solidFill>
                  <a:srgbClr val="C8AD72"/>
                </a:solidFill>
              </a:rPr>
              <a:t>One-time-pad graphical message encryption and decryption between </a:t>
            </a:r>
            <a:r>
              <a:rPr lang="en-US" sz="2800" b="1" i="0" u="none" strike="noStrike" baseline="0" dirty="0" err="1">
                <a:solidFill>
                  <a:srgbClr val="C8AD72"/>
                </a:solidFill>
              </a:rPr>
              <a:t>Zvenigorod</a:t>
            </a:r>
            <a:r>
              <a:rPr lang="en-US" sz="2800" b="1" i="0" u="none" strike="noStrike" baseline="0" dirty="0">
                <a:solidFill>
                  <a:srgbClr val="C8AD72"/>
                </a:solidFill>
              </a:rPr>
              <a:t> (Russia) and Nanshan (China) ground stations. Each side used a basic bitwise XOR operation to encrypt/decrypt the image, with shared secret keys of 2 KB.</a:t>
            </a:r>
            <a:endParaRPr lang="en-US" sz="2800" b="1" dirty="0">
              <a:solidFill>
                <a:srgbClr val="C8AD72"/>
              </a:solidFill>
            </a:endParaRPr>
          </a:p>
        </p:txBody>
      </p:sp>
      <p:pic>
        <p:nvPicPr>
          <p:cNvPr id="6" name="Picture 5">
            <a:extLst>
              <a:ext uri="{FF2B5EF4-FFF2-40B4-BE49-F238E27FC236}">
                <a16:creationId xmlns:a16="http://schemas.microsoft.com/office/drawing/2014/main" id="{1278A68C-EED2-F005-85E2-23DED86BB322}"/>
              </a:ext>
            </a:extLst>
          </p:cNvPr>
          <p:cNvPicPr>
            <a:picLocks noChangeAspect="1"/>
          </p:cNvPicPr>
          <p:nvPr/>
        </p:nvPicPr>
        <p:blipFill rotWithShape="1">
          <a:blip r:embed="rId3"/>
          <a:srcRect l="19845" t="24811" r="9479" b="14586"/>
          <a:stretch/>
        </p:blipFill>
        <p:spPr>
          <a:xfrm>
            <a:off x="82550" y="2176272"/>
            <a:ext cx="8616950" cy="4140200"/>
          </a:xfrm>
          <a:prstGeom prst="rect">
            <a:avLst/>
          </a:prstGeom>
        </p:spPr>
      </p:pic>
      <p:sp>
        <p:nvSpPr>
          <p:cNvPr id="7" name="Rectangle 6">
            <a:extLst>
              <a:ext uri="{FF2B5EF4-FFF2-40B4-BE49-F238E27FC236}">
                <a16:creationId xmlns:a16="http://schemas.microsoft.com/office/drawing/2014/main" id="{5486562F-8B38-BC6E-F3CA-1FF6BE6D7BB3}"/>
              </a:ext>
            </a:extLst>
          </p:cNvPr>
          <p:cNvSpPr/>
          <p:nvPr/>
        </p:nvSpPr>
        <p:spPr>
          <a:xfrm>
            <a:off x="82550" y="6316472"/>
            <a:ext cx="8248650" cy="541528"/>
          </a:xfrm>
          <a:prstGeom prst="rect">
            <a:avLst/>
          </a:prstGeom>
          <a:solidFill>
            <a:srgbClr val="213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7432EA9-A1B8-5D1B-1E13-B6C9EBDE0223}"/>
              </a:ext>
            </a:extLst>
          </p:cNvPr>
          <p:cNvSpPr txBox="1"/>
          <p:nvPr/>
        </p:nvSpPr>
        <p:spPr>
          <a:xfrm>
            <a:off x="11019196" y="4976233"/>
            <a:ext cx="374650" cy="369332"/>
          </a:xfrm>
          <a:prstGeom prst="rect">
            <a:avLst/>
          </a:prstGeom>
          <a:noFill/>
        </p:spPr>
        <p:txBody>
          <a:bodyPr wrap="square">
            <a:spAutoFit/>
          </a:bodyPr>
          <a:lstStyle/>
          <a:p>
            <a:pPr algn="ctr"/>
            <a:fld id="{808693D6-6FD4-4072-93C6-C1A915E300C0}" type="slidenum">
              <a:rPr lang="en-US" b="1" smtClean="0">
                <a:solidFill>
                  <a:schemeClr val="bg1"/>
                </a:solidFill>
              </a:rPr>
              <a:pPr algn="ctr"/>
              <a:t>6</a:t>
            </a:fld>
            <a:endParaRPr lang="en-US" b="1" dirty="0">
              <a:solidFill>
                <a:schemeClr val="bg1"/>
              </a:solidFill>
            </a:endParaRPr>
          </a:p>
        </p:txBody>
      </p:sp>
    </p:spTree>
    <p:extLst>
      <p:ext uri="{BB962C8B-B14F-4D97-AF65-F5344CB8AC3E}">
        <p14:creationId xmlns:p14="http://schemas.microsoft.com/office/powerpoint/2010/main" val="2876387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D6DD5-2E6D-4809-9CD2-485D8229F4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069" t="12540" r="119" b="3905"/>
          <a:stretch/>
        </p:blipFill>
        <p:spPr>
          <a:xfrm>
            <a:off x="0" y="0"/>
            <a:ext cx="4463583" cy="4424604"/>
          </a:xfrm>
          <a:prstGeom prst="rect">
            <a:avLst/>
          </a:prstGeom>
        </p:spPr>
      </p:pic>
      <p:sp>
        <p:nvSpPr>
          <p:cNvPr id="4" name="TextBox 3">
            <a:extLst>
              <a:ext uri="{FF2B5EF4-FFF2-40B4-BE49-F238E27FC236}">
                <a16:creationId xmlns:a16="http://schemas.microsoft.com/office/drawing/2014/main" id="{4576FD40-19FF-4195-925E-9B20BD74E0FE}"/>
              </a:ext>
            </a:extLst>
          </p:cNvPr>
          <p:cNvSpPr txBox="1"/>
          <p:nvPr/>
        </p:nvSpPr>
        <p:spPr>
          <a:xfrm>
            <a:off x="4634819" y="604279"/>
            <a:ext cx="7557181" cy="830997"/>
          </a:xfrm>
          <a:prstGeom prst="rect">
            <a:avLst/>
          </a:prstGeom>
          <a:noFill/>
        </p:spPr>
        <p:txBody>
          <a:bodyPr wrap="square">
            <a:spAutoFit/>
          </a:bodyPr>
          <a:lstStyle/>
          <a:p>
            <a:r>
              <a:rPr lang="en-US" sz="2400" dirty="0"/>
              <a:t>When a single photon enters the Wollaston prism, we get either one photon of </a:t>
            </a:r>
            <a:r>
              <a:rPr lang="en-US" sz="2400" b="1" dirty="0">
                <a:solidFill>
                  <a:srgbClr val="0000FF"/>
                </a:solidFill>
              </a:rPr>
              <a:t>V</a:t>
            </a:r>
            <a:r>
              <a:rPr lang="en-US" sz="2400" dirty="0"/>
              <a:t> or one photon of </a:t>
            </a:r>
            <a:r>
              <a:rPr lang="en-US" sz="2400" b="1" dirty="0">
                <a:solidFill>
                  <a:srgbClr val="00FF00"/>
                </a:solidFill>
              </a:rPr>
              <a:t>H</a:t>
            </a:r>
            <a:r>
              <a:rPr lang="en-US" sz="2400" dirty="0"/>
              <a:t> as output. </a:t>
            </a:r>
          </a:p>
        </p:txBody>
      </p:sp>
      <p:sp>
        <p:nvSpPr>
          <p:cNvPr id="5" name="TextBox 4">
            <a:extLst>
              <a:ext uri="{FF2B5EF4-FFF2-40B4-BE49-F238E27FC236}">
                <a16:creationId xmlns:a16="http://schemas.microsoft.com/office/drawing/2014/main" id="{6B3CF8E0-8B45-4C49-977F-E87B64D24EC8}"/>
              </a:ext>
            </a:extLst>
          </p:cNvPr>
          <p:cNvSpPr txBox="1"/>
          <p:nvPr/>
        </p:nvSpPr>
        <p:spPr>
          <a:xfrm>
            <a:off x="4634819" y="2749866"/>
            <a:ext cx="7427042" cy="830997"/>
          </a:xfrm>
          <a:prstGeom prst="rect">
            <a:avLst/>
          </a:prstGeom>
          <a:noFill/>
        </p:spPr>
        <p:txBody>
          <a:bodyPr wrap="square">
            <a:spAutoFit/>
          </a:bodyPr>
          <a:lstStyle/>
          <a:p>
            <a:r>
              <a:rPr lang="en-US" sz="2400" dirty="0"/>
              <a:t>These events are found to be randomly distributed with probabilities </a:t>
            </a:r>
            <a:r>
              <a:rPr lang="en-US" sz="2400" i="1" dirty="0"/>
              <a:t>p</a:t>
            </a:r>
            <a:r>
              <a:rPr lang="en-US" sz="2400" dirty="0"/>
              <a:t> = |</a:t>
            </a:r>
            <a:r>
              <a:rPr lang="en-US" sz="2400" b="1" dirty="0"/>
              <a:t>D</a:t>
            </a:r>
            <a:r>
              <a:rPr lang="en-US" sz="2400" b="1" dirty="0">
                <a:sym typeface="Symbol" panose="05050102010706020507" pitchFamily="18" charset="2"/>
              </a:rPr>
              <a:t></a:t>
            </a:r>
            <a:r>
              <a:rPr lang="en-US" sz="2400" b="1" dirty="0"/>
              <a:t> </a:t>
            </a:r>
            <a:r>
              <a:rPr lang="en-US" sz="2400" b="1" dirty="0">
                <a:solidFill>
                  <a:srgbClr val="0000FF"/>
                </a:solidFill>
              </a:rPr>
              <a:t>V </a:t>
            </a:r>
            <a:r>
              <a:rPr lang="en-US" sz="2400" dirty="0"/>
              <a:t>|</a:t>
            </a:r>
            <a:r>
              <a:rPr lang="en-US" sz="2400" baseline="30000" dirty="0"/>
              <a:t>2</a:t>
            </a:r>
            <a:r>
              <a:rPr lang="en-US" sz="2400" dirty="0"/>
              <a:t> and |</a:t>
            </a:r>
            <a:r>
              <a:rPr lang="en-US" sz="2400" b="1" dirty="0"/>
              <a:t>D</a:t>
            </a:r>
            <a:r>
              <a:rPr lang="en-US" sz="2400" b="1" dirty="0">
                <a:sym typeface="Symbol" panose="05050102010706020507" pitchFamily="18" charset="2"/>
              </a:rPr>
              <a:t></a:t>
            </a:r>
            <a:r>
              <a:rPr lang="en-US" sz="2400" b="1" dirty="0"/>
              <a:t> </a:t>
            </a:r>
            <a:r>
              <a:rPr lang="en-US" sz="2400" b="1" dirty="0">
                <a:solidFill>
                  <a:srgbClr val="00FF00"/>
                </a:solidFill>
              </a:rPr>
              <a:t>H</a:t>
            </a:r>
            <a:r>
              <a:rPr lang="en-US" sz="2400" b="1" dirty="0">
                <a:solidFill>
                  <a:srgbClr val="0000FF"/>
                </a:solidFill>
              </a:rPr>
              <a:t> </a:t>
            </a:r>
            <a:r>
              <a:rPr lang="en-US" sz="2400" dirty="0"/>
              <a:t>|</a:t>
            </a:r>
            <a:r>
              <a:rPr lang="en-US" sz="2400" baseline="30000" dirty="0"/>
              <a:t>2</a:t>
            </a:r>
            <a:r>
              <a:rPr lang="en-US" sz="2400" dirty="0"/>
              <a:t> , respectively.</a:t>
            </a:r>
            <a:endParaRPr lang="en-US" sz="2400" b="1" dirty="0"/>
          </a:p>
        </p:txBody>
      </p:sp>
      <p:sp>
        <p:nvSpPr>
          <p:cNvPr id="3" name="TextBox 2">
            <a:extLst>
              <a:ext uri="{FF2B5EF4-FFF2-40B4-BE49-F238E27FC236}">
                <a16:creationId xmlns:a16="http://schemas.microsoft.com/office/drawing/2014/main" id="{0A5AC75D-3313-5B26-ACF5-749F1BB14E4C}"/>
              </a:ext>
            </a:extLst>
          </p:cNvPr>
          <p:cNvSpPr txBox="1"/>
          <p:nvPr/>
        </p:nvSpPr>
        <p:spPr>
          <a:xfrm>
            <a:off x="11884859"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60</a:t>
            </a:fld>
            <a:endParaRPr lang="en-US" b="1" dirty="0"/>
          </a:p>
        </p:txBody>
      </p:sp>
    </p:spTree>
    <p:extLst>
      <p:ext uri="{BB962C8B-B14F-4D97-AF65-F5344CB8AC3E}">
        <p14:creationId xmlns:p14="http://schemas.microsoft.com/office/powerpoint/2010/main" val="514422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B81F21-C238-41D6-A4E3-EF05CC6E2E10}"/>
              </a:ext>
            </a:extLst>
          </p:cNvPr>
          <p:cNvPicPr>
            <a:picLocks noChangeAspect="1"/>
          </p:cNvPicPr>
          <p:nvPr/>
        </p:nvPicPr>
        <p:blipFill rotWithShape="1">
          <a:blip r:embed="rId2"/>
          <a:srcRect l="11359" t="19365" r="50000"/>
          <a:stretch/>
        </p:blipFill>
        <p:spPr>
          <a:xfrm>
            <a:off x="670833" y="1187903"/>
            <a:ext cx="4223657" cy="5529943"/>
          </a:xfrm>
          <a:prstGeom prst="rect">
            <a:avLst/>
          </a:prstGeom>
        </p:spPr>
      </p:pic>
      <p:pic>
        <p:nvPicPr>
          <p:cNvPr id="7" name="Picture 6">
            <a:extLst>
              <a:ext uri="{FF2B5EF4-FFF2-40B4-BE49-F238E27FC236}">
                <a16:creationId xmlns:a16="http://schemas.microsoft.com/office/drawing/2014/main" id="{C42A1C8B-B6F5-4962-8876-5FD245A125DC}"/>
              </a:ext>
            </a:extLst>
          </p:cNvPr>
          <p:cNvPicPr>
            <a:picLocks noChangeAspect="1"/>
          </p:cNvPicPr>
          <p:nvPr/>
        </p:nvPicPr>
        <p:blipFill rotWithShape="1">
          <a:blip r:embed="rId3"/>
          <a:srcRect l="50000" t="14723" r="22403" b="20833"/>
          <a:stretch/>
        </p:blipFill>
        <p:spPr>
          <a:xfrm>
            <a:off x="7486650" y="0"/>
            <a:ext cx="4197569" cy="6858000"/>
          </a:xfrm>
          <a:prstGeom prst="rect">
            <a:avLst/>
          </a:prstGeom>
        </p:spPr>
      </p:pic>
      <p:pic>
        <p:nvPicPr>
          <p:cNvPr id="8" name="Picture 7">
            <a:extLst>
              <a:ext uri="{FF2B5EF4-FFF2-40B4-BE49-F238E27FC236}">
                <a16:creationId xmlns:a16="http://schemas.microsoft.com/office/drawing/2014/main" id="{BD7DBF37-C9D6-482B-AB1B-E80BFDE97A8F}"/>
              </a:ext>
            </a:extLst>
          </p:cNvPr>
          <p:cNvPicPr>
            <a:picLocks noChangeAspect="1"/>
          </p:cNvPicPr>
          <p:nvPr/>
        </p:nvPicPr>
        <p:blipFill rotWithShape="1">
          <a:blip r:embed="rId4"/>
          <a:srcRect l="10179" t="26899" r="11072" b="43353"/>
          <a:stretch/>
        </p:blipFill>
        <p:spPr>
          <a:xfrm>
            <a:off x="0" y="0"/>
            <a:ext cx="5943600" cy="1206240"/>
          </a:xfrm>
          <a:prstGeom prst="rect">
            <a:avLst/>
          </a:prstGeom>
        </p:spPr>
      </p:pic>
      <p:sp>
        <p:nvSpPr>
          <p:cNvPr id="9" name="TextBox 8">
            <a:extLst>
              <a:ext uri="{FF2B5EF4-FFF2-40B4-BE49-F238E27FC236}">
                <a16:creationId xmlns:a16="http://schemas.microsoft.com/office/drawing/2014/main" id="{DCD4DB6E-F584-4DC2-8096-BDB6BDCE22F3}"/>
              </a:ext>
            </a:extLst>
          </p:cNvPr>
          <p:cNvSpPr txBox="1"/>
          <p:nvPr/>
        </p:nvSpPr>
        <p:spPr>
          <a:xfrm>
            <a:off x="5965582" y="6348465"/>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61</a:t>
            </a:fld>
            <a:endParaRPr lang="en-US" b="1" dirty="0"/>
          </a:p>
        </p:txBody>
      </p:sp>
      <p:sp>
        <p:nvSpPr>
          <p:cNvPr id="6" name="Rectangle 5">
            <a:extLst>
              <a:ext uri="{FF2B5EF4-FFF2-40B4-BE49-F238E27FC236}">
                <a16:creationId xmlns:a16="http://schemas.microsoft.com/office/drawing/2014/main" id="{D5417C80-C157-4799-8C87-750030B9B00B}"/>
              </a:ext>
            </a:extLst>
          </p:cNvPr>
          <p:cNvSpPr/>
          <p:nvPr/>
        </p:nvSpPr>
        <p:spPr>
          <a:xfrm>
            <a:off x="7296727" y="628073"/>
            <a:ext cx="4387492" cy="559830"/>
          </a:xfrm>
          <a:prstGeom prst="rect">
            <a:avLst/>
          </a:prstGeom>
          <a:solidFill>
            <a:srgbClr val="FF121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FC8E75-F46F-42DA-B756-2AA193D8376D}"/>
              </a:ext>
            </a:extLst>
          </p:cNvPr>
          <p:cNvSpPr/>
          <p:nvPr/>
        </p:nvSpPr>
        <p:spPr>
          <a:xfrm>
            <a:off x="7344063" y="1605849"/>
            <a:ext cx="4387492" cy="559830"/>
          </a:xfrm>
          <a:prstGeom prst="rect">
            <a:avLst/>
          </a:prstGeom>
          <a:solidFill>
            <a:srgbClr val="FF121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648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AE8B3-04E6-41E9-8011-934AE5156DFB}"/>
              </a:ext>
            </a:extLst>
          </p:cNvPr>
          <p:cNvPicPr>
            <a:picLocks noChangeAspect="1"/>
          </p:cNvPicPr>
          <p:nvPr/>
        </p:nvPicPr>
        <p:blipFill rotWithShape="1">
          <a:blip r:embed="rId2"/>
          <a:srcRect l="10179" t="26899" r="11072" b="13606"/>
          <a:stretch/>
        </p:blipFill>
        <p:spPr>
          <a:xfrm>
            <a:off x="0" y="0"/>
            <a:ext cx="7884787" cy="3200400"/>
          </a:xfrm>
          <a:prstGeom prst="rect">
            <a:avLst/>
          </a:prstGeom>
        </p:spPr>
      </p:pic>
      <p:sp>
        <p:nvSpPr>
          <p:cNvPr id="7" name="Rectangle 6">
            <a:extLst>
              <a:ext uri="{FF2B5EF4-FFF2-40B4-BE49-F238E27FC236}">
                <a16:creationId xmlns:a16="http://schemas.microsoft.com/office/drawing/2014/main" id="{8A835833-314A-4747-B0BC-20D9A843F964}"/>
              </a:ext>
            </a:extLst>
          </p:cNvPr>
          <p:cNvSpPr/>
          <p:nvPr/>
        </p:nvSpPr>
        <p:spPr>
          <a:xfrm>
            <a:off x="990600" y="942974"/>
            <a:ext cx="1219200" cy="21647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49280E-AB52-43F9-B066-A0C1994040AB}"/>
              </a:ext>
            </a:extLst>
          </p:cNvPr>
          <p:cNvSpPr txBox="1"/>
          <p:nvPr/>
        </p:nvSpPr>
        <p:spPr>
          <a:xfrm flipH="1">
            <a:off x="19048" y="6442488"/>
            <a:ext cx="442769" cy="369332"/>
          </a:xfrm>
          <a:prstGeom prst="rect">
            <a:avLst/>
          </a:prstGeom>
          <a:noFill/>
        </p:spPr>
        <p:txBody>
          <a:bodyPr wrap="square" rtlCol="0">
            <a:spAutoFit/>
          </a:bodyPr>
          <a:lstStyle/>
          <a:p>
            <a:pPr algn="ctr"/>
            <a:fld id="{808693D6-6FD4-4072-93C6-C1A915E300C0}" type="slidenum">
              <a:rPr lang="en-US" b="1" smtClean="0"/>
              <a:pPr algn="ctr"/>
              <a:t>62</a:t>
            </a:fld>
            <a:endParaRPr lang="en-US" b="1" dirty="0"/>
          </a:p>
        </p:txBody>
      </p:sp>
      <p:sp>
        <p:nvSpPr>
          <p:cNvPr id="2" name="TextBox 1">
            <a:extLst>
              <a:ext uri="{FF2B5EF4-FFF2-40B4-BE49-F238E27FC236}">
                <a16:creationId xmlns:a16="http://schemas.microsoft.com/office/drawing/2014/main" id="{B8F99AAC-7033-0BAF-6E56-25A3CD6B1667}"/>
              </a:ext>
            </a:extLst>
          </p:cNvPr>
          <p:cNvSpPr txBox="1"/>
          <p:nvPr/>
        </p:nvSpPr>
        <p:spPr>
          <a:xfrm>
            <a:off x="7428682" y="790119"/>
            <a:ext cx="4122304" cy="369332"/>
          </a:xfrm>
          <a:prstGeom prst="rect">
            <a:avLst/>
          </a:prstGeom>
          <a:noFill/>
        </p:spPr>
        <p:txBody>
          <a:bodyPr wrap="square" rtlCol="0">
            <a:spAutoFit/>
          </a:bodyPr>
          <a:lstStyle/>
          <a:p>
            <a:r>
              <a:rPr lang="en-US" b="1" dirty="0">
                <a:solidFill>
                  <a:srgbClr val="FF0000"/>
                </a:solidFill>
              </a:rPr>
              <a:t>Cited 684 times as of May 15, 2024</a:t>
            </a:r>
          </a:p>
        </p:txBody>
      </p:sp>
    </p:spTree>
    <p:extLst>
      <p:ext uri="{BB962C8B-B14F-4D97-AF65-F5344CB8AC3E}">
        <p14:creationId xmlns:p14="http://schemas.microsoft.com/office/powerpoint/2010/main" val="1586632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AE8B3-04E6-41E9-8011-934AE5156DFB}"/>
              </a:ext>
            </a:extLst>
          </p:cNvPr>
          <p:cNvPicPr>
            <a:picLocks noChangeAspect="1"/>
          </p:cNvPicPr>
          <p:nvPr/>
        </p:nvPicPr>
        <p:blipFill rotWithShape="1">
          <a:blip r:embed="rId2"/>
          <a:srcRect l="10179" t="26899" r="11072" b="13606"/>
          <a:stretch/>
        </p:blipFill>
        <p:spPr>
          <a:xfrm>
            <a:off x="0" y="0"/>
            <a:ext cx="7884787" cy="3200400"/>
          </a:xfrm>
          <a:prstGeom prst="rect">
            <a:avLst/>
          </a:prstGeom>
        </p:spPr>
      </p:pic>
      <p:pic>
        <p:nvPicPr>
          <p:cNvPr id="6" name="Picture 5">
            <a:extLst>
              <a:ext uri="{FF2B5EF4-FFF2-40B4-BE49-F238E27FC236}">
                <a16:creationId xmlns:a16="http://schemas.microsoft.com/office/drawing/2014/main" id="{C9895D3E-505A-460C-8DC8-09FFEDC64BBC}"/>
              </a:ext>
            </a:extLst>
          </p:cNvPr>
          <p:cNvPicPr>
            <a:picLocks noChangeAspect="1"/>
          </p:cNvPicPr>
          <p:nvPr/>
        </p:nvPicPr>
        <p:blipFill rotWithShape="1">
          <a:blip r:embed="rId3"/>
          <a:srcRect l="19546" t="28363" r="15606" b="27807"/>
          <a:stretch/>
        </p:blipFill>
        <p:spPr>
          <a:xfrm>
            <a:off x="-10771" y="3742326"/>
            <a:ext cx="7906327" cy="2894529"/>
          </a:xfrm>
          <a:prstGeom prst="rect">
            <a:avLst/>
          </a:prstGeom>
        </p:spPr>
      </p:pic>
      <p:sp>
        <p:nvSpPr>
          <p:cNvPr id="7" name="Rectangle 6">
            <a:extLst>
              <a:ext uri="{FF2B5EF4-FFF2-40B4-BE49-F238E27FC236}">
                <a16:creationId xmlns:a16="http://schemas.microsoft.com/office/drawing/2014/main" id="{8A835833-314A-4747-B0BC-20D9A843F964}"/>
              </a:ext>
            </a:extLst>
          </p:cNvPr>
          <p:cNvSpPr/>
          <p:nvPr/>
        </p:nvSpPr>
        <p:spPr>
          <a:xfrm>
            <a:off x="990600" y="942974"/>
            <a:ext cx="1219200" cy="21647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5CA999-5EAC-41C0-AD2D-328A6E9DC1FF}"/>
              </a:ext>
            </a:extLst>
          </p:cNvPr>
          <p:cNvSpPr txBox="1"/>
          <p:nvPr/>
        </p:nvSpPr>
        <p:spPr>
          <a:xfrm>
            <a:off x="7750694" y="4264470"/>
            <a:ext cx="4232300" cy="646331"/>
          </a:xfrm>
          <a:prstGeom prst="rect">
            <a:avLst/>
          </a:prstGeom>
          <a:noFill/>
        </p:spPr>
        <p:txBody>
          <a:bodyPr wrap="square" rtlCol="0">
            <a:spAutoFit/>
          </a:bodyPr>
          <a:lstStyle/>
          <a:p>
            <a:r>
              <a:rPr lang="en-US" b="1" dirty="0">
                <a:solidFill>
                  <a:srgbClr val="FF0000"/>
                </a:solidFill>
              </a:rPr>
              <a:t>Including by this 2021 paper from the </a:t>
            </a:r>
            <a:r>
              <a:rPr lang="en-US" b="1" u="sng" dirty="0">
                <a:solidFill>
                  <a:srgbClr val="FF0000"/>
                </a:solidFill>
              </a:rPr>
              <a:t>Alibaba Cloud Intelligence Business Group</a:t>
            </a:r>
          </a:p>
        </p:txBody>
      </p:sp>
      <p:sp>
        <p:nvSpPr>
          <p:cNvPr id="9" name="Rectangle 8">
            <a:extLst>
              <a:ext uri="{FF2B5EF4-FFF2-40B4-BE49-F238E27FC236}">
                <a16:creationId xmlns:a16="http://schemas.microsoft.com/office/drawing/2014/main" id="{6907770D-451C-4F43-B426-FFB02ACC63C5}"/>
              </a:ext>
            </a:extLst>
          </p:cNvPr>
          <p:cNvSpPr/>
          <p:nvPr/>
        </p:nvSpPr>
        <p:spPr>
          <a:xfrm>
            <a:off x="3152776" y="5525278"/>
            <a:ext cx="4505324" cy="23680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EDC4053-BEEC-496A-A4CA-0DF38CFA62E8}"/>
              </a:ext>
            </a:extLst>
          </p:cNvPr>
          <p:cNvPicPr>
            <a:picLocks noChangeAspect="1"/>
          </p:cNvPicPr>
          <p:nvPr/>
        </p:nvPicPr>
        <p:blipFill rotWithShape="1">
          <a:blip r:embed="rId4"/>
          <a:srcRect l="16027" t="81806" r="11614" b="12361"/>
          <a:stretch/>
        </p:blipFill>
        <p:spPr>
          <a:xfrm>
            <a:off x="133616" y="6501491"/>
            <a:ext cx="8277225" cy="400051"/>
          </a:xfrm>
          <a:prstGeom prst="rect">
            <a:avLst/>
          </a:prstGeom>
        </p:spPr>
      </p:pic>
      <p:sp>
        <p:nvSpPr>
          <p:cNvPr id="13" name="TextBox 12">
            <a:extLst>
              <a:ext uri="{FF2B5EF4-FFF2-40B4-BE49-F238E27FC236}">
                <a16:creationId xmlns:a16="http://schemas.microsoft.com/office/drawing/2014/main" id="{8D53EC2D-7917-4AA5-810C-7D5546107A40}"/>
              </a:ext>
            </a:extLst>
          </p:cNvPr>
          <p:cNvSpPr txBox="1"/>
          <p:nvPr/>
        </p:nvSpPr>
        <p:spPr>
          <a:xfrm flipH="1">
            <a:off x="11235723" y="6442488"/>
            <a:ext cx="442769" cy="369332"/>
          </a:xfrm>
          <a:prstGeom prst="rect">
            <a:avLst/>
          </a:prstGeom>
          <a:noFill/>
        </p:spPr>
        <p:txBody>
          <a:bodyPr wrap="square" rtlCol="0">
            <a:spAutoFit/>
          </a:bodyPr>
          <a:lstStyle/>
          <a:p>
            <a:pPr algn="ctr"/>
            <a:fld id="{808693D6-6FD4-4072-93C6-C1A915E300C0}" type="slidenum">
              <a:rPr lang="en-US" b="1" smtClean="0"/>
              <a:pPr algn="ctr"/>
              <a:t>63</a:t>
            </a:fld>
            <a:endParaRPr lang="en-US" b="1" dirty="0"/>
          </a:p>
        </p:txBody>
      </p:sp>
      <p:sp>
        <p:nvSpPr>
          <p:cNvPr id="14" name="Rectangle 13">
            <a:extLst>
              <a:ext uri="{FF2B5EF4-FFF2-40B4-BE49-F238E27FC236}">
                <a16:creationId xmlns:a16="http://schemas.microsoft.com/office/drawing/2014/main" id="{6EB2F3D4-7248-4BBD-A720-F25648CA7EAE}"/>
              </a:ext>
            </a:extLst>
          </p:cNvPr>
          <p:cNvSpPr/>
          <p:nvPr/>
        </p:nvSpPr>
        <p:spPr>
          <a:xfrm>
            <a:off x="1818121" y="5984619"/>
            <a:ext cx="4505324" cy="23680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E16E5D-A934-47AE-65F1-4FF0186B648D}"/>
              </a:ext>
            </a:extLst>
          </p:cNvPr>
          <p:cNvSpPr txBox="1"/>
          <p:nvPr/>
        </p:nvSpPr>
        <p:spPr>
          <a:xfrm>
            <a:off x="8587656" y="5633875"/>
            <a:ext cx="2842343" cy="369332"/>
          </a:xfrm>
          <a:prstGeom prst="rect">
            <a:avLst/>
          </a:prstGeom>
          <a:noFill/>
        </p:spPr>
        <p:txBody>
          <a:bodyPr wrap="square">
            <a:spAutoFit/>
          </a:bodyPr>
          <a:lstStyle/>
          <a:p>
            <a:r>
              <a:rPr lang="en-US" b="1" dirty="0">
                <a:solidFill>
                  <a:srgbClr val="FF0000"/>
                </a:solidFill>
              </a:rPr>
              <a:t>M </a:t>
            </a:r>
            <a:r>
              <a:rPr lang="en-US" dirty="0"/>
              <a:t>⊕</a:t>
            </a:r>
            <a:r>
              <a:rPr lang="en-US" b="1" dirty="0"/>
              <a:t>U</a:t>
            </a:r>
            <a:r>
              <a:rPr lang="en-US" dirty="0"/>
              <a:t>⊕</a:t>
            </a:r>
            <a:r>
              <a:rPr lang="en-US" b="1" dirty="0"/>
              <a:t>V</a:t>
            </a:r>
            <a:r>
              <a:rPr lang="en-US" dirty="0"/>
              <a:t>⊕</a:t>
            </a:r>
            <a:r>
              <a:rPr lang="en-US" b="1" dirty="0"/>
              <a:t>W</a:t>
            </a:r>
            <a:r>
              <a:rPr lang="en-US" dirty="0"/>
              <a:t>⊕</a:t>
            </a:r>
            <a:r>
              <a:rPr lang="en-US" b="1" dirty="0"/>
              <a:t>X = C</a:t>
            </a:r>
            <a:endParaRPr lang="en-US" dirty="0"/>
          </a:p>
        </p:txBody>
      </p:sp>
      <p:sp>
        <p:nvSpPr>
          <p:cNvPr id="5" name="Rectangle 4">
            <a:extLst>
              <a:ext uri="{FF2B5EF4-FFF2-40B4-BE49-F238E27FC236}">
                <a16:creationId xmlns:a16="http://schemas.microsoft.com/office/drawing/2014/main" id="{D62C99AD-57D0-A8F0-97E9-EA3CBE5EF1B7}"/>
              </a:ext>
            </a:extLst>
          </p:cNvPr>
          <p:cNvSpPr/>
          <p:nvPr/>
        </p:nvSpPr>
        <p:spPr>
          <a:xfrm>
            <a:off x="6336507" y="5840425"/>
            <a:ext cx="264589" cy="23680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3DECD72-CCB9-A152-9060-3F57C88CF96D}"/>
              </a:ext>
            </a:extLst>
          </p:cNvPr>
          <p:cNvSpPr txBox="1"/>
          <p:nvPr/>
        </p:nvSpPr>
        <p:spPr>
          <a:xfrm>
            <a:off x="8587656" y="1785801"/>
            <a:ext cx="1224644" cy="369332"/>
          </a:xfrm>
          <a:prstGeom prst="rect">
            <a:avLst/>
          </a:prstGeom>
          <a:noFill/>
        </p:spPr>
        <p:txBody>
          <a:bodyPr wrap="square">
            <a:spAutoFit/>
          </a:bodyPr>
          <a:lstStyle/>
          <a:p>
            <a:r>
              <a:rPr lang="en-US" b="1" dirty="0">
                <a:solidFill>
                  <a:srgbClr val="FF0000"/>
                </a:solidFill>
              </a:rPr>
              <a:t>M</a:t>
            </a:r>
            <a:r>
              <a:rPr lang="en-US" b="1" dirty="0"/>
              <a:t> </a:t>
            </a:r>
            <a:r>
              <a:rPr lang="en-US" dirty="0"/>
              <a:t>⊕ </a:t>
            </a:r>
            <a:r>
              <a:rPr lang="en-US" b="1" dirty="0">
                <a:solidFill>
                  <a:srgbClr val="0070C0"/>
                </a:solidFill>
              </a:rPr>
              <a:t>K</a:t>
            </a:r>
            <a:r>
              <a:rPr lang="en-US" b="1" dirty="0"/>
              <a:t> = C</a:t>
            </a:r>
            <a:r>
              <a:rPr lang="en-US" dirty="0"/>
              <a:t> </a:t>
            </a:r>
          </a:p>
        </p:txBody>
      </p:sp>
      <p:pic>
        <p:nvPicPr>
          <p:cNvPr id="16" name="Picture 15">
            <a:extLst>
              <a:ext uri="{FF2B5EF4-FFF2-40B4-BE49-F238E27FC236}">
                <a16:creationId xmlns:a16="http://schemas.microsoft.com/office/drawing/2014/main" id="{896232B8-3EA0-4BA5-65FA-D4E2CA62C89F}"/>
              </a:ext>
            </a:extLst>
          </p:cNvPr>
          <p:cNvPicPr>
            <a:picLocks noChangeAspect="1"/>
          </p:cNvPicPr>
          <p:nvPr/>
        </p:nvPicPr>
        <p:blipFill rotWithShape="1">
          <a:blip r:embed="rId3"/>
          <a:srcRect l="19546" t="16399" r="15606" b="76635"/>
          <a:stretch/>
        </p:blipFill>
        <p:spPr>
          <a:xfrm>
            <a:off x="-10771" y="3282280"/>
            <a:ext cx="7906327" cy="460046"/>
          </a:xfrm>
          <a:prstGeom prst="rect">
            <a:avLst/>
          </a:prstGeom>
        </p:spPr>
      </p:pic>
      <p:sp>
        <p:nvSpPr>
          <p:cNvPr id="10" name="TextBox 9">
            <a:extLst>
              <a:ext uri="{FF2B5EF4-FFF2-40B4-BE49-F238E27FC236}">
                <a16:creationId xmlns:a16="http://schemas.microsoft.com/office/drawing/2014/main" id="{7D5E1209-5AB3-AC3A-7E72-3C53D2290ED2}"/>
              </a:ext>
            </a:extLst>
          </p:cNvPr>
          <p:cNvSpPr txBox="1"/>
          <p:nvPr/>
        </p:nvSpPr>
        <p:spPr>
          <a:xfrm>
            <a:off x="7428682" y="790119"/>
            <a:ext cx="4122304" cy="369332"/>
          </a:xfrm>
          <a:prstGeom prst="rect">
            <a:avLst/>
          </a:prstGeom>
          <a:noFill/>
        </p:spPr>
        <p:txBody>
          <a:bodyPr wrap="square" rtlCol="0">
            <a:spAutoFit/>
          </a:bodyPr>
          <a:lstStyle/>
          <a:p>
            <a:r>
              <a:rPr lang="en-US" b="1" dirty="0">
                <a:solidFill>
                  <a:srgbClr val="FF0000"/>
                </a:solidFill>
              </a:rPr>
              <a:t>Cited 684 times as of May 15, 2024</a:t>
            </a:r>
          </a:p>
        </p:txBody>
      </p:sp>
    </p:spTree>
    <p:extLst>
      <p:ext uri="{BB962C8B-B14F-4D97-AF65-F5344CB8AC3E}">
        <p14:creationId xmlns:p14="http://schemas.microsoft.com/office/powerpoint/2010/main" val="3265018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65FEA-C9A3-4566-BAB7-AE5EF7F1057A}"/>
              </a:ext>
            </a:extLst>
          </p:cNvPr>
          <p:cNvPicPr>
            <a:picLocks noChangeAspect="1"/>
          </p:cNvPicPr>
          <p:nvPr/>
        </p:nvPicPr>
        <p:blipFill rotWithShape="1">
          <a:blip r:embed="rId2"/>
          <a:srcRect l="22532" t="26824" r="42984" b="27768"/>
          <a:stretch/>
        </p:blipFill>
        <p:spPr>
          <a:xfrm>
            <a:off x="348342" y="139337"/>
            <a:ext cx="9222743" cy="6578460"/>
          </a:xfrm>
          <a:prstGeom prst="rect">
            <a:avLst/>
          </a:prstGeom>
        </p:spPr>
      </p:pic>
      <p:sp>
        <p:nvSpPr>
          <p:cNvPr id="8" name="TextBox 7">
            <a:extLst>
              <a:ext uri="{FF2B5EF4-FFF2-40B4-BE49-F238E27FC236}">
                <a16:creationId xmlns:a16="http://schemas.microsoft.com/office/drawing/2014/main" id="{ED56061D-0F85-4271-BFD7-1A587C9869C8}"/>
              </a:ext>
            </a:extLst>
          </p:cNvPr>
          <p:cNvSpPr txBox="1"/>
          <p:nvPr/>
        </p:nvSpPr>
        <p:spPr>
          <a:xfrm>
            <a:off x="1114426" y="4036812"/>
            <a:ext cx="504825" cy="707886"/>
          </a:xfrm>
          <a:prstGeom prst="rect">
            <a:avLst/>
          </a:prstGeom>
          <a:noFill/>
        </p:spPr>
        <p:txBody>
          <a:bodyPr wrap="square">
            <a:spAutoFit/>
          </a:bodyPr>
          <a:lstStyle/>
          <a:p>
            <a:r>
              <a:rPr lang="en-US" sz="4000" b="1" dirty="0">
                <a:solidFill>
                  <a:srgbClr val="FF0000"/>
                </a:solidFill>
              </a:rPr>
              <a:t>*</a:t>
            </a:r>
            <a:endParaRPr lang="en-US" sz="4000" dirty="0"/>
          </a:p>
        </p:txBody>
      </p:sp>
      <p:sp>
        <p:nvSpPr>
          <p:cNvPr id="9" name="TextBox 8">
            <a:extLst>
              <a:ext uri="{FF2B5EF4-FFF2-40B4-BE49-F238E27FC236}">
                <a16:creationId xmlns:a16="http://schemas.microsoft.com/office/drawing/2014/main" id="{922DE105-0FAA-459F-8911-081A5DD42FF0}"/>
              </a:ext>
            </a:extLst>
          </p:cNvPr>
          <p:cNvSpPr txBox="1"/>
          <p:nvPr/>
        </p:nvSpPr>
        <p:spPr>
          <a:xfrm>
            <a:off x="5965582" y="6348465"/>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64</a:t>
            </a:fld>
            <a:endParaRPr lang="en-US" b="1" dirty="0"/>
          </a:p>
        </p:txBody>
      </p:sp>
      <p:sp>
        <p:nvSpPr>
          <p:cNvPr id="2" name="TextBox 1">
            <a:extLst>
              <a:ext uri="{FF2B5EF4-FFF2-40B4-BE49-F238E27FC236}">
                <a16:creationId xmlns:a16="http://schemas.microsoft.com/office/drawing/2014/main" id="{998FBE34-1433-A34B-C60C-9A69D403EF69}"/>
              </a:ext>
            </a:extLst>
          </p:cNvPr>
          <p:cNvSpPr txBox="1"/>
          <p:nvPr/>
        </p:nvSpPr>
        <p:spPr>
          <a:xfrm>
            <a:off x="348342" y="95794"/>
            <a:ext cx="11495316" cy="461665"/>
          </a:xfrm>
          <a:prstGeom prst="rect">
            <a:avLst/>
          </a:prstGeom>
          <a:noFill/>
        </p:spPr>
        <p:txBody>
          <a:bodyPr wrap="square" rtlCol="0">
            <a:spAutoFit/>
          </a:bodyPr>
          <a:lstStyle/>
          <a:p>
            <a:pPr algn="ctr"/>
            <a:r>
              <a:rPr lang="en-US" sz="2400" b="1" dirty="0"/>
              <a:t>World’s largest publicly-traded firms by market capitalization in 2021</a:t>
            </a:r>
          </a:p>
        </p:txBody>
      </p:sp>
      <p:sp>
        <p:nvSpPr>
          <p:cNvPr id="6" name="TextBox 5">
            <a:extLst>
              <a:ext uri="{FF2B5EF4-FFF2-40B4-BE49-F238E27FC236}">
                <a16:creationId xmlns:a16="http://schemas.microsoft.com/office/drawing/2014/main" id="{C82EA4D4-6457-F135-F895-E239561F03BD}"/>
              </a:ext>
            </a:extLst>
          </p:cNvPr>
          <p:cNvSpPr txBox="1"/>
          <p:nvPr/>
        </p:nvSpPr>
        <p:spPr>
          <a:xfrm>
            <a:off x="8186057" y="5886800"/>
            <a:ext cx="2917371" cy="369332"/>
          </a:xfrm>
          <a:prstGeom prst="rect">
            <a:avLst/>
          </a:prstGeom>
          <a:noFill/>
        </p:spPr>
        <p:txBody>
          <a:bodyPr wrap="square" rtlCol="0">
            <a:spAutoFit/>
          </a:bodyPr>
          <a:lstStyle/>
          <a:p>
            <a:pPr algn="ctr"/>
            <a:r>
              <a:rPr lang="en-US" dirty="0"/>
              <a:t>Source: Statista</a:t>
            </a:r>
          </a:p>
        </p:txBody>
      </p:sp>
      <p:sp>
        <p:nvSpPr>
          <p:cNvPr id="7" name="TextBox 6">
            <a:extLst>
              <a:ext uri="{FF2B5EF4-FFF2-40B4-BE49-F238E27FC236}">
                <a16:creationId xmlns:a16="http://schemas.microsoft.com/office/drawing/2014/main" id="{A7B74BEA-375A-ADE5-601D-F60B8FDF639E}"/>
              </a:ext>
            </a:extLst>
          </p:cNvPr>
          <p:cNvSpPr txBox="1"/>
          <p:nvPr/>
        </p:nvSpPr>
        <p:spPr>
          <a:xfrm>
            <a:off x="609601" y="4062939"/>
            <a:ext cx="504825" cy="461665"/>
          </a:xfrm>
          <a:prstGeom prst="rect">
            <a:avLst/>
          </a:prstGeom>
          <a:noFill/>
        </p:spPr>
        <p:txBody>
          <a:bodyPr wrap="square">
            <a:spAutoFit/>
          </a:bodyPr>
          <a:lstStyle/>
          <a:p>
            <a:pPr algn="r"/>
            <a:r>
              <a:rPr lang="en-US" sz="2400" dirty="0">
                <a:solidFill>
                  <a:srgbClr val="FF0000"/>
                </a:solidFill>
              </a:rPr>
              <a:t>9</a:t>
            </a:r>
            <a:endParaRPr lang="en-US" sz="2400" dirty="0"/>
          </a:p>
        </p:txBody>
      </p:sp>
    </p:spTree>
    <p:extLst>
      <p:ext uri="{BB962C8B-B14F-4D97-AF65-F5344CB8AC3E}">
        <p14:creationId xmlns:p14="http://schemas.microsoft.com/office/powerpoint/2010/main" val="248897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9B059-0CCF-4719-A54E-82054B1E422C}"/>
              </a:ext>
            </a:extLst>
          </p:cNvPr>
          <p:cNvPicPr>
            <a:picLocks noChangeAspect="1"/>
          </p:cNvPicPr>
          <p:nvPr/>
        </p:nvPicPr>
        <p:blipFill rotWithShape="1">
          <a:blip r:embed="rId2"/>
          <a:srcRect l="13196" t="22731" r="8367" b="4861"/>
          <a:stretch/>
        </p:blipFill>
        <p:spPr>
          <a:xfrm>
            <a:off x="244338" y="190500"/>
            <a:ext cx="11703324" cy="6477000"/>
          </a:xfrm>
          <a:prstGeom prst="rect">
            <a:avLst/>
          </a:prstGeom>
        </p:spPr>
      </p:pic>
      <p:sp>
        <p:nvSpPr>
          <p:cNvPr id="4" name="TextBox 3">
            <a:extLst>
              <a:ext uri="{FF2B5EF4-FFF2-40B4-BE49-F238E27FC236}">
                <a16:creationId xmlns:a16="http://schemas.microsoft.com/office/drawing/2014/main" id="{691CC68B-A93E-43B3-A2D5-00BFF325E592}"/>
              </a:ext>
            </a:extLst>
          </p:cNvPr>
          <p:cNvSpPr txBox="1"/>
          <p:nvPr/>
        </p:nvSpPr>
        <p:spPr>
          <a:xfrm flipH="1">
            <a:off x="11738112" y="6457417"/>
            <a:ext cx="419100" cy="369332"/>
          </a:xfrm>
          <a:prstGeom prst="rect">
            <a:avLst/>
          </a:prstGeom>
          <a:solidFill>
            <a:schemeClr val="bg1"/>
          </a:solidFill>
        </p:spPr>
        <p:txBody>
          <a:bodyPr wrap="square" rtlCol="0">
            <a:spAutoFit/>
          </a:bodyPr>
          <a:lstStyle/>
          <a:p>
            <a:pPr algn="ctr"/>
            <a:fld id="{808693D6-6FD4-4072-93C6-C1A915E300C0}" type="slidenum">
              <a:rPr lang="en-US" b="1" smtClean="0"/>
              <a:pPr algn="ctr"/>
              <a:t>65</a:t>
            </a:fld>
            <a:endParaRPr lang="en-US" b="1" dirty="0"/>
          </a:p>
        </p:txBody>
      </p:sp>
    </p:spTree>
    <p:extLst>
      <p:ext uri="{BB962C8B-B14F-4D97-AF65-F5344CB8AC3E}">
        <p14:creationId xmlns:p14="http://schemas.microsoft.com/office/powerpoint/2010/main" val="18001193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1CC68B-A93E-43B3-A2D5-00BFF325E592}"/>
              </a:ext>
            </a:extLst>
          </p:cNvPr>
          <p:cNvSpPr txBox="1"/>
          <p:nvPr/>
        </p:nvSpPr>
        <p:spPr>
          <a:xfrm flipH="1">
            <a:off x="11690525" y="6515716"/>
            <a:ext cx="419100" cy="369332"/>
          </a:xfrm>
          <a:prstGeom prst="rect">
            <a:avLst/>
          </a:prstGeom>
          <a:solidFill>
            <a:schemeClr val="bg1"/>
          </a:solidFill>
        </p:spPr>
        <p:txBody>
          <a:bodyPr wrap="square" rtlCol="0">
            <a:spAutoFit/>
          </a:bodyPr>
          <a:lstStyle/>
          <a:p>
            <a:pPr algn="ctr"/>
            <a:fld id="{808693D6-6FD4-4072-93C6-C1A915E300C0}" type="slidenum">
              <a:rPr lang="en-US" b="1" smtClean="0"/>
              <a:pPr algn="ctr"/>
              <a:t>66</a:t>
            </a:fld>
            <a:endParaRPr lang="en-US" b="1" dirty="0"/>
          </a:p>
        </p:txBody>
      </p:sp>
      <p:pic>
        <p:nvPicPr>
          <p:cNvPr id="3" name="Picture 2">
            <a:extLst>
              <a:ext uri="{FF2B5EF4-FFF2-40B4-BE49-F238E27FC236}">
                <a16:creationId xmlns:a16="http://schemas.microsoft.com/office/drawing/2014/main" id="{7429360F-6059-C351-5811-2D78DC8E9F25}"/>
              </a:ext>
            </a:extLst>
          </p:cNvPr>
          <p:cNvPicPr>
            <a:picLocks noChangeAspect="1"/>
          </p:cNvPicPr>
          <p:nvPr/>
        </p:nvPicPr>
        <p:blipFill rotWithShape="1">
          <a:blip r:embed="rId2"/>
          <a:srcRect l="18152" t="21913" r="20535" b="28773"/>
          <a:stretch/>
        </p:blipFill>
        <p:spPr>
          <a:xfrm>
            <a:off x="50465" y="173556"/>
            <a:ext cx="5840881" cy="2497339"/>
          </a:xfrm>
          <a:prstGeom prst="rect">
            <a:avLst/>
          </a:prstGeom>
        </p:spPr>
      </p:pic>
      <p:pic>
        <p:nvPicPr>
          <p:cNvPr id="7" name="Picture 6">
            <a:extLst>
              <a:ext uri="{FF2B5EF4-FFF2-40B4-BE49-F238E27FC236}">
                <a16:creationId xmlns:a16="http://schemas.microsoft.com/office/drawing/2014/main" id="{2166DD5A-B87D-C7FA-3945-5CA1F54F0DA8}"/>
              </a:ext>
            </a:extLst>
          </p:cNvPr>
          <p:cNvPicPr>
            <a:picLocks noChangeAspect="1"/>
          </p:cNvPicPr>
          <p:nvPr/>
        </p:nvPicPr>
        <p:blipFill rotWithShape="1">
          <a:blip r:embed="rId3"/>
          <a:srcRect l="34667" t="42018" r="17284" b="11113"/>
          <a:stretch/>
        </p:blipFill>
        <p:spPr>
          <a:xfrm>
            <a:off x="243998" y="3204595"/>
            <a:ext cx="5852002" cy="3034500"/>
          </a:xfrm>
          <a:prstGeom prst="rect">
            <a:avLst/>
          </a:prstGeom>
        </p:spPr>
      </p:pic>
      <p:sp>
        <p:nvSpPr>
          <p:cNvPr id="11" name="TextBox 10">
            <a:extLst>
              <a:ext uri="{FF2B5EF4-FFF2-40B4-BE49-F238E27FC236}">
                <a16:creationId xmlns:a16="http://schemas.microsoft.com/office/drawing/2014/main" id="{0A5F665A-B69C-CB2A-5FBC-EEFB6C0B7A75}"/>
              </a:ext>
            </a:extLst>
          </p:cNvPr>
          <p:cNvSpPr txBox="1"/>
          <p:nvPr/>
        </p:nvSpPr>
        <p:spPr>
          <a:xfrm>
            <a:off x="5906198" y="39926"/>
            <a:ext cx="6235337" cy="2769284"/>
          </a:xfrm>
          <a:prstGeom prst="rect">
            <a:avLst/>
          </a:prstGeom>
          <a:noFill/>
          <a:ln w="25400">
            <a:solidFill>
              <a:srgbClr val="FF0000"/>
            </a:solidFill>
          </a:ln>
        </p:spPr>
        <p:txBody>
          <a:bodyPr wrap="square">
            <a:spAutoFit/>
          </a:bodyPr>
          <a:lstStyle/>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Random bit rate	4 Mbit/s ± 10%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Thermal noise contribution	&lt; 1%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Storage temperature	 - 25 to + 85°C</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Dimensions	61 mm x 31 mm x 114 mm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USB specification	2.0</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Requirement	PC with available USB connector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9718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Power Via	USB port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B31D43B7-A9F8-B110-1CFC-B77472B0BF21}"/>
              </a:ext>
            </a:extLst>
          </p:cNvPr>
          <p:cNvPicPr>
            <a:picLocks noChangeAspect="1"/>
          </p:cNvPicPr>
          <p:nvPr/>
        </p:nvPicPr>
        <p:blipFill rotWithShape="1">
          <a:blip r:embed="rId4"/>
          <a:srcRect l="52037" t="36391" r="17837" b="24892"/>
          <a:stretch/>
        </p:blipFill>
        <p:spPr>
          <a:xfrm>
            <a:off x="6957258" y="3264797"/>
            <a:ext cx="4068724" cy="2779712"/>
          </a:xfrm>
          <a:prstGeom prst="rect">
            <a:avLst/>
          </a:prstGeom>
        </p:spPr>
      </p:pic>
    </p:spTree>
    <p:extLst>
      <p:ext uri="{BB962C8B-B14F-4D97-AF65-F5344CB8AC3E}">
        <p14:creationId xmlns:p14="http://schemas.microsoft.com/office/powerpoint/2010/main" val="1965789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1CC68B-A93E-43B3-A2D5-00BFF325E592}"/>
              </a:ext>
            </a:extLst>
          </p:cNvPr>
          <p:cNvSpPr txBox="1"/>
          <p:nvPr/>
        </p:nvSpPr>
        <p:spPr>
          <a:xfrm flipH="1">
            <a:off x="19050" y="6515716"/>
            <a:ext cx="419100" cy="369332"/>
          </a:xfrm>
          <a:prstGeom prst="rect">
            <a:avLst/>
          </a:prstGeom>
          <a:solidFill>
            <a:schemeClr val="bg1"/>
          </a:solidFill>
        </p:spPr>
        <p:txBody>
          <a:bodyPr wrap="square" rtlCol="0">
            <a:spAutoFit/>
          </a:bodyPr>
          <a:lstStyle/>
          <a:p>
            <a:pPr algn="ctr"/>
            <a:fld id="{808693D6-6FD4-4072-93C6-C1A915E300C0}" type="slidenum">
              <a:rPr lang="en-US" b="1" smtClean="0"/>
              <a:pPr algn="ctr"/>
              <a:t>67</a:t>
            </a:fld>
            <a:endParaRPr lang="en-US" b="1" dirty="0"/>
          </a:p>
        </p:txBody>
      </p:sp>
      <p:pic>
        <p:nvPicPr>
          <p:cNvPr id="6" name="Picture 5" descr="Diagram&#10;&#10;Description automatically generated">
            <a:extLst>
              <a:ext uri="{FF2B5EF4-FFF2-40B4-BE49-F238E27FC236}">
                <a16:creationId xmlns:a16="http://schemas.microsoft.com/office/drawing/2014/main" id="{B81AC01D-B447-4CBC-8509-ACF16C3E98B6}"/>
              </a:ext>
            </a:extLst>
          </p:cNvPr>
          <p:cNvPicPr>
            <a:picLocks noChangeAspect="1"/>
          </p:cNvPicPr>
          <p:nvPr/>
        </p:nvPicPr>
        <p:blipFill rotWithShape="1">
          <a:blip r:embed="rId2">
            <a:extLst>
              <a:ext uri="{28A0092B-C50C-407E-A947-70E740481C1C}">
                <a14:useLocalDpi xmlns:a14="http://schemas.microsoft.com/office/drawing/2010/main" val="0"/>
              </a:ext>
            </a:extLst>
          </a:blip>
          <a:srcRect l="6771" t="22795" r="3913" b="23656"/>
          <a:stretch/>
        </p:blipFill>
        <p:spPr>
          <a:xfrm>
            <a:off x="0" y="0"/>
            <a:ext cx="8839200" cy="6858000"/>
          </a:xfrm>
          <a:prstGeom prst="rect">
            <a:avLst/>
          </a:prstGeom>
        </p:spPr>
      </p:pic>
      <p:sp>
        <p:nvSpPr>
          <p:cNvPr id="7" name="TextBox 6">
            <a:extLst>
              <a:ext uri="{FF2B5EF4-FFF2-40B4-BE49-F238E27FC236}">
                <a16:creationId xmlns:a16="http://schemas.microsoft.com/office/drawing/2014/main" id="{DCC363A8-ADB8-406A-AD81-9565EF059DB1}"/>
              </a:ext>
            </a:extLst>
          </p:cNvPr>
          <p:cNvSpPr txBox="1"/>
          <p:nvPr/>
        </p:nvSpPr>
        <p:spPr>
          <a:xfrm>
            <a:off x="7952874" y="108287"/>
            <a:ext cx="4102767" cy="1569660"/>
          </a:xfrm>
          <a:prstGeom prst="rect">
            <a:avLst/>
          </a:prstGeom>
          <a:noFill/>
        </p:spPr>
        <p:txBody>
          <a:bodyPr wrap="square" rtlCol="0">
            <a:spAutoFit/>
          </a:bodyPr>
          <a:lstStyle/>
          <a:p>
            <a:r>
              <a:rPr lang="en-US" sz="2400" dirty="0"/>
              <a:t>Schematic of a quantum random number generator developed by </a:t>
            </a:r>
            <a:r>
              <a:rPr lang="en-US" sz="2400" dirty="0" err="1"/>
              <a:t>Anametric</a:t>
            </a:r>
            <a:r>
              <a:rPr lang="en-US" sz="2400" dirty="0"/>
              <a:t>, Inc., Austin, TX </a:t>
            </a:r>
          </a:p>
        </p:txBody>
      </p:sp>
      <p:sp>
        <p:nvSpPr>
          <p:cNvPr id="8" name="TextBox 7">
            <a:extLst>
              <a:ext uri="{FF2B5EF4-FFF2-40B4-BE49-F238E27FC236}">
                <a16:creationId xmlns:a16="http://schemas.microsoft.com/office/drawing/2014/main" id="{67864DC3-9467-44C1-82C4-56413A381241}"/>
              </a:ext>
            </a:extLst>
          </p:cNvPr>
          <p:cNvSpPr txBox="1"/>
          <p:nvPr/>
        </p:nvSpPr>
        <p:spPr>
          <a:xfrm>
            <a:off x="7808494" y="2958083"/>
            <a:ext cx="4391525" cy="461665"/>
          </a:xfrm>
          <a:prstGeom prst="rect">
            <a:avLst/>
          </a:prstGeom>
          <a:noFill/>
        </p:spPr>
        <p:txBody>
          <a:bodyPr wrap="square">
            <a:spAutoFit/>
          </a:bodyPr>
          <a:lstStyle/>
          <a:p>
            <a:pPr algn="ctr"/>
            <a:r>
              <a:rPr lang="en-US" sz="2400" b="1" dirty="0">
                <a:latin typeface="Courier New" panose="02070309020205020404" pitchFamily="49" charset="0"/>
                <a:cs typeface="Courier New" panose="02070309020205020404" pitchFamily="49" charset="0"/>
              </a:rPr>
              <a:t>https://anametric.com/</a:t>
            </a:r>
          </a:p>
        </p:txBody>
      </p:sp>
      <p:sp>
        <p:nvSpPr>
          <p:cNvPr id="9" name="TextBox 8">
            <a:extLst>
              <a:ext uri="{FF2B5EF4-FFF2-40B4-BE49-F238E27FC236}">
                <a16:creationId xmlns:a16="http://schemas.microsoft.com/office/drawing/2014/main" id="{B7837559-87EE-4AD1-85A5-8F402ED959DA}"/>
              </a:ext>
            </a:extLst>
          </p:cNvPr>
          <p:cNvSpPr txBox="1"/>
          <p:nvPr/>
        </p:nvSpPr>
        <p:spPr>
          <a:xfrm>
            <a:off x="7952875" y="6193165"/>
            <a:ext cx="4102766" cy="369332"/>
          </a:xfrm>
          <a:prstGeom prst="rect">
            <a:avLst/>
          </a:prstGeom>
          <a:noFill/>
        </p:spPr>
        <p:txBody>
          <a:bodyPr wrap="square" rtlCol="0">
            <a:spAutoFit/>
          </a:bodyPr>
          <a:lstStyle/>
          <a:p>
            <a:r>
              <a:rPr lang="en-US" i="1" dirty="0"/>
              <a:t>Used with permission of </a:t>
            </a:r>
            <a:r>
              <a:rPr lang="en-US" i="1" dirty="0" err="1"/>
              <a:t>Anametric</a:t>
            </a:r>
            <a:r>
              <a:rPr lang="en-US" i="1" dirty="0"/>
              <a:t>, Inc.</a:t>
            </a:r>
          </a:p>
        </p:txBody>
      </p:sp>
      <p:sp>
        <p:nvSpPr>
          <p:cNvPr id="10" name="TextBox 9">
            <a:extLst>
              <a:ext uri="{FF2B5EF4-FFF2-40B4-BE49-F238E27FC236}">
                <a16:creationId xmlns:a16="http://schemas.microsoft.com/office/drawing/2014/main" id="{5A8DE03C-2AEC-46AA-9493-319FDF33615A}"/>
              </a:ext>
            </a:extLst>
          </p:cNvPr>
          <p:cNvSpPr txBox="1"/>
          <p:nvPr/>
        </p:nvSpPr>
        <p:spPr>
          <a:xfrm flipH="1">
            <a:off x="11690525" y="6515716"/>
            <a:ext cx="419100" cy="369332"/>
          </a:xfrm>
          <a:prstGeom prst="rect">
            <a:avLst/>
          </a:prstGeom>
          <a:solidFill>
            <a:schemeClr val="bg1"/>
          </a:solidFill>
        </p:spPr>
        <p:txBody>
          <a:bodyPr wrap="square" rtlCol="0">
            <a:spAutoFit/>
          </a:bodyPr>
          <a:lstStyle/>
          <a:p>
            <a:pPr algn="ctr"/>
            <a:fld id="{808693D6-6FD4-4072-93C6-C1A915E300C0}" type="slidenum">
              <a:rPr lang="en-US" b="1" smtClean="0"/>
              <a:pPr algn="ctr"/>
              <a:t>67</a:t>
            </a:fld>
            <a:endParaRPr lang="en-US" b="1" dirty="0"/>
          </a:p>
        </p:txBody>
      </p:sp>
    </p:spTree>
    <p:extLst>
      <p:ext uri="{BB962C8B-B14F-4D97-AF65-F5344CB8AC3E}">
        <p14:creationId xmlns:p14="http://schemas.microsoft.com/office/powerpoint/2010/main" val="1218262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F3740-0697-369D-D5CB-1263D990616E}"/>
              </a:ext>
            </a:extLst>
          </p:cNvPr>
          <p:cNvPicPr>
            <a:picLocks noChangeAspect="1"/>
          </p:cNvPicPr>
          <p:nvPr/>
        </p:nvPicPr>
        <p:blipFill rotWithShape="1">
          <a:blip r:embed="rId2"/>
          <a:srcRect l="34883" t="17671" r="34022" b="9114"/>
          <a:stretch/>
        </p:blipFill>
        <p:spPr>
          <a:xfrm>
            <a:off x="409346" y="0"/>
            <a:ext cx="5307544" cy="6834254"/>
          </a:xfrm>
          <a:prstGeom prst="rect">
            <a:avLst/>
          </a:prstGeom>
        </p:spPr>
      </p:pic>
      <p:pic>
        <p:nvPicPr>
          <p:cNvPr id="5" name="Picture 4">
            <a:extLst>
              <a:ext uri="{FF2B5EF4-FFF2-40B4-BE49-F238E27FC236}">
                <a16:creationId xmlns:a16="http://schemas.microsoft.com/office/drawing/2014/main" id="{0C739414-55BC-53C5-E83D-28F420AF629E}"/>
              </a:ext>
            </a:extLst>
          </p:cNvPr>
          <p:cNvPicPr>
            <a:picLocks noChangeAspect="1"/>
          </p:cNvPicPr>
          <p:nvPr/>
        </p:nvPicPr>
        <p:blipFill rotWithShape="1">
          <a:blip r:embed="rId3"/>
          <a:srcRect l="42102" t="26290" r="34135" b="14139"/>
          <a:stretch/>
        </p:blipFill>
        <p:spPr>
          <a:xfrm>
            <a:off x="6602964" y="23746"/>
            <a:ext cx="4056059" cy="5560655"/>
          </a:xfrm>
          <a:prstGeom prst="rect">
            <a:avLst/>
          </a:prstGeom>
        </p:spPr>
      </p:pic>
      <p:sp>
        <p:nvSpPr>
          <p:cNvPr id="6" name="TextBox 5">
            <a:extLst>
              <a:ext uri="{FF2B5EF4-FFF2-40B4-BE49-F238E27FC236}">
                <a16:creationId xmlns:a16="http://schemas.microsoft.com/office/drawing/2014/main" id="{781FA7B0-E2AC-9785-1EE9-D103533253AA}"/>
              </a:ext>
            </a:extLst>
          </p:cNvPr>
          <p:cNvSpPr txBox="1"/>
          <p:nvPr/>
        </p:nvSpPr>
        <p:spPr>
          <a:xfrm>
            <a:off x="11644401" y="6488668"/>
            <a:ext cx="301686" cy="369332"/>
          </a:xfrm>
          <a:prstGeom prst="rect">
            <a:avLst/>
          </a:prstGeom>
          <a:solidFill>
            <a:schemeClr val="bg1"/>
          </a:solidFill>
        </p:spPr>
        <p:txBody>
          <a:bodyPr wrap="none" rtlCol="0">
            <a:spAutoFit/>
          </a:bodyPr>
          <a:lstStyle/>
          <a:p>
            <a:pPr algn="ctr"/>
            <a:fld id="{808693D6-6FD4-4072-93C6-C1A915E300C0}" type="slidenum">
              <a:rPr lang="en-US" b="1" smtClean="0"/>
              <a:pPr algn="ctr"/>
              <a:t>68</a:t>
            </a:fld>
            <a:endParaRPr lang="en-US" b="1" dirty="0"/>
          </a:p>
        </p:txBody>
      </p:sp>
      <p:sp>
        <p:nvSpPr>
          <p:cNvPr id="4" name="TextBox 3">
            <a:extLst>
              <a:ext uri="{FF2B5EF4-FFF2-40B4-BE49-F238E27FC236}">
                <a16:creationId xmlns:a16="http://schemas.microsoft.com/office/drawing/2014/main" id="{5086EECE-05C7-6C67-2D02-6DDC5A0678EF}"/>
              </a:ext>
            </a:extLst>
          </p:cNvPr>
          <p:cNvSpPr txBox="1"/>
          <p:nvPr/>
        </p:nvSpPr>
        <p:spPr>
          <a:xfrm>
            <a:off x="6645488" y="5957625"/>
            <a:ext cx="3319606" cy="369332"/>
          </a:xfrm>
          <a:prstGeom prst="rect">
            <a:avLst/>
          </a:prstGeom>
          <a:noFill/>
        </p:spPr>
        <p:txBody>
          <a:bodyPr wrap="square">
            <a:spAutoFit/>
          </a:bodyPr>
          <a:lstStyle/>
          <a:p>
            <a:pPr algn="l"/>
            <a:r>
              <a:rPr lang="en-US" b="0" i="0" dirty="0">
                <a:solidFill>
                  <a:srgbClr val="202124"/>
                </a:solidFill>
                <a:effectLst/>
                <a:latin typeface="Google Sans"/>
              </a:rPr>
              <a:t>ACM Queue </a:t>
            </a:r>
            <a:r>
              <a:rPr lang="en-US" b="1" i="0" dirty="0">
                <a:solidFill>
                  <a:srgbClr val="202124"/>
                </a:solidFill>
                <a:effectLst/>
                <a:latin typeface="Google Sans"/>
              </a:rPr>
              <a:t>20</a:t>
            </a:r>
            <a:r>
              <a:rPr lang="en-US" i="0" dirty="0">
                <a:solidFill>
                  <a:srgbClr val="202124"/>
                </a:solidFill>
                <a:effectLst/>
                <a:latin typeface="Google Sans"/>
              </a:rPr>
              <a:t>(3), 18-40 (2022)</a:t>
            </a:r>
            <a:endParaRPr lang="en-US" b="1" i="0" dirty="0">
              <a:solidFill>
                <a:srgbClr val="FF0000"/>
              </a:solidFill>
              <a:effectLst/>
              <a:latin typeface="Courier New" panose="02070309020205020404" pitchFamily="49" charset="0"/>
              <a:cs typeface="Courier New" panose="02070309020205020404" pitchFamily="49" charset="0"/>
            </a:endParaRPr>
          </a:p>
        </p:txBody>
      </p:sp>
      <p:cxnSp>
        <p:nvCxnSpPr>
          <p:cNvPr id="9" name="Straight Connector 8">
            <a:extLst>
              <a:ext uri="{FF2B5EF4-FFF2-40B4-BE49-F238E27FC236}">
                <a16:creationId xmlns:a16="http://schemas.microsoft.com/office/drawing/2014/main" id="{C9B33E84-8A3D-58A6-5244-53F5728E4E7C}"/>
              </a:ext>
            </a:extLst>
          </p:cNvPr>
          <p:cNvCxnSpPr>
            <a:cxnSpLocks/>
          </p:cNvCxnSpPr>
          <p:nvPr/>
        </p:nvCxnSpPr>
        <p:spPr>
          <a:xfrm>
            <a:off x="2705876" y="6559420"/>
            <a:ext cx="252859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9D739A-557A-3C00-8287-21B5376BE9C6}"/>
              </a:ext>
            </a:extLst>
          </p:cNvPr>
          <p:cNvCxnSpPr>
            <a:cxnSpLocks/>
          </p:cNvCxnSpPr>
          <p:nvPr/>
        </p:nvCxnSpPr>
        <p:spPr>
          <a:xfrm>
            <a:off x="1719942" y="6758473"/>
            <a:ext cx="3514531"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B6110B-B2DB-BA5C-19FA-486E30E834F2}"/>
              </a:ext>
            </a:extLst>
          </p:cNvPr>
          <p:cNvCxnSpPr>
            <a:cxnSpLocks/>
          </p:cNvCxnSpPr>
          <p:nvPr/>
        </p:nvCxnSpPr>
        <p:spPr>
          <a:xfrm>
            <a:off x="6645460" y="454089"/>
            <a:ext cx="3319634"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158EDC-A007-BE30-AEF2-5EC4E0D76A98}"/>
              </a:ext>
            </a:extLst>
          </p:cNvPr>
          <p:cNvCxnSpPr>
            <a:cxnSpLocks/>
          </p:cNvCxnSpPr>
          <p:nvPr/>
        </p:nvCxnSpPr>
        <p:spPr>
          <a:xfrm>
            <a:off x="6645460" y="1054359"/>
            <a:ext cx="351557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A7CF1F-E2E9-A941-B540-ADE1551E6980}"/>
              </a:ext>
            </a:extLst>
          </p:cNvPr>
          <p:cNvCxnSpPr>
            <a:cxnSpLocks/>
          </p:cNvCxnSpPr>
          <p:nvPr/>
        </p:nvCxnSpPr>
        <p:spPr>
          <a:xfrm>
            <a:off x="6645460" y="1253412"/>
            <a:ext cx="143485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DF824D-E538-049A-E45D-0532BDE78C69}"/>
              </a:ext>
            </a:extLst>
          </p:cNvPr>
          <p:cNvCxnSpPr>
            <a:cxnSpLocks/>
          </p:cNvCxnSpPr>
          <p:nvPr/>
        </p:nvCxnSpPr>
        <p:spPr>
          <a:xfrm>
            <a:off x="9839640" y="827314"/>
            <a:ext cx="222889"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5721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Quantum random numbers </a:t>
            </a:r>
          </a:p>
        </p:txBody>
      </p:sp>
      <p:sp>
        <p:nvSpPr>
          <p:cNvPr id="9" name="TextBox 8">
            <a:extLst>
              <a:ext uri="{FF2B5EF4-FFF2-40B4-BE49-F238E27FC236}">
                <a16:creationId xmlns:a16="http://schemas.microsoft.com/office/drawing/2014/main" id="{8DA9AB3F-B526-3542-F67F-1F181E23790C}"/>
              </a:ext>
            </a:extLst>
          </p:cNvPr>
          <p:cNvSpPr txBox="1"/>
          <p:nvPr/>
        </p:nvSpPr>
        <p:spPr>
          <a:xfrm>
            <a:off x="337820" y="6327894"/>
            <a:ext cx="505460" cy="369332"/>
          </a:xfrm>
          <a:prstGeom prst="rect">
            <a:avLst/>
          </a:prstGeom>
          <a:noFill/>
        </p:spPr>
        <p:txBody>
          <a:bodyPr wrap="square">
            <a:spAutoFit/>
          </a:bodyPr>
          <a:lstStyle/>
          <a:p>
            <a:fld id="{808693D6-6FD4-4072-93C6-C1A915E300C0}" type="slidenum">
              <a:rPr lang="en-US" b="1" smtClean="0">
                <a:solidFill>
                  <a:schemeClr val="bg1"/>
                </a:solidFill>
              </a:rPr>
              <a:pPr/>
              <a:t>69</a:t>
            </a:fld>
            <a:endParaRPr lang="en-US" dirty="0">
              <a:solidFill>
                <a:schemeClr val="bg1"/>
              </a:solidFill>
            </a:endParaRPr>
          </a:p>
        </p:txBody>
      </p:sp>
      <p:sp>
        <p:nvSpPr>
          <p:cNvPr id="5" name="TextBox 4">
            <a:extLst>
              <a:ext uri="{FF2B5EF4-FFF2-40B4-BE49-F238E27FC236}">
                <a16:creationId xmlns:a16="http://schemas.microsoft.com/office/drawing/2014/main" id="{43424A7E-CA44-A40C-6D1A-DBAF8CBDAFE8}"/>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336239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34395A-3A04-CD37-37A5-5833AEF3FE39}"/>
              </a:ext>
            </a:extLst>
          </p:cNvPr>
          <p:cNvSpPr txBox="1"/>
          <p:nvPr/>
        </p:nvSpPr>
        <p:spPr>
          <a:xfrm>
            <a:off x="6861794" y="0"/>
            <a:ext cx="5330206" cy="5262979"/>
          </a:xfrm>
          <a:prstGeom prst="rect">
            <a:avLst/>
          </a:prstGeom>
          <a:solidFill>
            <a:srgbClr val="20333C"/>
          </a:solidFill>
        </p:spPr>
        <p:txBody>
          <a:bodyPr wrap="square" rtlCol="0">
            <a:spAutoFit/>
          </a:bodyPr>
          <a:lstStyle/>
          <a:p>
            <a:pPr algn="ctr"/>
            <a:r>
              <a:rPr lang="en-US" sz="2400" b="1" dirty="0">
                <a:solidFill>
                  <a:srgbClr val="D2BA8D"/>
                </a:solidFill>
                <a:latin typeface="Calibri" panose="020F0502020204030204" pitchFamily="34" charset="0"/>
              </a:rPr>
              <a:t>The United Nations Security Council</a:t>
            </a:r>
          </a:p>
          <a:p>
            <a:pPr algn="ctr"/>
            <a:r>
              <a:rPr lang="en-US" sz="2400" b="1" dirty="0">
                <a:solidFill>
                  <a:srgbClr val="D2BA8D"/>
                </a:solidFill>
                <a:latin typeface="Calibri" panose="020F0502020204030204" pitchFamily="34" charset="0"/>
              </a:rPr>
              <a:t>continues its watch on Eurasia</a:t>
            </a:r>
          </a:p>
          <a:p>
            <a:pPr algn="ctr"/>
            <a:endParaRPr lang="en-US" sz="2400" b="1" dirty="0">
              <a:solidFill>
                <a:srgbClr val="D2BA8D"/>
              </a:solidFill>
              <a:latin typeface="Calibri" panose="020F0502020204030204" pitchFamily="34" charset="0"/>
            </a:endParaRPr>
          </a:p>
          <a:p>
            <a:pPr marL="800100" lvl="1" indent="-342900">
              <a:lnSpc>
                <a:spcPct val="200000"/>
              </a:lnSpc>
              <a:buFont typeface="Wingdings" panose="05000000000000000000" pitchFamily="2" charset="2"/>
              <a:buChar char="q"/>
            </a:pPr>
            <a:r>
              <a:rPr lang="en-US" sz="2400" dirty="0">
                <a:solidFill>
                  <a:srgbClr val="D2BA8D"/>
                </a:solidFill>
                <a:latin typeface="Calibri" panose="020F0502020204030204" pitchFamily="34" charset="0"/>
              </a:rPr>
              <a:t>Where are we?</a:t>
            </a:r>
          </a:p>
          <a:p>
            <a:pPr marL="800100" lvl="1" indent="-342900">
              <a:lnSpc>
                <a:spcPct val="200000"/>
              </a:lnSpc>
              <a:buFont typeface="Wingdings" panose="05000000000000000000" pitchFamily="2" charset="2"/>
              <a:buChar char="q"/>
            </a:pPr>
            <a:r>
              <a:rPr lang="en-US" sz="2400" dirty="0">
                <a:solidFill>
                  <a:srgbClr val="D2BA8D"/>
                </a:solidFill>
                <a:latin typeface="Calibri" panose="020F0502020204030204" pitchFamily="34" charset="0"/>
              </a:rPr>
              <a:t>How did we get there?</a:t>
            </a:r>
          </a:p>
          <a:p>
            <a:pPr marL="800100" lvl="1" indent="-342900">
              <a:lnSpc>
                <a:spcPct val="200000"/>
              </a:lnSpc>
              <a:buFont typeface="Wingdings" panose="05000000000000000000" pitchFamily="2" charset="2"/>
              <a:buChar char="q"/>
            </a:pPr>
            <a:r>
              <a:rPr lang="en-US" sz="2400" dirty="0">
                <a:solidFill>
                  <a:srgbClr val="D2BA8D"/>
                </a:solidFill>
                <a:latin typeface="Calibri" panose="020F0502020204030204" pitchFamily="34" charset="0"/>
              </a:rPr>
              <a:t>Where are we going?</a:t>
            </a:r>
          </a:p>
          <a:p>
            <a:pPr marL="342900" indent="-342900">
              <a:buFont typeface="Wingdings" panose="05000000000000000000" pitchFamily="2" charset="2"/>
              <a:buChar char="q"/>
            </a:pPr>
            <a:endParaRPr lang="en-US" sz="2400" dirty="0">
              <a:solidFill>
                <a:srgbClr val="D2BA8D"/>
              </a:solidFill>
              <a:latin typeface="Calibri" panose="020F0502020204030204" pitchFamily="34" charset="0"/>
            </a:endParaRPr>
          </a:p>
          <a:p>
            <a:endParaRPr lang="en-US" sz="2400" dirty="0">
              <a:solidFill>
                <a:srgbClr val="D2BA8D"/>
              </a:solidFill>
              <a:latin typeface="Calibri" panose="020F0502020204030204" pitchFamily="34" charset="0"/>
            </a:endParaRPr>
          </a:p>
          <a:p>
            <a:endParaRPr lang="en-US" sz="2400" dirty="0">
              <a:solidFill>
                <a:srgbClr val="D2BA8D"/>
              </a:solidFill>
              <a:latin typeface="Calibri" panose="020F0502020204030204" pitchFamily="34" charset="0"/>
            </a:endParaRPr>
          </a:p>
          <a:p>
            <a:endParaRPr lang="en-US" sz="2400" dirty="0">
              <a:solidFill>
                <a:srgbClr val="D2BA8D"/>
              </a:solidFill>
              <a:latin typeface="Calibri" panose="020F0502020204030204" pitchFamily="34" charset="0"/>
            </a:endParaRPr>
          </a:p>
          <a:p>
            <a:pPr marL="342900" indent="-342900">
              <a:buFont typeface="Wingdings" panose="05000000000000000000" pitchFamily="2" charset="2"/>
              <a:buChar char="q"/>
            </a:pPr>
            <a:endParaRPr lang="en-US" sz="2400" dirty="0">
              <a:solidFill>
                <a:srgbClr val="D2BA8D"/>
              </a:solidFill>
              <a:latin typeface="Calibri" panose="020F0502020204030204" pitchFamily="34" charset="0"/>
            </a:endParaRPr>
          </a:p>
        </p:txBody>
      </p:sp>
      <p:sp>
        <p:nvSpPr>
          <p:cNvPr id="4" name="Rectangle 3">
            <a:extLst>
              <a:ext uri="{FF2B5EF4-FFF2-40B4-BE49-F238E27FC236}">
                <a16:creationId xmlns:a16="http://schemas.microsoft.com/office/drawing/2014/main" id="{5127670D-8A84-5FF4-5F7E-4940EE0DD2CC}"/>
              </a:ext>
            </a:extLst>
          </p:cNvPr>
          <p:cNvSpPr/>
          <p:nvPr/>
        </p:nvSpPr>
        <p:spPr>
          <a:xfrm>
            <a:off x="6855114" y="3869472"/>
            <a:ext cx="2848032" cy="2988528"/>
          </a:xfrm>
          <a:prstGeom prst="rect">
            <a:avLst/>
          </a:prstGeom>
          <a:solidFill>
            <a:srgbClr val="1E3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59934EEF-AC4E-2618-9902-5CFD76A80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 sign, picture frame&#10;&#10;Description automatically generated">
            <a:extLst>
              <a:ext uri="{FF2B5EF4-FFF2-40B4-BE49-F238E27FC236}">
                <a16:creationId xmlns:a16="http://schemas.microsoft.com/office/drawing/2014/main" id="{40688158-DBC1-CBD6-29D2-B3262ACBBC5D}"/>
              </a:ext>
            </a:extLst>
          </p:cNvPr>
          <p:cNvPicPr>
            <a:picLocks noChangeAspect="1"/>
          </p:cNvPicPr>
          <p:nvPr/>
        </p:nvPicPr>
        <p:blipFill rotWithShape="1">
          <a:blip r:embed="rId3">
            <a:extLst>
              <a:ext uri="{28A0092B-C50C-407E-A947-70E740481C1C}">
                <a14:useLocalDpi xmlns:a14="http://schemas.microsoft.com/office/drawing/2010/main" val="0"/>
              </a:ext>
            </a:extLst>
          </a:blip>
          <a:srcRect l="65659" t="17628" r="6889" b="16332"/>
          <a:stretch/>
        </p:blipFill>
        <p:spPr>
          <a:xfrm>
            <a:off x="9703146" y="3869472"/>
            <a:ext cx="2495513" cy="2988527"/>
          </a:xfrm>
          <a:prstGeom prst="rect">
            <a:avLst/>
          </a:prstGeom>
        </p:spPr>
      </p:pic>
      <p:pic>
        <p:nvPicPr>
          <p:cNvPr id="1028" name="Picture 4" descr="Doomsday Clock - Bulletin of the Atomic Scientists">
            <a:extLst>
              <a:ext uri="{FF2B5EF4-FFF2-40B4-BE49-F238E27FC236}">
                <a16:creationId xmlns:a16="http://schemas.microsoft.com/office/drawing/2014/main" id="{797C3470-12BE-4128-C2CE-FF54CB9BEC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01"/>
          <a:stretch/>
        </p:blipFill>
        <p:spPr bwMode="auto">
          <a:xfrm>
            <a:off x="6633210" y="3869472"/>
            <a:ext cx="3074670" cy="2988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5E76E4-106B-F2B0-B015-62EA46E370E0}"/>
              </a:ext>
            </a:extLst>
          </p:cNvPr>
          <p:cNvSpPr txBox="1"/>
          <p:nvPr/>
        </p:nvSpPr>
        <p:spPr>
          <a:xfrm>
            <a:off x="178601" y="6348713"/>
            <a:ext cx="728980" cy="367546"/>
          </a:xfrm>
          <a:prstGeom prst="rect">
            <a:avLst/>
          </a:prstGeom>
          <a:noFill/>
        </p:spPr>
        <p:txBody>
          <a:bodyPr wrap="square">
            <a:spAutoFit/>
          </a:bodyPr>
          <a:lstStyle/>
          <a:p>
            <a:pPr algn="ctr"/>
            <a:fld id="{808693D6-6FD4-4072-93C6-C1A915E300C0}" type="slidenum">
              <a:rPr lang="en-US" b="1" smtClean="0">
                <a:solidFill>
                  <a:schemeClr val="bg1"/>
                </a:solidFill>
              </a:rPr>
              <a:pPr algn="ctr"/>
              <a:t>7</a:t>
            </a:fld>
            <a:endParaRPr lang="en-US" b="1" dirty="0">
              <a:solidFill>
                <a:schemeClr val="bg1"/>
              </a:solidFill>
            </a:endParaRPr>
          </a:p>
        </p:txBody>
      </p:sp>
    </p:spTree>
    <p:extLst>
      <p:ext uri="{BB962C8B-B14F-4D97-AF65-F5344CB8AC3E}">
        <p14:creationId xmlns:p14="http://schemas.microsoft.com/office/powerpoint/2010/main" val="394971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D2BA8D"/>
                </a:solidFill>
                <a:latin typeface="Calibri" panose="020F0502020204030204" pitchFamily="34" charset="0"/>
                <a:cs typeface="Times New Roman" panose="02020603050405020304" pitchFamily="18" charset="0"/>
              </a:rPr>
              <a:t>Quantum random numbers </a:t>
            </a:r>
          </a:p>
        </p:txBody>
      </p:sp>
      <p:sp>
        <p:nvSpPr>
          <p:cNvPr id="10" name="TextBox 9">
            <a:extLst>
              <a:ext uri="{FF2B5EF4-FFF2-40B4-BE49-F238E27FC236}">
                <a16:creationId xmlns:a16="http://schemas.microsoft.com/office/drawing/2014/main" id="{86E129B3-B7BA-A5AB-7AB1-89EE49F0CE5A}"/>
              </a:ext>
            </a:extLst>
          </p:cNvPr>
          <p:cNvSpPr txBox="1"/>
          <p:nvPr/>
        </p:nvSpPr>
        <p:spPr>
          <a:xfrm>
            <a:off x="178601" y="6348713"/>
            <a:ext cx="728980" cy="367546"/>
          </a:xfrm>
          <a:prstGeom prst="rect">
            <a:avLst/>
          </a:prstGeom>
          <a:noFill/>
        </p:spPr>
        <p:txBody>
          <a:bodyPr wrap="square">
            <a:spAutoFit/>
          </a:bodyPr>
          <a:lstStyle/>
          <a:p>
            <a:pPr algn="ctr"/>
            <a:fld id="{808693D6-6FD4-4072-93C6-C1A915E300C0}" type="slidenum">
              <a:rPr lang="en-US" b="1" smtClean="0">
                <a:solidFill>
                  <a:schemeClr val="bg1"/>
                </a:solidFill>
              </a:rPr>
              <a:pPr algn="ctr"/>
              <a:t>8</a:t>
            </a:fld>
            <a:endParaRPr lang="en-US" b="1" dirty="0">
              <a:solidFill>
                <a:schemeClr val="bg1"/>
              </a:solidFill>
            </a:endParaRPr>
          </a:p>
        </p:txBody>
      </p:sp>
      <p:sp>
        <p:nvSpPr>
          <p:cNvPr id="9" name="TextBox 8">
            <a:extLst>
              <a:ext uri="{FF2B5EF4-FFF2-40B4-BE49-F238E27FC236}">
                <a16:creationId xmlns:a16="http://schemas.microsoft.com/office/drawing/2014/main" id="{188F0476-4C99-91CB-A8A0-B7563196A70B}"/>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308423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20FA62-F72D-45DE-9329-79943C4EBAEC}"/>
              </a:ext>
            </a:extLst>
          </p:cNvPr>
          <p:cNvSpPr/>
          <p:nvPr/>
        </p:nvSpPr>
        <p:spPr>
          <a:xfrm>
            <a:off x="5490" y="0"/>
            <a:ext cx="12186510" cy="2427514"/>
          </a:xfrm>
          <a:prstGeom prst="rect">
            <a:avLst/>
          </a:prstGeom>
          <a:solidFill>
            <a:srgbClr val="1C32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sign, picture frame&#10;&#10;Description automatically generated">
            <a:extLst>
              <a:ext uri="{FF2B5EF4-FFF2-40B4-BE49-F238E27FC236}">
                <a16:creationId xmlns:a16="http://schemas.microsoft.com/office/drawing/2014/main" id="{A487A5E3-F7F9-4DA3-81E2-621FEE130D75}"/>
              </a:ext>
            </a:extLst>
          </p:cNvPr>
          <p:cNvPicPr>
            <a:picLocks noChangeAspect="1"/>
          </p:cNvPicPr>
          <p:nvPr/>
        </p:nvPicPr>
        <p:blipFill rotWithShape="1">
          <a:blip r:embed="rId2">
            <a:extLst>
              <a:ext uri="{28A0092B-C50C-407E-A947-70E740481C1C}">
                <a14:useLocalDpi xmlns:a14="http://schemas.microsoft.com/office/drawing/2010/main" val="0"/>
              </a:ext>
            </a:extLst>
          </a:blip>
          <a:srcRect l="5979" t="15725" r="6889" b="16332"/>
          <a:stretch/>
        </p:blipFill>
        <p:spPr>
          <a:xfrm>
            <a:off x="0" y="2122714"/>
            <a:ext cx="12198659" cy="4735286"/>
          </a:xfrm>
          <a:prstGeom prst="rect">
            <a:avLst/>
          </a:prstGeom>
        </p:spPr>
      </p:pic>
      <p:sp>
        <p:nvSpPr>
          <p:cNvPr id="2" name="Rectangle 1">
            <a:extLst>
              <a:ext uri="{FF2B5EF4-FFF2-40B4-BE49-F238E27FC236}">
                <a16:creationId xmlns:a16="http://schemas.microsoft.com/office/drawing/2014/main" id="{203730F0-C873-41FF-BB49-E81C3FC1A1A2}"/>
              </a:ext>
            </a:extLst>
          </p:cNvPr>
          <p:cNvSpPr/>
          <p:nvPr/>
        </p:nvSpPr>
        <p:spPr>
          <a:xfrm>
            <a:off x="86025" y="2170966"/>
            <a:ext cx="5124213" cy="4687034"/>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BA6E20-6856-472B-9277-68B5249654B7}"/>
              </a:ext>
            </a:extLst>
          </p:cNvPr>
          <p:cNvSpPr/>
          <p:nvPr/>
        </p:nvSpPr>
        <p:spPr>
          <a:xfrm>
            <a:off x="5135683" y="2177103"/>
            <a:ext cx="817122" cy="480180"/>
          </a:xfrm>
          <a:prstGeom prst="rect">
            <a:avLst/>
          </a:prstGeom>
          <a:solidFill>
            <a:srgbClr val="21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816777-5362-477D-94C9-31EB78B604AB}"/>
              </a:ext>
            </a:extLst>
          </p:cNvPr>
          <p:cNvSpPr txBox="1"/>
          <p:nvPr/>
        </p:nvSpPr>
        <p:spPr>
          <a:xfrm>
            <a:off x="309966" y="2657283"/>
            <a:ext cx="4676329" cy="3549690"/>
          </a:xfrm>
          <a:prstGeom prst="rect">
            <a:avLst/>
          </a:prstGeom>
          <a:noFill/>
        </p:spPr>
        <p:txBody>
          <a:bodyPr wrap="square">
            <a:spAutoFit/>
          </a:bodyPr>
          <a:lstStyle/>
          <a:p>
            <a:pPr marL="285750" indent="-285750">
              <a:spcAft>
                <a:spcPts val="2800"/>
              </a:spcAft>
              <a:buFont typeface="Wingdings" panose="05000000000000000000" pitchFamily="2" charset="2"/>
              <a:buChar char="q"/>
            </a:pPr>
            <a:r>
              <a:rPr lang="en-US" sz="1800" b="1"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Secure encryption over insecure channels</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Public key infrastructure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threat to PKI</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cryptography</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Post-quantum encryption</a:t>
            </a:r>
          </a:p>
          <a:p>
            <a:pPr marL="285750" indent="-285750">
              <a:spcAft>
                <a:spcPts val="2800"/>
              </a:spcAft>
              <a:buFont typeface="Wingdings" panose="05000000000000000000" pitchFamily="2" charset="2"/>
              <a:buChar char="q"/>
            </a:pPr>
            <a:r>
              <a:rPr lang="en-US" b="1" dirty="0">
                <a:solidFill>
                  <a:srgbClr val="695D46"/>
                </a:solidFill>
                <a:latin typeface="Calibri" panose="020F0502020204030204" pitchFamily="34" charset="0"/>
                <a:cs typeface="Times New Roman" panose="02020603050405020304" pitchFamily="18" charset="0"/>
              </a:rPr>
              <a:t>Quantum random numbers </a:t>
            </a:r>
          </a:p>
        </p:txBody>
      </p:sp>
      <p:sp>
        <p:nvSpPr>
          <p:cNvPr id="5" name="TextBox 4">
            <a:extLst>
              <a:ext uri="{FF2B5EF4-FFF2-40B4-BE49-F238E27FC236}">
                <a16:creationId xmlns:a16="http://schemas.microsoft.com/office/drawing/2014/main" id="{FB1511E8-7F5E-24CF-681C-8BE0917BF533}"/>
              </a:ext>
            </a:extLst>
          </p:cNvPr>
          <p:cNvSpPr txBox="1"/>
          <p:nvPr/>
        </p:nvSpPr>
        <p:spPr>
          <a:xfrm>
            <a:off x="178601" y="6348713"/>
            <a:ext cx="728980" cy="367546"/>
          </a:xfrm>
          <a:prstGeom prst="rect">
            <a:avLst/>
          </a:prstGeom>
          <a:noFill/>
        </p:spPr>
        <p:txBody>
          <a:bodyPr wrap="square">
            <a:spAutoFit/>
          </a:bodyPr>
          <a:lstStyle/>
          <a:p>
            <a:pPr algn="ctr"/>
            <a:fld id="{808693D6-6FD4-4072-93C6-C1A915E300C0}" type="slidenum">
              <a:rPr lang="en-US" b="1" smtClean="0">
                <a:solidFill>
                  <a:schemeClr val="bg1"/>
                </a:solidFill>
              </a:rPr>
              <a:pPr algn="ctr"/>
              <a:t>9</a:t>
            </a:fld>
            <a:endParaRPr lang="en-US" b="1" dirty="0">
              <a:solidFill>
                <a:schemeClr val="bg1"/>
              </a:solidFill>
            </a:endParaRPr>
          </a:p>
        </p:txBody>
      </p:sp>
      <p:sp>
        <p:nvSpPr>
          <p:cNvPr id="7" name="TextBox 6">
            <a:extLst>
              <a:ext uri="{FF2B5EF4-FFF2-40B4-BE49-F238E27FC236}">
                <a16:creationId xmlns:a16="http://schemas.microsoft.com/office/drawing/2014/main" id="{7415CBA7-7DC8-3370-21CF-F7D69530CA15}"/>
              </a:ext>
            </a:extLst>
          </p:cNvPr>
          <p:cNvSpPr txBox="1"/>
          <p:nvPr/>
        </p:nvSpPr>
        <p:spPr>
          <a:xfrm>
            <a:off x="11019196" y="4976233"/>
            <a:ext cx="374650" cy="369332"/>
          </a:xfrm>
          <a:prstGeom prst="rect">
            <a:avLst/>
          </a:prstGeom>
          <a:noFill/>
        </p:spPr>
        <p:txBody>
          <a:bodyPr wrap="square">
            <a:spAutoFit/>
          </a:bodyPr>
          <a:lstStyle/>
          <a:p>
            <a:pPr algn="ctr"/>
            <a:fld id="{808693D6-6FD4-4072-93C6-C1A915E300C0}" type="slidenum">
              <a:rPr lang="en-US" b="1" smtClean="0">
                <a:solidFill>
                  <a:schemeClr val="bg1"/>
                </a:solidFill>
              </a:rPr>
              <a:pPr algn="ctr"/>
              <a:t>9</a:t>
            </a:fld>
            <a:endParaRPr lang="en-US" b="1" dirty="0">
              <a:solidFill>
                <a:schemeClr val="bg1"/>
              </a:solidFill>
            </a:endParaRPr>
          </a:p>
        </p:txBody>
      </p:sp>
      <p:sp>
        <p:nvSpPr>
          <p:cNvPr id="10" name="TextBox 9">
            <a:extLst>
              <a:ext uri="{FF2B5EF4-FFF2-40B4-BE49-F238E27FC236}">
                <a16:creationId xmlns:a16="http://schemas.microsoft.com/office/drawing/2014/main" id="{405BC5CE-61B0-09B9-641F-4FABDEC769F9}"/>
              </a:ext>
            </a:extLst>
          </p:cNvPr>
          <p:cNvSpPr txBox="1"/>
          <p:nvPr/>
        </p:nvSpPr>
        <p:spPr>
          <a:xfrm>
            <a:off x="178601" y="0"/>
            <a:ext cx="11841456" cy="2123658"/>
          </a:xfrm>
          <a:prstGeom prst="rect">
            <a:avLst/>
          </a:prstGeom>
          <a:noFill/>
        </p:spPr>
        <p:txBody>
          <a:bodyPr wrap="square" rtlCol="0">
            <a:spAutoFit/>
          </a:bodyPr>
          <a:lstStyle/>
          <a:p>
            <a:pPr algn="ctr"/>
            <a:r>
              <a:rPr lang="en-US" sz="3600" b="1" dirty="0">
                <a:solidFill>
                  <a:srgbClr val="D2BA8D"/>
                </a:solidFill>
                <a:latin typeface="Calibri" panose="020F0502020204030204" pitchFamily="34" charset="0"/>
              </a:rPr>
              <a:t>Quantum Resistance and the Internet of Things</a:t>
            </a:r>
          </a:p>
          <a:p>
            <a:pPr algn="ctr"/>
            <a:r>
              <a:rPr lang="en-US" sz="3200" dirty="0">
                <a:solidFill>
                  <a:srgbClr val="D2BA8D"/>
                </a:solidFill>
                <a:latin typeface="Calibri" panose="020F0502020204030204" pitchFamily="34" charset="0"/>
              </a:rPr>
              <a:t>Charles W. Clark</a:t>
            </a:r>
          </a:p>
          <a:p>
            <a:pPr algn="ctr"/>
            <a:r>
              <a:rPr lang="en-US" sz="2200" dirty="0">
                <a:solidFill>
                  <a:srgbClr val="D2BA8D"/>
                </a:solidFill>
                <a:latin typeface="Calibri" panose="020F0502020204030204" pitchFamily="34" charset="0"/>
              </a:rPr>
              <a:t>Joint Quantum Institute, National Institute of Standards and Technology and University of Maryland</a:t>
            </a:r>
          </a:p>
          <a:p>
            <a:pPr algn="ctr"/>
            <a:endParaRPr lang="en-US" sz="2000" dirty="0">
              <a:solidFill>
                <a:srgbClr val="CCAE77"/>
              </a:solidFill>
              <a:latin typeface="Calibri" panose="020F0502020204030204" pitchFamily="34" charset="0"/>
            </a:endParaRPr>
          </a:p>
          <a:p>
            <a:pPr algn="ctr">
              <a:tabLst>
                <a:tab pos="11547475" algn="r"/>
              </a:tabLst>
            </a:pP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Atomtronics</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2024, </a:t>
            </a:r>
            <a:r>
              <a:rPr lang="en-US" sz="2200" b="1" dirty="0" err="1">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Benasque</a:t>
            </a:r>
            <a:r>
              <a:rPr lang="en-US" sz="2200" b="1" dirty="0">
                <a:solidFill>
                  <a:srgbClr val="D2BA8D"/>
                </a:solidFill>
                <a:effectLst/>
                <a:latin typeface="Calibri" panose="020F0502020204030204" pitchFamily="34" charset="0"/>
                <a:ea typeface="Calibri" panose="020F0502020204030204" pitchFamily="34" charset="0"/>
                <a:cs typeface="Times New Roman" panose="02020603050405020304" pitchFamily="18" charset="0"/>
              </a:rPr>
              <a:t>	 22 May 2024 </a:t>
            </a:r>
            <a:r>
              <a:rPr lang="en-US" sz="2200" dirty="0">
                <a:solidFill>
                  <a:srgbClr val="CCAE77"/>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dirty="0">
                <a:solidFill>
                  <a:srgbClr val="CCAE77"/>
                </a:solidFill>
                <a:latin typeface="Calibri" panose="020F0502020204030204" pitchFamily="34" charset="0"/>
              </a:rPr>
              <a:t> </a:t>
            </a:r>
          </a:p>
        </p:txBody>
      </p:sp>
    </p:spTree>
    <p:extLst>
      <p:ext uri="{BB962C8B-B14F-4D97-AF65-F5344CB8AC3E}">
        <p14:creationId xmlns:p14="http://schemas.microsoft.com/office/powerpoint/2010/main" val="3000990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62331</TotalTime>
  <Words>5296</Words>
  <Application>Microsoft Office PowerPoint</Application>
  <PresentationFormat>Widescreen</PresentationFormat>
  <Paragraphs>1123</Paragraphs>
  <Slides>69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69</vt:i4>
      </vt:variant>
    </vt:vector>
  </HeadingPairs>
  <TitlesOfParts>
    <vt:vector size="82" baseType="lpstr">
      <vt:lpstr>Courier New</vt:lpstr>
      <vt:lpstr>Arial</vt:lpstr>
      <vt:lpstr>Wingdings</vt:lpstr>
      <vt:lpstr>Symbol</vt:lpstr>
      <vt:lpstr>Abadi</vt:lpstr>
      <vt:lpstr>Times New Roman</vt:lpstr>
      <vt:lpstr>Palatino Linotype</vt:lpstr>
      <vt:lpstr>Garamond</vt:lpstr>
      <vt:lpstr>Calibri</vt:lpstr>
      <vt:lpstr>Calibri Light</vt:lpstr>
      <vt:lpstr>Cambria Math</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Charles W. Dr. (Fed)</dc:creator>
  <cp:lastModifiedBy>Charles Clark</cp:lastModifiedBy>
  <cp:revision>518</cp:revision>
  <cp:lastPrinted>2021-12-28T13:45:40Z</cp:lastPrinted>
  <dcterms:created xsi:type="dcterms:W3CDTF">2020-06-27T20:28:10Z</dcterms:created>
  <dcterms:modified xsi:type="dcterms:W3CDTF">2024-05-21T18:15:21Z</dcterms:modified>
</cp:coreProperties>
</file>