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1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  <p:sldMasterId id="2147483841" r:id="rId2"/>
    <p:sldMasterId id="2147483854" r:id="rId3"/>
    <p:sldMasterId id="2147483870" r:id="rId4"/>
    <p:sldMasterId id="2147483895" r:id="rId5"/>
    <p:sldMasterId id="2147483913" r:id="rId6"/>
    <p:sldMasterId id="2147483926" r:id="rId7"/>
    <p:sldMasterId id="2147483953" r:id="rId8"/>
    <p:sldMasterId id="2147483984" r:id="rId9"/>
    <p:sldMasterId id="2147483997" r:id="rId10"/>
    <p:sldMasterId id="2147484026" r:id="rId11"/>
    <p:sldMasterId id="2147484042" r:id="rId12"/>
    <p:sldMasterId id="2147484060" r:id="rId13"/>
    <p:sldMasterId id="2147484074" r:id="rId14"/>
  </p:sldMasterIdLst>
  <p:notesMasterIdLst>
    <p:notesMasterId r:id="rId94"/>
  </p:notesMasterIdLst>
  <p:sldIdLst>
    <p:sldId id="2054" r:id="rId15"/>
    <p:sldId id="259" r:id="rId16"/>
    <p:sldId id="1983" r:id="rId17"/>
    <p:sldId id="1984" r:id="rId18"/>
    <p:sldId id="2004" r:id="rId19"/>
    <p:sldId id="2032" r:id="rId20"/>
    <p:sldId id="279" r:id="rId21"/>
    <p:sldId id="2051" r:id="rId22"/>
    <p:sldId id="2037" r:id="rId23"/>
    <p:sldId id="2046" r:id="rId24"/>
    <p:sldId id="2038" r:id="rId25"/>
    <p:sldId id="2005" r:id="rId26"/>
    <p:sldId id="2006" r:id="rId27"/>
    <p:sldId id="2007" r:id="rId28"/>
    <p:sldId id="2008" r:id="rId29"/>
    <p:sldId id="2009" r:id="rId30"/>
    <p:sldId id="2010" r:id="rId31"/>
    <p:sldId id="2011" r:id="rId32"/>
    <p:sldId id="1986" r:id="rId33"/>
    <p:sldId id="1988" r:id="rId34"/>
    <p:sldId id="1995" r:id="rId35"/>
    <p:sldId id="1264" r:id="rId36"/>
    <p:sldId id="1266" r:id="rId37"/>
    <p:sldId id="1273" r:id="rId38"/>
    <p:sldId id="1268" r:id="rId39"/>
    <p:sldId id="1270" r:id="rId40"/>
    <p:sldId id="1271" r:id="rId41"/>
    <p:sldId id="1997" r:id="rId42"/>
    <p:sldId id="1998" r:id="rId43"/>
    <p:sldId id="2034" r:id="rId44"/>
    <p:sldId id="2000" r:id="rId45"/>
    <p:sldId id="2035" r:id="rId46"/>
    <p:sldId id="291" r:id="rId47"/>
    <p:sldId id="2013" r:id="rId48"/>
    <p:sldId id="2014" r:id="rId49"/>
    <p:sldId id="1177" r:id="rId50"/>
    <p:sldId id="2015" r:id="rId51"/>
    <p:sldId id="2016" r:id="rId52"/>
    <p:sldId id="2017" r:id="rId53"/>
    <p:sldId id="2018" r:id="rId54"/>
    <p:sldId id="298" r:id="rId55"/>
    <p:sldId id="299" r:id="rId56"/>
    <p:sldId id="300" r:id="rId57"/>
    <p:sldId id="301" r:id="rId58"/>
    <p:sldId id="2155" r:id="rId59"/>
    <p:sldId id="263" r:id="rId60"/>
    <p:sldId id="264" r:id="rId61"/>
    <p:sldId id="2043" r:id="rId62"/>
    <p:sldId id="2109" r:id="rId63"/>
    <p:sldId id="305" r:id="rId64"/>
    <p:sldId id="2020" r:id="rId65"/>
    <p:sldId id="2048" r:id="rId66"/>
    <p:sldId id="2140" r:id="rId67"/>
    <p:sldId id="2147" r:id="rId68"/>
    <p:sldId id="2022" r:id="rId69"/>
    <p:sldId id="2050" r:id="rId70"/>
    <p:sldId id="1456" r:id="rId71"/>
    <p:sldId id="1413" r:id="rId72"/>
    <p:sldId id="1416" r:id="rId73"/>
    <p:sldId id="1953" r:id="rId74"/>
    <p:sldId id="2123" r:id="rId75"/>
    <p:sldId id="2114" r:id="rId76"/>
    <p:sldId id="2112" r:id="rId77"/>
    <p:sldId id="1412" r:id="rId78"/>
    <p:sldId id="1417" r:id="rId79"/>
    <p:sldId id="1966" r:id="rId80"/>
    <p:sldId id="2156" r:id="rId81"/>
    <p:sldId id="1976" r:id="rId82"/>
    <p:sldId id="2158" r:id="rId83"/>
    <p:sldId id="1379" r:id="rId84"/>
    <p:sldId id="1321" r:id="rId85"/>
    <p:sldId id="2161" r:id="rId86"/>
    <p:sldId id="2157" r:id="rId87"/>
    <p:sldId id="1408" r:id="rId88"/>
    <p:sldId id="1414" r:id="rId89"/>
    <p:sldId id="1418" r:id="rId90"/>
    <p:sldId id="1970" r:id="rId91"/>
    <p:sldId id="1971" r:id="rId92"/>
    <p:sldId id="2160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38"/>
    <p:restoredTop sz="91784"/>
  </p:normalViewPr>
  <p:slideViewPr>
    <p:cSldViewPr snapToGrid="0" snapToObjects="1">
      <p:cViewPr varScale="1">
        <p:scale>
          <a:sx n="71" d="100"/>
          <a:sy n="71" d="100"/>
        </p:scale>
        <p:origin x="9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1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presProps" Target="presProp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F86BC-CBDE-4F70-9E3F-E8EF59BCCB0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EFB0B-CA63-404F-BA4D-42F911DA33A8}">
      <dgm:prSet/>
      <dgm:spPr/>
      <dgm:t>
        <a:bodyPr/>
        <a:lstStyle/>
        <a:p>
          <a:pPr algn="ctr"/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LNF-INFN, Frascati, Italy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56D6C-5FC1-4EC9-A0D2-D18B98B22EEA}" type="parTrans" cxnId="{50965145-D384-44BA-8ED8-B3319B011950}">
      <dgm:prSet/>
      <dgm:spPr/>
      <dgm:t>
        <a:bodyPr/>
        <a:lstStyle/>
        <a:p>
          <a:pPr algn="ctr"/>
          <a:endParaRPr lang="en-US"/>
        </a:p>
      </dgm:t>
    </dgm:pt>
    <dgm:pt modelId="{FAEAC318-455F-4A0B-8821-0F3B8A912FC7}" type="sibTrans" cxnId="{50965145-D384-44BA-8ED8-B3319B011950}">
      <dgm:prSet/>
      <dgm:spPr/>
      <dgm:t>
        <a:bodyPr/>
        <a:lstStyle/>
        <a:p>
          <a:pPr algn="ctr"/>
          <a:endParaRPr lang="en-US"/>
        </a:p>
      </dgm:t>
    </dgm:pt>
    <dgm:pt modelId="{05F7F39C-438F-472C-BD7A-9C9749D0D249}">
      <dgm:prSet/>
      <dgm:spPr/>
      <dgm:t>
        <a:bodyPr/>
        <a:lstStyle/>
        <a:p>
          <a:pPr algn="ctr"/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SMI-ÖAW, Vienna, Austria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19189-E4E5-4141-B9DC-53B6E09C9F27}" type="parTrans" cxnId="{81667074-F176-4E0F-9C2B-525787505689}">
      <dgm:prSet/>
      <dgm:spPr/>
      <dgm:t>
        <a:bodyPr/>
        <a:lstStyle/>
        <a:p>
          <a:pPr algn="ctr"/>
          <a:endParaRPr lang="en-US"/>
        </a:p>
      </dgm:t>
    </dgm:pt>
    <dgm:pt modelId="{5F8685B5-7EB4-4C3C-8FD1-F5E9BAE1D927}" type="sibTrans" cxnId="{81667074-F176-4E0F-9C2B-525787505689}">
      <dgm:prSet/>
      <dgm:spPr/>
      <dgm:t>
        <a:bodyPr/>
        <a:lstStyle/>
        <a:p>
          <a:pPr algn="ctr"/>
          <a:endParaRPr lang="en-US"/>
        </a:p>
      </dgm:t>
    </dgm:pt>
    <dgm:pt modelId="{D49F3C1A-E306-477E-8292-FDC13AD726E7}">
      <dgm:prSet/>
      <dgm:spPr/>
      <dgm:t>
        <a:bodyPr/>
        <a:lstStyle/>
        <a:p>
          <a:pPr algn="ctr"/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Politecnico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 Milano, Italy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5A194-287A-47BE-B4F6-1A88BFA950BE}" type="parTrans" cxnId="{F5E8E864-4E96-462B-9140-F3B860887DAC}">
      <dgm:prSet/>
      <dgm:spPr/>
      <dgm:t>
        <a:bodyPr/>
        <a:lstStyle/>
        <a:p>
          <a:pPr algn="ctr"/>
          <a:endParaRPr lang="en-US"/>
        </a:p>
      </dgm:t>
    </dgm:pt>
    <dgm:pt modelId="{8CC016F8-615A-4D7C-A743-75EFEC6A7EB1}" type="sibTrans" cxnId="{F5E8E864-4E96-462B-9140-F3B860887DAC}">
      <dgm:prSet/>
      <dgm:spPr/>
      <dgm:t>
        <a:bodyPr/>
        <a:lstStyle/>
        <a:p>
          <a:pPr algn="ctr"/>
          <a:endParaRPr lang="en-US"/>
        </a:p>
      </dgm:t>
    </dgm:pt>
    <dgm:pt modelId="{8CAE8AC8-9DEF-46BA-91D9-0A41C2489295}">
      <dgm:prSet/>
      <dgm:spPr/>
      <dgm:t>
        <a:bodyPr/>
        <a:lstStyle/>
        <a:p>
          <a:pPr algn="ctr"/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IFIN –HH, Bucharest, Romania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63409-0214-4DB9-A1C6-0383BE08F727}" type="parTrans" cxnId="{2C0C2948-BBD8-4D64-AC5C-A2712D0B0E51}">
      <dgm:prSet/>
      <dgm:spPr/>
      <dgm:t>
        <a:bodyPr/>
        <a:lstStyle/>
        <a:p>
          <a:pPr algn="ctr"/>
          <a:endParaRPr lang="en-US"/>
        </a:p>
      </dgm:t>
    </dgm:pt>
    <dgm:pt modelId="{C5E4679B-5686-4C29-9C3C-F4155D66F329}" type="sibTrans" cxnId="{2C0C2948-BBD8-4D64-AC5C-A2712D0B0E51}">
      <dgm:prSet/>
      <dgm:spPr/>
      <dgm:t>
        <a:bodyPr/>
        <a:lstStyle/>
        <a:p>
          <a:pPr algn="ctr"/>
          <a:endParaRPr lang="en-US"/>
        </a:p>
      </dgm:t>
    </dgm:pt>
    <dgm:pt modelId="{A18C9598-4A19-484F-ACC5-D8EF8AE76585}">
      <dgm:prSet/>
      <dgm:spPr/>
      <dgm:t>
        <a:bodyPr/>
        <a:lstStyle/>
        <a:p>
          <a:pPr algn="ctr"/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TUM, Munich, Germany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AEE8B-CC4D-4A95-8C0F-66CC824E4E32}" type="parTrans" cxnId="{6E0CB40D-3B53-40A6-ADCC-56A0BC3DD20A}">
      <dgm:prSet/>
      <dgm:spPr/>
      <dgm:t>
        <a:bodyPr/>
        <a:lstStyle/>
        <a:p>
          <a:pPr algn="ctr"/>
          <a:endParaRPr lang="en-US"/>
        </a:p>
      </dgm:t>
    </dgm:pt>
    <dgm:pt modelId="{B21E92DA-0149-4505-8125-7FDEBA53F0D1}" type="sibTrans" cxnId="{6E0CB40D-3B53-40A6-ADCC-56A0BC3DD20A}">
      <dgm:prSet/>
      <dgm:spPr/>
      <dgm:t>
        <a:bodyPr/>
        <a:lstStyle/>
        <a:p>
          <a:pPr algn="ctr"/>
          <a:endParaRPr lang="en-US"/>
        </a:p>
      </dgm:t>
    </dgm:pt>
    <dgm:pt modelId="{6062FAB0-84E3-4F63-BA56-9464702172F6}">
      <dgm:prSet/>
      <dgm:spPr/>
      <dgm:t>
        <a:bodyPr/>
        <a:lstStyle/>
        <a:p>
          <a:pPr algn="ctr"/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RIKEN, Japan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3A64D-E583-4693-8FC7-ADAA9F7AF5B1}" type="parTrans" cxnId="{D82DF1C1-442D-4E8C-8C84-B7B5846B506B}">
      <dgm:prSet/>
      <dgm:spPr/>
      <dgm:t>
        <a:bodyPr/>
        <a:lstStyle/>
        <a:p>
          <a:pPr algn="ctr"/>
          <a:endParaRPr lang="en-US"/>
        </a:p>
      </dgm:t>
    </dgm:pt>
    <dgm:pt modelId="{D6CC78D5-A0F8-45FE-AA58-F885BD104261}" type="sibTrans" cxnId="{D82DF1C1-442D-4E8C-8C84-B7B5846B506B}">
      <dgm:prSet/>
      <dgm:spPr/>
      <dgm:t>
        <a:bodyPr/>
        <a:lstStyle/>
        <a:p>
          <a:pPr algn="ctr"/>
          <a:endParaRPr lang="en-US"/>
        </a:p>
      </dgm:t>
    </dgm:pt>
    <dgm:pt modelId="{FB15DBFD-88D1-4484-A551-B4EFAA95123F}">
      <dgm:prSet/>
      <dgm:spPr/>
      <dgm:t>
        <a:bodyPr/>
        <a:lstStyle/>
        <a:p>
          <a:pPr algn="ctr"/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Tokyo, Japan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5AC272-74FC-4038-80AC-F25FC25F70B7}" type="parTrans" cxnId="{DED7A7A7-0C62-4432-AAF9-DB67356BADB4}">
      <dgm:prSet/>
      <dgm:spPr/>
      <dgm:t>
        <a:bodyPr/>
        <a:lstStyle/>
        <a:p>
          <a:pPr algn="ctr"/>
          <a:endParaRPr lang="en-US"/>
        </a:p>
      </dgm:t>
    </dgm:pt>
    <dgm:pt modelId="{D4918B3E-1113-43E5-97A9-DE96ED375416}" type="sibTrans" cxnId="{DED7A7A7-0C62-4432-AAF9-DB67356BADB4}">
      <dgm:prSet/>
      <dgm:spPr/>
      <dgm:t>
        <a:bodyPr/>
        <a:lstStyle/>
        <a:p>
          <a:pPr algn="ctr"/>
          <a:endParaRPr lang="en-US"/>
        </a:p>
      </dgm:t>
    </dgm:pt>
    <dgm:pt modelId="{343D27E1-989D-4EC0-9F50-AD89140677F4}">
      <dgm:prSet/>
      <dgm:spPr/>
      <dgm:t>
        <a:bodyPr/>
        <a:lstStyle/>
        <a:p>
          <a:pPr algn="ctr"/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Victoria Univ., Canada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03F68-9094-4B0C-9233-39660D8DFFF5}" type="parTrans" cxnId="{2B73D8B7-4028-4432-98B6-355FA77CB96C}">
      <dgm:prSet/>
      <dgm:spPr/>
      <dgm:t>
        <a:bodyPr/>
        <a:lstStyle/>
        <a:p>
          <a:pPr algn="ctr"/>
          <a:endParaRPr lang="en-US"/>
        </a:p>
      </dgm:t>
    </dgm:pt>
    <dgm:pt modelId="{382662EB-F992-45B7-B988-C1EEB6D58053}" type="sibTrans" cxnId="{2B73D8B7-4028-4432-98B6-355FA77CB96C}">
      <dgm:prSet/>
      <dgm:spPr/>
      <dgm:t>
        <a:bodyPr/>
        <a:lstStyle/>
        <a:p>
          <a:pPr algn="ctr"/>
          <a:endParaRPr lang="en-US"/>
        </a:p>
      </dgm:t>
    </dgm:pt>
    <dgm:pt modelId="{4F4FF75E-A9B2-460C-BEE7-7972AC4A8EE1}">
      <dgm:prSet/>
      <dgm:spPr/>
      <dgm:t>
        <a:bodyPr/>
        <a:lstStyle/>
        <a:p>
          <a:pPr algn="ctr"/>
          <a:r>
            <a:rPr lang="en-GB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Zagreb, Croatia</a:t>
          </a:r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07493-54FA-41BC-9D0D-E1406234077D}" type="parTrans" cxnId="{0536EF76-EB61-4A65-91B8-320FF1BD6FA3}">
      <dgm:prSet/>
      <dgm:spPr/>
      <dgm:t>
        <a:bodyPr/>
        <a:lstStyle/>
        <a:p>
          <a:pPr algn="ctr"/>
          <a:endParaRPr lang="en-US"/>
        </a:p>
      </dgm:t>
    </dgm:pt>
    <dgm:pt modelId="{897D7921-967C-45B4-8845-E4C6582A1656}" type="sibTrans" cxnId="{0536EF76-EB61-4A65-91B8-320FF1BD6FA3}">
      <dgm:prSet/>
      <dgm:spPr/>
      <dgm:t>
        <a:bodyPr/>
        <a:lstStyle/>
        <a:p>
          <a:pPr algn="ctr"/>
          <a:endParaRPr lang="en-US"/>
        </a:p>
      </dgm:t>
    </dgm:pt>
    <dgm:pt modelId="{6B87557E-FF24-4FFA-AAA8-ED559A6238F9}">
      <dgm:prSet/>
      <dgm:spPr/>
      <dgm:t>
        <a:bodyPr/>
        <a:lstStyle/>
        <a:p>
          <a:pPr algn="ctr"/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Jagiellonian Krakow, Poland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06D26-8F60-47D2-837D-EAC2FEAA5B8C}" type="parTrans" cxnId="{CD95E584-8058-4544-9B7D-C85607F104DC}">
      <dgm:prSet/>
      <dgm:spPr/>
      <dgm:t>
        <a:bodyPr/>
        <a:lstStyle/>
        <a:p>
          <a:pPr algn="ctr"/>
          <a:endParaRPr lang="en-US"/>
        </a:p>
      </dgm:t>
    </dgm:pt>
    <dgm:pt modelId="{377D7263-7496-4009-B1D9-D72EA8D7F839}" type="sibTrans" cxnId="{CD95E584-8058-4544-9B7D-C85607F104DC}">
      <dgm:prSet/>
      <dgm:spPr/>
      <dgm:t>
        <a:bodyPr/>
        <a:lstStyle/>
        <a:p>
          <a:pPr algn="ctr"/>
          <a:endParaRPr lang="en-US"/>
        </a:p>
      </dgm:t>
    </dgm:pt>
    <dgm:pt modelId="{06A023D0-D305-444C-861D-D0BFFC9E28A4}">
      <dgm:prSet/>
      <dgm:spPr/>
      <dgm:t>
        <a:bodyPr/>
        <a:lstStyle/>
        <a:p>
          <a:pPr algn="ctr"/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ELPH, Tohoku University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67C6A-51EC-4AE7-BFB1-C1896820C90B}" type="parTrans" cxnId="{195CBE19-75BE-4A8C-A67C-AFCA470EFC7D}">
      <dgm:prSet/>
      <dgm:spPr/>
      <dgm:t>
        <a:bodyPr/>
        <a:lstStyle/>
        <a:p>
          <a:pPr algn="ctr"/>
          <a:endParaRPr lang="en-US"/>
        </a:p>
      </dgm:t>
    </dgm:pt>
    <dgm:pt modelId="{F3F5D2B1-E227-4EF7-8A58-D94511BACB4C}" type="sibTrans" cxnId="{195CBE19-75BE-4A8C-A67C-AFCA470EFC7D}">
      <dgm:prSet/>
      <dgm:spPr/>
      <dgm:t>
        <a:bodyPr/>
        <a:lstStyle/>
        <a:p>
          <a:pPr algn="ctr"/>
          <a:endParaRPr lang="en-US"/>
        </a:p>
      </dgm:t>
    </dgm:pt>
    <dgm:pt modelId="{35143184-DD53-3246-913A-7DC43416BA0F}">
      <dgm:prSet/>
      <dgm:spPr/>
      <dgm:t>
        <a:bodyPr/>
        <a:lstStyle/>
        <a:p>
          <a:pPr algn="ctr"/>
          <a:r>
            <a:rPr lang="it-IT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CERN, </a:t>
          </a:r>
          <a:r>
            <a:rPr lang="it-IT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Switzerland</a:t>
          </a:r>
          <a:endParaRPr lang="it-IT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C1094E-E94D-3E40-AB7E-6B49F1CFA61A}" type="parTrans" cxnId="{66F28207-E42C-B748-8B76-E1806D713E97}">
      <dgm:prSet/>
      <dgm:spPr/>
      <dgm:t>
        <a:bodyPr/>
        <a:lstStyle/>
        <a:p>
          <a:pPr algn="ctr"/>
          <a:endParaRPr lang="it-IT"/>
        </a:p>
      </dgm:t>
    </dgm:pt>
    <dgm:pt modelId="{A31FDF46-A455-3B4B-B2CE-B1A7E714B596}" type="sibTrans" cxnId="{66F28207-E42C-B748-8B76-E1806D713E97}">
      <dgm:prSet/>
      <dgm:spPr/>
      <dgm:t>
        <a:bodyPr/>
        <a:lstStyle/>
        <a:p>
          <a:pPr algn="ctr"/>
          <a:endParaRPr lang="it-IT"/>
        </a:p>
      </dgm:t>
    </dgm:pt>
    <dgm:pt modelId="{60625A05-4629-F646-821C-0468E158A863}">
      <dgm:prSet/>
      <dgm:spPr/>
      <dgm:t>
        <a:bodyPr/>
        <a:lstStyle/>
        <a:p>
          <a:pPr algn="ctr"/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Helmholtz </a:t>
          </a:r>
          <a:r>
            <a:rPr lang="it-IT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Inst</a:t>
          </a:r>
          <a:r>
            <a:rPr lang="it-IT" dirty="0">
              <a:latin typeface="Times New Roman" panose="02020603050405020304" pitchFamily="18" charset="0"/>
              <a:cs typeface="Times New Roman" panose="02020603050405020304" pitchFamily="18" charset="0"/>
            </a:rPr>
            <a:t>. Mainz, Germany</a:t>
          </a:r>
        </a:p>
      </dgm:t>
    </dgm:pt>
    <dgm:pt modelId="{D556A649-2B40-B244-AEE2-89BA814FF669}" type="parTrans" cxnId="{29F584B2-4DDB-F848-9A11-811AF6999012}">
      <dgm:prSet/>
      <dgm:spPr/>
      <dgm:t>
        <a:bodyPr/>
        <a:lstStyle/>
        <a:p>
          <a:pPr algn="ctr"/>
          <a:endParaRPr lang="it-IT"/>
        </a:p>
      </dgm:t>
    </dgm:pt>
    <dgm:pt modelId="{27551AA0-0B1B-4340-9AD4-715C14C1626C}" type="sibTrans" cxnId="{29F584B2-4DDB-F848-9A11-811AF6999012}">
      <dgm:prSet/>
      <dgm:spPr/>
      <dgm:t>
        <a:bodyPr/>
        <a:lstStyle/>
        <a:p>
          <a:pPr algn="ctr"/>
          <a:endParaRPr lang="it-IT"/>
        </a:p>
      </dgm:t>
    </dgm:pt>
    <dgm:pt modelId="{5903C429-2120-9741-9E6C-9765385A43E5}" type="pres">
      <dgm:prSet presAssocID="{A0FF86BC-CBDE-4F70-9E3F-E8EF59BCCB04}" presName="vert0" presStyleCnt="0">
        <dgm:presLayoutVars>
          <dgm:dir/>
          <dgm:animOne val="branch"/>
          <dgm:animLvl val="lvl"/>
        </dgm:presLayoutVars>
      </dgm:prSet>
      <dgm:spPr/>
    </dgm:pt>
    <dgm:pt modelId="{3E39E6EE-8ABA-CA49-946D-76D2A909F44D}" type="pres">
      <dgm:prSet presAssocID="{DA2EFB0B-CA63-404F-BA4D-42F911DA33A8}" presName="thickLine" presStyleLbl="alignNode1" presStyleIdx="0" presStyleCnt="13"/>
      <dgm:spPr/>
    </dgm:pt>
    <dgm:pt modelId="{655A2770-6DC8-4445-8306-DE596D434D93}" type="pres">
      <dgm:prSet presAssocID="{DA2EFB0B-CA63-404F-BA4D-42F911DA33A8}" presName="horz1" presStyleCnt="0"/>
      <dgm:spPr/>
    </dgm:pt>
    <dgm:pt modelId="{1F2456F2-BE9B-EB4A-9DF7-09651005F371}" type="pres">
      <dgm:prSet presAssocID="{DA2EFB0B-CA63-404F-BA4D-42F911DA33A8}" presName="tx1" presStyleLbl="revTx" presStyleIdx="0" presStyleCnt="13"/>
      <dgm:spPr/>
    </dgm:pt>
    <dgm:pt modelId="{B7FCEE5D-409F-C24C-A8B6-CDB3D5606978}" type="pres">
      <dgm:prSet presAssocID="{DA2EFB0B-CA63-404F-BA4D-42F911DA33A8}" presName="vert1" presStyleCnt="0"/>
      <dgm:spPr/>
    </dgm:pt>
    <dgm:pt modelId="{E8AF8C33-BE38-224C-A08F-291139013D27}" type="pres">
      <dgm:prSet presAssocID="{05F7F39C-438F-472C-BD7A-9C9749D0D249}" presName="thickLine" presStyleLbl="alignNode1" presStyleIdx="1" presStyleCnt="13"/>
      <dgm:spPr/>
    </dgm:pt>
    <dgm:pt modelId="{08C57132-D71F-FB41-BB77-1C11657A2B29}" type="pres">
      <dgm:prSet presAssocID="{05F7F39C-438F-472C-BD7A-9C9749D0D249}" presName="horz1" presStyleCnt="0"/>
      <dgm:spPr/>
    </dgm:pt>
    <dgm:pt modelId="{E8292749-EAA2-2F4E-8F5E-942A048528B6}" type="pres">
      <dgm:prSet presAssocID="{05F7F39C-438F-472C-BD7A-9C9749D0D249}" presName="tx1" presStyleLbl="revTx" presStyleIdx="1" presStyleCnt="13"/>
      <dgm:spPr/>
    </dgm:pt>
    <dgm:pt modelId="{05EAB69F-0CAB-5842-A245-480F551BA091}" type="pres">
      <dgm:prSet presAssocID="{05F7F39C-438F-472C-BD7A-9C9749D0D249}" presName="vert1" presStyleCnt="0"/>
      <dgm:spPr/>
    </dgm:pt>
    <dgm:pt modelId="{5F82FB61-83E8-6B4E-BE4B-9CC3B195BFB2}" type="pres">
      <dgm:prSet presAssocID="{D49F3C1A-E306-477E-8292-FDC13AD726E7}" presName="thickLine" presStyleLbl="alignNode1" presStyleIdx="2" presStyleCnt="13"/>
      <dgm:spPr/>
    </dgm:pt>
    <dgm:pt modelId="{E69CFAAE-4FB3-524A-98ED-F94BC4E7671B}" type="pres">
      <dgm:prSet presAssocID="{D49F3C1A-E306-477E-8292-FDC13AD726E7}" presName="horz1" presStyleCnt="0"/>
      <dgm:spPr/>
    </dgm:pt>
    <dgm:pt modelId="{3CEEE703-CB42-184E-8188-2137342A805E}" type="pres">
      <dgm:prSet presAssocID="{D49F3C1A-E306-477E-8292-FDC13AD726E7}" presName="tx1" presStyleLbl="revTx" presStyleIdx="2" presStyleCnt="13"/>
      <dgm:spPr/>
    </dgm:pt>
    <dgm:pt modelId="{9B0246C9-EE9C-F74A-B7C8-A9D864A6F655}" type="pres">
      <dgm:prSet presAssocID="{D49F3C1A-E306-477E-8292-FDC13AD726E7}" presName="vert1" presStyleCnt="0"/>
      <dgm:spPr/>
    </dgm:pt>
    <dgm:pt modelId="{434C7982-4574-3948-98DE-19D9ACAB90FB}" type="pres">
      <dgm:prSet presAssocID="{8CAE8AC8-9DEF-46BA-91D9-0A41C2489295}" presName="thickLine" presStyleLbl="alignNode1" presStyleIdx="3" presStyleCnt="13"/>
      <dgm:spPr/>
    </dgm:pt>
    <dgm:pt modelId="{552D80A5-2F73-EF44-9F1C-CF7B5E319168}" type="pres">
      <dgm:prSet presAssocID="{8CAE8AC8-9DEF-46BA-91D9-0A41C2489295}" presName="horz1" presStyleCnt="0"/>
      <dgm:spPr/>
    </dgm:pt>
    <dgm:pt modelId="{328522C7-BF14-344E-A134-7CCE50CC4409}" type="pres">
      <dgm:prSet presAssocID="{8CAE8AC8-9DEF-46BA-91D9-0A41C2489295}" presName="tx1" presStyleLbl="revTx" presStyleIdx="3" presStyleCnt="13"/>
      <dgm:spPr/>
    </dgm:pt>
    <dgm:pt modelId="{495D074D-E841-4149-9706-21E28E42EDB7}" type="pres">
      <dgm:prSet presAssocID="{8CAE8AC8-9DEF-46BA-91D9-0A41C2489295}" presName="vert1" presStyleCnt="0"/>
      <dgm:spPr/>
    </dgm:pt>
    <dgm:pt modelId="{09F65324-F560-7E41-BC75-95C05FB1D761}" type="pres">
      <dgm:prSet presAssocID="{A18C9598-4A19-484F-ACC5-D8EF8AE76585}" presName="thickLine" presStyleLbl="alignNode1" presStyleIdx="4" presStyleCnt="13"/>
      <dgm:spPr/>
    </dgm:pt>
    <dgm:pt modelId="{1D274B7D-1501-9F45-9B6D-9DE8612DD6C4}" type="pres">
      <dgm:prSet presAssocID="{A18C9598-4A19-484F-ACC5-D8EF8AE76585}" presName="horz1" presStyleCnt="0"/>
      <dgm:spPr/>
    </dgm:pt>
    <dgm:pt modelId="{CD475760-3A63-5647-8844-09E326D83805}" type="pres">
      <dgm:prSet presAssocID="{A18C9598-4A19-484F-ACC5-D8EF8AE76585}" presName="tx1" presStyleLbl="revTx" presStyleIdx="4" presStyleCnt="13"/>
      <dgm:spPr/>
    </dgm:pt>
    <dgm:pt modelId="{B7BCF226-2626-3F46-819B-834E6FFF3D9C}" type="pres">
      <dgm:prSet presAssocID="{A18C9598-4A19-484F-ACC5-D8EF8AE76585}" presName="vert1" presStyleCnt="0"/>
      <dgm:spPr/>
    </dgm:pt>
    <dgm:pt modelId="{50FE9168-4829-BC42-84D3-EBA46D9EA08A}" type="pres">
      <dgm:prSet presAssocID="{6062FAB0-84E3-4F63-BA56-9464702172F6}" presName="thickLine" presStyleLbl="alignNode1" presStyleIdx="5" presStyleCnt="13"/>
      <dgm:spPr/>
    </dgm:pt>
    <dgm:pt modelId="{6F97D001-5E41-5E4B-8BE5-4FEF9AD2CE5A}" type="pres">
      <dgm:prSet presAssocID="{6062FAB0-84E3-4F63-BA56-9464702172F6}" presName="horz1" presStyleCnt="0"/>
      <dgm:spPr/>
    </dgm:pt>
    <dgm:pt modelId="{4583AB2C-0CE0-1E4C-99A7-CB494E2816A9}" type="pres">
      <dgm:prSet presAssocID="{6062FAB0-84E3-4F63-BA56-9464702172F6}" presName="tx1" presStyleLbl="revTx" presStyleIdx="5" presStyleCnt="13"/>
      <dgm:spPr/>
    </dgm:pt>
    <dgm:pt modelId="{3E2FBCC5-0D9C-264D-BEE4-E1BB805771BE}" type="pres">
      <dgm:prSet presAssocID="{6062FAB0-84E3-4F63-BA56-9464702172F6}" presName="vert1" presStyleCnt="0"/>
      <dgm:spPr/>
    </dgm:pt>
    <dgm:pt modelId="{019AE582-C39F-B24E-AE0E-F4CC39699529}" type="pres">
      <dgm:prSet presAssocID="{FB15DBFD-88D1-4484-A551-B4EFAA95123F}" presName="thickLine" presStyleLbl="alignNode1" presStyleIdx="6" presStyleCnt="13"/>
      <dgm:spPr/>
    </dgm:pt>
    <dgm:pt modelId="{8DEDFF8F-0435-1042-8A2A-45A276EB1D4C}" type="pres">
      <dgm:prSet presAssocID="{FB15DBFD-88D1-4484-A551-B4EFAA95123F}" presName="horz1" presStyleCnt="0"/>
      <dgm:spPr/>
    </dgm:pt>
    <dgm:pt modelId="{8B733BD4-8CC9-6743-B9D3-3B97E6CA4558}" type="pres">
      <dgm:prSet presAssocID="{FB15DBFD-88D1-4484-A551-B4EFAA95123F}" presName="tx1" presStyleLbl="revTx" presStyleIdx="6" presStyleCnt="13"/>
      <dgm:spPr/>
    </dgm:pt>
    <dgm:pt modelId="{B91EDC10-C88F-A545-ABF7-717ADD03E3C4}" type="pres">
      <dgm:prSet presAssocID="{FB15DBFD-88D1-4484-A551-B4EFAA95123F}" presName="vert1" presStyleCnt="0"/>
      <dgm:spPr/>
    </dgm:pt>
    <dgm:pt modelId="{06DCF75B-14D0-1948-A0EA-E44989BA5B3B}" type="pres">
      <dgm:prSet presAssocID="{343D27E1-989D-4EC0-9F50-AD89140677F4}" presName="thickLine" presStyleLbl="alignNode1" presStyleIdx="7" presStyleCnt="13"/>
      <dgm:spPr/>
    </dgm:pt>
    <dgm:pt modelId="{51595D6F-2C9D-A743-9103-F7CE0AC8C8E9}" type="pres">
      <dgm:prSet presAssocID="{343D27E1-989D-4EC0-9F50-AD89140677F4}" presName="horz1" presStyleCnt="0"/>
      <dgm:spPr/>
    </dgm:pt>
    <dgm:pt modelId="{97545F28-0281-8E45-AFB0-F2A26BDF1EFC}" type="pres">
      <dgm:prSet presAssocID="{343D27E1-989D-4EC0-9F50-AD89140677F4}" presName="tx1" presStyleLbl="revTx" presStyleIdx="7" presStyleCnt="13"/>
      <dgm:spPr/>
    </dgm:pt>
    <dgm:pt modelId="{0FD15456-2D66-B54B-BAD5-47841920231E}" type="pres">
      <dgm:prSet presAssocID="{343D27E1-989D-4EC0-9F50-AD89140677F4}" presName="vert1" presStyleCnt="0"/>
      <dgm:spPr/>
    </dgm:pt>
    <dgm:pt modelId="{A25A547C-A8B3-0541-B0ED-4E6C4B2BB3CC}" type="pres">
      <dgm:prSet presAssocID="{4F4FF75E-A9B2-460C-BEE7-7972AC4A8EE1}" presName="thickLine" presStyleLbl="alignNode1" presStyleIdx="8" presStyleCnt="13"/>
      <dgm:spPr/>
    </dgm:pt>
    <dgm:pt modelId="{0EA1DDF6-FCFC-F243-A08C-EFD1AF4EDF53}" type="pres">
      <dgm:prSet presAssocID="{4F4FF75E-A9B2-460C-BEE7-7972AC4A8EE1}" presName="horz1" presStyleCnt="0"/>
      <dgm:spPr/>
    </dgm:pt>
    <dgm:pt modelId="{27CDEFC9-75BF-3F4F-80DB-5D987FF00DBE}" type="pres">
      <dgm:prSet presAssocID="{4F4FF75E-A9B2-460C-BEE7-7972AC4A8EE1}" presName="tx1" presStyleLbl="revTx" presStyleIdx="8" presStyleCnt="13"/>
      <dgm:spPr/>
    </dgm:pt>
    <dgm:pt modelId="{4FB3569D-230F-084E-A54E-40606F320825}" type="pres">
      <dgm:prSet presAssocID="{4F4FF75E-A9B2-460C-BEE7-7972AC4A8EE1}" presName="vert1" presStyleCnt="0"/>
      <dgm:spPr/>
    </dgm:pt>
    <dgm:pt modelId="{2C4E79D7-E258-E446-AC17-0946EC6EC9BC}" type="pres">
      <dgm:prSet presAssocID="{60625A05-4629-F646-821C-0468E158A863}" presName="thickLine" presStyleLbl="alignNode1" presStyleIdx="9" presStyleCnt="13"/>
      <dgm:spPr/>
    </dgm:pt>
    <dgm:pt modelId="{FF634207-5BB9-D240-8637-F0603E64A508}" type="pres">
      <dgm:prSet presAssocID="{60625A05-4629-F646-821C-0468E158A863}" presName="horz1" presStyleCnt="0"/>
      <dgm:spPr/>
    </dgm:pt>
    <dgm:pt modelId="{DEA1E78A-F625-AB49-94AD-05F846BF3CB9}" type="pres">
      <dgm:prSet presAssocID="{60625A05-4629-F646-821C-0468E158A863}" presName="tx1" presStyleLbl="revTx" presStyleIdx="9" presStyleCnt="13"/>
      <dgm:spPr/>
    </dgm:pt>
    <dgm:pt modelId="{00E99D5C-2131-C841-AA17-4039FD8D698C}" type="pres">
      <dgm:prSet presAssocID="{60625A05-4629-F646-821C-0468E158A863}" presName="vert1" presStyleCnt="0"/>
      <dgm:spPr/>
    </dgm:pt>
    <dgm:pt modelId="{16D7B010-99B8-DF42-83A9-759683F428C3}" type="pres">
      <dgm:prSet presAssocID="{6B87557E-FF24-4FFA-AAA8-ED559A6238F9}" presName="thickLine" presStyleLbl="alignNode1" presStyleIdx="10" presStyleCnt="13"/>
      <dgm:spPr/>
    </dgm:pt>
    <dgm:pt modelId="{2F056A38-E2CA-6742-BCF5-1528BDCA57B7}" type="pres">
      <dgm:prSet presAssocID="{6B87557E-FF24-4FFA-AAA8-ED559A6238F9}" presName="horz1" presStyleCnt="0"/>
      <dgm:spPr/>
    </dgm:pt>
    <dgm:pt modelId="{CB91DE28-5F00-A34F-9622-847EA005D19F}" type="pres">
      <dgm:prSet presAssocID="{6B87557E-FF24-4FFA-AAA8-ED559A6238F9}" presName="tx1" presStyleLbl="revTx" presStyleIdx="10" presStyleCnt="13"/>
      <dgm:spPr/>
    </dgm:pt>
    <dgm:pt modelId="{273A21E5-CF67-7442-B323-40C369EC6B75}" type="pres">
      <dgm:prSet presAssocID="{6B87557E-FF24-4FFA-AAA8-ED559A6238F9}" presName="vert1" presStyleCnt="0"/>
      <dgm:spPr/>
    </dgm:pt>
    <dgm:pt modelId="{416E9182-FA18-834A-9F74-2AC51A0C85A3}" type="pres">
      <dgm:prSet presAssocID="{06A023D0-D305-444C-861D-D0BFFC9E28A4}" presName="thickLine" presStyleLbl="alignNode1" presStyleIdx="11" presStyleCnt="13"/>
      <dgm:spPr/>
    </dgm:pt>
    <dgm:pt modelId="{24150092-7F72-104F-8A80-973153405D94}" type="pres">
      <dgm:prSet presAssocID="{06A023D0-D305-444C-861D-D0BFFC9E28A4}" presName="horz1" presStyleCnt="0"/>
      <dgm:spPr/>
    </dgm:pt>
    <dgm:pt modelId="{3E7611A3-EE47-3441-8F45-8967ECC91A50}" type="pres">
      <dgm:prSet presAssocID="{06A023D0-D305-444C-861D-D0BFFC9E28A4}" presName="tx1" presStyleLbl="revTx" presStyleIdx="11" presStyleCnt="13"/>
      <dgm:spPr/>
    </dgm:pt>
    <dgm:pt modelId="{BC63BBF1-5613-4D4C-9850-CED0FA2A5185}" type="pres">
      <dgm:prSet presAssocID="{06A023D0-D305-444C-861D-D0BFFC9E28A4}" presName="vert1" presStyleCnt="0"/>
      <dgm:spPr/>
    </dgm:pt>
    <dgm:pt modelId="{AED83494-6B17-1541-B54F-5A6B54FAAF14}" type="pres">
      <dgm:prSet presAssocID="{35143184-DD53-3246-913A-7DC43416BA0F}" presName="thickLine" presStyleLbl="alignNode1" presStyleIdx="12" presStyleCnt="13"/>
      <dgm:spPr/>
    </dgm:pt>
    <dgm:pt modelId="{76163714-319B-FE4E-9136-3B1F232CF9F9}" type="pres">
      <dgm:prSet presAssocID="{35143184-DD53-3246-913A-7DC43416BA0F}" presName="horz1" presStyleCnt="0"/>
      <dgm:spPr/>
    </dgm:pt>
    <dgm:pt modelId="{70AD43DD-00AB-8F47-A623-4159292951BC}" type="pres">
      <dgm:prSet presAssocID="{35143184-DD53-3246-913A-7DC43416BA0F}" presName="tx1" presStyleLbl="revTx" presStyleIdx="12" presStyleCnt="13"/>
      <dgm:spPr/>
    </dgm:pt>
    <dgm:pt modelId="{D19F7360-7E9A-1F41-A602-A0C20456BF5A}" type="pres">
      <dgm:prSet presAssocID="{35143184-DD53-3246-913A-7DC43416BA0F}" presName="vert1" presStyleCnt="0"/>
      <dgm:spPr/>
    </dgm:pt>
  </dgm:ptLst>
  <dgm:cxnLst>
    <dgm:cxn modelId="{56211100-7183-C24C-BA36-77F0C3107081}" type="presOf" srcId="{60625A05-4629-F646-821C-0468E158A863}" destId="{DEA1E78A-F625-AB49-94AD-05F846BF3CB9}" srcOrd="0" destOrd="0" presId="urn:microsoft.com/office/officeart/2008/layout/LinedList"/>
    <dgm:cxn modelId="{66F28207-E42C-B748-8B76-E1806D713E97}" srcId="{A0FF86BC-CBDE-4F70-9E3F-E8EF59BCCB04}" destId="{35143184-DD53-3246-913A-7DC43416BA0F}" srcOrd="12" destOrd="0" parTransId="{2AC1094E-E94D-3E40-AB7E-6B49F1CFA61A}" sibTransId="{A31FDF46-A455-3B4B-B2CE-B1A7E714B596}"/>
    <dgm:cxn modelId="{6E0CB40D-3B53-40A6-ADCC-56A0BC3DD20A}" srcId="{A0FF86BC-CBDE-4F70-9E3F-E8EF59BCCB04}" destId="{A18C9598-4A19-484F-ACC5-D8EF8AE76585}" srcOrd="4" destOrd="0" parTransId="{CECAEE8B-CC4D-4A95-8C0F-66CC824E4E32}" sibTransId="{B21E92DA-0149-4505-8125-7FDEBA53F0D1}"/>
    <dgm:cxn modelId="{195CBE19-75BE-4A8C-A67C-AFCA470EFC7D}" srcId="{A0FF86BC-CBDE-4F70-9E3F-E8EF59BCCB04}" destId="{06A023D0-D305-444C-861D-D0BFFC9E28A4}" srcOrd="11" destOrd="0" parTransId="{73267C6A-51EC-4AE7-BFB1-C1896820C90B}" sibTransId="{F3F5D2B1-E227-4EF7-8A58-D94511BACB4C}"/>
    <dgm:cxn modelId="{6B97C423-6125-2F4F-AB97-E0EA13B817AE}" type="presOf" srcId="{A18C9598-4A19-484F-ACC5-D8EF8AE76585}" destId="{CD475760-3A63-5647-8844-09E326D83805}" srcOrd="0" destOrd="0" presId="urn:microsoft.com/office/officeart/2008/layout/LinedList"/>
    <dgm:cxn modelId="{BDF90831-E2FD-C442-9D0F-36C3E2D5082C}" type="presOf" srcId="{FB15DBFD-88D1-4484-A551-B4EFAA95123F}" destId="{8B733BD4-8CC9-6743-B9D3-3B97E6CA4558}" srcOrd="0" destOrd="0" presId="urn:microsoft.com/office/officeart/2008/layout/LinedList"/>
    <dgm:cxn modelId="{95BA0135-836A-B646-9BA9-508C92C37B11}" type="presOf" srcId="{6B87557E-FF24-4FFA-AAA8-ED559A6238F9}" destId="{CB91DE28-5F00-A34F-9622-847EA005D19F}" srcOrd="0" destOrd="0" presId="urn:microsoft.com/office/officeart/2008/layout/LinedList"/>
    <dgm:cxn modelId="{73FDEC3B-8D61-D84A-83DC-CE4F3C9E4608}" type="presOf" srcId="{343D27E1-989D-4EC0-9F50-AD89140677F4}" destId="{97545F28-0281-8E45-AFB0-F2A26BDF1EFC}" srcOrd="0" destOrd="0" presId="urn:microsoft.com/office/officeart/2008/layout/LinedList"/>
    <dgm:cxn modelId="{CE42AE62-26B9-534E-A70E-4EB75E688502}" type="presOf" srcId="{8CAE8AC8-9DEF-46BA-91D9-0A41C2489295}" destId="{328522C7-BF14-344E-A134-7CCE50CC4409}" srcOrd="0" destOrd="0" presId="urn:microsoft.com/office/officeart/2008/layout/LinedList"/>
    <dgm:cxn modelId="{F5E8E864-4E96-462B-9140-F3B860887DAC}" srcId="{A0FF86BC-CBDE-4F70-9E3F-E8EF59BCCB04}" destId="{D49F3C1A-E306-477E-8292-FDC13AD726E7}" srcOrd="2" destOrd="0" parTransId="{FDF5A194-287A-47BE-B4F6-1A88BFA950BE}" sibTransId="{8CC016F8-615A-4D7C-A743-75EFEC6A7EB1}"/>
    <dgm:cxn modelId="{50965145-D384-44BA-8ED8-B3319B011950}" srcId="{A0FF86BC-CBDE-4F70-9E3F-E8EF59BCCB04}" destId="{DA2EFB0B-CA63-404F-BA4D-42F911DA33A8}" srcOrd="0" destOrd="0" parTransId="{B6456D6C-5FC1-4EC9-A0D2-D18B98B22EEA}" sibTransId="{FAEAC318-455F-4A0B-8821-0F3B8A912FC7}"/>
    <dgm:cxn modelId="{A3728447-AADD-5D4D-BB62-51817532E520}" type="presOf" srcId="{6062FAB0-84E3-4F63-BA56-9464702172F6}" destId="{4583AB2C-0CE0-1E4C-99A7-CB494E2816A9}" srcOrd="0" destOrd="0" presId="urn:microsoft.com/office/officeart/2008/layout/LinedList"/>
    <dgm:cxn modelId="{2C0C2948-BBD8-4D64-AC5C-A2712D0B0E51}" srcId="{A0FF86BC-CBDE-4F70-9E3F-E8EF59BCCB04}" destId="{8CAE8AC8-9DEF-46BA-91D9-0A41C2489295}" srcOrd="3" destOrd="0" parTransId="{4AB63409-0214-4DB9-A1C6-0383BE08F727}" sibTransId="{C5E4679B-5686-4C29-9C3C-F4155D66F329}"/>
    <dgm:cxn modelId="{81667074-F176-4E0F-9C2B-525787505689}" srcId="{A0FF86BC-CBDE-4F70-9E3F-E8EF59BCCB04}" destId="{05F7F39C-438F-472C-BD7A-9C9749D0D249}" srcOrd="1" destOrd="0" parTransId="{12119189-E4E5-4141-B9DC-53B6E09C9F27}" sibTransId="{5F8685B5-7EB4-4C3C-8FD1-F5E9BAE1D927}"/>
    <dgm:cxn modelId="{0536EF76-EB61-4A65-91B8-320FF1BD6FA3}" srcId="{A0FF86BC-CBDE-4F70-9E3F-E8EF59BCCB04}" destId="{4F4FF75E-A9B2-460C-BEE7-7972AC4A8EE1}" srcOrd="8" destOrd="0" parTransId="{ACF07493-54FA-41BC-9D0D-E1406234077D}" sibTransId="{897D7921-967C-45B4-8845-E4C6582A1656}"/>
    <dgm:cxn modelId="{CD95E584-8058-4544-9B7D-C85607F104DC}" srcId="{A0FF86BC-CBDE-4F70-9E3F-E8EF59BCCB04}" destId="{6B87557E-FF24-4FFA-AAA8-ED559A6238F9}" srcOrd="10" destOrd="0" parTransId="{F0E06D26-8F60-47D2-837D-EAC2FEAA5B8C}" sibTransId="{377D7263-7496-4009-B1D9-D72EA8D7F839}"/>
    <dgm:cxn modelId="{78981D88-D466-7C44-B3E5-04BF9FEF3C48}" type="presOf" srcId="{06A023D0-D305-444C-861D-D0BFFC9E28A4}" destId="{3E7611A3-EE47-3441-8F45-8967ECC91A50}" srcOrd="0" destOrd="0" presId="urn:microsoft.com/office/officeart/2008/layout/LinedList"/>
    <dgm:cxn modelId="{DED7A7A7-0C62-4432-AAF9-DB67356BADB4}" srcId="{A0FF86BC-CBDE-4F70-9E3F-E8EF59BCCB04}" destId="{FB15DBFD-88D1-4484-A551-B4EFAA95123F}" srcOrd="6" destOrd="0" parTransId="{9C5AC272-74FC-4038-80AC-F25FC25F70B7}" sibTransId="{D4918B3E-1113-43E5-97A9-DE96ED375416}"/>
    <dgm:cxn modelId="{DB26D6A8-B9EE-B142-B13E-62144AA276C5}" type="presOf" srcId="{A0FF86BC-CBDE-4F70-9E3F-E8EF59BCCB04}" destId="{5903C429-2120-9741-9E6C-9765385A43E5}" srcOrd="0" destOrd="0" presId="urn:microsoft.com/office/officeart/2008/layout/LinedList"/>
    <dgm:cxn modelId="{29F584B2-4DDB-F848-9A11-811AF6999012}" srcId="{A0FF86BC-CBDE-4F70-9E3F-E8EF59BCCB04}" destId="{60625A05-4629-F646-821C-0468E158A863}" srcOrd="9" destOrd="0" parTransId="{D556A649-2B40-B244-AEE2-89BA814FF669}" sibTransId="{27551AA0-0B1B-4340-9AD4-715C14C1626C}"/>
    <dgm:cxn modelId="{2B73D8B7-4028-4432-98B6-355FA77CB96C}" srcId="{A0FF86BC-CBDE-4F70-9E3F-E8EF59BCCB04}" destId="{343D27E1-989D-4EC0-9F50-AD89140677F4}" srcOrd="7" destOrd="0" parTransId="{37703F68-9094-4B0C-9233-39660D8DFFF5}" sibTransId="{382662EB-F992-45B7-B988-C1EEB6D58053}"/>
    <dgm:cxn modelId="{D82DF1C1-442D-4E8C-8C84-B7B5846B506B}" srcId="{A0FF86BC-CBDE-4F70-9E3F-E8EF59BCCB04}" destId="{6062FAB0-84E3-4F63-BA56-9464702172F6}" srcOrd="5" destOrd="0" parTransId="{E2C3A64D-E583-4693-8FC7-ADAA9F7AF5B1}" sibTransId="{D6CC78D5-A0F8-45FE-AA58-F885BD104261}"/>
    <dgm:cxn modelId="{E47127D6-FE6B-5E46-B0DA-DE3A72598AB3}" type="presOf" srcId="{05F7F39C-438F-472C-BD7A-9C9749D0D249}" destId="{E8292749-EAA2-2F4E-8F5E-942A048528B6}" srcOrd="0" destOrd="0" presId="urn:microsoft.com/office/officeart/2008/layout/LinedList"/>
    <dgm:cxn modelId="{985E96E5-DF7B-1D4B-8DF6-3409FEA99B7C}" type="presOf" srcId="{35143184-DD53-3246-913A-7DC43416BA0F}" destId="{70AD43DD-00AB-8F47-A623-4159292951BC}" srcOrd="0" destOrd="0" presId="urn:microsoft.com/office/officeart/2008/layout/LinedList"/>
    <dgm:cxn modelId="{C9792EE8-D95D-2B48-AF73-2EB221AD27FF}" type="presOf" srcId="{4F4FF75E-A9B2-460C-BEE7-7972AC4A8EE1}" destId="{27CDEFC9-75BF-3F4F-80DB-5D987FF00DBE}" srcOrd="0" destOrd="0" presId="urn:microsoft.com/office/officeart/2008/layout/LinedList"/>
    <dgm:cxn modelId="{FF22CDE8-9488-F543-968C-A8DB42CE173F}" type="presOf" srcId="{DA2EFB0B-CA63-404F-BA4D-42F911DA33A8}" destId="{1F2456F2-BE9B-EB4A-9DF7-09651005F371}" srcOrd="0" destOrd="0" presId="urn:microsoft.com/office/officeart/2008/layout/LinedList"/>
    <dgm:cxn modelId="{E38A4DEF-27CF-2C46-9972-581B73A5DC6E}" type="presOf" srcId="{D49F3C1A-E306-477E-8292-FDC13AD726E7}" destId="{3CEEE703-CB42-184E-8188-2137342A805E}" srcOrd="0" destOrd="0" presId="urn:microsoft.com/office/officeart/2008/layout/LinedList"/>
    <dgm:cxn modelId="{86A49E06-DAE9-C14A-8174-60C2A49056D3}" type="presParOf" srcId="{5903C429-2120-9741-9E6C-9765385A43E5}" destId="{3E39E6EE-8ABA-CA49-946D-76D2A909F44D}" srcOrd="0" destOrd="0" presId="urn:microsoft.com/office/officeart/2008/layout/LinedList"/>
    <dgm:cxn modelId="{451808C2-0775-5E4D-A44A-2DD106E8D292}" type="presParOf" srcId="{5903C429-2120-9741-9E6C-9765385A43E5}" destId="{655A2770-6DC8-4445-8306-DE596D434D93}" srcOrd="1" destOrd="0" presId="urn:microsoft.com/office/officeart/2008/layout/LinedList"/>
    <dgm:cxn modelId="{ED3CDE8C-5B83-9643-8C24-0260C55D7254}" type="presParOf" srcId="{655A2770-6DC8-4445-8306-DE596D434D93}" destId="{1F2456F2-BE9B-EB4A-9DF7-09651005F371}" srcOrd="0" destOrd="0" presId="urn:microsoft.com/office/officeart/2008/layout/LinedList"/>
    <dgm:cxn modelId="{5BD2A41B-4631-154D-A150-DD92D9A284B1}" type="presParOf" srcId="{655A2770-6DC8-4445-8306-DE596D434D93}" destId="{B7FCEE5D-409F-C24C-A8B6-CDB3D5606978}" srcOrd="1" destOrd="0" presId="urn:microsoft.com/office/officeart/2008/layout/LinedList"/>
    <dgm:cxn modelId="{4DDB6D12-E20D-6940-B7B9-FE823606AB94}" type="presParOf" srcId="{5903C429-2120-9741-9E6C-9765385A43E5}" destId="{E8AF8C33-BE38-224C-A08F-291139013D27}" srcOrd="2" destOrd="0" presId="urn:microsoft.com/office/officeart/2008/layout/LinedList"/>
    <dgm:cxn modelId="{904EA3D2-E99D-DA48-9CF6-22DC5BEB608B}" type="presParOf" srcId="{5903C429-2120-9741-9E6C-9765385A43E5}" destId="{08C57132-D71F-FB41-BB77-1C11657A2B29}" srcOrd="3" destOrd="0" presId="urn:microsoft.com/office/officeart/2008/layout/LinedList"/>
    <dgm:cxn modelId="{949601F4-B36E-F74A-9BEF-D50CE8CE63DB}" type="presParOf" srcId="{08C57132-D71F-FB41-BB77-1C11657A2B29}" destId="{E8292749-EAA2-2F4E-8F5E-942A048528B6}" srcOrd="0" destOrd="0" presId="urn:microsoft.com/office/officeart/2008/layout/LinedList"/>
    <dgm:cxn modelId="{F0FB64B1-A50A-6B44-ADDF-2261C125DE0A}" type="presParOf" srcId="{08C57132-D71F-FB41-BB77-1C11657A2B29}" destId="{05EAB69F-0CAB-5842-A245-480F551BA091}" srcOrd="1" destOrd="0" presId="urn:microsoft.com/office/officeart/2008/layout/LinedList"/>
    <dgm:cxn modelId="{54F95EC6-4CB1-8D4A-9A7D-637B4CB120D9}" type="presParOf" srcId="{5903C429-2120-9741-9E6C-9765385A43E5}" destId="{5F82FB61-83E8-6B4E-BE4B-9CC3B195BFB2}" srcOrd="4" destOrd="0" presId="urn:microsoft.com/office/officeart/2008/layout/LinedList"/>
    <dgm:cxn modelId="{9E92A5FB-CB49-E940-96E1-6D269BFAF8CE}" type="presParOf" srcId="{5903C429-2120-9741-9E6C-9765385A43E5}" destId="{E69CFAAE-4FB3-524A-98ED-F94BC4E7671B}" srcOrd="5" destOrd="0" presId="urn:microsoft.com/office/officeart/2008/layout/LinedList"/>
    <dgm:cxn modelId="{01168704-A040-B740-8329-AC368AF3D1EB}" type="presParOf" srcId="{E69CFAAE-4FB3-524A-98ED-F94BC4E7671B}" destId="{3CEEE703-CB42-184E-8188-2137342A805E}" srcOrd="0" destOrd="0" presId="urn:microsoft.com/office/officeart/2008/layout/LinedList"/>
    <dgm:cxn modelId="{F5186573-9B0C-1745-9A9D-E9B8BB77A24D}" type="presParOf" srcId="{E69CFAAE-4FB3-524A-98ED-F94BC4E7671B}" destId="{9B0246C9-EE9C-F74A-B7C8-A9D864A6F655}" srcOrd="1" destOrd="0" presId="urn:microsoft.com/office/officeart/2008/layout/LinedList"/>
    <dgm:cxn modelId="{F7E65C9F-BA99-DB43-85B6-A41FA799C7D0}" type="presParOf" srcId="{5903C429-2120-9741-9E6C-9765385A43E5}" destId="{434C7982-4574-3948-98DE-19D9ACAB90FB}" srcOrd="6" destOrd="0" presId="urn:microsoft.com/office/officeart/2008/layout/LinedList"/>
    <dgm:cxn modelId="{70A1E5C7-4F1F-1845-8A68-AF7E7AC87261}" type="presParOf" srcId="{5903C429-2120-9741-9E6C-9765385A43E5}" destId="{552D80A5-2F73-EF44-9F1C-CF7B5E319168}" srcOrd="7" destOrd="0" presId="urn:microsoft.com/office/officeart/2008/layout/LinedList"/>
    <dgm:cxn modelId="{5EB14038-E400-1147-8D2C-F866DAAE2848}" type="presParOf" srcId="{552D80A5-2F73-EF44-9F1C-CF7B5E319168}" destId="{328522C7-BF14-344E-A134-7CCE50CC4409}" srcOrd="0" destOrd="0" presId="urn:microsoft.com/office/officeart/2008/layout/LinedList"/>
    <dgm:cxn modelId="{7B161F8D-6537-314B-9130-7A0AEF2C1601}" type="presParOf" srcId="{552D80A5-2F73-EF44-9F1C-CF7B5E319168}" destId="{495D074D-E841-4149-9706-21E28E42EDB7}" srcOrd="1" destOrd="0" presId="urn:microsoft.com/office/officeart/2008/layout/LinedList"/>
    <dgm:cxn modelId="{E44CCE54-CA35-D44C-85E3-8D5BE602DA41}" type="presParOf" srcId="{5903C429-2120-9741-9E6C-9765385A43E5}" destId="{09F65324-F560-7E41-BC75-95C05FB1D761}" srcOrd="8" destOrd="0" presId="urn:microsoft.com/office/officeart/2008/layout/LinedList"/>
    <dgm:cxn modelId="{6048593C-1182-0947-A044-42274AE199D2}" type="presParOf" srcId="{5903C429-2120-9741-9E6C-9765385A43E5}" destId="{1D274B7D-1501-9F45-9B6D-9DE8612DD6C4}" srcOrd="9" destOrd="0" presId="urn:microsoft.com/office/officeart/2008/layout/LinedList"/>
    <dgm:cxn modelId="{D58D5B88-8304-D84B-8092-09D0B93A80A3}" type="presParOf" srcId="{1D274B7D-1501-9F45-9B6D-9DE8612DD6C4}" destId="{CD475760-3A63-5647-8844-09E326D83805}" srcOrd="0" destOrd="0" presId="urn:microsoft.com/office/officeart/2008/layout/LinedList"/>
    <dgm:cxn modelId="{76929698-1896-3F42-84C0-C64D7FE4206D}" type="presParOf" srcId="{1D274B7D-1501-9F45-9B6D-9DE8612DD6C4}" destId="{B7BCF226-2626-3F46-819B-834E6FFF3D9C}" srcOrd="1" destOrd="0" presId="urn:microsoft.com/office/officeart/2008/layout/LinedList"/>
    <dgm:cxn modelId="{1E43FD28-AC93-744B-A6BA-FFFFA014BD23}" type="presParOf" srcId="{5903C429-2120-9741-9E6C-9765385A43E5}" destId="{50FE9168-4829-BC42-84D3-EBA46D9EA08A}" srcOrd="10" destOrd="0" presId="urn:microsoft.com/office/officeart/2008/layout/LinedList"/>
    <dgm:cxn modelId="{C070C7A8-FD1E-F04D-8AFA-66A9D4B3D1D4}" type="presParOf" srcId="{5903C429-2120-9741-9E6C-9765385A43E5}" destId="{6F97D001-5E41-5E4B-8BE5-4FEF9AD2CE5A}" srcOrd="11" destOrd="0" presId="urn:microsoft.com/office/officeart/2008/layout/LinedList"/>
    <dgm:cxn modelId="{0C3400E6-5ADA-AD4A-81C6-61EA4C44DB82}" type="presParOf" srcId="{6F97D001-5E41-5E4B-8BE5-4FEF9AD2CE5A}" destId="{4583AB2C-0CE0-1E4C-99A7-CB494E2816A9}" srcOrd="0" destOrd="0" presId="urn:microsoft.com/office/officeart/2008/layout/LinedList"/>
    <dgm:cxn modelId="{EBE563A4-D01F-B74C-B52D-E5B197D211FC}" type="presParOf" srcId="{6F97D001-5E41-5E4B-8BE5-4FEF9AD2CE5A}" destId="{3E2FBCC5-0D9C-264D-BEE4-E1BB805771BE}" srcOrd="1" destOrd="0" presId="urn:microsoft.com/office/officeart/2008/layout/LinedList"/>
    <dgm:cxn modelId="{6CABE12C-F0B8-4348-AC90-176F48F8C367}" type="presParOf" srcId="{5903C429-2120-9741-9E6C-9765385A43E5}" destId="{019AE582-C39F-B24E-AE0E-F4CC39699529}" srcOrd="12" destOrd="0" presId="urn:microsoft.com/office/officeart/2008/layout/LinedList"/>
    <dgm:cxn modelId="{1A90B5FB-FD0C-B047-BADA-B5A67FEE5F2C}" type="presParOf" srcId="{5903C429-2120-9741-9E6C-9765385A43E5}" destId="{8DEDFF8F-0435-1042-8A2A-45A276EB1D4C}" srcOrd="13" destOrd="0" presId="urn:microsoft.com/office/officeart/2008/layout/LinedList"/>
    <dgm:cxn modelId="{E6C359B1-D2A4-4744-B756-0523595AEDA4}" type="presParOf" srcId="{8DEDFF8F-0435-1042-8A2A-45A276EB1D4C}" destId="{8B733BD4-8CC9-6743-B9D3-3B97E6CA4558}" srcOrd="0" destOrd="0" presId="urn:microsoft.com/office/officeart/2008/layout/LinedList"/>
    <dgm:cxn modelId="{A4298542-A095-9E4D-9206-99D0DE0C4D47}" type="presParOf" srcId="{8DEDFF8F-0435-1042-8A2A-45A276EB1D4C}" destId="{B91EDC10-C88F-A545-ABF7-717ADD03E3C4}" srcOrd="1" destOrd="0" presId="urn:microsoft.com/office/officeart/2008/layout/LinedList"/>
    <dgm:cxn modelId="{961E57A4-9FD9-2B49-ABB6-7331AFD10FFD}" type="presParOf" srcId="{5903C429-2120-9741-9E6C-9765385A43E5}" destId="{06DCF75B-14D0-1948-A0EA-E44989BA5B3B}" srcOrd="14" destOrd="0" presId="urn:microsoft.com/office/officeart/2008/layout/LinedList"/>
    <dgm:cxn modelId="{9BCB1164-5EA8-3D47-AEF7-A37640B697B7}" type="presParOf" srcId="{5903C429-2120-9741-9E6C-9765385A43E5}" destId="{51595D6F-2C9D-A743-9103-F7CE0AC8C8E9}" srcOrd="15" destOrd="0" presId="urn:microsoft.com/office/officeart/2008/layout/LinedList"/>
    <dgm:cxn modelId="{A73773FF-4E3A-F246-A4BF-842CE4C1615E}" type="presParOf" srcId="{51595D6F-2C9D-A743-9103-F7CE0AC8C8E9}" destId="{97545F28-0281-8E45-AFB0-F2A26BDF1EFC}" srcOrd="0" destOrd="0" presId="urn:microsoft.com/office/officeart/2008/layout/LinedList"/>
    <dgm:cxn modelId="{33FEF519-E177-7B45-8D2D-14BF34917C87}" type="presParOf" srcId="{51595D6F-2C9D-A743-9103-F7CE0AC8C8E9}" destId="{0FD15456-2D66-B54B-BAD5-47841920231E}" srcOrd="1" destOrd="0" presId="urn:microsoft.com/office/officeart/2008/layout/LinedList"/>
    <dgm:cxn modelId="{6B992AE5-0003-3E4C-BC77-E7005391504C}" type="presParOf" srcId="{5903C429-2120-9741-9E6C-9765385A43E5}" destId="{A25A547C-A8B3-0541-B0ED-4E6C4B2BB3CC}" srcOrd="16" destOrd="0" presId="urn:microsoft.com/office/officeart/2008/layout/LinedList"/>
    <dgm:cxn modelId="{E92D1527-94C2-D348-ABD1-1D968F12ACFC}" type="presParOf" srcId="{5903C429-2120-9741-9E6C-9765385A43E5}" destId="{0EA1DDF6-FCFC-F243-A08C-EFD1AF4EDF53}" srcOrd="17" destOrd="0" presId="urn:microsoft.com/office/officeart/2008/layout/LinedList"/>
    <dgm:cxn modelId="{17AFC9C1-133A-984E-9A05-2740626307C7}" type="presParOf" srcId="{0EA1DDF6-FCFC-F243-A08C-EFD1AF4EDF53}" destId="{27CDEFC9-75BF-3F4F-80DB-5D987FF00DBE}" srcOrd="0" destOrd="0" presId="urn:microsoft.com/office/officeart/2008/layout/LinedList"/>
    <dgm:cxn modelId="{BDBEBF87-8316-C349-8B7C-B1BBC10D3418}" type="presParOf" srcId="{0EA1DDF6-FCFC-F243-A08C-EFD1AF4EDF53}" destId="{4FB3569D-230F-084E-A54E-40606F320825}" srcOrd="1" destOrd="0" presId="urn:microsoft.com/office/officeart/2008/layout/LinedList"/>
    <dgm:cxn modelId="{1EF29E93-E41A-5B4B-99CB-E637BB76ED3F}" type="presParOf" srcId="{5903C429-2120-9741-9E6C-9765385A43E5}" destId="{2C4E79D7-E258-E446-AC17-0946EC6EC9BC}" srcOrd="18" destOrd="0" presId="urn:microsoft.com/office/officeart/2008/layout/LinedList"/>
    <dgm:cxn modelId="{08A1D2E7-EF0B-FE4D-9EAC-E1BBD98A998F}" type="presParOf" srcId="{5903C429-2120-9741-9E6C-9765385A43E5}" destId="{FF634207-5BB9-D240-8637-F0603E64A508}" srcOrd="19" destOrd="0" presId="urn:microsoft.com/office/officeart/2008/layout/LinedList"/>
    <dgm:cxn modelId="{DCD09C68-3A19-CD46-B902-C1C1540AC2D3}" type="presParOf" srcId="{FF634207-5BB9-D240-8637-F0603E64A508}" destId="{DEA1E78A-F625-AB49-94AD-05F846BF3CB9}" srcOrd="0" destOrd="0" presId="urn:microsoft.com/office/officeart/2008/layout/LinedList"/>
    <dgm:cxn modelId="{0C65B527-8AA0-354F-94FB-BF2B5E396338}" type="presParOf" srcId="{FF634207-5BB9-D240-8637-F0603E64A508}" destId="{00E99D5C-2131-C841-AA17-4039FD8D698C}" srcOrd="1" destOrd="0" presId="urn:microsoft.com/office/officeart/2008/layout/LinedList"/>
    <dgm:cxn modelId="{D94073C6-B769-B34C-A950-304EE62028BA}" type="presParOf" srcId="{5903C429-2120-9741-9E6C-9765385A43E5}" destId="{16D7B010-99B8-DF42-83A9-759683F428C3}" srcOrd="20" destOrd="0" presId="urn:microsoft.com/office/officeart/2008/layout/LinedList"/>
    <dgm:cxn modelId="{4E23910F-DE88-A344-8AF1-45A8CE702ED6}" type="presParOf" srcId="{5903C429-2120-9741-9E6C-9765385A43E5}" destId="{2F056A38-E2CA-6742-BCF5-1528BDCA57B7}" srcOrd="21" destOrd="0" presId="urn:microsoft.com/office/officeart/2008/layout/LinedList"/>
    <dgm:cxn modelId="{9CFB6113-9877-A34D-94AD-6EE9B92E0E2E}" type="presParOf" srcId="{2F056A38-E2CA-6742-BCF5-1528BDCA57B7}" destId="{CB91DE28-5F00-A34F-9622-847EA005D19F}" srcOrd="0" destOrd="0" presId="urn:microsoft.com/office/officeart/2008/layout/LinedList"/>
    <dgm:cxn modelId="{C74356B1-3438-954B-B2BA-0998FE500BC2}" type="presParOf" srcId="{2F056A38-E2CA-6742-BCF5-1528BDCA57B7}" destId="{273A21E5-CF67-7442-B323-40C369EC6B75}" srcOrd="1" destOrd="0" presId="urn:microsoft.com/office/officeart/2008/layout/LinedList"/>
    <dgm:cxn modelId="{F020FDB6-DCCF-114F-8C53-CBD6AD73457A}" type="presParOf" srcId="{5903C429-2120-9741-9E6C-9765385A43E5}" destId="{416E9182-FA18-834A-9F74-2AC51A0C85A3}" srcOrd="22" destOrd="0" presId="urn:microsoft.com/office/officeart/2008/layout/LinedList"/>
    <dgm:cxn modelId="{EA4244F3-C8B3-D14A-BBE8-1859F39A05B6}" type="presParOf" srcId="{5903C429-2120-9741-9E6C-9765385A43E5}" destId="{24150092-7F72-104F-8A80-973153405D94}" srcOrd="23" destOrd="0" presId="urn:microsoft.com/office/officeart/2008/layout/LinedList"/>
    <dgm:cxn modelId="{74DFF823-B15C-7446-B298-2B746D6BE125}" type="presParOf" srcId="{24150092-7F72-104F-8A80-973153405D94}" destId="{3E7611A3-EE47-3441-8F45-8967ECC91A50}" srcOrd="0" destOrd="0" presId="urn:microsoft.com/office/officeart/2008/layout/LinedList"/>
    <dgm:cxn modelId="{96961798-245B-4E4E-A7B7-312718CE8E7C}" type="presParOf" srcId="{24150092-7F72-104F-8A80-973153405D94}" destId="{BC63BBF1-5613-4D4C-9850-CED0FA2A5185}" srcOrd="1" destOrd="0" presId="urn:microsoft.com/office/officeart/2008/layout/LinedList"/>
    <dgm:cxn modelId="{3578E074-E6DB-A64B-BC7D-5E0AF14481DC}" type="presParOf" srcId="{5903C429-2120-9741-9E6C-9765385A43E5}" destId="{AED83494-6B17-1541-B54F-5A6B54FAAF14}" srcOrd="24" destOrd="0" presId="urn:microsoft.com/office/officeart/2008/layout/LinedList"/>
    <dgm:cxn modelId="{9851E45B-2D48-A24A-BDDC-893193E0CF8F}" type="presParOf" srcId="{5903C429-2120-9741-9E6C-9765385A43E5}" destId="{76163714-319B-FE4E-9136-3B1F232CF9F9}" srcOrd="25" destOrd="0" presId="urn:microsoft.com/office/officeart/2008/layout/LinedList"/>
    <dgm:cxn modelId="{59CD86E9-F561-6642-965A-C25E9459D23B}" type="presParOf" srcId="{76163714-319B-FE4E-9136-3B1F232CF9F9}" destId="{70AD43DD-00AB-8F47-A623-4159292951BC}" srcOrd="0" destOrd="0" presId="urn:microsoft.com/office/officeart/2008/layout/LinedList"/>
    <dgm:cxn modelId="{71378BE2-12C4-3141-9735-2DBFCDD0C8B0}" type="presParOf" srcId="{76163714-319B-FE4E-9136-3B1F232CF9F9}" destId="{D19F7360-7E9A-1F41-A602-A0C20456BF5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0BEBA-F6C9-9F4D-9B16-CE0E095D69EF}" type="doc">
      <dgm:prSet loTypeId="urn:microsoft.com/office/officeart/2009/3/layout/StepUpProcess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C1EC216-D354-1343-B69C-816549350E72}">
      <dgm:prSet phldrT="[Testo]" custT="1"/>
      <dgm:spPr/>
      <dgm:t>
        <a:bodyPr/>
        <a:lstStyle/>
        <a:p>
          <a: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  <a:t>Start kaonic deuterium Run3</a:t>
          </a:r>
          <a:b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800" b="0" noProof="0" dirty="0">
              <a:latin typeface="Calibri" panose="020F0502020204030204" pitchFamily="34" charset="0"/>
              <a:cs typeface="Calibri" panose="020F0502020204030204" pitchFamily="34" charset="0"/>
            </a:rPr>
            <a:t>2024, January </a:t>
          </a:r>
        </a:p>
      </dgm:t>
    </dgm:pt>
    <dgm:pt modelId="{88CFBB18-B41F-0C44-B004-13D802BAF9B1}" type="parTrans" cxnId="{8F027E48-9C72-FC43-8616-7F9A95003F7E}">
      <dgm:prSet/>
      <dgm:spPr/>
      <dgm:t>
        <a:bodyPr/>
        <a:lstStyle/>
        <a:p>
          <a:endParaRPr lang="it-IT"/>
        </a:p>
      </dgm:t>
    </dgm:pt>
    <dgm:pt modelId="{1767E3C1-3747-0B49-90F0-42FF958696C3}" type="sibTrans" cxnId="{8F027E48-9C72-FC43-8616-7F9A95003F7E}">
      <dgm:prSet/>
      <dgm:spPr/>
      <dgm:t>
        <a:bodyPr/>
        <a:lstStyle/>
        <a:p>
          <a:endParaRPr lang="it-IT"/>
        </a:p>
      </dgm:t>
    </dgm:pt>
    <dgm:pt modelId="{7EC76DF1-871A-E24A-B1B1-67D66FD515E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  <a:t>End Run3</a:t>
          </a:r>
        </a:p>
        <a:p>
          <a:pPr>
            <a:lnSpc>
              <a:spcPct val="100000"/>
            </a:lnSpc>
          </a:pPr>
          <a:r>
            <a:rPr lang="en-US" sz="1800" b="0" noProof="0" dirty="0">
              <a:latin typeface="Calibri" panose="020F0502020204030204" pitchFamily="34" charset="0"/>
              <a:cs typeface="Calibri" panose="020F0502020204030204" pitchFamily="34" charset="0"/>
            </a:rPr>
            <a:t>2024</a:t>
          </a:r>
          <a:br>
            <a:rPr lang="en-US" sz="1800" b="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Total: 900 pb</a:t>
          </a:r>
          <a:r>
            <a:rPr lang="en-US" sz="18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-1</a:t>
          </a:r>
          <a:br>
            <a:rPr lang="en-US" sz="1800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(to ensure 800 pb</a:t>
          </a:r>
          <a:r>
            <a:rPr lang="en-US" sz="18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-1 </a:t>
          </a:r>
          <a:r>
            <a:rPr lang="en-US" sz="18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of useful data)</a:t>
          </a:r>
          <a:endParaRPr lang="en-US" sz="1800" b="0" noProof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E87577-2283-774E-B30A-064F9C78DF75}" type="parTrans" cxnId="{AB2199D1-8F8A-804E-9DA5-ED3CF53C6563}">
      <dgm:prSet/>
      <dgm:spPr/>
      <dgm:t>
        <a:bodyPr/>
        <a:lstStyle/>
        <a:p>
          <a:endParaRPr lang="it-IT"/>
        </a:p>
      </dgm:t>
    </dgm:pt>
    <dgm:pt modelId="{580436D5-40B2-D14E-B36F-4D3F453DD52A}" type="sibTrans" cxnId="{AB2199D1-8F8A-804E-9DA5-ED3CF53C6563}">
      <dgm:prSet/>
      <dgm:spPr/>
      <dgm:t>
        <a:bodyPr/>
        <a:lstStyle/>
        <a:p>
          <a:endParaRPr lang="it-IT"/>
        </a:p>
      </dgm:t>
    </dgm:pt>
    <dgm:pt modelId="{BE8D98CE-1CB4-2D47-8C21-256F7C86907B}">
      <dgm:prSet custT="1"/>
      <dgm:spPr/>
      <dgm:t>
        <a:bodyPr/>
        <a:lstStyle/>
        <a:p>
          <a: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  <a:t>Light kaonic atoms Run</a:t>
          </a:r>
          <a:b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  <a:t>(Li - Be - B)</a:t>
          </a:r>
        </a:p>
        <a:p>
          <a: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  <a:t>Extension of the SIDDHARTA-2 run, also as  post-calibration </a:t>
          </a:r>
          <a:b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CB19BA-00C5-A641-A63C-6E9C30811D48}" type="parTrans" cxnId="{6D6066DB-75EA-0C41-90F7-064F059CFF33}">
      <dgm:prSet/>
      <dgm:spPr/>
      <dgm:t>
        <a:bodyPr/>
        <a:lstStyle/>
        <a:p>
          <a:endParaRPr lang="it-IT"/>
        </a:p>
      </dgm:t>
    </dgm:pt>
    <dgm:pt modelId="{22C9E7C3-B024-0A43-9258-959FC8FC2B72}" type="sibTrans" cxnId="{6D6066DB-75EA-0C41-90F7-064F059CFF33}">
      <dgm:prSet/>
      <dgm:spPr/>
      <dgm:t>
        <a:bodyPr/>
        <a:lstStyle/>
        <a:p>
          <a:endParaRPr lang="it-IT"/>
        </a:p>
      </dgm:t>
    </dgm:pt>
    <dgm:pt modelId="{7D7663E3-11A9-7744-B373-33125A7C73A2}">
      <dgm:prSet phldrT="[Testo]" custT="1"/>
      <dgm:spPr/>
      <dgm:t>
        <a:bodyPr/>
        <a:lstStyle/>
        <a:p>
          <a:pPr>
            <a:lnSpc>
              <a:spcPct val="90000"/>
            </a:lnSpc>
          </a:pPr>
          <a:r>
            <a:rPr lang="en-US" sz="1800" b="1" noProof="0" dirty="0">
              <a:latin typeface="Calibri" panose="020F0502020204030204" pitchFamily="34" charset="0"/>
              <a:cs typeface="Calibri" panose="020F0502020204030204" pitchFamily="34" charset="0"/>
            </a:rPr>
            <a:t>End of kaonic deuterium Run2</a:t>
          </a:r>
        </a:p>
        <a:p>
          <a:pPr>
            <a:lnSpc>
              <a:spcPct val="100000"/>
            </a:lnSpc>
          </a:pPr>
          <a:r>
            <a:rPr lang="en-US" sz="1800" b="0" noProof="0" dirty="0">
              <a:latin typeface="Calibri" panose="020F0502020204030204" pitchFamily="34" charset="0"/>
              <a:cs typeface="Calibri" panose="020F0502020204030204" pitchFamily="34" charset="0"/>
            </a:rPr>
            <a:t>2023, December</a:t>
          </a:r>
          <a:br>
            <a:rPr lang="en-US" sz="1800" b="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Total: 500 pb</a:t>
          </a:r>
          <a:r>
            <a:rPr lang="en-US" sz="18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-1</a:t>
          </a:r>
        </a:p>
      </dgm:t>
    </dgm:pt>
    <dgm:pt modelId="{6786D6D9-A935-2E46-B2CE-E08FCE7ABEB3}" type="sibTrans" cxnId="{08233881-EA63-3B43-A057-3328AFC29692}">
      <dgm:prSet/>
      <dgm:spPr/>
      <dgm:t>
        <a:bodyPr/>
        <a:lstStyle/>
        <a:p>
          <a:endParaRPr lang="it-IT"/>
        </a:p>
      </dgm:t>
    </dgm:pt>
    <dgm:pt modelId="{1A883CD8-3BDA-CA41-9433-56BF80C06E6C}" type="parTrans" cxnId="{08233881-EA63-3B43-A057-3328AFC29692}">
      <dgm:prSet/>
      <dgm:spPr/>
      <dgm:t>
        <a:bodyPr/>
        <a:lstStyle/>
        <a:p>
          <a:endParaRPr lang="it-IT"/>
        </a:p>
      </dgm:t>
    </dgm:pt>
    <dgm:pt modelId="{060E0CBB-4083-C04F-835B-1299138AC5C7}" type="pres">
      <dgm:prSet presAssocID="{6F90BEBA-F6C9-9F4D-9B16-CE0E095D69EF}" presName="rootnode" presStyleCnt="0">
        <dgm:presLayoutVars>
          <dgm:chMax/>
          <dgm:chPref/>
          <dgm:dir/>
          <dgm:animLvl val="lvl"/>
        </dgm:presLayoutVars>
      </dgm:prSet>
      <dgm:spPr/>
    </dgm:pt>
    <dgm:pt modelId="{31A110D3-2703-EA4A-B9E8-4689F8F24736}" type="pres">
      <dgm:prSet presAssocID="{7D7663E3-11A9-7744-B373-33125A7C73A2}" presName="composite" presStyleCnt="0"/>
      <dgm:spPr/>
    </dgm:pt>
    <dgm:pt modelId="{A605956F-B76D-7244-8916-5FD44AC9C3A6}" type="pres">
      <dgm:prSet presAssocID="{7D7663E3-11A9-7744-B373-33125A7C73A2}" presName="LShape" presStyleLbl="alignNode1" presStyleIdx="0" presStyleCnt="7" custLinFactNeighborY="1324"/>
      <dgm:spPr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</dgm:pt>
    <dgm:pt modelId="{B6664E16-6555-7142-8A1C-38E589C3FD15}" type="pres">
      <dgm:prSet presAssocID="{7D7663E3-11A9-7744-B373-33125A7C73A2}" presName="ParentText" presStyleLbl="revTx" presStyleIdx="0" presStyleCnt="4" custScaleX="105383" custLinFactNeighborX="3334" custLinFactNeighborY="2526">
        <dgm:presLayoutVars>
          <dgm:chMax val="0"/>
          <dgm:chPref val="0"/>
          <dgm:bulletEnabled val="1"/>
        </dgm:presLayoutVars>
      </dgm:prSet>
      <dgm:spPr/>
    </dgm:pt>
    <dgm:pt modelId="{9505F5BA-F6D1-7143-925A-3F10A08F5949}" type="pres">
      <dgm:prSet presAssocID="{7D7663E3-11A9-7744-B373-33125A7C73A2}" presName="Triangle" presStyleLbl="alignNode1" presStyleIdx="1" presStyleCnt="7" custLinFactNeighborX="-5640" custLinFactNeighborY="43623"/>
      <dgm:spPr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</dgm:pt>
    <dgm:pt modelId="{560B651C-F9B1-5D46-9F7F-0C9F2B37E9B1}" type="pres">
      <dgm:prSet presAssocID="{6786D6D9-A935-2E46-B2CE-E08FCE7ABEB3}" presName="sibTrans" presStyleCnt="0"/>
      <dgm:spPr/>
    </dgm:pt>
    <dgm:pt modelId="{3AC12BDB-ABBE-C143-9732-AF74CF152C69}" type="pres">
      <dgm:prSet presAssocID="{6786D6D9-A935-2E46-B2CE-E08FCE7ABEB3}" presName="space" presStyleCnt="0"/>
      <dgm:spPr/>
    </dgm:pt>
    <dgm:pt modelId="{821EFC95-4E26-5540-950D-E663982562F5}" type="pres">
      <dgm:prSet presAssocID="{AC1EC216-D354-1343-B69C-816549350E72}" presName="composite" presStyleCnt="0"/>
      <dgm:spPr/>
    </dgm:pt>
    <dgm:pt modelId="{F2DF652F-FD55-D14E-A757-559C94091F01}" type="pres">
      <dgm:prSet presAssocID="{AC1EC216-D354-1343-B69C-816549350E72}" presName="LShape" presStyleLbl="alignNode1" presStyleIdx="2" presStyleCnt="7" custLinFactNeighborY="1324"/>
      <dgm:spPr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</dgm:pt>
    <dgm:pt modelId="{3893396E-B725-C645-946D-7CCB3CF58F51}" type="pres">
      <dgm:prSet presAssocID="{AC1EC216-D354-1343-B69C-816549350E72}" presName="ParentText" presStyleLbl="revTx" presStyleIdx="1" presStyleCnt="4" custScaleX="103473" custLinFactNeighborY="4270">
        <dgm:presLayoutVars>
          <dgm:chMax val="0"/>
          <dgm:chPref val="0"/>
          <dgm:bulletEnabled val="1"/>
        </dgm:presLayoutVars>
      </dgm:prSet>
      <dgm:spPr/>
    </dgm:pt>
    <dgm:pt modelId="{F28E866F-3BED-274E-87F9-A8710050AC3E}" type="pres">
      <dgm:prSet presAssocID="{AC1EC216-D354-1343-B69C-816549350E72}" presName="Triangle" presStyleLbl="alignNode1" presStyleIdx="3" presStyleCnt="7" custLinFactNeighborX="5888" custLinFactNeighborY="39625"/>
      <dgm:spPr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</dgm:pt>
    <dgm:pt modelId="{589C1C77-2D63-1646-AEA8-7A8C5FD5D4DC}" type="pres">
      <dgm:prSet presAssocID="{1767E3C1-3747-0B49-90F0-42FF958696C3}" presName="sibTrans" presStyleCnt="0"/>
      <dgm:spPr/>
    </dgm:pt>
    <dgm:pt modelId="{0464D29F-16CE-4246-9591-94E0CC41076B}" type="pres">
      <dgm:prSet presAssocID="{1767E3C1-3747-0B49-90F0-42FF958696C3}" presName="space" presStyleCnt="0"/>
      <dgm:spPr/>
    </dgm:pt>
    <dgm:pt modelId="{74FA47A6-2FA4-B14A-8367-2AE553676A40}" type="pres">
      <dgm:prSet presAssocID="{7EC76DF1-871A-E24A-B1B1-67D66FD515EF}" presName="composite" presStyleCnt="0"/>
      <dgm:spPr/>
    </dgm:pt>
    <dgm:pt modelId="{90863351-C4DB-0345-A9B1-10CF145EA70F}" type="pres">
      <dgm:prSet presAssocID="{7EC76DF1-871A-E24A-B1B1-67D66FD515EF}" presName="LShape" presStyleLbl="alignNode1" presStyleIdx="4" presStyleCnt="7" custScaleX="92571" custLinFactNeighborY="1324"/>
      <dgm:spPr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</dgm:pt>
    <dgm:pt modelId="{407D3069-60A3-DA44-85A4-0FF0040954B1}" type="pres">
      <dgm:prSet presAssocID="{7EC76DF1-871A-E24A-B1B1-67D66FD515EF}" presName="ParentText" presStyleLbl="revTx" presStyleIdx="2" presStyleCnt="4" custScaleX="117915" custScaleY="84178" custLinFactNeighborX="18256" custLinFactNeighborY="1406">
        <dgm:presLayoutVars>
          <dgm:chMax val="0"/>
          <dgm:chPref val="0"/>
          <dgm:bulletEnabled val="1"/>
        </dgm:presLayoutVars>
      </dgm:prSet>
      <dgm:spPr/>
    </dgm:pt>
    <dgm:pt modelId="{F9CDFA81-F673-9C4E-B8C8-64A4125B9E54}" type="pres">
      <dgm:prSet presAssocID="{7EC76DF1-871A-E24A-B1B1-67D66FD515EF}" presName="Triangle" presStyleLbl="alignNode1" presStyleIdx="5" presStyleCnt="7" custLinFactNeighborX="6635" custLinFactNeighborY="49446"/>
      <dgm:spPr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</dgm:pt>
    <dgm:pt modelId="{C30B121D-5DCD-634B-8BE0-0586DAD1AD41}" type="pres">
      <dgm:prSet presAssocID="{580436D5-40B2-D14E-B36F-4D3F453DD52A}" presName="sibTrans" presStyleCnt="0"/>
      <dgm:spPr/>
    </dgm:pt>
    <dgm:pt modelId="{B471568D-9ED5-CF43-81A8-D3152A18F2B0}" type="pres">
      <dgm:prSet presAssocID="{580436D5-40B2-D14E-B36F-4D3F453DD52A}" presName="space" presStyleCnt="0"/>
      <dgm:spPr/>
    </dgm:pt>
    <dgm:pt modelId="{06F8F694-5A65-074A-9105-6EA2E1EA605E}" type="pres">
      <dgm:prSet presAssocID="{BE8D98CE-1CB4-2D47-8C21-256F7C86907B}" presName="composite" presStyleCnt="0"/>
      <dgm:spPr/>
    </dgm:pt>
    <dgm:pt modelId="{16FED6F8-69DB-344C-9D2E-8B8362287FDE}" type="pres">
      <dgm:prSet presAssocID="{BE8D98CE-1CB4-2D47-8C21-256F7C86907B}" presName="LShape" presStyleLbl="alignNode1" presStyleIdx="6" presStyleCnt="7" custScaleX="99979" custLinFactNeighborX="-6224" custLinFactNeighborY="1324"/>
      <dgm:spPr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</dgm:spPr>
    </dgm:pt>
    <dgm:pt modelId="{31C4B762-7D8D-E641-9088-2269B1572C2B}" type="pres">
      <dgm:prSet presAssocID="{BE8D98CE-1CB4-2D47-8C21-256F7C86907B}" presName="ParentText" presStyleLbl="revTx" presStyleIdx="3" presStyleCnt="4" custScaleX="115722" custScaleY="97382" custLinFactNeighborX="-1049" custLinFactNeighborY="2159">
        <dgm:presLayoutVars>
          <dgm:chMax val="0"/>
          <dgm:chPref val="0"/>
          <dgm:bulletEnabled val="1"/>
        </dgm:presLayoutVars>
      </dgm:prSet>
      <dgm:spPr/>
    </dgm:pt>
  </dgm:ptLst>
  <dgm:cxnLst>
    <dgm:cxn modelId="{292E810E-CE2D-2545-A636-7A7C89EB581C}" type="presOf" srcId="{7D7663E3-11A9-7744-B373-33125A7C73A2}" destId="{B6664E16-6555-7142-8A1C-38E589C3FD15}" srcOrd="0" destOrd="0" presId="urn:microsoft.com/office/officeart/2009/3/layout/StepUpProcess"/>
    <dgm:cxn modelId="{AED92B48-A386-0D4C-A04F-6C3204E0DA2D}" type="presOf" srcId="{7EC76DF1-871A-E24A-B1B1-67D66FD515EF}" destId="{407D3069-60A3-DA44-85A4-0FF0040954B1}" srcOrd="0" destOrd="0" presId="urn:microsoft.com/office/officeart/2009/3/layout/StepUpProcess"/>
    <dgm:cxn modelId="{8F027E48-9C72-FC43-8616-7F9A95003F7E}" srcId="{6F90BEBA-F6C9-9F4D-9B16-CE0E095D69EF}" destId="{AC1EC216-D354-1343-B69C-816549350E72}" srcOrd="1" destOrd="0" parTransId="{88CFBB18-B41F-0C44-B004-13D802BAF9B1}" sibTransId="{1767E3C1-3747-0B49-90F0-42FF958696C3}"/>
    <dgm:cxn modelId="{08233881-EA63-3B43-A057-3328AFC29692}" srcId="{6F90BEBA-F6C9-9F4D-9B16-CE0E095D69EF}" destId="{7D7663E3-11A9-7744-B373-33125A7C73A2}" srcOrd="0" destOrd="0" parTransId="{1A883CD8-3BDA-CA41-9433-56BF80C06E6C}" sibTransId="{6786D6D9-A935-2E46-B2CE-E08FCE7ABEB3}"/>
    <dgm:cxn modelId="{CC57208E-0287-0C42-85A3-14F6E964CBE7}" type="presOf" srcId="{6F90BEBA-F6C9-9F4D-9B16-CE0E095D69EF}" destId="{060E0CBB-4083-C04F-835B-1299138AC5C7}" srcOrd="0" destOrd="0" presId="urn:microsoft.com/office/officeart/2009/3/layout/StepUpProcess"/>
    <dgm:cxn modelId="{7BD7AC9C-7604-2842-A2AD-B08A1B6F41B4}" type="presOf" srcId="{BE8D98CE-1CB4-2D47-8C21-256F7C86907B}" destId="{31C4B762-7D8D-E641-9088-2269B1572C2B}" srcOrd="0" destOrd="0" presId="urn:microsoft.com/office/officeart/2009/3/layout/StepUpProcess"/>
    <dgm:cxn modelId="{8365CBCB-5794-2B43-BDA5-1794FA3370A3}" type="presOf" srcId="{AC1EC216-D354-1343-B69C-816549350E72}" destId="{3893396E-B725-C645-946D-7CCB3CF58F51}" srcOrd="0" destOrd="0" presId="urn:microsoft.com/office/officeart/2009/3/layout/StepUpProcess"/>
    <dgm:cxn modelId="{AB2199D1-8F8A-804E-9DA5-ED3CF53C6563}" srcId="{6F90BEBA-F6C9-9F4D-9B16-CE0E095D69EF}" destId="{7EC76DF1-871A-E24A-B1B1-67D66FD515EF}" srcOrd="2" destOrd="0" parTransId="{F8E87577-2283-774E-B30A-064F9C78DF75}" sibTransId="{580436D5-40B2-D14E-B36F-4D3F453DD52A}"/>
    <dgm:cxn modelId="{6D6066DB-75EA-0C41-90F7-064F059CFF33}" srcId="{6F90BEBA-F6C9-9F4D-9B16-CE0E095D69EF}" destId="{BE8D98CE-1CB4-2D47-8C21-256F7C86907B}" srcOrd="3" destOrd="0" parTransId="{59CB19BA-00C5-A641-A63C-6E9C30811D48}" sibTransId="{22C9E7C3-B024-0A43-9258-959FC8FC2B72}"/>
    <dgm:cxn modelId="{878203BA-64C0-3D48-BD1B-7F77A26B352B}" type="presParOf" srcId="{060E0CBB-4083-C04F-835B-1299138AC5C7}" destId="{31A110D3-2703-EA4A-B9E8-4689F8F24736}" srcOrd="0" destOrd="0" presId="urn:microsoft.com/office/officeart/2009/3/layout/StepUpProcess"/>
    <dgm:cxn modelId="{CAC235FB-2250-8649-BDFA-4FBA1F5F798F}" type="presParOf" srcId="{31A110D3-2703-EA4A-B9E8-4689F8F24736}" destId="{A605956F-B76D-7244-8916-5FD44AC9C3A6}" srcOrd="0" destOrd="0" presId="urn:microsoft.com/office/officeart/2009/3/layout/StepUpProcess"/>
    <dgm:cxn modelId="{9EBD9CD3-D6CB-774E-9154-883C583DE38F}" type="presParOf" srcId="{31A110D3-2703-EA4A-B9E8-4689F8F24736}" destId="{B6664E16-6555-7142-8A1C-38E589C3FD15}" srcOrd="1" destOrd="0" presId="urn:microsoft.com/office/officeart/2009/3/layout/StepUpProcess"/>
    <dgm:cxn modelId="{CF1DADA4-6645-994E-ABA2-86D159FDFF7F}" type="presParOf" srcId="{31A110D3-2703-EA4A-B9E8-4689F8F24736}" destId="{9505F5BA-F6D1-7143-925A-3F10A08F5949}" srcOrd="2" destOrd="0" presId="urn:microsoft.com/office/officeart/2009/3/layout/StepUpProcess"/>
    <dgm:cxn modelId="{F0D6EA50-B038-D544-9309-391153D69587}" type="presParOf" srcId="{060E0CBB-4083-C04F-835B-1299138AC5C7}" destId="{560B651C-F9B1-5D46-9F7F-0C9F2B37E9B1}" srcOrd="1" destOrd="0" presId="urn:microsoft.com/office/officeart/2009/3/layout/StepUpProcess"/>
    <dgm:cxn modelId="{E763A9D4-74CD-ED4B-8C15-28D8A6DD4F45}" type="presParOf" srcId="{560B651C-F9B1-5D46-9F7F-0C9F2B37E9B1}" destId="{3AC12BDB-ABBE-C143-9732-AF74CF152C69}" srcOrd="0" destOrd="0" presId="urn:microsoft.com/office/officeart/2009/3/layout/StepUpProcess"/>
    <dgm:cxn modelId="{ED981D20-933C-9E46-91B9-6CEDC4BB71BC}" type="presParOf" srcId="{060E0CBB-4083-C04F-835B-1299138AC5C7}" destId="{821EFC95-4E26-5540-950D-E663982562F5}" srcOrd="2" destOrd="0" presId="urn:microsoft.com/office/officeart/2009/3/layout/StepUpProcess"/>
    <dgm:cxn modelId="{1C86233A-E516-D54F-8234-64DA36ADEF6E}" type="presParOf" srcId="{821EFC95-4E26-5540-950D-E663982562F5}" destId="{F2DF652F-FD55-D14E-A757-559C94091F01}" srcOrd="0" destOrd="0" presId="urn:microsoft.com/office/officeart/2009/3/layout/StepUpProcess"/>
    <dgm:cxn modelId="{A462FE56-7109-3741-B734-3D9681A61C35}" type="presParOf" srcId="{821EFC95-4E26-5540-950D-E663982562F5}" destId="{3893396E-B725-C645-946D-7CCB3CF58F51}" srcOrd="1" destOrd="0" presId="urn:microsoft.com/office/officeart/2009/3/layout/StepUpProcess"/>
    <dgm:cxn modelId="{220ECB51-B208-C84C-B762-49B4852D34DA}" type="presParOf" srcId="{821EFC95-4E26-5540-950D-E663982562F5}" destId="{F28E866F-3BED-274E-87F9-A8710050AC3E}" srcOrd="2" destOrd="0" presId="urn:microsoft.com/office/officeart/2009/3/layout/StepUpProcess"/>
    <dgm:cxn modelId="{C66632A3-1885-3848-995C-26DFB107081D}" type="presParOf" srcId="{060E0CBB-4083-C04F-835B-1299138AC5C7}" destId="{589C1C77-2D63-1646-AEA8-7A8C5FD5D4DC}" srcOrd="3" destOrd="0" presId="urn:microsoft.com/office/officeart/2009/3/layout/StepUpProcess"/>
    <dgm:cxn modelId="{C4E3E8FF-6566-C74C-85D6-8E79E4C358E6}" type="presParOf" srcId="{589C1C77-2D63-1646-AEA8-7A8C5FD5D4DC}" destId="{0464D29F-16CE-4246-9591-94E0CC41076B}" srcOrd="0" destOrd="0" presId="urn:microsoft.com/office/officeart/2009/3/layout/StepUpProcess"/>
    <dgm:cxn modelId="{8E184FDE-CE3D-A148-B8D0-3BBDC6B4D814}" type="presParOf" srcId="{060E0CBB-4083-C04F-835B-1299138AC5C7}" destId="{74FA47A6-2FA4-B14A-8367-2AE553676A40}" srcOrd="4" destOrd="0" presId="urn:microsoft.com/office/officeart/2009/3/layout/StepUpProcess"/>
    <dgm:cxn modelId="{78655E1A-1291-E649-AAD1-4B0FC0A14B69}" type="presParOf" srcId="{74FA47A6-2FA4-B14A-8367-2AE553676A40}" destId="{90863351-C4DB-0345-A9B1-10CF145EA70F}" srcOrd="0" destOrd="0" presId="urn:microsoft.com/office/officeart/2009/3/layout/StepUpProcess"/>
    <dgm:cxn modelId="{330D804B-0261-B34A-B4E6-A05019E85EFE}" type="presParOf" srcId="{74FA47A6-2FA4-B14A-8367-2AE553676A40}" destId="{407D3069-60A3-DA44-85A4-0FF0040954B1}" srcOrd="1" destOrd="0" presId="urn:microsoft.com/office/officeart/2009/3/layout/StepUpProcess"/>
    <dgm:cxn modelId="{30BBFD66-FBA9-E646-8A98-D7E1A4CE4458}" type="presParOf" srcId="{74FA47A6-2FA4-B14A-8367-2AE553676A40}" destId="{F9CDFA81-F673-9C4E-B8C8-64A4125B9E54}" srcOrd="2" destOrd="0" presId="urn:microsoft.com/office/officeart/2009/3/layout/StepUpProcess"/>
    <dgm:cxn modelId="{85DCE61F-1645-3C4B-BD59-4DDD12C69CC9}" type="presParOf" srcId="{060E0CBB-4083-C04F-835B-1299138AC5C7}" destId="{C30B121D-5DCD-634B-8BE0-0586DAD1AD41}" srcOrd="5" destOrd="0" presId="urn:microsoft.com/office/officeart/2009/3/layout/StepUpProcess"/>
    <dgm:cxn modelId="{D6E449D7-CF74-494C-93AB-C6DB107FC8F5}" type="presParOf" srcId="{C30B121D-5DCD-634B-8BE0-0586DAD1AD41}" destId="{B471568D-9ED5-CF43-81A8-D3152A18F2B0}" srcOrd="0" destOrd="0" presId="urn:microsoft.com/office/officeart/2009/3/layout/StepUpProcess"/>
    <dgm:cxn modelId="{76D96DAF-6BA7-FF45-BC72-FADAAA428C6C}" type="presParOf" srcId="{060E0CBB-4083-C04F-835B-1299138AC5C7}" destId="{06F8F694-5A65-074A-9105-6EA2E1EA605E}" srcOrd="6" destOrd="0" presId="urn:microsoft.com/office/officeart/2009/3/layout/StepUpProcess"/>
    <dgm:cxn modelId="{CCDAEA8D-FB4B-5549-8DB8-4E4E7C3A34D0}" type="presParOf" srcId="{06F8F694-5A65-074A-9105-6EA2E1EA605E}" destId="{16FED6F8-69DB-344C-9D2E-8B8362287FDE}" srcOrd="0" destOrd="0" presId="urn:microsoft.com/office/officeart/2009/3/layout/StepUpProcess"/>
    <dgm:cxn modelId="{746E1D0D-E5A6-BF48-827C-4643BDED9C05}" type="presParOf" srcId="{06F8F694-5A65-074A-9105-6EA2E1EA605E}" destId="{31C4B762-7D8D-E641-9088-2269B1572C2B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9E6EE-8ABA-CA49-946D-76D2A909F44D}">
      <dsp:nvSpPr>
        <dsp:cNvPr id="0" name=""/>
        <dsp:cNvSpPr/>
      </dsp:nvSpPr>
      <dsp:spPr>
        <a:xfrm>
          <a:off x="0" y="517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56F2-BE9B-EB4A-9DF7-09651005F371}">
      <dsp:nvSpPr>
        <dsp:cNvPr id="0" name=""/>
        <dsp:cNvSpPr/>
      </dsp:nvSpPr>
      <dsp:spPr>
        <a:xfrm>
          <a:off x="0" y="517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LNF-INFN, Frascati, Italy</a:t>
          </a:r>
          <a:endParaRPr lang="en-US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17"/>
        <a:ext cx="3665594" cy="326319"/>
      </dsp:txXfrm>
    </dsp:sp>
    <dsp:sp modelId="{E8AF8C33-BE38-224C-A08F-291139013D27}">
      <dsp:nvSpPr>
        <dsp:cNvPr id="0" name=""/>
        <dsp:cNvSpPr/>
      </dsp:nvSpPr>
      <dsp:spPr>
        <a:xfrm>
          <a:off x="0" y="32683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92749-EAA2-2F4E-8F5E-942A048528B6}">
      <dsp:nvSpPr>
        <dsp:cNvPr id="0" name=""/>
        <dsp:cNvSpPr/>
      </dsp:nvSpPr>
      <dsp:spPr>
        <a:xfrm>
          <a:off x="0" y="326836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SMI-ÖAW, Vienna, Austria</a:t>
          </a:r>
          <a:endParaRPr lang="en-US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26836"/>
        <a:ext cx="3665594" cy="326319"/>
      </dsp:txXfrm>
    </dsp:sp>
    <dsp:sp modelId="{5F82FB61-83E8-6B4E-BE4B-9CC3B195BFB2}">
      <dsp:nvSpPr>
        <dsp:cNvPr id="0" name=""/>
        <dsp:cNvSpPr/>
      </dsp:nvSpPr>
      <dsp:spPr>
        <a:xfrm>
          <a:off x="0" y="653155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EE703-CB42-184E-8188-2137342A805E}">
      <dsp:nvSpPr>
        <dsp:cNvPr id="0" name=""/>
        <dsp:cNvSpPr/>
      </dsp:nvSpPr>
      <dsp:spPr>
        <a:xfrm>
          <a:off x="0" y="653155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Politecnico</a:t>
          </a:r>
          <a:r>
            <a:rPr lang="en-GB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 Milano, Italy</a:t>
          </a:r>
          <a:endParaRPr lang="en-US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53155"/>
        <a:ext cx="3665594" cy="326319"/>
      </dsp:txXfrm>
    </dsp:sp>
    <dsp:sp modelId="{434C7982-4574-3948-98DE-19D9ACAB90FB}">
      <dsp:nvSpPr>
        <dsp:cNvPr id="0" name=""/>
        <dsp:cNvSpPr/>
      </dsp:nvSpPr>
      <dsp:spPr>
        <a:xfrm>
          <a:off x="0" y="979474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522C7-BF14-344E-A134-7CCE50CC4409}">
      <dsp:nvSpPr>
        <dsp:cNvPr id="0" name=""/>
        <dsp:cNvSpPr/>
      </dsp:nvSpPr>
      <dsp:spPr>
        <a:xfrm>
          <a:off x="0" y="979474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IFIN –HH, Bucharest, Romania</a:t>
          </a:r>
          <a:endParaRPr lang="en-US" sz="15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79474"/>
        <a:ext cx="3665594" cy="326319"/>
      </dsp:txXfrm>
    </dsp:sp>
    <dsp:sp modelId="{09F65324-F560-7E41-BC75-95C05FB1D761}">
      <dsp:nvSpPr>
        <dsp:cNvPr id="0" name=""/>
        <dsp:cNvSpPr/>
      </dsp:nvSpPr>
      <dsp:spPr>
        <a:xfrm>
          <a:off x="0" y="130579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75760-3A63-5647-8844-09E326D83805}">
      <dsp:nvSpPr>
        <dsp:cNvPr id="0" name=""/>
        <dsp:cNvSpPr/>
      </dsp:nvSpPr>
      <dsp:spPr>
        <a:xfrm>
          <a:off x="0" y="1305793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TUM, Munich, Germany</a:t>
          </a:r>
          <a:endParaRPr lang="en-US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305793"/>
        <a:ext cx="3665594" cy="326319"/>
      </dsp:txXfrm>
    </dsp:sp>
    <dsp:sp modelId="{50FE9168-4829-BC42-84D3-EBA46D9EA08A}">
      <dsp:nvSpPr>
        <dsp:cNvPr id="0" name=""/>
        <dsp:cNvSpPr/>
      </dsp:nvSpPr>
      <dsp:spPr>
        <a:xfrm>
          <a:off x="0" y="1632112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3AB2C-0CE0-1E4C-99A7-CB494E2816A9}">
      <dsp:nvSpPr>
        <dsp:cNvPr id="0" name=""/>
        <dsp:cNvSpPr/>
      </dsp:nvSpPr>
      <dsp:spPr>
        <a:xfrm>
          <a:off x="0" y="1632112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RIKEN, Japan</a:t>
          </a:r>
          <a:endParaRPr lang="en-US" sz="15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32112"/>
        <a:ext cx="3665594" cy="326319"/>
      </dsp:txXfrm>
    </dsp:sp>
    <dsp:sp modelId="{019AE582-C39F-B24E-AE0E-F4CC39699529}">
      <dsp:nvSpPr>
        <dsp:cNvPr id="0" name=""/>
        <dsp:cNvSpPr/>
      </dsp:nvSpPr>
      <dsp:spPr>
        <a:xfrm>
          <a:off x="0" y="1958431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33BD4-8CC9-6743-B9D3-3B97E6CA4558}">
      <dsp:nvSpPr>
        <dsp:cNvPr id="0" name=""/>
        <dsp:cNvSpPr/>
      </dsp:nvSpPr>
      <dsp:spPr>
        <a:xfrm>
          <a:off x="0" y="1958431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Tokyo, Japan</a:t>
          </a:r>
          <a:endParaRPr lang="en-US" sz="15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58431"/>
        <a:ext cx="3665594" cy="326319"/>
      </dsp:txXfrm>
    </dsp:sp>
    <dsp:sp modelId="{06DCF75B-14D0-1948-A0EA-E44989BA5B3B}">
      <dsp:nvSpPr>
        <dsp:cNvPr id="0" name=""/>
        <dsp:cNvSpPr/>
      </dsp:nvSpPr>
      <dsp:spPr>
        <a:xfrm>
          <a:off x="0" y="2284751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45F28-0281-8E45-AFB0-F2A26BDF1EFC}">
      <dsp:nvSpPr>
        <dsp:cNvPr id="0" name=""/>
        <dsp:cNvSpPr/>
      </dsp:nvSpPr>
      <dsp:spPr>
        <a:xfrm>
          <a:off x="0" y="2284751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Victoria Univ., Canada</a:t>
          </a:r>
          <a:endParaRPr lang="en-US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84751"/>
        <a:ext cx="3665594" cy="326319"/>
      </dsp:txXfrm>
    </dsp:sp>
    <dsp:sp modelId="{A25A547C-A8B3-0541-B0ED-4E6C4B2BB3CC}">
      <dsp:nvSpPr>
        <dsp:cNvPr id="0" name=""/>
        <dsp:cNvSpPr/>
      </dsp:nvSpPr>
      <dsp:spPr>
        <a:xfrm>
          <a:off x="0" y="2611070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DEFC9-75BF-3F4F-80DB-5D987FF00DBE}">
      <dsp:nvSpPr>
        <dsp:cNvPr id="0" name=""/>
        <dsp:cNvSpPr/>
      </dsp:nvSpPr>
      <dsp:spPr>
        <a:xfrm>
          <a:off x="0" y="2611070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Zagreb, Croatia</a:t>
          </a:r>
          <a:endParaRPr lang="en-US" sz="15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11070"/>
        <a:ext cx="3665594" cy="326319"/>
      </dsp:txXfrm>
    </dsp:sp>
    <dsp:sp modelId="{2C4E79D7-E258-E446-AC17-0946EC6EC9BC}">
      <dsp:nvSpPr>
        <dsp:cNvPr id="0" name=""/>
        <dsp:cNvSpPr/>
      </dsp:nvSpPr>
      <dsp:spPr>
        <a:xfrm>
          <a:off x="0" y="293738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1E78A-F625-AB49-94AD-05F846BF3CB9}">
      <dsp:nvSpPr>
        <dsp:cNvPr id="0" name=""/>
        <dsp:cNvSpPr/>
      </dsp:nvSpPr>
      <dsp:spPr>
        <a:xfrm>
          <a:off x="0" y="2937389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Helmholtz </a:t>
          </a:r>
          <a:r>
            <a:rPr lang="it-IT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Inst</a:t>
          </a:r>
          <a:r>
            <a:rPr lang="it-IT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Mainz, Germany</a:t>
          </a:r>
        </a:p>
      </dsp:txBody>
      <dsp:txXfrm>
        <a:off x="0" y="2937389"/>
        <a:ext cx="3665594" cy="326319"/>
      </dsp:txXfrm>
    </dsp:sp>
    <dsp:sp modelId="{16D7B010-99B8-DF42-83A9-759683F428C3}">
      <dsp:nvSpPr>
        <dsp:cNvPr id="0" name=""/>
        <dsp:cNvSpPr/>
      </dsp:nvSpPr>
      <dsp:spPr>
        <a:xfrm>
          <a:off x="0" y="3263708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1DE28-5F00-A34F-9622-847EA005D19F}">
      <dsp:nvSpPr>
        <dsp:cNvPr id="0" name=""/>
        <dsp:cNvSpPr/>
      </dsp:nvSpPr>
      <dsp:spPr>
        <a:xfrm>
          <a:off x="0" y="3263708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Univ. Jagiellonian Krakow, Poland</a:t>
          </a:r>
          <a:endParaRPr lang="en-US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263708"/>
        <a:ext cx="3665594" cy="326319"/>
      </dsp:txXfrm>
    </dsp:sp>
    <dsp:sp modelId="{416E9182-FA18-834A-9F74-2AC51A0C85A3}">
      <dsp:nvSpPr>
        <dsp:cNvPr id="0" name=""/>
        <dsp:cNvSpPr/>
      </dsp:nvSpPr>
      <dsp:spPr>
        <a:xfrm>
          <a:off x="0" y="3590027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11A3-EE47-3441-8F45-8967ECC91A50}">
      <dsp:nvSpPr>
        <dsp:cNvPr id="0" name=""/>
        <dsp:cNvSpPr/>
      </dsp:nvSpPr>
      <dsp:spPr>
        <a:xfrm>
          <a:off x="0" y="3590027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ELPH, Tohoku University</a:t>
          </a:r>
          <a:endParaRPr lang="en-US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90027"/>
        <a:ext cx="3665594" cy="326319"/>
      </dsp:txXfrm>
    </dsp:sp>
    <dsp:sp modelId="{AED83494-6B17-1541-B54F-5A6B54FAAF14}">
      <dsp:nvSpPr>
        <dsp:cNvPr id="0" name=""/>
        <dsp:cNvSpPr/>
      </dsp:nvSpPr>
      <dsp:spPr>
        <a:xfrm>
          <a:off x="0" y="391634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D43DD-00AB-8F47-A623-4159292951BC}">
      <dsp:nvSpPr>
        <dsp:cNvPr id="0" name=""/>
        <dsp:cNvSpPr/>
      </dsp:nvSpPr>
      <dsp:spPr>
        <a:xfrm>
          <a:off x="0" y="3916346"/>
          <a:ext cx="3665594" cy="326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CERN, </a:t>
          </a:r>
          <a:r>
            <a:rPr lang="it-IT" sz="15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Switzerland</a:t>
          </a:r>
          <a:endParaRPr lang="it-IT" sz="1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916346"/>
        <a:ext cx="3665594" cy="326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5956F-B76D-7244-8916-5FD44AC9C3A6}">
      <dsp:nvSpPr>
        <dsp:cNvPr id="0" name=""/>
        <dsp:cNvSpPr/>
      </dsp:nvSpPr>
      <dsp:spPr>
        <a:xfrm rot="5400000">
          <a:off x="363571" y="1105360"/>
          <a:ext cx="1081414" cy="1799449"/>
        </a:xfrm>
        <a:prstGeom prst="corner">
          <a:avLst>
            <a:gd name="adj1" fmla="val 16120"/>
            <a:gd name="adj2" fmla="val 16110"/>
          </a:avLst>
        </a:prstGeom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64E16-6555-7142-8A1C-38E589C3FD15}">
      <dsp:nvSpPr>
        <dsp:cNvPr id="0" name=""/>
        <dsp:cNvSpPr/>
      </dsp:nvSpPr>
      <dsp:spPr>
        <a:xfrm>
          <a:off x="193494" y="1664660"/>
          <a:ext cx="1712002" cy="1424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End of kaonic deuterium Run2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2023, December</a:t>
          </a:r>
          <a:br>
            <a:rPr lang="en-US" sz="1800" b="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Total: 500 pb</a:t>
          </a:r>
          <a:r>
            <a:rPr lang="en-US" sz="1800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-1</a:t>
          </a:r>
        </a:p>
      </dsp:txBody>
      <dsp:txXfrm>
        <a:off x="193494" y="1664660"/>
        <a:ext cx="1712002" cy="1424015"/>
      </dsp:txXfrm>
    </dsp:sp>
    <dsp:sp modelId="{9505F5BA-F6D1-7143-925A-3F10A08F5949}">
      <dsp:nvSpPr>
        <dsp:cNvPr id="0" name=""/>
        <dsp:cNvSpPr/>
      </dsp:nvSpPr>
      <dsp:spPr>
        <a:xfrm>
          <a:off x="1483802" y="1092277"/>
          <a:ext cx="306519" cy="306519"/>
        </a:xfrm>
        <a:prstGeom prst="triangle">
          <a:avLst>
            <a:gd name="adj" fmla="val 100000"/>
          </a:avLst>
        </a:prstGeom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DF652F-FD55-D14E-A757-559C94091F01}">
      <dsp:nvSpPr>
        <dsp:cNvPr id="0" name=""/>
        <dsp:cNvSpPr/>
      </dsp:nvSpPr>
      <dsp:spPr>
        <a:xfrm rot="5400000">
          <a:off x="2396066" y="613237"/>
          <a:ext cx="1081414" cy="1799449"/>
        </a:xfrm>
        <a:prstGeom prst="corner">
          <a:avLst>
            <a:gd name="adj1" fmla="val 16120"/>
            <a:gd name="adj2" fmla="val 16110"/>
          </a:avLst>
        </a:prstGeom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93396E-B725-C645-946D-7CCB3CF58F51}">
      <dsp:nvSpPr>
        <dsp:cNvPr id="0" name=""/>
        <dsp:cNvSpPr/>
      </dsp:nvSpPr>
      <dsp:spPr>
        <a:xfrm>
          <a:off x="2187341" y="1197372"/>
          <a:ext cx="1680973" cy="1424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Start kaonic deuterium Run3</a:t>
          </a:r>
          <a:b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2024, January </a:t>
          </a:r>
        </a:p>
      </dsp:txBody>
      <dsp:txXfrm>
        <a:off x="2187341" y="1197372"/>
        <a:ext cx="1680973" cy="1424015"/>
      </dsp:txXfrm>
    </dsp:sp>
    <dsp:sp modelId="{F28E866F-3BED-274E-87F9-A8710050AC3E}">
      <dsp:nvSpPr>
        <dsp:cNvPr id="0" name=""/>
        <dsp:cNvSpPr/>
      </dsp:nvSpPr>
      <dsp:spPr>
        <a:xfrm>
          <a:off x="3551632" y="587900"/>
          <a:ext cx="306519" cy="306519"/>
        </a:xfrm>
        <a:prstGeom prst="triangle">
          <a:avLst>
            <a:gd name="adj" fmla="val 100000"/>
          </a:avLst>
        </a:prstGeom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863351-C4DB-0345-A9B1-10CF145EA70F}">
      <dsp:nvSpPr>
        <dsp:cNvPr id="0" name=""/>
        <dsp:cNvSpPr/>
      </dsp:nvSpPr>
      <dsp:spPr>
        <a:xfrm rot="5400000">
          <a:off x="4395577" y="300608"/>
          <a:ext cx="1081414" cy="1665767"/>
        </a:xfrm>
        <a:prstGeom prst="corner">
          <a:avLst>
            <a:gd name="adj1" fmla="val 16120"/>
            <a:gd name="adj2" fmla="val 16110"/>
          </a:avLst>
        </a:prstGeom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7D3069-60A3-DA44-85A4-0FF0040954B1}">
      <dsp:nvSpPr>
        <dsp:cNvPr id="0" name=""/>
        <dsp:cNvSpPr/>
      </dsp:nvSpPr>
      <dsp:spPr>
        <a:xfrm>
          <a:off x="4366122" y="889773"/>
          <a:ext cx="1915591" cy="1198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End Run3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2024</a:t>
          </a:r>
          <a:br>
            <a:rPr lang="en-US" sz="1800" b="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Total: 900 pb</a:t>
          </a:r>
          <a:r>
            <a:rPr lang="en-US" sz="1800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-1</a:t>
          </a:r>
          <a:br>
            <a:rPr lang="en-US" sz="1800" kern="1200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kern="12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(to ensure 800 pb</a:t>
          </a:r>
          <a:r>
            <a:rPr lang="en-US" sz="1800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-1 </a:t>
          </a:r>
          <a:r>
            <a:rPr lang="en-US" sz="1800" kern="12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of useful data)</a:t>
          </a:r>
          <a:endParaRPr lang="en-US" sz="1800" b="0" kern="1200" noProof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366122" y="889773"/>
        <a:ext cx="1915591" cy="1198707"/>
      </dsp:txXfrm>
    </dsp:sp>
    <dsp:sp modelId="{F9CDFA81-F673-9C4E-B8C8-64A4125B9E54}">
      <dsp:nvSpPr>
        <dsp:cNvPr id="0" name=""/>
        <dsp:cNvSpPr/>
      </dsp:nvSpPr>
      <dsp:spPr>
        <a:xfrm>
          <a:off x="5553433" y="238534"/>
          <a:ext cx="306519" cy="306519"/>
        </a:xfrm>
        <a:prstGeom prst="triangle">
          <a:avLst>
            <a:gd name="adj" fmla="val 100000"/>
          </a:avLst>
        </a:prstGeom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FED6F8-69DB-344C-9D2E-8B8362287FDE}">
      <dsp:nvSpPr>
        <dsp:cNvPr id="0" name=""/>
        <dsp:cNvSpPr/>
      </dsp:nvSpPr>
      <dsp:spPr>
        <a:xfrm rot="5400000">
          <a:off x="6348869" y="-239525"/>
          <a:ext cx="1081414" cy="1799071"/>
        </a:xfrm>
        <a:prstGeom prst="corner">
          <a:avLst>
            <a:gd name="adj1" fmla="val 16120"/>
            <a:gd name="adj2" fmla="val 16110"/>
          </a:avLst>
        </a:prstGeom>
        <a:gradFill flip="none" rotWithShape="1">
          <a:gsLst>
            <a:gs pos="100000">
              <a:srgbClr val="FFA109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 w="12700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C4B762-7D8D-E641-9088-2269B1572C2B}">
      <dsp:nvSpPr>
        <dsp:cNvPr id="0" name=""/>
        <dsp:cNvSpPr/>
      </dsp:nvSpPr>
      <dsp:spPr>
        <a:xfrm>
          <a:off x="6135604" y="332999"/>
          <a:ext cx="1879964" cy="138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Light kaonic atoms Run</a:t>
          </a:r>
          <a:b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(Li - Be - B)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Extension of the SIDDHARTA-2 run, also as  post-calibration </a:t>
          </a:r>
          <a:br>
            <a:rPr lang="en-US" sz="18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en-US" sz="18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35604" y="332999"/>
        <a:ext cx="1879964" cy="1386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11AB5-4A7D-904C-AAC4-51A796723E2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0CF18-6A99-044F-9E7E-6677AD023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9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4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C3846-8D4C-4326-8BC7-9B455A036298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8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A61CBA0B-5406-BDCE-3E9E-464C7C925A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402D800D-739A-44F7-BC17-5CD7CF72F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en-US"/>
              <a:t>Gewicht = 410 g</a:t>
            </a:r>
          </a:p>
        </p:txBody>
      </p:sp>
    </p:spTree>
    <p:extLst>
      <p:ext uri="{BB962C8B-B14F-4D97-AF65-F5344CB8AC3E}">
        <p14:creationId xmlns:p14="http://schemas.microsoft.com/office/powerpoint/2010/main" val="130759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A665B01-8098-A816-5442-90491902C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A092CC-F1AD-4129-A19E-9E53DF6037CC}" type="slidenum">
              <a:rPr kumimoji="0" lang="it-I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521A2453-B397-502F-6CFC-DBF3ED274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ABEB3CEB-F24E-2BA9-AD35-05CB6335C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6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CF18-6A99-044F-9E7E-6677AD023C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Helvetic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6859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90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9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4778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F8EA-D588-4F93-AC5D-C975090AF2BA}" type="datetime1">
              <a:rPr lang="en-GB" smtClean="0"/>
              <a:t>12/01/2024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2505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C5E5C-571A-4FC6-9ABA-1CEC1BA6322D}" type="datetime1">
              <a:rPr lang="en-GB" smtClean="0"/>
              <a:t>12/01/2024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2979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DD1A-F933-48D9-85A6-69CBFC137218}" type="datetime1">
              <a:rPr lang="en-GB" smtClean="0"/>
              <a:t>12/01/2024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051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18EC-04B1-4314-91EE-79A18789332B}" type="datetime1">
              <a:rPr lang="en-GB" smtClean="0"/>
              <a:t>12/01/2024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2126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D376-66C1-458A-AE2D-84CE030D0A3F}" type="datetime1">
              <a:rPr lang="en-GB" smtClean="0"/>
              <a:t>12/01/2024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2018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2468-1BFE-4321-BCC9-4F8ACD6BDDEE}" type="datetime1">
              <a:rPr lang="en-GB" smtClean="0"/>
              <a:t>12/01/2024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7424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8B1D-4184-4525-B3A3-A760176050D5}" type="datetime1">
              <a:rPr lang="en-GB" smtClean="0"/>
              <a:t>12/01/2024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3426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B1C63-4DE6-4BCF-A065-4CF8D1FB194C}" type="datetime1">
              <a:rPr lang="en-GB" smtClean="0"/>
              <a:t>12/01/2024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8666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1990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515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74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175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8228763" cy="397748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7632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397748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397748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5042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4738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72" y="273352"/>
            <a:ext cx="8228763" cy="530864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8352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397748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172" y="3682251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425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397748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27" y="3682251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7410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72" y="3682251"/>
            <a:ext cx="8228763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6067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8763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72" y="3682251"/>
            <a:ext cx="8228763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3594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172" y="3682251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3927" y="3682251"/>
            <a:ext cx="401560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8299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72" y="89485"/>
            <a:ext cx="8228763" cy="15130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5325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264931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388" y="1604514"/>
            <a:ext cx="264931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277" y="1604514"/>
            <a:ext cx="264931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172" y="3682251"/>
            <a:ext cx="264931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388" y="3682251"/>
            <a:ext cx="264931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1277" y="3682251"/>
            <a:ext cx="2649310" cy="1897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87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654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E72A6F-FEA2-C79C-5903-623BD0007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5C0E-9703-4FDD-9375-947EBD18058E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78C459-FEDB-1B0E-2D8D-6C3D414F4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104B52-B52F-0AE0-B43C-241E112A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BE4E-7592-45A0-B237-AC78A65640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8357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>
            <a:off x="401836" y="3929063"/>
            <a:ext cx="8350158" cy="2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401836" y="401836"/>
            <a:ext cx="8340328" cy="3643313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8508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3991570"/>
            <a:ext cx="8340328" cy="22949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6378" y="6461126"/>
            <a:ext cx="270908" cy="2757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051719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stract background with layers of red and white rectangles"/>
          <p:cNvSpPr>
            <a:spLocks noGrp="1"/>
          </p:cNvSpPr>
          <p:nvPr>
            <p:ph type="pic" idx="21"/>
          </p:nvPr>
        </p:nvSpPr>
        <p:spPr>
          <a:xfrm>
            <a:off x="-17859" y="-794742"/>
            <a:ext cx="9172576" cy="99656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22"/>
          </p:nvPr>
        </p:nvSpPr>
        <p:spPr>
          <a:xfrm>
            <a:off x="0" y="3812977"/>
            <a:ext cx="9144000" cy="2536031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sym typeface="DIN Alternate Bold"/>
              </a:defRPr>
            </a:lvl1pPr>
          </a:lstStyle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3" name="Line"/>
          <p:cNvSpPr/>
          <p:nvPr/>
        </p:nvSpPr>
        <p:spPr>
          <a:xfrm flipV="1">
            <a:off x="401836" y="5357810"/>
            <a:ext cx="8349258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01836" y="3911203"/>
            <a:ext cx="8340328" cy="1553766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8508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5393531"/>
            <a:ext cx="8340328" cy="86618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9163" y="6465094"/>
            <a:ext cx="270908" cy="2757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90519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01836" y="401836"/>
            <a:ext cx="8340328" cy="3643313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8508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2801" y="6461126"/>
            <a:ext cx="270908" cy="27571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26719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bstract background with overlapping blue, green, and white circles of different sizes"/>
          <p:cNvSpPr>
            <a:spLocks noGrp="1"/>
          </p:cNvSpPr>
          <p:nvPr>
            <p:ph type="pic" idx="21"/>
          </p:nvPr>
        </p:nvSpPr>
        <p:spPr>
          <a:xfrm>
            <a:off x="2946797" y="-8930"/>
            <a:ext cx="6875859" cy="68758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Line"/>
          <p:cNvSpPr/>
          <p:nvPr/>
        </p:nvSpPr>
        <p:spPr>
          <a:xfrm flipV="1">
            <a:off x="401836" y="5357812"/>
            <a:ext cx="4536281" cy="2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01836" y="401836"/>
            <a:ext cx="4536281" cy="5072063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8508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5393531"/>
            <a:ext cx="4536281" cy="95547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9163" y="6465094"/>
            <a:ext cx="270908" cy="2757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306241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/>
        </p:nvSpPr>
        <p:spPr>
          <a:xfrm>
            <a:off x="401836" y="1107281"/>
            <a:ext cx="834032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546298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401836" y="1107281"/>
            <a:ext cx="834032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99223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bstract background with layers of red and white rectangles"/>
          <p:cNvSpPr>
            <a:spLocks noGrp="1"/>
          </p:cNvSpPr>
          <p:nvPr>
            <p:ph type="pic" idx="21"/>
          </p:nvPr>
        </p:nvSpPr>
        <p:spPr>
          <a:xfrm>
            <a:off x="-142875" y="-8930"/>
            <a:ext cx="6328691" cy="68758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ine"/>
          <p:cNvSpPr/>
          <p:nvPr/>
        </p:nvSpPr>
        <p:spPr>
          <a:xfrm>
            <a:off x="4938117" y="1107281"/>
            <a:ext cx="3795117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pPr defTabSz="321457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4938117" y="508992"/>
            <a:ext cx="3795117" cy="50899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938117" y="1268016"/>
            <a:ext cx="3795117" cy="5080992"/>
          </a:xfrm>
          <a:prstGeom prst="rect">
            <a:avLst/>
          </a:prstGeom>
        </p:spPr>
        <p:txBody>
          <a:bodyPr/>
          <a:lstStyle>
            <a:lvl1pPr marL="285740" indent="-285740">
              <a:defRPr sz="1969"/>
            </a:lvl1pPr>
            <a:lvl2pPr marL="571480" indent="-285740">
              <a:defRPr sz="1969"/>
            </a:lvl2pPr>
            <a:lvl3pPr marL="857220" indent="-285740">
              <a:defRPr sz="1969"/>
            </a:lvl3pPr>
            <a:lvl4pPr marL="1142959" indent="-285740">
              <a:defRPr sz="1969"/>
            </a:lvl4pPr>
            <a:lvl5pPr marL="1428699" indent="-285740"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44194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05400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bstract background with layers of red and white rectangles"/>
          <p:cNvSpPr>
            <a:spLocks noGrp="1"/>
          </p:cNvSpPr>
          <p:nvPr>
            <p:ph type="pic" idx="21"/>
          </p:nvPr>
        </p:nvSpPr>
        <p:spPr>
          <a:xfrm>
            <a:off x="401836" y="357188"/>
            <a:ext cx="5241727" cy="56949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Abstract background with overlapping green and yellow shapes"/>
          <p:cNvSpPr>
            <a:spLocks noGrp="1"/>
          </p:cNvSpPr>
          <p:nvPr>
            <p:ph type="pic" sz="quarter" idx="22"/>
          </p:nvPr>
        </p:nvSpPr>
        <p:spPr>
          <a:xfrm>
            <a:off x="5585672" y="298450"/>
            <a:ext cx="3709087" cy="32057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Abstract background with overlapping blue, green, and white circles of different sizes"/>
          <p:cNvSpPr>
            <a:spLocks noGrp="1"/>
          </p:cNvSpPr>
          <p:nvPr>
            <p:ph type="pic" sz="quarter" idx="23"/>
          </p:nvPr>
        </p:nvSpPr>
        <p:spPr>
          <a:xfrm>
            <a:off x="5697141" y="3000375"/>
            <a:ext cx="3143250" cy="3143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5661422"/>
            <a:ext cx="8340328" cy="9376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84"/>
              </a:spcBef>
              <a:buSzTx/>
              <a:buFontTx/>
              <a:buNone/>
              <a:defRPr sz="1969" i="1" spc="20"/>
            </a:lvl1pPr>
            <a:lvl2pPr marL="0" indent="0">
              <a:spcBef>
                <a:spcPts val="984"/>
              </a:spcBef>
              <a:buSzTx/>
              <a:buFontTx/>
              <a:buNone/>
              <a:defRPr sz="1969" i="1" spc="20"/>
            </a:lvl2pPr>
            <a:lvl3pPr marL="0" indent="0">
              <a:spcBef>
                <a:spcPts val="984"/>
              </a:spcBef>
              <a:buSzTx/>
              <a:buFontTx/>
              <a:buNone/>
              <a:defRPr sz="1969" i="1" spc="20"/>
            </a:lvl3pPr>
            <a:lvl4pPr marL="0" indent="0">
              <a:spcBef>
                <a:spcPts val="984"/>
              </a:spcBef>
              <a:buSzTx/>
              <a:buFontTx/>
              <a:buNone/>
              <a:defRPr sz="1969" i="1" spc="20"/>
            </a:lvl4pPr>
            <a:lvl5pPr marL="0" indent="0">
              <a:spcBef>
                <a:spcPts val="984"/>
              </a:spcBef>
              <a:buSzTx/>
              <a:buFontTx/>
              <a:buNone/>
              <a:defRPr sz="1969" i="1" spc="2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6410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357188" y="1385929"/>
            <a:ext cx="839975" cy="195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4765"/>
              <a:t>“</a:t>
            </a:r>
          </a:p>
        </p:txBody>
      </p:sp>
      <p:sp>
        <p:nvSpPr>
          <p:cNvPr id="102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1366242" y="2721471"/>
            <a:ext cx="7375922" cy="6219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125"/>
              </a:spcBef>
              <a:buSzTx/>
              <a:buFontTx/>
              <a:buNone/>
              <a:defRPr sz="3375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1366242" y="5464969"/>
            <a:ext cx="7375922" cy="4895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125"/>
              </a:spcBef>
              <a:buSzTx/>
              <a:buFontTx/>
              <a:buNone/>
              <a:defRPr sz="3375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4467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43DEA9-7DCF-B0CE-3E6B-736D122E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F2C7D-22FB-406F-8882-78D8903C38BD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3368E3-0F82-4FE5-C595-F4BEC36F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3D11F5-2BF5-FB9A-6E90-75F7D951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8B571-7CA6-4BCA-86A9-7218FDEFDA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1572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Abstract background with layers of red and white rectangles"/>
          <p:cNvSpPr>
            <a:spLocks noGrp="1"/>
          </p:cNvSpPr>
          <p:nvPr>
            <p:ph type="pic" idx="21"/>
          </p:nvPr>
        </p:nvSpPr>
        <p:spPr>
          <a:xfrm>
            <a:off x="-44649" y="-98226"/>
            <a:ext cx="9242227" cy="100412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150359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739459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2B039-9DB0-CEE5-61F0-BBA74D1CF6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F9EBDC-79D5-ADB5-1167-3C2D6EDD1B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52BAF8-DB74-8F1D-502E-A862A5569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50580-5F7F-4A6C-AFF7-17F8585AA90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026138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787D8D-5C84-EEDE-5146-2769898CB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3B5FC-D7DC-6987-3F93-CA67D21E1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330FD8-890D-3FE2-04E2-C36FEE340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D5F64-31A0-4447-96A3-D60C632D141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822961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DA35D-C270-6F06-4059-6C6FB2425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645EF4-13DD-E63C-C944-1967CAA4F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72705F-408D-E531-6819-6048E1756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FC8B9-DB3C-44B4-AB61-19B88EC610D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231870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63D9B0-D001-40F2-F5C8-34ECD8574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053D6-B773-33E5-2CBE-44EB92B19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6859F-EF7C-AC26-267B-EC25F29C67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B309-BF4E-4595-B610-DB7B8CBB48D5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202443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F905549-DF83-C58D-5B9E-ADEFAC3839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058DB41-88E4-796D-FAB3-8E252B008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3E51A9-F303-F6C7-A694-AC0D96E14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90B93-C73D-4DDA-8456-DBBDE2A2BD1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288401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5081305-4B29-380B-B804-00CF1DD78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BB2F74-870E-EC98-B715-CE17C939D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403C97-911F-421B-0232-CC5D087419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5FBAD-6B17-4BB9-B9A0-439B8E2F678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798048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1025FC-D2A7-204F-8EFF-F0A930C13F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A76BDD-A14E-06D2-6CDA-D93AC865D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025432-C563-EF0B-450F-163AEC7A78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47E60-4BEF-45E0-9014-0F6DA2925F3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713689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D3988-CCC2-E6AE-D66D-81656EB3BC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9C6F1-B5EE-6B89-7826-9E491ADC09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9042C7-DD0A-FB63-0220-23C44DEF64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40B9F-0D29-49C4-B9DA-A866FEFD516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11694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6F1D75-D985-E17F-57CB-60ED9EB6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DC649-F050-4052-8F2B-CAE47B354ABA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E7E501-726A-069A-BD1C-898D2F9C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9DDBE3-923B-5926-7B38-4F756B07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865DC-1828-46EC-9BF7-458491CFEA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2886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0664E-5315-2FDD-D307-DF7C88DF7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F438F-B4C8-5A68-C39F-94D62E7BF0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1410E-7A38-1460-E771-0EBB698724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48230-BC56-4611-AC76-F44B373FB43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600012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053501-9102-D8F8-E458-C2B2A3235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D428E2-22DE-83E6-14E6-FAD1C6C49E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0C476D-CFD7-2BE4-06A8-7AE5868C9C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B86B4-9BD8-473B-B02D-74C157A827C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560883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B8D004-8D41-5EB1-82C8-AEA327835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03C6F2-411B-8AEB-E861-823BCAC3E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79BEBF-AB78-CE09-6B73-580C02DCD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FFDA6-5B6F-4B13-97F0-970068FFCE0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43000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4A58D41-4B39-B908-49EB-73C927BD31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B2831A-7315-64D8-7483-2728D65671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A2594D-FE88-E274-E1E2-9945F2C9AC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8A4EF-D61E-4B40-B2B4-13ACC0FB96E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135308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A95B6E-640F-4F14-4C73-205D2C8A8A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0A85AE-CEEB-99A6-4129-67C0E0B71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646C39-1DF6-C428-D5D6-5FCA025A7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B1510-3BEF-44A9-8F67-523A8685BB7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852181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94E14-A17D-1C82-E2D8-196F675AE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552006-A63A-4239-F620-3079706F6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B73E6E-A90F-0BA5-467F-52AE826B00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5AC8D-6563-4F47-9C6F-83AB3FC2B81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280318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B9130329-198C-4ABF-779F-FB9B6C1DC06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F72D-6545-4305-9582-CE1D18535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467176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887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1814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130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636C62D-97D3-1603-F250-405223CC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45566-B677-444F-A8C3-C7D5D1B1A467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344F52C9-F5FC-39C7-3DA0-0B787242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A46ED4E-30C9-15FB-18F0-8A4F8478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B2D5-9E27-4C74-A966-FC8655A638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568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4737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0749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3777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5810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214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0965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6997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016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46708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74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FD4C571-A3B2-4889-8ECB-621D587B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B4EA1-171B-4443-BD6E-4F60D0263F5D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7F09354-1BC8-4EC5-E6BE-1ACE2E99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A23AF11-409A-4430-801F-B1C4B2B54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23551-9F17-46ED-A357-B4C60B60C1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546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3836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3891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006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8307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F338729-7B57-CA44-8AE8-A28CBFDAD865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095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A988-3F36-E145-9EEE-22942149BB33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083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F2D2A8F-CE76-7844-B8AB-B9C59956E42F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11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B384-B93F-B24D-A845-122E63273068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66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0D9D0-858C-B14A-9096-3082F52541B9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868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685-C997-0346-B71F-01099A69D048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AF3B300-91A1-9A58-31D7-F60E59F7D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45A0-5D56-4967-9841-DBDA36C7B273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E4EA731-BD82-7010-B7B0-1BDA2F04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40C7314-2A36-2DE5-14A8-06D6413A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E134D-3CE3-44D0-88E5-DB8273C636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91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3B26-29AC-6145-8FA9-78A5E59E6DBC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509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51B42ED-3737-F04F-9E0D-9001FADEDFF5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65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E5731-7F2D-F747-AD3B-C698586E8757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780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F3E1-F394-0B42-8997-20B5BB9B01D4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350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40CD20C-0473-AC46-8E00-F46E22E326A6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259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98C14D-4333-441C-9719-8F071665D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E5B50-8FA9-44ED-A3D5-1CE607A7CDBA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FB487C-C033-4BB7-943F-9B319F7AF5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EAE0CD-5C86-445E-8C95-A3ED1AB085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E0255-EAFA-4893-B2B7-2408B41E56D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574376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40A1CE-4516-4DF4-8C85-CCD5D4743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C2DE9-AFEF-4E7D-8473-13C76D7A8B4F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47AC0F-E223-4F9A-B548-95AF59789F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861690-D771-4984-A5F2-BE310D1B3B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8DF04-2F38-4F0E-B5F1-C8A15E1F783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416088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82023E-EEEC-44A7-B5B7-2C46745E7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CDA4F-A1F1-4062-96DB-9B2E72305EF7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59C003-DA32-4D9A-B9E5-74C6F099E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E8BA69-3BB3-418E-AF47-1AC588959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982B1-1052-40BA-A6D0-A186E0724B4E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612863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DC02F9-4067-48B9-B3EC-523A7EB215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40725-9ABE-4524-BA35-A32D11CD698B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8A1D1-7F49-4124-8D93-248BA715E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39AC7-4BB1-4675-8A57-F8FB867873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E18D-0F2F-495A-B7CB-90CE8A93772E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539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EEF4F0E-3EDF-489A-BCBD-07680BD536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8F5CE-7D50-4938-A6E9-77CAD0C33133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0D71056-CC5F-4D0D-913D-336742AFE1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820EFA-71A2-452B-8097-E5CE3013E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5AB60-44A1-42DD-9502-3D3FD18F290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81336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02C5A1CE-C1EE-4633-9026-B1165FFA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B9F15-5953-4E27-BAF3-43AC8289834F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EA7F0020-760A-BDA0-7975-8BE7F17E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7CF38711-F343-FE92-C6D6-1D0F928C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DA1FD-4D25-4A61-8D45-B84DD23825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62457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4C642-620E-40DB-8566-5B54EA25F1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6CF5F-B826-4C17-A7F1-C677E95BECF5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69ECFD-4A78-4081-A469-B7A1138B6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32D389-5A41-4436-9670-8E9373AF6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0AC2C-1A4A-4F7E-A1C1-04D6FD748EF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223448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B8C89F-B1C5-422C-B534-E2F6AB1C2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E5F71-9748-4F4C-BD5E-E8522498391C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C19339-FC5D-4CE1-84A5-BEFF0838F6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951204-B2CA-4F85-9951-0E9E7D57B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6ADC-42DF-4438-8265-4C65D6C832E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885766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6E551C-F72D-46E1-87B6-485B16A22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B7954-AB19-49F8-8AB0-D23BFA6F037E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3E14EC-2ED7-43F9-99AF-C22BB6BE00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6D59C-8818-4A75-86D9-5179DA3558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79CAD-54AB-477D-BD1B-06193EFD849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880234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2EF14B-1379-49BE-B386-F5AD6360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3BD2B-475B-493B-84A8-8E9065FD9E97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3E81D-259F-4BD7-99CB-A23BD3310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65EC34-A9AC-496E-AB6B-E9CFF347D9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F73C0-5BB0-4FC7-BB58-A258D995BDB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312106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415A48-F526-4DC3-BC8C-7D5455A649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7362C-645F-43DD-AA04-1D42335DB131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EC9A3D-78F0-480C-A347-81D7530F91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0ABECF-979B-47B9-B5E2-B419837A73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3463E-C78A-4CAC-90B0-D3C85B0A778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095398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FD1FD9-68D3-40AE-80F9-3CE9CC3D1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86B5-C343-4E79-A296-0E20AF25C3C4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96A4C7-E3BA-4C56-A04B-7B78123F8D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EE47D9-AE2A-4210-A4E5-8C700900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8853E-C386-4827-AF2F-E19FBEF8ABA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032813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E765A3-6A07-43AD-B909-757865F15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EA4A2-22AD-4B4B-8035-7B60B394C580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2C4088-F237-4B8C-AEB4-C8BB3B1BF2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3F0E5F-EF79-4DCA-B665-D9DD5888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7AC7-4C4A-4BA8-AEBB-4CD751BFCB7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1667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82A8D-126E-482F-8399-8E6A7EBBC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106C0-1E77-4276-8AE5-436B37BF56B7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0EBC8E-8B58-488B-B689-A23DE60A23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1ECF4D-268F-489E-B748-B70446A0A2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608F9-E19D-49A8-9191-F45C7F36CE75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514373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6D07EE-9E7C-4400-94DA-89D19C7197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777A1-2FBE-4D21-85A4-7CC43694E365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DCBC51-801A-4EF5-8E20-9146E5E95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8615B-C688-4F40-87AE-1E72D84CEE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ED8C3-E058-4D72-8C83-C0F06C2E294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201084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03E51E74-2620-423F-9FD9-DA26BDFDA9B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7441-3E25-4797-AF90-16A9020F4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19559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40EEE66E-8A25-64F2-862A-D948EB5B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D057C-3B2A-4A02-A5E1-B67C7B4E1356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C9BEB9D-1BE5-3504-A7BD-451D18C60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96FFC9B-7D71-42D0-BAA2-AC7144A7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4D60F-EEB7-4A14-A584-3A74654DE5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55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4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638937B0-B614-0DDD-21AF-704DC873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44FF-C840-499A-98B4-A1AD95E9D90D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A7AAD9A-5EBA-057F-E399-EC1D51FC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A108BCD-2178-E25F-25B7-EC8C9278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99FA-3777-4A32-8EF1-9F0430D2B9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613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E2AB3E-8220-B456-4118-8EBDF547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AED18-C6D6-46C5-B4FC-9A2E86E31AC4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98260D-370E-2C8A-D8D2-D2DDAACA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94EE49-6130-141B-231B-C649561B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C0354-5158-4EB0-917D-0015F8336C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98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D7FBA4-EDD7-9B52-E21D-7DEA8A9CA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3617-806C-4A95-8060-5C71DEB8E266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EE214F-C4EE-05BF-8A44-9B0A2CE07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C1461D-1ED4-C5F8-91BB-06C95658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98A41-E8EA-47A5-9159-D8A9D8EC0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576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4E8BFBF-C941-673C-57E1-772C2E37DBA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53525-EB64-4B57-BD8D-0A7714642EBB}" type="slidenum">
              <a:rPr lang="de-DE"/>
              <a:pPr>
                <a:defRPr/>
              </a:pPr>
              <a:t>‹#›</a:t>
            </a:fld>
            <a:r>
              <a:rPr lang="de-DE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38957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249879-A757-0386-FAD3-195BFB30CC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C9F03-A02F-3F66-F038-D36FA7E92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22D5A5-DA02-4B08-3630-499562224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CD9CC-CB9F-4578-BB6B-522D183D5E7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74993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34D3A8-89B3-8380-AC51-79FDB97519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884881-F946-EDD7-7560-F9C80BDD62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A42E65-DAF8-244F-D5F9-851FA8272E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35282-CA1E-4B69-955C-B0ADB2EAAF8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98104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52625-C3DF-24D4-9D84-EC4440C52F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855CF7-007D-9D61-8970-5E6565F90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906B58-FE9A-C647-7D92-E0C34AC96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FC61C-A960-4FBA-A79A-134CD2EC41B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11934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01D91-66E3-BCFD-000C-1D6F6A1FA2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49A75-7A19-EBAB-AFF6-CD9F8487A9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98CB81-4588-EC45-DFFB-8152FA4398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C7600-AA73-4DC4-B647-8984C202953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69943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626F52-77FE-6C9C-BB64-D0C30F11A2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F695F24-C078-92CC-88C0-2C016F5EE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F9A149-EB8F-F20D-ECC7-73BC2BB74A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9B549-15BA-4447-AF12-854A5687B9A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28092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9674EF-B963-610A-4558-D37B57B38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753267-7C0C-2A38-B1AB-58D911B32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D4E589-E3BF-F60C-4278-53F3C32A2F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32D62-C52C-4401-952D-C5B32499AFF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666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521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3877B1-7FAB-C135-63B5-0E899D952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AAF8A7-0E94-5697-9F92-EB5505A6A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06E27D-444C-1AA0-19BA-9902FADF8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EEAC1-7C92-4523-BC2D-4BDFF3383E9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07878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355C8D-4131-02A8-0B27-38954F23E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B33000-EEE1-F0C1-508E-C848FF5EBD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00B436-8C70-8DC5-3B87-0AF4C0A7A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46A56-6248-4E49-AD1E-DFFDCA9A1F5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68539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D461F-1E12-EDA9-0CDD-AB07B50673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5D0276-5F83-6C01-C4C0-6170F16F92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89CB3-8629-97AD-3AF3-74B4E5125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7AE3-A56B-46FD-9245-2B130898E44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32864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328ECD-B2A8-F34D-B25B-345F8DDABC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272092-C40A-7C84-FC6D-3ED908589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B164BE-FC31-B314-0319-A41163389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3F590-6809-4B99-8889-5F3B8CBD084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52857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16160D-C27E-58F2-6096-B5F13C196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A8AA2-0E4C-3B7D-0151-82920E2B8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7DBC6C-F73D-4BB9-E395-35B2ED69B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30107-A165-413A-B8CF-FC30FFD835F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91603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FB770A-563C-9AF6-27BD-D233DE0EB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A675CE-EBDA-7F6C-CE0E-19CAD8107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15A7DB-81D1-708B-1B83-E0A38DF56A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FFB-F6EA-473C-A3B3-302661BCCAB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89151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D1B22-82C9-C9BB-6D00-49678A32E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657C7A-B13C-0568-1E3C-48ED40EE8D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2498A-3EEB-93A5-F093-E70DC1D34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9BCF2-63B4-4183-BDD9-C5BFF88C3D0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2563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CE177-8B8D-47A3-D2B7-7F7B6FD6A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7EE368-81EA-F83E-DD5B-7B7C9050C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07E93E-912E-9431-94FD-EF775F20D4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AD4BC-F6DD-4826-A60D-59674C36274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33359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09844369-6BF4-98F2-E725-6B183D09024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2E6FB-FBEB-4D58-8BEC-89F33A346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06392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63FA16-A5BB-B24F-FE16-82E0D92EB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93C058-3C5A-5557-CD3B-E3EC0F7816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CA65B1-9D6E-DEB3-B1BA-527CC07585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FD253-2BA2-4C4E-9F00-2EA4C7BF860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4751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0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4891F6-87FD-F7E6-0C5E-85E09C0B9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DB4BEC-1131-FE51-3588-56AAFF6A3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7333B0-6383-1E19-3C78-01361F4DE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4BA6-87DA-454A-B68F-4DC830774ED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57123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9B37EA-4D55-090A-B508-D027F1B04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34EAB5-7A96-DA5F-2ACF-1580A26A1A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E45ED9-6476-8656-97F3-2A97310B0A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41957-D78B-4C6C-8867-227476A2139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49242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3830F0-508A-8009-E2EA-808158008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CEFE9F-24ED-813F-7789-30BCBD8C8D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27F28-336D-E41F-4173-332CF285E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99709-5BD7-4521-BE67-9BB0BBB78AC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95051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D25484-AA40-A24F-116B-D157FAF67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9CEC5B0-1FB1-BB22-CD5E-5A1926CCE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B29F3BA-B6F6-8B03-99E4-FB4008C92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B31B3-17B5-4350-85D7-CFB65EB444A5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79138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AC043A-FD4F-44BA-6B61-0D2CFF226E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2731EA-F56A-8A20-995D-7B6E4286C4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AD1F15-0BAD-4E5D-EBBD-42E0224A6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37204-BC0F-445C-9034-4C7036D80F57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77004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148FFC-466A-856B-7734-3393C741A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EB1902-05CB-1560-F15A-F0456CC2A0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036578-9668-7918-78FB-99F208E5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D38F8-5FDC-40CC-8C3A-08C0565B472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855498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B346DD-7D34-D572-FE61-86167D7E6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AE8EC1-C3CC-B5C8-C4D9-AAE948719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95D27-AB69-AB42-7752-0C48A87384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7A29A-3F94-435C-8ECE-4877FAC14F0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00896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CC3D8-34C1-7DC6-CD61-77D2D75FFD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95F916-EF32-E16E-F6CA-E28525D6E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69D69B-E90E-4408-79E6-A5463CDA2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4BE57-1526-4DD0-8453-56872D22A1B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01425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DCFD86-75B3-E47C-4515-5998955A89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479AEE-0563-3140-E2AF-C300A1683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69D9D6-4C1D-F786-428B-705E67029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642DA-B858-4185-96B1-E739853E0FC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97788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BB36E8-59CE-73E8-DAD1-6EC522DDF2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7CA509-48E1-ECEE-BCC4-374D41A145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2B94D1-F282-AF06-F8E2-A47F5FA01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5838E-12CA-4516-859D-45809B06664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712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046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5A8D68-E23B-E3C4-39F3-DC98EA360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1D67BE-B23F-CAC7-0C4F-6E8407D35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C6C3E6E-5FDA-BA90-12F6-B49E5C0FF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90773-10B9-482A-93CA-4EC30FE1405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491508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761791-A866-F097-9ED3-DCEC563E4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63B97E-03FD-79A9-C47B-B28EF7787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92390-6A0C-78D0-7931-C8ECDE507A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C701-0B4C-4350-AC13-466BDFE1C77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77072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64E709-F84A-C9C9-70AF-7E093EB19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E96C1-40F3-B880-4B90-2E3249AA08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D1BB0-C37C-0BAA-FC45-47A9A985B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923E-0403-4543-9D1E-63635ED53BE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91489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24B55555-FED7-A014-BCAD-153EF77D3E3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19AC0-DC20-4A5F-BBE8-7597632943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52922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507E5035-1C80-2E41-87B2-6686BF9F8ECA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44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A4F4-BB3A-4045-B983-530B40E5F289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5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8ADE6AE-576C-2D43-965F-3DA88C3476D0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95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CDEFC-DF90-7147-8E7B-FA8170F9252A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643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4CA9-4FAC-8443-9098-E367DC783E7A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60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D3D-2BD1-8341-8197-C05416DCFEF8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5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91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BE27-2025-B941-9B9E-5340BAABB382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993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B03-8A48-7B46-95E5-5F9A3F70CE6F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6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837-0640-9C4D-ACD3-AF77419B4418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31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DB41-9E4B-0249-9D42-5A3C67A78A77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87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1C9-424D-0B45-AC1D-C4C824FA9622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80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7A51-4FEA-8244-9374-DF83D2F4E18D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9495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A9C2-835B-8F42-AA28-2EFB96E651BA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217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473-474C-504E-88FF-E7716C1A8EAA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448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2AF97-6341-644A-AC69-6B6D1B31401C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107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21C7-5D41-8642-9D02-A7749BEA2241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9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5896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C91D5EEA-3383-9E41-9CDD-4A0513D01999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19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062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SIDDHARTA-2 technical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F0B8-1229-0444-84CF-770AE7B18EDE}" type="datetime1">
              <a:rPr lang="it-IT" smtClean="0"/>
              <a:t>12/01/2024</a:t>
            </a:fld>
            <a:endParaRPr kumimoji="0"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LNF Scientific Committee</a:t>
            </a:r>
          </a:p>
        </p:txBody>
      </p:sp>
    </p:spTree>
    <p:extLst>
      <p:ext uri="{BB962C8B-B14F-4D97-AF65-F5344CB8AC3E}">
        <p14:creationId xmlns:p14="http://schemas.microsoft.com/office/powerpoint/2010/main" val="2429849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8F6-6D05-B648-9A12-7CD244F5E088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811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062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0F03-F282-1E42-8843-2117F7E451E2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6702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158-B24F-244B-B181-84FB66B23BC4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787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215" b="0">
                <a:solidFill>
                  <a:schemeClr val="tx2"/>
                </a:solidFill>
                <a:latin typeface="+mj-lt"/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3429002"/>
            <a:ext cx="3820055" cy="2697163"/>
          </a:xfrm>
        </p:spPr>
        <p:txBody>
          <a:bodyPr/>
          <a:lstStyle>
            <a:lvl1pPr>
              <a:defRPr sz="1846"/>
            </a:lvl1pPr>
            <a:lvl2pPr>
              <a:defRPr sz="1662"/>
            </a:lvl2pPr>
            <a:lvl3pPr>
              <a:defRPr sz="1477"/>
            </a:lvl3pPr>
            <a:lvl4pPr>
              <a:defRPr sz="1292"/>
            </a:lvl4pPr>
            <a:lvl5pPr>
              <a:defRPr sz="1292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215" b="0" i="0">
                <a:solidFill>
                  <a:schemeClr val="tx2"/>
                </a:solidFill>
                <a:latin typeface="+mj-lt"/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2"/>
            <a:ext cx="3822192" cy="2697163"/>
          </a:xfrm>
        </p:spPr>
        <p:txBody>
          <a:bodyPr/>
          <a:lstStyle>
            <a:lvl1pPr>
              <a:defRPr sz="1846"/>
            </a:lvl1pPr>
            <a:lvl2pPr>
              <a:defRPr sz="1662"/>
            </a:lvl2pPr>
            <a:lvl3pPr>
              <a:defRPr sz="1477"/>
            </a:lvl3pPr>
            <a:lvl4pPr>
              <a:defRPr sz="1292"/>
            </a:lvl4pPr>
            <a:lvl5pPr>
              <a:defRPr sz="1292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CBE-1197-434F-BE28-B75C63CBA38B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49061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0B61-75D6-9D4D-B7FB-EE72CA2E4B5B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97113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B580-628E-AC47-9C70-89F4D40419C3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02586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111B-FCF8-E74F-ADE7-8EC3869AFFE1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554"/>
              </a:spcAft>
              <a:buNone/>
              <a:defRPr sz="1662">
                <a:solidFill>
                  <a:schemeClr val="tx2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2954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031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846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662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477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477">
                <a:solidFill>
                  <a:schemeClr val="tx2"/>
                </a:solidFill>
              </a:defRPr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148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585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662">
                <a:solidFill>
                  <a:srgbClr val="FFFFFF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71E1-7594-134F-AB3C-F8A6AB343731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2954">
                <a:solidFill>
                  <a:schemeClr val="bg1"/>
                </a:solidFill>
              </a:defRPr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5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3995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59EAC-4748-D447-9BE9-D06AD151D655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4077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E18C-B27B-214C-9177-197A58D429FA}" type="datetime1">
              <a:rPr lang="it-IT" smtClean="0"/>
              <a:t>12/01/2024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614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8A4737BD-DB57-1F78-E7D8-285EEC8B3EA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23275" y="6403975"/>
            <a:ext cx="263525" cy="269875"/>
          </a:xfrm>
        </p:spPr>
        <p:txBody>
          <a:bodyPr lIns="45718" tIns="45718" rIns="45718" bIns="45718"/>
          <a:lstStyle>
            <a:lvl1pPr indent="0">
              <a:defRPr spc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498F9B5-B936-4964-A8B5-CED9A6B6893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08884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19304F-C284-43AA-A749-9D856FA789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2A5647-24AB-7253-6D83-E4B6FA939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1BD499-33E9-CBD0-1BB6-A326A946E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78356-6037-42CF-8856-5CF7721B252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30938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A44857-2F50-B988-DE18-5B279C32F2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FF9A9-5E13-F723-1C68-197C57F0E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CBBD4B-BA7F-4687-6217-21F984369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B5081-FEB9-49C8-BCED-5CA21A6D2129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0930754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376F9E-CDE4-B3C8-CEF6-9965102D6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705794-600A-E35A-42CD-786B168F4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C42572-2787-50C8-E845-C816125A3E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A8491-FB01-4BF2-9A56-1424A6809C6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4520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11437F-2259-3687-AF59-FAF8BFCBC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0177A-953F-CE57-0164-919995C97C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60080-31C6-4FC1-F920-60F7A2F90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88223-FBCB-43AB-9374-19BF8C6FC37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787546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1019A2-49EB-EB0F-B820-F227EE4D0D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AF4751-019F-7441-6356-E489AF1A1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C1C177-E358-3708-F006-31941EC0A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18E92-EE7E-4FF3-A915-BFE9BB1CE6F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229865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064A515-EBD9-B329-7553-5B671E912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915A05-AC79-DEA6-7CF4-1D73BE37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814B35E-9FCF-27A3-7C9D-5A0F7FED85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D20DF-DEA6-47A7-8A80-9BE7148E59F9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67328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1BAD68-818C-CCD9-870C-729662CA02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7804A4-9819-7C8C-E873-3B96FA5FFF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D182B4-3F58-7DC1-DDC2-CE972248A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7F683-DE9D-4924-A971-B213724D01F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0124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5853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7157D-2C7B-275D-CA80-90CD7AF5C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A56742-56E8-2D9D-8587-79983275BC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D139-4976-56D6-3B49-A02615798E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8AA38-28BA-45FB-B4E3-040C976BF27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262919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261685-6EFB-B15B-33E3-2782F988A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1419C-681A-16DD-2D99-142FB5060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0C9815-6F3F-047B-32B3-26433075C9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3E50B-B2AD-4D29-8117-185E984AF56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6183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2EAE22-7DC5-14DF-862C-A1B33B856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054E72-89A4-3622-4E57-7C1AF9B475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C8CA97-32DF-1859-1BB3-C2939CBB7C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7A3CE-9F13-4F3D-B6A5-B784DA1F8D7D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524131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BA22CF-F632-8968-568F-A8C1DC5E74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CA5C8-933E-59C7-E38F-52FB3B916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9D514A-2F2E-7547-BC10-71E9DD55B4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999D4-0BA0-436B-A732-F92DF23430A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57638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519FF82-04AC-B2FB-496C-50E510D69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96D0C1-BD32-54A4-0E32-F103DBA56D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D93E9A-BA81-CDCA-525F-0FC5CDBE91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03D7A-1E91-408E-9E6D-EB3EA378311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549584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B15B8-3CD9-7569-070F-472C86B935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9C6EA-040A-384B-2F8B-7CE89F89D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67D80-ADFB-5538-52FF-39B30D2E3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CEACF-E425-467C-9F67-8487DC51963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532430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BB711-E5B5-16B7-D134-6F61059928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076A7C-70B2-016D-BA67-ABD0D401FA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CE14D-6C41-2EC0-BB16-6D6C6FBB9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9C882-7A31-435F-B9A2-0F0BCED952FE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423682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02EC-F188-4020-B993-517610A15864}" type="datetime1">
              <a:rPr lang="en-GB" smtClean="0"/>
              <a:t>12/01/2024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690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695-C854-4E45-A199-983A984AFA06}" type="datetime1">
              <a:rPr lang="en-GB" smtClean="0"/>
              <a:t>12/01/2024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91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B794-9311-4090-91D8-2A3FDBA578CF}" type="datetime1">
              <a:rPr lang="en-GB" smtClean="0"/>
              <a:t>12/01/2024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DAFNE-TF workshop - Dec. 17,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02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BCA95-D252-9540-8956-131FDCFF7F7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2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01836" y="508992"/>
            <a:ext cx="8340328" cy="50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101" y="6465094"/>
            <a:ext cx="270908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125" i="0" spc="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1268016"/>
            <a:ext cx="8340328" cy="5080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6933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transition spd="med"/>
  <p:txStyles>
    <p:titleStyle>
      <a:lvl1pPr marL="0" marR="0" indent="0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241093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482186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723279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964372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205465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1446558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1687651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1928744" algn="l" defTabSz="410751" rtl="0" latinLnBrk="0">
        <a:lnSpc>
          <a:spcPct val="100000"/>
        </a:lnSpc>
        <a:spcBef>
          <a:spcPts val="1617"/>
        </a:spcBef>
        <a:spcAft>
          <a:spcPts val="0"/>
        </a:spcAft>
        <a:buClrTx/>
        <a:buSzTx/>
        <a:buFontTx/>
        <a:buNone/>
        <a:tabLst/>
        <a:defRPr sz="3656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330387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660773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991160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321547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1651933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1982320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2312707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2643094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2973480" marR="0" indent="-330387" algn="l" defTabSz="410751" rtl="0" latinLnBrk="0">
        <a:lnSpc>
          <a:spcPct val="100000"/>
        </a:lnSpc>
        <a:spcBef>
          <a:spcPts val="1266"/>
        </a:spcBef>
        <a:spcAft>
          <a:spcPts val="0"/>
        </a:spcAft>
        <a:buClrTx/>
        <a:buSzPct val="75000"/>
        <a:buFont typeface="Zapf Dingbats"/>
        <a:buChar char="➤"/>
        <a:tabLst/>
        <a:defRPr sz="225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1607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321457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482186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642915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803643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964372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125101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2858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C00DE37-AC45-216D-0578-380FEC8F6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ACED77F-2BF6-4850-3B9A-0F990CF20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6ADF278-F51F-DBFB-D6B0-A9725D100C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5E0B4C5-B2E0-AF8B-BF96-A567BE5095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F079C09-1591-55DB-AC55-9CB1605848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E9B492B-6119-468E-A771-024EC87A456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9147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458B2-7C98-B44A-A045-3B18D8657B7E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06F39-56F9-C74B-A7A6-461537277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33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F58C89CC-C71B-F646-ADF5-CEAF71875503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270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8B37C90-6137-4213-8835-40940A284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F9898A5-20F1-4164-A93A-33A63278C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C0FCF0C-2AEA-471A-AA9C-9A25DE9C7A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8CD30225-BF04-4FC3-93CA-1CB2061CE904}" type="datetime1">
              <a:rPr lang="it-IT"/>
              <a:pPr>
                <a:defRPr/>
              </a:pPr>
              <a:t>12/01/2024</a:t>
            </a:fld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DE2409A-F8BC-4AF7-A692-92162B86C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9E0534-FE16-42A8-9A0B-33BBA4D854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B4B2AA73-3EB1-483B-976B-4F5C4CA9A71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7347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>
            <a:extLst>
              <a:ext uri="{FF2B5EF4-FFF2-40B4-BE49-F238E27FC236}">
                <a16:creationId xmlns:a16="http://schemas.microsoft.com/office/drawing/2014/main" id="{30BE71F0-AAA5-0C3D-41D2-26231E6D3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  <a:endParaRPr lang="en-GB" altLang="en-US"/>
          </a:p>
        </p:txBody>
      </p:sp>
      <p:sp>
        <p:nvSpPr>
          <p:cNvPr id="5123" name="Textplatzhalter 2">
            <a:extLst>
              <a:ext uri="{FF2B5EF4-FFF2-40B4-BE49-F238E27FC236}">
                <a16:creationId xmlns:a16="http://schemas.microsoft.com/office/drawing/2014/main" id="{2A7194AB-F91A-A07E-4F94-EC80E3F7D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en-GB" alt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9FDDE5-3A79-3427-E86E-19007F4A6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575CEA-4328-42E8-915F-BDE335ECD97C}" type="datetime1">
              <a:rPr lang="en-GB"/>
              <a:pPr>
                <a:defRPr/>
              </a:pPr>
              <a:t>12/01/2024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B2917F-E053-8168-7F4D-513AFBC93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DAFNE-TF workshop - Dec. 17, 2018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AC313C-1F93-07BA-8F47-5B759C036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8FEF34-90E2-4B4B-8565-F4D6F94FC9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08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FBA274-430D-7649-1C44-854C8F2D0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45E1A0-2EB3-C2B4-8152-822B9ED47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278198-596A-F42D-F52E-E7DCEBB4BE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5F35CC-A670-795E-7774-7F9A9C8A0F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BDDB7D5-6EDC-9FBB-2654-EF08B64952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/>
            </a:lvl1pPr>
          </a:lstStyle>
          <a:p>
            <a:pPr>
              <a:defRPr/>
            </a:pPr>
            <a:fld id="{527A79A3-A6BA-4BF5-91AD-CAE6728325F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7519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5331DC8-DD65-E832-A605-5D9B5E6EE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3CF398A-5E13-C991-C012-1A665ECE3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E502D7-6F32-51BF-8414-D7575A6B68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6FF2A7-535C-CA8D-A925-E85938FC62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385AEF-49BC-530B-EAF3-132A6A8361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31942EF-C548-438F-89BF-8CCE7959368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8230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1E82F-7D76-FC42-A14B-B8F4CE26811E}" type="datetime1">
              <a:rPr lang="it-IT" smtClean="0"/>
              <a:t>12/01/2024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9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SIDDHARTA-2 technical report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6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3">
                <a:solidFill>
                  <a:schemeClr val="tx2"/>
                </a:solidFill>
              </a:defRPr>
            </a:lvl1pPr>
          </a:lstStyle>
          <a:p>
            <a:fld id="{766C2449-9F60-1347-99B3-74B18DE879D8}" type="datetime1">
              <a:rPr lang="it-IT" smtClean="0"/>
              <a:t>12/01/2024</a:t>
            </a:fld>
            <a:endParaRPr kumimoji="0"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66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71013" y="6250165"/>
            <a:ext cx="3218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3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61st meeting of the LNF Scientific Committee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00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ransition spd="slow">
    <p:fade/>
  </p:transition>
  <p:hf hdr="0" ftr="0" dt="0"/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3225" indent="-253225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15" kern="1200">
          <a:solidFill>
            <a:schemeClr val="tx2"/>
          </a:solidFill>
          <a:latin typeface="+mn-lt"/>
          <a:ea typeface="+mn-ea"/>
          <a:cs typeface="+mn-cs"/>
        </a:defRPr>
      </a:lvl1pPr>
      <a:lvl2pPr marL="531948" indent="-253225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31" kern="1200">
          <a:solidFill>
            <a:schemeClr val="tx2"/>
          </a:solidFill>
          <a:latin typeface="+mn-lt"/>
          <a:ea typeface="+mn-ea"/>
          <a:cs typeface="+mn-cs"/>
        </a:defRPr>
      </a:lvl2pPr>
      <a:lvl3pPr marL="789863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46" kern="1200">
          <a:solidFill>
            <a:schemeClr val="tx2"/>
          </a:solidFill>
          <a:latin typeface="+mn-lt"/>
          <a:ea typeface="+mn-ea"/>
          <a:cs typeface="+mn-cs"/>
        </a:defRPr>
      </a:lvl3pPr>
      <a:lvl4pPr marL="1055103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62" kern="1200">
          <a:solidFill>
            <a:schemeClr val="tx2"/>
          </a:solidFill>
          <a:latin typeface="+mn-lt"/>
          <a:ea typeface="+mn-ea"/>
          <a:cs typeface="+mn-cs"/>
        </a:defRPr>
      </a:lvl4pPr>
      <a:lvl5pPr marL="1350532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477" kern="1200">
          <a:solidFill>
            <a:schemeClr val="tx2"/>
          </a:solidFill>
          <a:latin typeface="+mn-lt"/>
          <a:ea typeface="+mn-ea"/>
          <a:cs typeface="+mn-cs"/>
        </a:defRPr>
      </a:lvl5pPr>
      <a:lvl6pPr marL="1645961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6pPr>
      <a:lvl7pPr marL="1941390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7pPr>
      <a:lvl8pPr marL="2236819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8pPr>
      <a:lvl9pPr marL="2532248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C22455-A50B-8170-8F6B-C8B12CD09D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635A5D-8194-2B66-8165-05DC8C186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AA6E71-5152-F18D-9007-20568591594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71A7EB0-16A5-D8E2-C673-3AA9EA6E10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722F6D0-3BF5-612B-A307-1A88E06D7A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/>
            </a:lvl1pPr>
          </a:lstStyle>
          <a:p>
            <a:fld id="{9BF24831-8EF5-45AF-BDDF-02073C37CB1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8620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109A-B400-4C14-B612-2BE83E9FDDD3}" type="datetime1">
              <a:rPr lang="en-GB" smtClean="0"/>
              <a:t>12/01/2024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DAFNE-TF workshop - Dec. 17,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CC165-A834-4493-88FE-F1F6C0FFF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87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5325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8228763" cy="397748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88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873" b="0" strike="noStrike" spc="-1">
                <a:latin typeface="Arial"/>
              </a:rPr>
              <a:t>Fai clic per modificare il formato del testo della struttura</a:t>
            </a:r>
          </a:p>
          <a:p>
            <a:pPr marL="783734" lvl="1" indent="-293900">
              <a:spcBef>
                <a:spcPts val="137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3383" b="0" strike="noStrike" spc="-1">
                <a:latin typeface="Arial"/>
              </a:rPr>
              <a:t>Secondo livello struttura</a:t>
            </a:r>
          </a:p>
          <a:p>
            <a:pPr marL="1175602" lvl="2" indent="-261245">
              <a:spcBef>
                <a:spcPts val="102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903" b="0" strike="noStrike" spc="-1">
                <a:latin typeface="Arial"/>
              </a:rPr>
              <a:t>Terzo livello struttura</a:t>
            </a:r>
          </a:p>
          <a:p>
            <a:pPr marL="1567469" lvl="3" indent="-195934">
              <a:spcBef>
                <a:spcPts val="68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22" b="0" strike="noStrike" spc="-1">
                <a:latin typeface="Arial"/>
              </a:rPr>
              <a:t>Quarto livello struttura</a:t>
            </a:r>
          </a:p>
          <a:p>
            <a:pPr marL="1959336" lvl="4" indent="-195934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22" b="0" strike="noStrike" spc="-1">
                <a:latin typeface="Arial"/>
              </a:rPr>
              <a:t>Quinto livello struttura</a:t>
            </a:r>
          </a:p>
          <a:p>
            <a:pPr marL="2351203" lvl="5" indent="-195934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22" b="0" strike="noStrike" spc="-1">
                <a:latin typeface="Arial"/>
              </a:rPr>
              <a:t>Sesto livello struttura</a:t>
            </a:r>
          </a:p>
          <a:p>
            <a:pPr marL="2743070" lvl="6" indent="-195934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22" b="0" strike="noStrike" spc="-1">
                <a:latin typeface="Arial"/>
              </a:rPr>
              <a:t>Settimo livello struttura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2" y="6247580"/>
            <a:ext cx="2130093" cy="47256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27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6247580"/>
            <a:ext cx="2898142" cy="472569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it-IT" sz="127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2" y="6247580"/>
            <a:ext cx="2130093" cy="472569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E04D21AE-EE15-478A-A411-06153714D890}" type="slidenum">
              <a:rPr lang="it-IT" sz="1270" b="0" strike="noStrike" spc="-1">
                <a:latin typeface="Times New Roman"/>
              </a:rPr>
              <a:t>‹#›</a:t>
            </a:fld>
            <a:endParaRPr lang="it-IT" sz="127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036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xStyles>
    <p:titleStyle>
      <a:lvl1pPr algn="l" defTabSz="829452" rtl="0" eaLnBrk="1" latinLnBrk="0" hangingPunct="1">
        <a:lnSpc>
          <a:spcPct val="90000"/>
        </a:lnSpc>
        <a:spcBef>
          <a:spcPct val="0"/>
        </a:spcBef>
        <a:buNone/>
        <a:defRPr sz="39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867" indent="-293900" algn="l" defTabSz="829452" rtl="0" eaLnBrk="1" latinLnBrk="0" hangingPunct="1">
        <a:lnSpc>
          <a:spcPct val="90000"/>
        </a:lnSpc>
        <a:spcBef>
          <a:spcPts val="1713"/>
        </a:spcBef>
        <a:buClr>
          <a:srgbClr val="000000"/>
        </a:buClr>
        <a:buSzPct val="45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7" Type="http://schemas.openxmlformats.org/officeDocument/2006/relationships/image" Target="../media/image200.png"/><Relationship Id="rId12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0.png"/><Relationship Id="rId10" Type="http://schemas.openxmlformats.org/officeDocument/2006/relationships/image" Target="../media/image230.png"/><Relationship Id="rId9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61.wmf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0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7" Type="http://schemas.openxmlformats.org/officeDocument/2006/relationships/image" Target="../media/image610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0" Type="http://schemas.openxmlformats.org/officeDocument/2006/relationships/image" Target="../media/image90.emf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5.png"/><Relationship Id="rId7" Type="http://schemas.openxmlformats.org/officeDocument/2006/relationships/diagramData" Target="../diagrams/data1.xml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diagramDrawing" Target="../diagrams/drawing1.xml"/><Relationship Id="rId5" Type="http://schemas.openxmlformats.org/officeDocument/2006/relationships/image" Target="../media/image1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6.png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94.png"/><Relationship Id="rId7" Type="http://schemas.openxmlformats.org/officeDocument/2006/relationships/image" Target="../media/image8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7" Type="http://schemas.openxmlformats.org/officeDocument/2006/relationships/image" Target="../media/image106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image" Target="../media/image103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spirehep.net/literature/1858022" TargetMode="External"/><Relationship Id="rId4" Type="http://schemas.openxmlformats.org/officeDocument/2006/relationships/image" Target="../media/image12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tmp"/><Relationship Id="rId1" Type="http://schemas.openxmlformats.org/officeDocument/2006/relationships/slideLayout" Target="../slideLayouts/slideLayout103.xml"/><Relationship Id="rId4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31.jpeg"/><Relationship Id="rId5" Type="http://schemas.openxmlformats.org/officeDocument/2006/relationships/image" Target="../media/image130.tmp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136.png"/><Relationship Id="rId5" Type="http://schemas.openxmlformats.org/officeDocument/2006/relationships/image" Target="../media/image450.png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45.tm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4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0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hyperlink" Target="https://www.google.it/url?sa=i&amp;source=images&amp;cd=&amp;cad=rja&amp;uact=8&amp;ved=2ahUKEwj3tsf28f_aAhXK16QKHeqLA50QjRx6BAgBEAU&amp;url=http%3A%2F%2Ftime.com%2F4217820%2Fgravitational-waves-history%2F&amp;psig=AOvVaw0rFoOk-z7HuaOEXYWH2LYe&amp;ust=1526204757105397" TargetMode="Externa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54.png"/><Relationship Id="rId4" Type="http://schemas.openxmlformats.org/officeDocument/2006/relationships/image" Target="../media/image153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tmp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tm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0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0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65.tmp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47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68.tm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tmp"/><Relationship Id="rId1" Type="http://schemas.openxmlformats.org/officeDocument/2006/relationships/slideLayout" Target="../slideLayouts/slideLayout10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tmp"/><Relationship Id="rId1" Type="http://schemas.openxmlformats.org/officeDocument/2006/relationships/slideLayout" Target="../slideLayouts/slideLayout10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sterni, cielo, albero, edificio&#10;&#10;Descrizione generata automaticamente">
            <a:extLst>
              <a:ext uri="{FF2B5EF4-FFF2-40B4-BE49-F238E27FC236}">
                <a16:creationId xmlns:a16="http://schemas.microsoft.com/office/drawing/2014/main" id="{EBF98420-EA69-5789-3FF2-CE7EABC3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8323" y="-269145"/>
            <a:ext cx="13706359" cy="7396290"/>
          </a:xfrm>
          <a:prstGeom prst="rect">
            <a:avLst/>
          </a:prstGeom>
        </p:spPr>
      </p:pic>
      <p:sp>
        <p:nvSpPr>
          <p:cNvPr id="6" name="Titolo 4">
            <a:extLst>
              <a:ext uri="{FF2B5EF4-FFF2-40B4-BE49-F238E27FC236}">
                <a16:creationId xmlns:a16="http://schemas.microsoft.com/office/drawing/2014/main" id="{74E3B5C4-6351-9356-7C01-3A91E9DE2E1C}"/>
              </a:ext>
            </a:extLst>
          </p:cNvPr>
          <p:cNvSpPr txBox="1">
            <a:spLocks/>
          </p:cNvSpPr>
          <p:nvPr/>
        </p:nvSpPr>
        <p:spPr>
          <a:xfrm>
            <a:off x="-272131" y="1270368"/>
            <a:ext cx="9628896" cy="2017117"/>
          </a:xfrm>
          <a:prstGeom prst="rect">
            <a:avLst/>
          </a:prstGeom>
          <a:solidFill>
            <a:srgbClr val="FFC000">
              <a:alpha val="18092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atoms at the DAΦNE Collider in Italy: </a:t>
            </a:r>
          </a:p>
          <a:p>
            <a:r>
              <a:rPr lang="en-GB" sz="4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strangeness Odyssey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C35A1D7-9541-6991-2998-F6892AF78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03" y="5977337"/>
            <a:ext cx="2847372" cy="6588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A01DF7F-D3C9-D381-104C-E06D1B665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006" y="5318441"/>
            <a:ext cx="2927991" cy="658896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4B5B7ECE-4DD3-7E8D-BC26-E9681F89C450}"/>
              </a:ext>
            </a:extLst>
          </p:cNvPr>
          <p:cNvSpPr txBox="1">
            <a:spLocks/>
          </p:cNvSpPr>
          <p:nvPr/>
        </p:nvSpPr>
        <p:spPr>
          <a:xfrm>
            <a:off x="-1" y="5856720"/>
            <a:ext cx="6135381" cy="833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Catalina Curceanu on behalf of the SIDDHARTA-2 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</a:p>
          <a:p>
            <a:pPr algn="l"/>
            <a:endParaRPr lang="en-US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0875EA58-9A2D-C0C4-1665-3BDFA455C149}"/>
              </a:ext>
            </a:extLst>
          </p:cNvPr>
          <p:cNvSpPr txBox="1">
            <a:spLocks/>
          </p:cNvSpPr>
          <p:nvPr/>
        </p:nvSpPr>
        <p:spPr>
          <a:xfrm>
            <a:off x="798617" y="159038"/>
            <a:ext cx="8264758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8F8C84-884B-C908-FC7B-996299423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96" y="92690"/>
            <a:ext cx="78515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Excited QCD, </a:t>
            </a:r>
            <a:r>
              <a:rPr kumimoji="0" lang="en-GB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Benasque</a:t>
            </a: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Science </a:t>
            </a:r>
            <a:r>
              <a:rPr kumimoji="0" lang="en-GB" alt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Center</a:t>
            </a: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(Spain), 14-19 January 2024</a:t>
            </a:r>
          </a:p>
        </p:txBody>
      </p:sp>
    </p:spTree>
    <p:extLst>
      <p:ext uri="{BB962C8B-B14F-4D97-AF65-F5344CB8AC3E}">
        <p14:creationId xmlns:p14="http://schemas.microsoft.com/office/powerpoint/2010/main" val="422230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CFB12-F1F2-124E-F39F-D7171B20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DA1FD-4D25-4A61-8D45-B84DD2382598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E9DBC051-F3C1-F619-BA0B-516D30FD3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10" y="0"/>
            <a:ext cx="922841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88F96-51FB-C547-8153-7E672FA3B052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095750" y="2952750"/>
            <a:ext cx="952500" cy="952500"/>
          </a:xfrm>
          <a:prstGeom prst="rect">
            <a:avLst/>
          </a:prstGeom>
        </p:spPr>
      </p:pic>
      <p:pic>
        <p:nvPicPr>
          <p:cNvPr id="13" name="Picture 12" descr="A glowing planet in space&#10;&#10;Description automatically generated">
            <a:extLst>
              <a:ext uri="{FF2B5EF4-FFF2-40B4-BE49-F238E27FC236}">
                <a16:creationId xmlns:a16="http://schemas.microsoft.com/office/drawing/2014/main" id="{59C83086-B668-F290-1397-6056FFAE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2170" y="-1372668"/>
            <a:ext cx="11530965" cy="108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DCDC8-249B-4AA2-BD6B-82886320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DA1FD-4D25-4A61-8D45-B84DD2382598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FFFB678F-CFC7-5F6E-5EC4-8CFDB340A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822" y="329610"/>
            <a:ext cx="4854739" cy="3750524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B02ACA7-89A2-6C5D-38EB-236ECC7FD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171450"/>
            <a:ext cx="836295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sterni, cielo, albero, edificio&#10;&#10;Descrizione generata automaticamente">
            <a:extLst>
              <a:ext uri="{FF2B5EF4-FFF2-40B4-BE49-F238E27FC236}">
                <a16:creationId xmlns:a16="http://schemas.microsoft.com/office/drawing/2014/main" id="{EBF98420-EA69-5789-3FF2-CE7EABC3A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0603" y="-269145"/>
            <a:ext cx="13706359" cy="7396290"/>
          </a:xfrm>
          <a:prstGeom prst="rect">
            <a:avLst/>
          </a:prstGeom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0875EA58-9A2D-C0C4-1665-3BDFA455C149}"/>
              </a:ext>
            </a:extLst>
          </p:cNvPr>
          <p:cNvSpPr txBox="1">
            <a:spLocks/>
          </p:cNvSpPr>
          <p:nvPr/>
        </p:nvSpPr>
        <p:spPr>
          <a:xfrm>
            <a:off x="798617" y="159038"/>
            <a:ext cx="8264758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5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837571-2E78-C021-F5D8-411A7C349930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A15ADCD4-EAAC-C397-AFB7-7A51B1EE1C16}"/>
              </a:ext>
            </a:extLst>
          </p:cNvPr>
          <p:cNvGrpSpPr/>
          <p:nvPr/>
        </p:nvGrpSpPr>
        <p:grpSpPr>
          <a:xfrm>
            <a:off x="1178169" y="851922"/>
            <a:ext cx="6944221" cy="5677418"/>
            <a:chOff x="1053885" y="917269"/>
            <a:chExt cx="6772759" cy="5502866"/>
          </a:xfrm>
        </p:grpSpPr>
        <p:pic>
          <p:nvPicPr>
            <p:cNvPr id="47" name="Immagine 46" descr="Immagine che contiene albero&#10;&#10;Descrizione generata automaticamente">
              <a:extLst>
                <a:ext uri="{FF2B5EF4-FFF2-40B4-BE49-F238E27FC236}">
                  <a16:creationId xmlns:a16="http://schemas.microsoft.com/office/drawing/2014/main" id="{68D0401C-5F56-EBF4-606D-82DDF7907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3885" y="917269"/>
              <a:ext cx="6772759" cy="5502866"/>
            </a:xfrm>
            <a:prstGeom prst="rect">
              <a:avLst/>
            </a:prstGeom>
          </p:spPr>
        </p:pic>
        <p:sp>
          <p:nvSpPr>
            <p:cNvPr id="48" name="Anello 47">
              <a:extLst>
                <a:ext uri="{FF2B5EF4-FFF2-40B4-BE49-F238E27FC236}">
                  <a16:creationId xmlns:a16="http://schemas.microsoft.com/office/drawing/2014/main" id="{CBEA9C30-2964-59CE-497F-3F42DD1D5C5D}"/>
                </a:ext>
              </a:extLst>
            </p:cNvPr>
            <p:cNvSpPr/>
            <p:nvPr/>
          </p:nvSpPr>
          <p:spPr>
            <a:xfrm rot="21204440">
              <a:off x="2534841" y="3907691"/>
              <a:ext cx="1525671" cy="1125420"/>
            </a:xfrm>
            <a:prstGeom prst="donut">
              <a:avLst>
                <a:gd name="adj" fmla="val 2355"/>
              </a:avLst>
            </a:prstGeom>
            <a:solidFill>
              <a:srgbClr val="0054FF"/>
            </a:solidFill>
            <a:ln>
              <a:solidFill>
                <a:srgbClr val="0054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Anello 48">
              <a:extLst>
                <a:ext uri="{FF2B5EF4-FFF2-40B4-BE49-F238E27FC236}">
                  <a16:creationId xmlns:a16="http://schemas.microsoft.com/office/drawing/2014/main" id="{7AA2A9BD-C9E6-BC78-C3EE-E2BE3D5B3B8E}"/>
                </a:ext>
              </a:extLst>
            </p:cNvPr>
            <p:cNvSpPr/>
            <p:nvPr/>
          </p:nvSpPr>
          <p:spPr>
            <a:xfrm rot="2775412">
              <a:off x="2890634" y="5817588"/>
              <a:ext cx="349389" cy="450224"/>
            </a:xfrm>
            <a:prstGeom prst="donut">
              <a:avLst>
                <a:gd name="adj" fmla="val 3324"/>
              </a:avLst>
            </a:prstGeom>
            <a:solidFill>
              <a:srgbClr val="0054FF"/>
            </a:solidFill>
            <a:ln cap="flat">
              <a:solidFill>
                <a:srgbClr val="0054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0" name="Connettore 1 49">
              <a:extLst>
                <a:ext uri="{FF2B5EF4-FFF2-40B4-BE49-F238E27FC236}">
                  <a16:creationId xmlns:a16="http://schemas.microsoft.com/office/drawing/2014/main" id="{571ECC3E-B5B0-7F2E-22D9-886EB5A60226}"/>
                </a:ext>
              </a:extLst>
            </p:cNvPr>
            <p:cNvCxnSpPr/>
            <p:nvPr/>
          </p:nvCxnSpPr>
          <p:spPr>
            <a:xfrm flipH="1">
              <a:off x="4404946" y="5130432"/>
              <a:ext cx="2603068" cy="276837"/>
            </a:xfrm>
            <a:prstGeom prst="line">
              <a:avLst/>
            </a:prstGeom>
            <a:ln w="38100">
              <a:solidFill>
                <a:srgbClr val="0054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igura a mano libera 50">
              <a:extLst>
                <a:ext uri="{FF2B5EF4-FFF2-40B4-BE49-F238E27FC236}">
                  <a16:creationId xmlns:a16="http://schemas.microsoft.com/office/drawing/2014/main" id="{F456EE06-6281-E774-01A1-00370F7BC7F0}"/>
                </a:ext>
              </a:extLst>
            </p:cNvPr>
            <p:cNvSpPr/>
            <p:nvPr/>
          </p:nvSpPr>
          <p:spPr>
            <a:xfrm>
              <a:off x="2997200" y="5401733"/>
              <a:ext cx="1411111" cy="485423"/>
            </a:xfrm>
            <a:custGeom>
              <a:avLst/>
              <a:gdLst>
                <a:gd name="connsiteX0" fmla="*/ 1411111 w 1411111"/>
                <a:gd name="connsiteY0" fmla="*/ 0 h 485423"/>
                <a:gd name="connsiteX1" fmla="*/ 626533 w 1411111"/>
                <a:gd name="connsiteY1" fmla="*/ 101600 h 485423"/>
                <a:gd name="connsiteX2" fmla="*/ 0 w 1411111"/>
                <a:gd name="connsiteY2" fmla="*/ 485423 h 485423"/>
                <a:gd name="connsiteX3" fmla="*/ 0 w 1411111"/>
                <a:gd name="connsiteY3" fmla="*/ 485423 h 485423"/>
                <a:gd name="connsiteX4" fmla="*/ 0 w 1411111"/>
                <a:gd name="connsiteY4" fmla="*/ 485423 h 4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111" h="485423">
                  <a:moveTo>
                    <a:pt x="1411111" y="0"/>
                  </a:moveTo>
                  <a:cubicBezTo>
                    <a:pt x="1136414" y="10348"/>
                    <a:pt x="861718" y="20696"/>
                    <a:pt x="626533" y="101600"/>
                  </a:cubicBezTo>
                  <a:cubicBezTo>
                    <a:pt x="391348" y="182504"/>
                    <a:pt x="0" y="485423"/>
                    <a:pt x="0" y="485423"/>
                  </a:cubicBezTo>
                  <a:lnTo>
                    <a:pt x="0" y="485423"/>
                  </a:lnTo>
                  <a:lnTo>
                    <a:pt x="0" y="485423"/>
                  </a:lnTo>
                </a:path>
              </a:pathLst>
            </a:custGeom>
            <a:noFill/>
            <a:ln w="38100">
              <a:solidFill>
                <a:srgbClr val="0054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igura a mano libera 51">
              <a:extLst>
                <a:ext uri="{FF2B5EF4-FFF2-40B4-BE49-F238E27FC236}">
                  <a16:creationId xmlns:a16="http://schemas.microsoft.com/office/drawing/2014/main" id="{42B29E55-54D4-962F-BC97-D83EA8230E06}"/>
                </a:ext>
              </a:extLst>
            </p:cNvPr>
            <p:cNvSpPr/>
            <p:nvPr/>
          </p:nvSpPr>
          <p:spPr>
            <a:xfrm>
              <a:off x="3713698" y="4168093"/>
              <a:ext cx="565584" cy="1295868"/>
            </a:xfrm>
            <a:custGeom>
              <a:avLst/>
              <a:gdLst>
                <a:gd name="connsiteX0" fmla="*/ 0 w 565584"/>
                <a:gd name="connsiteY0" fmla="*/ 1295868 h 1295868"/>
                <a:gd name="connsiteX1" fmla="*/ 538542 w 565584"/>
                <a:gd name="connsiteY1" fmla="*/ 1144403 h 1295868"/>
                <a:gd name="connsiteX2" fmla="*/ 460005 w 565584"/>
                <a:gd name="connsiteY2" fmla="*/ 516103 h 1295868"/>
                <a:gd name="connsiteX3" fmla="*/ 241222 w 565584"/>
                <a:gd name="connsiteY3" fmla="*/ 5610 h 1295868"/>
                <a:gd name="connsiteX4" fmla="*/ 241222 w 565584"/>
                <a:gd name="connsiteY4" fmla="*/ 5610 h 1295868"/>
                <a:gd name="connsiteX5" fmla="*/ 241222 w 565584"/>
                <a:gd name="connsiteY5" fmla="*/ 5610 h 1295868"/>
                <a:gd name="connsiteX6" fmla="*/ 241222 w 565584"/>
                <a:gd name="connsiteY6" fmla="*/ 5610 h 1295868"/>
                <a:gd name="connsiteX7" fmla="*/ 246832 w 565584"/>
                <a:gd name="connsiteY7" fmla="*/ 0 h 1295868"/>
                <a:gd name="connsiteX8" fmla="*/ 246832 w 565584"/>
                <a:gd name="connsiteY8" fmla="*/ 0 h 1295868"/>
                <a:gd name="connsiteX9" fmla="*/ 246832 w 565584"/>
                <a:gd name="connsiteY9" fmla="*/ 0 h 129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584" h="1295868">
                  <a:moveTo>
                    <a:pt x="0" y="1295868"/>
                  </a:moveTo>
                  <a:cubicBezTo>
                    <a:pt x="230937" y="1285116"/>
                    <a:pt x="461875" y="1274364"/>
                    <a:pt x="538542" y="1144403"/>
                  </a:cubicBezTo>
                  <a:cubicBezTo>
                    <a:pt x="615210" y="1014442"/>
                    <a:pt x="509558" y="705902"/>
                    <a:pt x="460005" y="516103"/>
                  </a:cubicBezTo>
                  <a:cubicBezTo>
                    <a:pt x="410452" y="326304"/>
                    <a:pt x="241222" y="5610"/>
                    <a:pt x="241222" y="5610"/>
                  </a:cubicBezTo>
                  <a:lnTo>
                    <a:pt x="241222" y="5610"/>
                  </a:lnTo>
                  <a:lnTo>
                    <a:pt x="241222" y="5610"/>
                  </a:lnTo>
                  <a:lnTo>
                    <a:pt x="241222" y="5610"/>
                  </a:lnTo>
                  <a:lnTo>
                    <a:pt x="246832" y="0"/>
                  </a:lnTo>
                  <a:lnTo>
                    <a:pt x="246832" y="0"/>
                  </a:lnTo>
                  <a:lnTo>
                    <a:pt x="246832" y="0"/>
                  </a:lnTo>
                </a:path>
              </a:pathLst>
            </a:custGeom>
            <a:noFill/>
            <a:ln w="31750">
              <a:solidFill>
                <a:srgbClr val="0054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Connettore 1 52">
              <a:extLst>
                <a:ext uri="{FF2B5EF4-FFF2-40B4-BE49-F238E27FC236}">
                  <a16:creationId xmlns:a16="http://schemas.microsoft.com/office/drawing/2014/main" id="{E160995D-1C2C-3297-C61F-A3D27E8A8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4946" y="5095251"/>
              <a:ext cx="2603068" cy="263353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igura a mano libera 53">
              <a:extLst>
                <a:ext uri="{FF2B5EF4-FFF2-40B4-BE49-F238E27FC236}">
                  <a16:creationId xmlns:a16="http://schemas.microsoft.com/office/drawing/2014/main" id="{BC1BF774-4ADC-2EB1-D89F-053C5832A84B}"/>
                </a:ext>
              </a:extLst>
            </p:cNvPr>
            <p:cNvSpPr/>
            <p:nvPr/>
          </p:nvSpPr>
          <p:spPr>
            <a:xfrm>
              <a:off x="3263957" y="5360717"/>
              <a:ext cx="1144354" cy="676964"/>
            </a:xfrm>
            <a:custGeom>
              <a:avLst/>
              <a:gdLst>
                <a:gd name="connsiteX0" fmla="*/ 1411111 w 1411111"/>
                <a:gd name="connsiteY0" fmla="*/ 0 h 485423"/>
                <a:gd name="connsiteX1" fmla="*/ 626533 w 1411111"/>
                <a:gd name="connsiteY1" fmla="*/ 101600 h 485423"/>
                <a:gd name="connsiteX2" fmla="*/ 0 w 1411111"/>
                <a:gd name="connsiteY2" fmla="*/ 485423 h 485423"/>
                <a:gd name="connsiteX3" fmla="*/ 0 w 1411111"/>
                <a:gd name="connsiteY3" fmla="*/ 485423 h 485423"/>
                <a:gd name="connsiteX4" fmla="*/ 0 w 1411111"/>
                <a:gd name="connsiteY4" fmla="*/ 485423 h 4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111" h="485423">
                  <a:moveTo>
                    <a:pt x="1411111" y="0"/>
                  </a:moveTo>
                  <a:cubicBezTo>
                    <a:pt x="1136414" y="10348"/>
                    <a:pt x="861718" y="20696"/>
                    <a:pt x="626533" y="101600"/>
                  </a:cubicBezTo>
                  <a:cubicBezTo>
                    <a:pt x="391348" y="182504"/>
                    <a:pt x="0" y="485423"/>
                    <a:pt x="0" y="485423"/>
                  </a:cubicBezTo>
                  <a:lnTo>
                    <a:pt x="0" y="485423"/>
                  </a:lnTo>
                  <a:lnTo>
                    <a:pt x="0" y="48542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Anello 54">
              <a:extLst>
                <a:ext uri="{FF2B5EF4-FFF2-40B4-BE49-F238E27FC236}">
                  <a16:creationId xmlns:a16="http://schemas.microsoft.com/office/drawing/2014/main" id="{7F6541F1-56DD-5475-4E39-6D999ABDAF11}"/>
                </a:ext>
              </a:extLst>
            </p:cNvPr>
            <p:cNvSpPr/>
            <p:nvPr/>
          </p:nvSpPr>
          <p:spPr>
            <a:xfrm rot="2775412">
              <a:off x="2890636" y="5859770"/>
              <a:ext cx="349389" cy="450224"/>
            </a:xfrm>
            <a:prstGeom prst="donut">
              <a:avLst>
                <a:gd name="adj" fmla="val 4144"/>
              </a:avLst>
            </a:prstGeom>
            <a:solidFill>
              <a:srgbClr val="FF0000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Anello 55">
              <a:extLst>
                <a:ext uri="{FF2B5EF4-FFF2-40B4-BE49-F238E27FC236}">
                  <a16:creationId xmlns:a16="http://schemas.microsoft.com/office/drawing/2014/main" id="{66A88A1B-8C75-866A-3179-B702B0A2A6B6}"/>
                </a:ext>
              </a:extLst>
            </p:cNvPr>
            <p:cNvSpPr/>
            <p:nvPr/>
          </p:nvSpPr>
          <p:spPr>
            <a:xfrm rot="21204440">
              <a:off x="2377694" y="3917482"/>
              <a:ext cx="1590158" cy="1130116"/>
            </a:xfrm>
            <a:prstGeom prst="donut">
              <a:avLst>
                <a:gd name="adj" fmla="val 2355"/>
              </a:avLst>
            </a:prstGeom>
            <a:solidFill>
              <a:srgbClr val="FF0000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igura a mano libera 56">
              <a:extLst>
                <a:ext uri="{FF2B5EF4-FFF2-40B4-BE49-F238E27FC236}">
                  <a16:creationId xmlns:a16="http://schemas.microsoft.com/office/drawing/2014/main" id="{935E8177-3161-2034-9F40-2E6DAE8B8028}"/>
                </a:ext>
              </a:extLst>
            </p:cNvPr>
            <p:cNvSpPr/>
            <p:nvPr/>
          </p:nvSpPr>
          <p:spPr>
            <a:xfrm>
              <a:off x="3784146" y="4102554"/>
              <a:ext cx="485912" cy="1292212"/>
            </a:xfrm>
            <a:custGeom>
              <a:avLst/>
              <a:gdLst>
                <a:gd name="connsiteX0" fmla="*/ 314325 w 485912"/>
                <a:gd name="connsiteY0" fmla="*/ 1289957 h 1292212"/>
                <a:gd name="connsiteX1" fmla="*/ 485775 w 485912"/>
                <a:gd name="connsiteY1" fmla="*/ 1155246 h 1292212"/>
                <a:gd name="connsiteX2" fmla="*/ 289833 w 485912"/>
                <a:gd name="connsiteY2" fmla="*/ 412296 h 1292212"/>
                <a:gd name="connsiteX3" fmla="*/ 0 w 485912"/>
                <a:gd name="connsiteY3" fmla="*/ 0 h 1292212"/>
                <a:gd name="connsiteX4" fmla="*/ 0 w 485912"/>
                <a:gd name="connsiteY4" fmla="*/ 0 h 1292212"/>
                <a:gd name="connsiteX5" fmla="*/ 0 w 485912"/>
                <a:gd name="connsiteY5" fmla="*/ 0 h 1292212"/>
                <a:gd name="connsiteX6" fmla="*/ 0 w 485912"/>
                <a:gd name="connsiteY6" fmla="*/ 0 h 1292212"/>
                <a:gd name="connsiteX7" fmla="*/ 0 w 485912"/>
                <a:gd name="connsiteY7" fmla="*/ 0 h 1292212"/>
                <a:gd name="connsiteX8" fmla="*/ 0 w 485912"/>
                <a:gd name="connsiteY8" fmla="*/ 0 h 129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5912" h="1292212">
                  <a:moveTo>
                    <a:pt x="314325" y="1289957"/>
                  </a:moveTo>
                  <a:cubicBezTo>
                    <a:pt x="402091" y="1295740"/>
                    <a:pt x="489857" y="1301523"/>
                    <a:pt x="485775" y="1155246"/>
                  </a:cubicBezTo>
                  <a:cubicBezTo>
                    <a:pt x="481693" y="1008969"/>
                    <a:pt x="370795" y="604837"/>
                    <a:pt x="289833" y="412296"/>
                  </a:cubicBezTo>
                  <a:cubicBezTo>
                    <a:pt x="208871" y="219755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sellaDiTesto 57">
                  <a:extLst>
                    <a:ext uri="{FF2B5EF4-FFF2-40B4-BE49-F238E27FC236}">
                      <a16:creationId xmlns:a16="http://schemas.microsoft.com/office/drawing/2014/main" id="{752B8F66-6813-A053-B6B8-19BB102444DE}"/>
                    </a:ext>
                  </a:extLst>
                </p:cNvPr>
                <p:cNvSpPr txBox="1"/>
                <p:nvPr/>
              </p:nvSpPr>
              <p:spPr>
                <a:xfrm>
                  <a:off x="2722923" y="4168093"/>
                  <a:ext cx="10515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</a:t>
                  </a:r>
                  <a14:m>
                    <m:oMath xmlns:m="http://schemas.openxmlformats.org/officeDocument/2006/math">
                      <m:r>
                        <a:rPr kumimoji="0" lang="it-IT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𝚽</m:t>
                      </m:r>
                    </m:oMath>
                  </a14:m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NE</a:t>
                  </a:r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C75B3EE0-6E82-1B48-89C3-A1D5F9A8C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923" y="4168093"/>
                  <a:ext cx="1051560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1163" t="-5882" r="-2326" b="-205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E86FD4D9-A978-FB42-9A93-D131392A19BA}"/>
                </a:ext>
              </a:extLst>
            </p:cNvPr>
            <p:cNvSpPr txBox="1"/>
            <p:nvPr/>
          </p:nvSpPr>
          <p:spPr>
            <a:xfrm>
              <a:off x="1669676" y="5761061"/>
              <a:ext cx="1053248" cy="584775"/>
            </a:xfrm>
            <a:prstGeom prst="rect">
              <a:avLst/>
            </a:prstGeom>
            <a:solidFill>
              <a:schemeClr val="bg1">
                <a:alpha val="4008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DAMPING RING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85E0C3A8-0397-8096-5DBD-E44400889514}"/>
                </a:ext>
              </a:extLst>
            </p:cNvPr>
            <p:cNvSpPr txBox="1"/>
            <p:nvPr/>
          </p:nvSpPr>
          <p:spPr>
            <a:xfrm rot="21163335">
              <a:off x="5294585" y="4779770"/>
              <a:ext cx="808450" cy="338554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LINAC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816A5F8B-8A44-251B-C22C-FFF94659C59C}"/>
                    </a:ext>
                  </a:extLst>
                </p:cNvPr>
                <p:cNvSpPr txBox="1"/>
                <p:nvPr/>
              </p:nvSpPr>
              <p:spPr>
                <a:xfrm>
                  <a:off x="6719418" y="4832598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3060232-FC47-4540-A946-5E22523C3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18" y="4832598"/>
                  <a:ext cx="31047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7692" r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8CF3AF1E-8CDE-3EE1-86D8-1A30229D9AA6}"/>
                    </a:ext>
                  </a:extLst>
                </p:cNvPr>
                <p:cNvSpPr txBox="1"/>
                <p:nvPr/>
              </p:nvSpPr>
              <p:spPr>
                <a:xfrm>
                  <a:off x="6719418" y="5116972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54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FF6B5566-4CAE-0842-93AE-A410B61AD3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18" y="5116972"/>
                  <a:ext cx="31047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Stella a 12 punte 62">
                  <a:extLst>
                    <a:ext uri="{FF2B5EF4-FFF2-40B4-BE49-F238E27FC236}">
                      <a16:creationId xmlns:a16="http://schemas.microsoft.com/office/drawing/2014/main" id="{EA8AC8C2-617E-8902-0E43-C9BB18009543}"/>
                    </a:ext>
                  </a:extLst>
                </p:cNvPr>
                <p:cNvSpPr/>
                <p:nvPr/>
              </p:nvSpPr>
              <p:spPr>
                <a:xfrm>
                  <a:off x="3107807" y="4915171"/>
                  <a:ext cx="214668" cy="222318"/>
                </a:xfrm>
                <a:prstGeom prst="star12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oMath>
                    </m:oMathPara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Stella a 12 punte 28">
                  <a:extLst>
                    <a:ext uri="{FF2B5EF4-FFF2-40B4-BE49-F238E27FC236}">
                      <a16:creationId xmlns:a16="http://schemas.microsoft.com/office/drawing/2014/main" id="{B0E5B3A0-09A6-EA40-957A-CC9E9D223B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7807" y="4915171"/>
                  <a:ext cx="214668" cy="222318"/>
                </a:xfrm>
                <a:prstGeom prst="star12">
                  <a:avLst/>
                </a:prstGeom>
                <a:blipFill>
                  <a:blip r:embed="rId10"/>
                  <a:stretch>
                    <a:fillRect l="-30000" r="-5000" b="-23810"/>
                  </a:stretch>
                </a:blipFill>
                <a:ln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9C9641EC-3787-60F2-2A99-7FE6E46C5093}"/>
                  </a:ext>
                </a:extLst>
              </p:cNvPr>
              <p:cNvSpPr/>
              <p:nvPr/>
            </p:nvSpPr>
            <p:spPr>
              <a:xfrm>
                <a:off x="4399616" y="915103"/>
                <a:ext cx="3583630" cy="1212833"/>
              </a:xfrm>
              <a:prstGeom prst="rect">
                <a:avLst/>
              </a:prstGeom>
              <a:solidFill>
                <a:schemeClr val="bg1">
                  <a:alpha val="77000"/>
                </a:schemeClr>
              </a:solidFill>
              <a:ln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124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Φ → K</a:t>
                </a:r>
                <a:r>
                  <a:rPr kumimoji="0" lang="en-US" altLang="ja-JP" sz="18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-</a:t>
                </a: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K</a:t>
                </a:r>
                <a:r>
                  <a:rPr kumimoji="0" lang="en-US" altLang="ja-JP" sz="18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+</a:t>
                </a: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(48.9%)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124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Monochromatic low-energy K</a:t>
                </a:r>
                <a:r>
                  <a:rPr kumimoji="0" lang="en-US" altLang="ja-JP" sz="1800" b="0" i="0" u="none" strike="noStrike" kern="1200" cap="none" spc="0" normalizeH="0" baseline="3200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-</a:t>
                </a: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altLang="ja-JP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Helvetica Neue" charset="0"/>
                      </a:rPr>
                      <m:t>~</m:t>
                    </m:r>
                  </m:oMath>
                </a14:m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127 MeV/c ; </a:t>
                </a:r>
                <a:r>
                  <a:rPr kumimoji="0" lang="el-GR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Δ</a:t>
                </a:r>
                <a:r>
                  <a:rPr kumimoji="0" lang="it-IT" altLang="ja-JP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p</a:t>
                </a:r>
                <a:r>
                  <a:rPr kumimoji="0" lang="it-IT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/</a:t>
                </a:r>
                <a:r>
                  <a:rPr kumimoji="0" lang="it-IT" altLang="ja-JP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p</a:t>
                </a:r>
                <a:r>
                  <a:rPr kumimoji="0" lang="it-IT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 = 0.1%</a:t>
                </a: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ヒラギノ角ゴ ProN W3" charset="-128"/>
                    <a:cs typeface="Times New Roman" panose="02020603050405020304" pitchFamily="18" charset="0"/>
                    <a:sym typeface="Helvetica Neue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9C9641EC-3787-60F2-2A99-7FE6E46C50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616" y="915103"/>
                <a:ext cx="3583630" cy="1212833"/>
              </a:xfrm>
              <a:prstGeom prst="rect">
                <a:avLst/>
              </a:prstGeom>
              <a:blipFill>
                <a:blip r:embed="rId11"/>
                <a:stretch>
                  <a:fillRect l="-2113" b="-6186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CEB2E318-4427-2360-0E5F-D85355C1579D}"/>
                  </a:ext>
                </a:extLst>
              </p:cNvPr>
              <p:cNvSpPr/>
              <p:nvPr/>
            </p:nvSpPr>
            <p:spPr>
              <a:xfrm>
                <a:off x="569699" y="289"/>
                <a:ext cx="816115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rotWithShape="0">
                        <a:srgbClr val="002060">
                          <a:alpha val="43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Calibri"/>
                  </a:rPr>
                  <a:t>LNF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GB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50800" dist="50800" dir="5400000" algn="ctr" rotWithShape="0">
                                <a:srgbClr val="002060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GB" sz="4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50800" dist="50800" dir="5400000" algn="ctr" rotWithShape="0">
                                <a:srgbClr val="002060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GB" sz="4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50800" dist="50800" dir="5400000" algn="ctr" rotWithShape="0">
                                <a:srgbClr val="002060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p>
                        <m:r>
                          <a:rPr kumimoji="0" lang="en-GB" sz="4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50800" dist="50800" dir="5400000" algn="ctr" rotWithShape="0">
                                <a:srgbClr val="002060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GB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50800" dist="50800" dir="5400000" algn="ctr" rotWithShape="0">
                                <a:srgbClr val="002060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GB" sz="4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50800" dist="50800" dir="5400000" algn="ctr" rotWithShape="0">
                                <a:srgbClr val="002060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p>
                        <m:r>
                          <a:rPr kumimoji="0" lang="en-GB" sz="4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50800" dist="50800" dir="5400000" algn="ctr" rotWithShape="0">
                                <a:srgbClr val="002060">
                                  <a:alpha val="43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GB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rotWithShape="0">
                        <a:srgbClr val="002060">
                          <a:alpha val="43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Calibri"/>
                  </a:rPr>
                  <a:t> Accelerator Complex </a:t>
                </a:r>
              </a:p>
            </p:txBody>
          </p:sp>
        </mc:Choice>
        <mc:Fallback xmlns=""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CEB2E318-4427-2360-0E5F-D85355C15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99" y="289"/>
                <a:ext cx="8161159" cy="769441"/>
              </a:xfrm>
              <a:prstGeom prst="rect">
                <a:avLst/>
              </a:prstGeom>
              <a:blipFill>
                <a:blip r:embed="rId12"/>
                <a:stretch>
                  <a:fillRect l="-1708" t="-18033" r="-4037" b="-409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tangolo 26">
            <a:extLst>
              <a:ext uri="{FF2B5EF4-FFF2-40B4-BE49-F238E27FC236}">
                <a16:creationId xmlns:a16="http://schemas.microsoft.com/office/drawing/2014/main" id="{227ACA11-6234-193C-CAF5-5865203F66FE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1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2">
            <a:extLst>
              <a:ext uri="{FF2B5EF4-FFF2-40B4-BE49-F238E27FC236}">
                <a16:creationId xmlns:a16="http://schemas.microsoft.com/office/drawing/2014/main" id="{253D006E-08FC-7318-4958-84C9FF9767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F8C3A0-5547-463F-B428-9511DDC43E74}" type="slidenum">
              <a:rPr kumimoji="0" lang="en-GB" altLang="en-US" sz="900" b="1" i="0" u="sng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900" b="1" i="0" u="sng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8131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9CA6162-506A-26B0-3264-B412C7B5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209550"/>
            <a:ext cx="8988426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8" name="Rectangle 2">
            <a:extLst>
              <a:ext uri="{FF2B5EF4-FFF2-40B4-BE49-F238E27FC236}">
                <a16:creationId xmlns:a16="http://schemas.microsoft.com/office/drawing/2014/main" id="{EF461B84-35E5-5BCB-D9CA-72DAA890B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3713" y="115888"/>
            <a:ext cx="5040312" cy="758825"/>
          </a:xfrm>
          <a:gradFill rotWithShape="0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FF"/>
            </a:extrusionClr>
          </a:sp3d>
        </p:spPr>
        <p:txBody>
          <a:bodyPr>
            <a:flatTx/>
          </a:bodyPr>
          <a:lstStyle/>
          <a:p>
            <a:pPr eaLnBrk="1" hangingPunct="1">
              <a:defRPr/>
            </a:pPr>
            <a:r>
              <a:rPr lang="en-US" sz="4000" b="1" i="1" dirty="0">
                <a:solidFill>
                  <a:srgbClr val="063DE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DAΦNE</a:t>
            </a:r>
            <a:endParaRPr lang="en-US" sz="1800" b="1" i="1" dirty="0">
              <a:solidFill>
                <a:srgbClr val="063DE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79FDB335-755C-792A-C406-F4B53992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713"/>
            <a:ext cx="9144000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34E0267-121E-F78A-0777-B7D8B3A13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686800" cy="1524000"/>
          </a:xfrm>
        </p:spPr>
        <p:txBody>
          <a:bodyPr lIns="90487" tIns="44450" rIns="90487" bIns="44450"/>
          <a:lstStyle/>
          <a:p>
            <a:pPr eaLnBrk="1" hangingPunct="1"/>
            <a:endParaRPr lang="en-US" altLang="en-US" sz="2800"/>
          </a:p>
        </p:txBody>
      </p:sp>
      <p:sp>
        <p:nvSpPr>
          <p:cNvPr id="49155" name="Oval 3">
            <a:extLst>
              <a:ext uri="{FF2B5EF4-FFF2-40B4-BE49-F238E27FC236}">
                <a16:creationId xmlns:a16="http://schemas.microsoft.com/office/drawing/2014/main" id="{9694E01C-04B6-9028-985B-1A9624E9E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0" y="3208338"/>
            <a:ext cx="1206500" cy="10541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FFFF00"/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56" name="Oval 4">
            <a:extLst>
              <a:ext uri="{FF2B5EF4-FFF2-40B4-BE49-F238E27FC236}">
                <a16:creationId xmlns:a16="http://schemas.microsoft.com/office/drawing/2014/main" id="{1110734E-06FD-129A-7000-76D3BA20B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4732338"/>
            <a:ext cx="596900" cy="5207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chemeClr val="accent2"/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57" name="Oval 5">
            <a:extLst>
              <a:ext uri="{FF2B5EF4-FFF2-40B4-BE49-F238E27FC236}">
                <a16:creationId xmlns:a16="http://schemas.microsoft.com/office/drawing/2014/main" id="{33D0B183-BA4B-5831-9A8C-2542DF187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1916113"/>
            <a:ext cx="596900" cy="5207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58" name="Line 6">
            <a:extLst>
              <a:ext uri="{FF2B5EF4-FFF2-40B4-BE49-F238E27FC236}">
                <a16:creationId xmlns:a16="http://schemas.microsoft.com/office/drawing/2014/main" id="{7E6536AD-02FB-BB22-E1C5-CC3FABD3B7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0000" y="2667000"/>
            <a:ext cx="6350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59" name="Line 7">
            <a:extLst>
              <a:ext uri="{FF2B5EF4-FFF2-40B4-BE49-F238E27FC236}">
                <a16:creationId xmlns:a16="http://schemas.microsoft.com/office/drawing/2014/main" id="{CC703A24-2C9D-7468-1185-326B819F7B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4217988"/>
            <a:ext cx="457200" cy="482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6D62C567-5E42-179E-20F8-249214955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279775"/>
            <a:ext cx="7620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</a:t>
            </a:r>
          </a:p>
        </p:txBody>
      </p:sp>
      <p:sp>
        <p:nvSpPr>
          <p:cNvPr id="49161" name="Rectangle 9">
            <a:extLst>
              <a:ext uri="{FF2B5EF4-FFF2-40B4-BE49-F238E27FC236}">
                <a16:creationId xmlns:a16="http://schemas.microsoft.com/office/drawing/2014/main" id="{0053595B-CA20-8DE0-F642-03C1AF712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3" y="1916113"/>
            <a:ext cx="5889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K+</a:t>
            </a:r>
          </a:p>
        </p:txBody>
      </p:sp>
      <p:sp>
        <p:nvSpPr>
          <p:cNvPr id="49162" name="Rectangle 10">
            <a:extLst>
              <a:ext uri="{FF2B5EF4-FFF2-40B4-BE49-F238E27FC236}">
                <a16:creationId xmlns:a16="http://schemas.microsoft.com/office/drawing/2014/main" id="{0A882BC7-0B7F-5CE1-E2D4-AFD6072A1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4724400"/>
            <a:ext cx="6619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K-</a:t>
            </a:r>
          </a:p>
        </p:txBody>
      </p:sp>
      <p:grpSp>
        <p:nvGrpSpPr>
          <p:cNvPr id="49163" name="Group 11">
            <a:extLst>
              <a:ext uri="{FF2B5EF4-FFF2-40B4-BE49-F238E27FC236}">
                <a16:creationId xmlns:a16="http://schemas.microsoft.com/office/drawing/2014/main" id="{F002C509-3472-F697-24BD-86CB643A61A9}"/>
              </a:ext>
            </a:extLst>
          </p:cNvPr>
          <p:cNvGrpSpPr>
            <a:grpSpLocks/>
          </p:cNvGrpSpPr>
          <p:nvPr/>
        </p:nvGrpSpPr>
        <p:grpSpPr bwMode="auto">
          <a:xfrm>
            <a:off x="6407150" y="2832100"/>
            <a:ext cx="2273300" cy="1968500"/>
            <a:chOff x="4036" y="1784"/>
            <a:chExt cx="1432" cy="1240"/>
          </a:xfrm>
        </p:grpSpPr>
        <p:sp>
          <p:nvSpPr>
            <p:cNvPr id="49195" name="Oval 12">
              <a:extLst>
                <a:ext uri="{FF2B5EF4-FFF2-40B4-BE49-F238E27FC236}">
                  <a16:creationId xmlns:a16="http://schemas.microsoft.com/office/drawing/2014/main" id="{2DCD8F24-6215-D0AF-078A-660AE13B8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" y="1784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6" name="Oval 13">
              <a:extLst>
                <a:ext uri="{FF2B5EF4-FFF2-40B4-BE49-F238E27FC236}">
                  <a16:creationId xmlns:a16="http://schemas.microsoft.com/office/drawing/2014/main" id="{A18DCFC4-2CB1-AB73-3A23-B44CBFA50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" y="2216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7" name="Oval 14">
              <a:extLst>
                <a:ext uri="{FF2B5EF4-FFF2-40B4-BE49-F238E27FC236}">
                  <a16:creationId xmlns:a16="http://schemas.microsoft.com/office/drawing/2014/main" id="{8B7114D9-D8F2-2D11-7CDE-994352CB7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" y="1928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8" name="Oval 15">
              <a:extLst>
                <a:ext uri="{FF2B5EF4-FFF2-40B4-BE49-F238E27FC236}">
                  <a16:creationId xmlns:a16="http://schemas.microsoft.com/office/drawing/2014/main" id="{D7F8DDD1-503A-A217-3CC7-01FC3EB52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" y="2312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9" name="Oval 16">
              <a:extLst>
                <a:ext uri="{FF2B5EF4-FFF2-40B4-BE49-F238E27FC236}">
                  <a16:creationId xmlns:a16="http://schemas.microsoft.com/office/drawing/2014/main" id="{F88EF820-EBD6-86AC-842A-605DA0CEA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" y="2600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00" name="Oval 17">
              <a:extLst>
                <a:ext uri="{FF2B5EF4-FFF2-40B4-BE49-F238E27FC236}">
                  <a16:creationId xmlns:a16="http://schemas.microsoft.com/office/drawing/2014/main" id="{2E4AA4DE-A2C8-B010-60CF-FAFF02ED3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120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01" name="Oval 18">
              <a:extLst>
                <a:ext uri="{FF2B5EF4-FFF2-40B4-BE49-F238E27FC236}">
                  <a16:creationId xmlns:a16="http://schemas.microsoft.com/office/drawing/2014/main" id="{E3912F16-DA17-2A18-BFB5-8C02ADF85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6" y="2504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02" name="Oval 19">
              <a:extLst>
                <a:ext uri="{FF2B5EF4-FFF2-40B4-BE49-F238E27FC236}">
                  <a16:creationId xmlns:a16="http://schemas.microsoft.com/office/drawing/2014/main" id="{A890097B-C6B2-2434-7B49-C29FC164B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2" y="2696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03" name="Oval 20">
              <a:extLst>
                <a:ext uri="{FF2B5EF4-FFF2-40B4-BE49-F238E27FC236}">
                  <a16:creationId xmlns:a16="http://schemas.microsoft.com/office/drawing/2014/main" id="{1582C6AE-D0CC-2662-5885-313D4349D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" y="2072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04" name="Oval 21">
              <a:extLst>
                <a:ext uri="{FF2B5EF4-FFF2-40B4-BE49-F238E27FC236}">
                  <a16:creationId xmlns:a16="http://schemas.microsoft.com/office/drawing/2014/main" id="{9B89ED15-0870-5D48-2AE2-86147B958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2" y="2456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164" name="Rectangle 22">
            <a:extLst>
              <a:ext uri="{FF2B5EF4-FFF2-40B4-BE49-F238E27FC236}">
                <a16:creationId xmlns:a16="http://schemas.microsoft.com/office/drawing/2014/main" id="{0C47CCC4-D3BE-A0E5-D61F-E0411F0BB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29035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65" name="Rectangle 23">
            <a:extLst>
              <a:ext uri="{FF2B5EF4-FFF2-40B4-BE49-F238E27FC236}">
                <a16:creationId xmlns:a16="http://schemas.microsoft.com/office/drawing/2014/main" id="{84C08F73-4FA1-5011-E81D-0C741C6C2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913" y="34369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66" name="Rectangle 24">
            <a:extLst>
              <a:ext uri="{FF2B5EF4-FFF2-40B4-BE49-F238E27FC236}">
                <a16:creationId xmlns:a16="http://schemas.microsoft.com/office/drawing/2014/main" id="{101A8B3C-5794-5339-21C7-BCA73DE06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5313" y="32845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67" name="Rectangle 25">
            <a:extLst>
              <a:ext uri="{FF2B5EF4-FFF2-40B4-BE49-F238E27FC236}">
                <a16:creationId xmlns:a16="http://schemas.microsoft.com/office/drawing/2014/main" id="{F47C31E2-E0F2-9D93-0385-0235A9F71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313" y="31321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68" name="Rectangle 26">
            <a:extLst>
              <a:ext uri="{FF2B5EF4-FFF2-40B4-BE49-F238E27FC236}">
                <a16:creationId xmlns:a16="http://schemas.microsoft.com/office/drawing/2014/main" id="{249CB1A8-7FF0-BBDA-7C43-5B32EB88C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313" y="37417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69" name="Rectangle 27">
            <a:extLst>
              <a:ext uri="{FF2B5EF4-FFF2-40B4-BE49-F238E27FC236}">
                <a16:creationId xmlns:a16="http://schemas.microsoft.com/office/drawing/2014/main" id="{FBC579A6-A34F-3F32-0F8A-2787CD512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35131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70" name="Rectangle 28">
            <a:extLst>
              <a:ext uri="{FF2B5EF4-FFF2-40B4-BE49-F238E27FC236}">
                <a16:creationId xmlns:a16="http://schemas.microsoft.com/office/drawing/2014/main" id="{3CC37AC1-B2D9-BECF-1DF1-0B1C958D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9113" y="38941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71" name="Rectangle 29">
            <a:extLst>
              <a:ext uri="{FF2B5EF4-FFF2-40B4-BE49-F238E27FC236}">
                <a16:creationId xmlns:a16="http://schemas.microsoft.com/office/drawing/2014/main" id="{3D6A283A-6FBC-B6BC-F7C5-115D0CC14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41227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72" name="Rectangle 30">
            <a:extLst>
              <a:ext uri="{FF2B5EF4-FFF2-40B4-BE49-F238E27FC236}">
                <a16:creationId xmlns:a16="http://schemas.microsoft.com/office/drawing/2014/main" id="{FBD38971-A167-A37F-08DB-D871CB819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113" y="42751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73" name="Rectangle 31">
            <a:extLst>
              <a:ext uri="{FF2B5EF4-FFF2-40B4-BE49-F238E27FC236}">
                <a16:creationId xmlns:a16="http://schemas.microsoft.com/office/drawing/2014/main" id="{B97AF2EF-B2BC-F024-FD12-063D58759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3" y="39703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</a:t>
            </a:r>
          </a:p>
        </p:txBody>
      </p:sp>
      <p:sp>
        <p:nvSpPr>
          <p:cNvPr id="49174" name="Rectangle 32">
            <a:extLst>
              <a:ext uri="{FF2B5EF4-FFF2-40B4-BE49-F238E27FC236}">
                <a16:creationId xmlns:a16="http://schemas.microsoft.com/office/drawing/2014/main" id="{4215B80B-A4BC-CB6D-09A1-1D8B078A4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181600"/>
            <a:ext cx="8458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Flux of produced kaons: about 1000/second</a:t>
            </a:r>
          </a:p>
        </p:txBody>
      </p:sp>
      <p:grpSp>
        <p:nvGrpSpPr>
          <p:cNvPr id="49175" name="Group 33">
            <a:extLst>
              <a:ext uri="{FF2B5EF4-FFF2-40B4-BE49-F238E27FC236}">
                <a16:creationId xmlns:a16="http://schemas.microsoft.com/office/drawing/2014/main" id="{43A770E9-E402-63FC-D44B-AC482FF87539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895600"/>
            <a:ext cx="2197100" cy="1739900"/>
            <a:chOff x="192" y="1824"/>
            <a:chExt cx="1384" cy="1096"/>
          </a:xfrm>
        </p:grpSpPr>
        <p:sp>
          <p:nvSpPr>
            <p:cNvPr id="49187" name="Oval 34">
              <a:extLst>
                <a:ext uri="{FF2B5EF4-FFF2-40B4-BE49-F238E27FC236}">
                  <a16:creationId xmlns:a16="http://schemas.microsoft.com/office/drawing/2014/main" id="{2437780E-C406-A856-C0C9-7D4BD78D5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064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88" name="Oval 35">
              <a:extLst>
                <a:ext uri="{FF2B5EF4-FFF2-40B4-BE49-F238E27FC236}">
                  <a16:creationId xmlns:a16="http://schemas.microsoft.com/office/drawing/2014/main" id="{3A5110B5-C129-93B0-6DD4-921B7A21C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208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89" name="Oval 36">
              <a:extLst>
                <a:ext uri="{FF2B5EF4-FFF2-40B4-BE49-F238E27FC236}">
                  <a16:creationId xmlns:a16="http://schemas.microsoft.com/office/drawing/2014/main" id="{5C2ACECE-B2C1-359A-F568-809E67BE9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448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0" name="Oval 37">
              <a:extLst>
                <a:ext uri="{FF2B5EF4-FFF2-40B4-BE49-F238E27FC236}">
                  <a16:creationId xmlns:a16="http://schemas.microsoft.com/office/drawing/2014/main" id="{9FE8CB75-3EE8-AD15-926C-3313B382A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592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1" name="Oval 38">
              <a:extLst>
                <a:ext uri="{FF2B5EF4-FFF2-40B4-BE49-F238E27FC236}">
                  <a16:creationId xmlns:a16="http://schemas.microsoft.com/office/drawing/2014/main" id="{03FDDFAC-0E75-5ED7-16F1-F02CC01F2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968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2" name="Oval 39">
              <a:extLst>
                <a:ext uri="{FF2B5EF4-FFF2-40B4-BE49-F238E27FC236}">
                  <a16:creationId xmlns:a16="http://schemas.microsoft.com/office/drawing/2014/main" id="{59FB10A5-9AFE-8722-7283-5EC6B16F3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352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3" name="Oval 40">
              <a:extLst>
                <a:ext uri="{FF2B5EF4-FFF2-40B4-BE49-F238E27FC236}">
                  <a16:creationId xmlns:a16="http://schemas.microsoft.com/office/drawing/2014/main" id="{BFB2DFA9-4683-E84F-BDDB-5C0385D00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824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94" name="Oval 41">
              <a:extLst>
                <a:ext uri="{FF2B5EF4-FFF2-40B4-BE49-F238E27FC236}">
                  <a16:creationId xmlns:a16="http://schemas.microsoft.com/office/drawing/2014/main" id="{12951C34-E5AF-F68F-4BDB-4A18C4E4C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256"/>
              <a:ext cx="328" cy="32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path path="rect">
                <a:fillToRect r="100000" b="10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176" name="Rectangle 42">
            <a:extLst>
              <a:ext uri="{FF2B5EF4-FFF2-40B4-BE49-F238E27FC236}">
                <a16:creationId xmlns:a16="http://schemas.microsoft.com/office/drawing/2014/main" id="{E7F0DF7B-655D-F092-F2AB-9E6B80191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763" y="29670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</a:t>
            </a:r>
          </a:p>
        </p:txBody>
      </p:sp>
      <p:sp>
        <p:nvSpPr>
          <p:cNvPr id="49177" name="Rectangle 43">
            <a:extLst>
              <a:ext uri="{FF2B5EF4-FFF2-40B4-BE49-F238E27FC236}">
                <a16:creationId xmlns:a16="http://schemas.microsoft.com/office/drawing/2014/main" id="{324E64E4-81CC-356F-4C26-6DF213CC5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31956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</a:t>
            </a:r>
          </a:p>
        </p:txBody>
      </p:sp>
      <p:sp>
        <p:nvSpPr>
          <p:cNvPr id="49178" name="Rectangle 44">
            <a:extLst>
              <a:ext uri="{FF2B5EF4-FFF2-40B4-BE49-F238E27FC236}">
                <a16:creationId xmlns:a16="http://schemas.microsoft.com/office/drawing/2014/main" id="{F2DAF18A-8C61-BFFB-6146-1FF3A7F7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3480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</a:t>
            </a:r>
          </a:p>
        </p:txBody>
      </p:sp>
      <p:sp>
        <p:nvSpPr>
          <p:cNvPr id="49179" name="Rectangle 45">
            <a:extLst>
              <a:ext uri="{FF2B5EF4-FFF2-40B4-BE49-F238E27FC236}">
                <a16:creationId xmlns:a16="http://schemas.microsoft.com/office/drawing/2014/main" id="{215BF56E-89FA-195B-0402-55169CF86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35766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</a:t>
            </a:r>
          </a:p>
        </p:txBody>
      </p:sp>
      <p:sp>
        <p:nvSpPr>
          <p:cNvPr id="49180" name="Rectangle 46">
            <a:extLst>
              <a:ext uri="{FF2B5EF4-FFF2-40B4-BE49-F238E27FC236}">
                <a16:creationId xmlns:a16="http://schemas.microsoft.com/office/drawing/2014/main" id="{7D628FDE-669F-36C3-8222-C1FF7740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3" y="38052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</a:t>
            </a:r>
          </a:p>
        </p:txBody>
      </p:sp>
      <p:sp>
        <p:nvSpPr>
          <p:cNvPr id="49181" name="Rectangle 47">
            <a:extLst>
              <a:ext uri="{FF2B5EF4-FFF2-40B4-BE49-F238E27FC236}">
                <a16:creationId xmlns:a16="http://schemas.microsoft.com/office/drawing/2014/main" id="{AA1EA29F-8863-7CA9-324A-BEDC65573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563" y="41862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</a:t>
            </a:r>
          </a:p>
        </p:txBody>
      </p:sp>
      <p:sp>
        <p:nvSpPr>
          <p:cNvPr id="49182" name="Rectangle 48">
            <a:extLst>
              <a:ext uri="{FF2B5EF4-FFF2-40B4-BE49-F238E27FC236}">
                <a16:creationId xmlns:a16="http://schemas.microsoft.com/office/drawing/2014/main" id="{EE8D443B-1282-E72C-04C1-B40068176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3" y="39576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</a:t>
            </a:r>
          </a:p>
        </p:txBody>
      </p:sp>
      <p:sp>
        <p:nvSpPr>
          <p:cNvPr id="49183" name="Rectangle 49">
            <a:extLst>
              <a:ext uri="{FF2B5EF4-FFF2-40B4-BE49-F238E27FC236}">
                <a16:creationId xmlns:a16="http://schemas.microsoft.com/office/drawing/2014/main" id="{B2EE901D-22E5-0AF3-20F7-C5FA14D7B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3652838"/>
            <a:ext cx="471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</a:t>
            </a:r>
          </a:p>
        </p:txBody>
      </p:sp>
      <p:sp>
        <p:nvSpPr>
          <p:cNvPr id="1358898" name="Rectangle 50">
            <a:extLst>
              <a:ext uri="{FF2B5EF4-FFF2-40B4-BE49-F238E27FC236}">
                <a16:creationId xmlns:a16="http://schemas.microsoft.com/office/drawing/2014/main" id="{CD1B38AE-37BA-4423-58EF-13D72FD70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49275"/>
            <a:ext cx="77724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063DE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DAFNE principle</a:t>
            </a:r>
          </a:p>
        </p:txBody>
      </p:sp>
      <p:sp>
        <p:nvSpPr>
          <p:cNvPr id="49185" name="Line 51">
            <a:extLst>
              <a:ext uri="{FF2B5EF4-FFF2-40B4-BE49-F238E27FC236}">
                <a16:creationId xmlns:a16="http://schemas.microsoft.com/office/drawing/2014/main" id="{2203C2F8-527F-6646-B2B9-13A47A72F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7338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186" name="Line 52">
            <a:extLst>
              <a:ext uri="{FF2B5EF4-FFF2-40B4-BE49-F238E27FC236}">
                <a16:creationId xmlns:a16="http://schemas.microsoft.com/office/drawing/2014/main" id="{D8185889-0D05-1610-845B-AF69AC371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37338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3A2CB6BF-9371-9A71-702A-E8964C6E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-231775"/>
            <a:ext cx="9251950" cy="711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F92E0DAC-166D-FB79-CA00-048E6356E583}"/>
              </a:ext>
            </a:extLst>
          </p:cNvPr>
          <p:cNvGrpSpPr>
            <a:grpSpLocks/>
          </p:cNvGrpSpPr>
          <p:nvPr/>
        </p:nvGrpSpPr>
        <p:grpSpPr bwMode="auto">
          <a:xfrm>
            <a:off x="1527175" y="458788"/>
            <a:ext cx="7035800" cy="6351587"/>
            <a:chOff x="0" y="0"/>
            <a:chExt cx="6303" cy="5690"/>
          </a:xfrm>
        </p:grpSpPr>
        <p:sp>
          <p:nvSpPr>
            <p:cNvPr id="50183" name="Oval 3">
              <a:extLst>
                <a:ext uri="{FF2B5EF4-FFF2-40B4-BE49-F238E27FC236}">
                  <a16:creationId xmlns:a16="http://schemas.microsoft.com/office/drawing/2014/main" id="{68301AE3-6CB7-849F-8C58-DB8974C06FBD}"/>
                </a:ext>
              </a:extLst>
            </p:cNvPr>
            <p:cNvSpPr>
              <a:spLocks/>
            </p:cNvSpPr>
            <p:nvPr/>
          </p:nvSpPr>
          <p:spPr bwMode="auto">
            <a:xfrm rot="1706265">
              <a:off x="559" y="1013"/>
              <a:ext cx="5184" cy="3664"/>
            </a:xfrm>
            <a:prstGeom prst="ellipse">
              <a:avLst/>
            </a:prstGeom>
            <a:noFill/>
            <a:ln w="127000">
              <a:solidFill>
                <a:schemeClr val="tx1">
                  <a:alpha val="85881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42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endParaRPr>
            </a:p>
          </p:txBody>
        </p:sp>
        <p:sp>
          <p:nvSpPr>
            <p:cNvPr id="50184" name="Line 4">
              <a:extLst>
                <a:ext uri="{FF2B5EF4-FFF2-40B4-BE49-F238E27FC236}">
                  <a16:creationId xmlns:a16="http://schemas.microsoft.com/office/drawing/2014/main" id="{7ED7A39D-75A5-652E-8C86-9A9479B5F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" y="3324"/>
              <a:ext cx="347" cy="434"/>
            </a:xfrm>
            <a:prstGeom prst="line">
              <a:avLst/>
            </a:prstGeom>
            <a:noFill/>
            <a:ln w="127000">
              <a:solidFill>
                <a:srgbClr val="0000FF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0185" name="Line 5">
              <a:extLst>
                <a:ext uri="{FF2B5EF4-FFF2-40B4-BE49-F238E27FC236}">
                  <a16:creationId xmlns:a16="http://schemas.microsoft.com/office/drawing/2014/main" id="{79145AE9-6E49-38CD-25FB-EEA6D804A1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722" y="2692"/>
              <a:ext cx="289" cy="601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0180" name="Picture 6">
            <a:extLst>
              <a:ext uri="{FF2B5EF4-FFF2-40B4-BE49-F238E27FC236}">
                <a16:creationId xmlns:a16="http://schemas.microsoft.com/office/drawing/2014/main" id="{68215C79-044C-334D-6EA9-A8FB351FA00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250112" cy="1643063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>
            <a:extLst>
              <a:ext uri="{FF2B5EF4-FFF2-40B4-BE49-F238E27FC236}">
                <a16:creationId xmlns:a16="http://schemas.microsoft.com/office/drawing/2014/main" id="{C2953AC2-AE26-2362-31C2-BCC8C7351562}"/>
              </a:ext>
            </a:extLst>
          </p:cNvPr>
          <p:cNvSpPr>
            <a:spLocks/>
          </p:cNvSpPr>
          <p:nvPr/>
        </p:nvSpPr>
        <p:spPr bwMode="auto">
          <a:xfrm>
            <a:off x="611188" y="4625975"/>
            <a:ext cx="8064500" cy="2232025"/>
          </a:xfrm>
          <a:prstGeom prst="rect">
            <a:avLst/>
          </a:prstGeom>
          <a:solidFill>
            <a:srgbClr val="5D3779">
              <a:alpha val="70979"/>
            </a:srgbClr>
          </a:solidFill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Suitable for low-energy kaon physics: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kaonic atoms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Kaon-nucleons/nuclei interaction studies</a:t>
            </a:r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id="{DAEA9F0C-7635-5A47-16E0-CC290361AFF3}"/>
              </a:ext>
            </a:extLst>
          </p:cNvPr>
          <p:cNvSpPr>
            <a:spLocks/>
          </p:cNvSpPr>
          <p:nvPr/>
        </p:nvSpPr>
        <p:spPr bwMode="auto">
          <a:xfrm>
            <a:off x="539750" y="2133600"/>
            <a:ext cx="8062913" cy="2303463"/>
          </a:xfrm>
          <a:prstGeom prst="rect">
            <a:avLst/>
          </a:prstGeom>
          <a:solidFill>
            <a:srgbClr val="347B78">
              <a:alpha val="70979"/>
            </a:srgbClr>
          </a:solidFill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42938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Pct val="124000"/>
              <a:buFontTx/>
              <a:buBlip>
                <a:blip r:embed="rId4"/>
              </a:buBlip>
              <a:tabLst/>
              <a:defRPr/>
            </a:pPr>
            <a:r>
              <a:rPr kumimoji="0" lang="en-US" altLang="ja-JP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 </a:t>
            </a:r>
            <a:r>
              <a:rPr kumimoji="0" lang="en-US" altLang="ja-JP" sz="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Φ → K</a:t>
            </a:r>
            <a:r>
              <a:rPr kumimoji="0" lang="en-US" altLang="ja-JP" sz="2900" b="1" i="0" u="none" strike="noStrike" kern="1200" cap="none" spc="0" normalizeH="0" baseline="32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-</a:t>
            </a:r>
            <a:r>
              <a:rPr kumimoji="0" lang="en-US" altLang="ja-JP" sz="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 K</a:t>
            </a:r>
            <a:r>
              <a:rPr kumimoji="0" lang="en-US" altLang="ja-JP" sz="2900" b="1" i="0" u="none" strike="noStrike" kern="1200" cap="none" spc="0" normalizeH="0" baseline="32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+</a:t>
            </a:r>
            <a:r>
              <a:rPr kumimoji="0" lang="en-US" altLang="ja-JP" sz="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 </a:t>
            </a:r>
            <a:r>
              <a:rPr kumimoji="0" lang="en-US" altLang="ja-JP" sz="2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(49.1%)</a:t>
            </a:r>
          </a:p>
          <a:p>
            <a:pPr marL="0" marR="0" lvl="0" indent="0" algn="l" defTabSz="642938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Pct val="124000"/>
              <a:buFontTx/>
              <a:buBlip>
                <a:blip r:embed="rId4"/>
              </a:buBlip>
              <a:tabLst/>
              <a:defRPr/>
            </a:pPr>
            <a:r>
              <a:rPr kumimoji="0" lang="en-US" altLang="ja-JP" sz="2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 </a:t>
            </a:r>
            <a:r>
              <a:rPr kumimoji="0" lang="en-US" altLang="ja-JP" sz="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Monochromatic low-energy K</a:t>
            </a:r>
            <a:r>
              <a:rPr kumimoji="0" lang="en-US" altLang="ja-JP" sz="2900" b="1" i="0" u="none" strike="noStrike" kern="1200" cap="none" spc="0" normalizeH="0" baseline="32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-</a:t>
            </a:r>
            <a:r>
              <a:rPr kumimoji="0" lang="en-US" altLang="ja-JP" sz="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 </a:t>
            </a:r>
            <a:r>
              <a:rPr kumimoji="0" lang="en-US" altLang="ja-JP" sz="2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(~127MeV/c)</a:t>
            </a:r>
            <a:endParaRPr kumimoji="0" lang="en-US" altLang="ja-JP" sz="29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 charset="0"/>
              <a:ea typeface="ヒラギノ角ゴ ProN W3" charset="-128"/>
              <a:cs typeface="+mn-cs"/>
              <a:sym typeface="Helvetica Neue" charset="0"/>
            </a:endParaRPr>
          </a:p>
          <a:p>
            <a:pPr marL="0" marR="0" lvl="0" indent="0" algn="l" defTabSz="642938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Pct val="124000"/>
              <a:buFontTx/>
              <a:buChar char="•"/>
              <a:tabLst/>
              <a:defRPr/>
            </a:pPr>
            <a:r>
              <a:rPr kumimoji="0" lang="en-US" altLang="ja-JP" sz="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 Less hadronic background due to the beam</a:t>
            </a:r>
          </a:p>
          <a:p>
            <a:pPr marL="0" marR="0" lvl="0" indent="0" algn="l" defTabSz="642938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  ( compare to hadron beam line : e.g. KEK /JPARC)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 autoUpdateAnimBg="0"/>
      <p:bldP spid="4301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51307875-5CB8-0A15-7915-0E032A25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65188"/>
            <a:ext cx="9151938" cy="5942012"/>
          </a:xfrm>
          <a:prstGeom prst="rect">
            <a:avLst/>
          </a:prstGeom>
          <a:noFill/>
          <a:ln>
            <a:noFill/>
          </a:ln>
          <a:effectLst>
            <a:outerShdw dist="126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2">
            <a:extLst>
              <a:ext uri="{FF2B5EF4-FFF2-40B4-BE49-F238E27FC236}">
                <a16:creationId xmlns:a16="http://schemas.microsoft.com/office/drawing/2014/main" id="{D3C1A4E6-0AA8-16CB-D83F-A2BD2B097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175" y="6494463"/>
            <a:ext cx="20796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429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19E97-AF62-4EBC-A1C8-E6A00BE1D662}" type="slidenum">
              <a:rPr kumimoji="0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N W3" charset="-128"/>
                <a:cs typeface="+mn-cs"/>
                <a:sym typeface="Calibri" panose="020F0502020204030204" pitchFamily="34" charset="0"/>
              </a:rPr>
              <a:pPr marL="0" marR="0" lvl="0" indent="0" algn="r" defTabSz="6429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ja-JP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N W3" charset="-128"/>
              <a:cs typeface="+mn-cs"/>
              <a:sym typeface="Calibri" panose="020F0502020204030204" pitchFamily="34" charset="0"/>
            </a:endParaRPr>
          </a:p>
        </p:txBody>
      </p:sp>
      <p:grpSp>
        <p:nvGrpSpPr>
          <p:cNvPr id="51204" name="Group 3">
            <a:extLst>
              <a:ext uri="{FF2B5EF4-FFF2-40B4-BE49-F238E27FC236}">
                <a16:creationId xmlns:a16="http://schemas.microsoft.com/office/drawing/2014/main" id="{5151FBB1-F6DA-03F9-A3A6-B315E996C6ED}"/>
              </a:ext>
            </a:extLst>
          </p:cNvPr>
          <p:cNvGrpSpPr>
            <a:grpSpLocks/>
          </p:cNvGrpSpPr>
          <p:nvPr/>
        </p:nvGrpSpPr>
        <p:grpSpPr bwMode="auto">
          <a:xfrm>
            <a:off x="0" y="5929313"/>
            <a:ext cx="700088" cy="901700"/>
            <a:chOff x="0" y="0"/>
            <a:chExt cx="627" cy="808"/>
          </a:xfrm>
        </p:grpSpPr>
        <p:grpSp>
          <p:nvGrpSpPr>
            <p:cNvPr id="51247" name="Group 4">
              <a:extLst>
                <a:ext uri="{FF2B5EF4-FFF2-40B4-BE49-F238E27FC236}">
                  <a16:creationId xmlns:a16="http://schemas.microsoft.com/office/drawing/2014/main" id="{404922FE-7960-A33A-A911-AC58D8B4DD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" y="104"/>
              <a:ext cx="400" cy="496"/>
              <a:chOff x="0" y="0"/>
              <a:chExt cx="400" cy="496"/>
            </a:xfrm>
          </p:grpSpPr>
          <p:sp>
            <p:nvSpPr>
              <p:cNvPr id="51251" name="Line 5">
                <a:extLst>
                  <a:ext uri="{FF2B5EF4-FFF2-40B4-BE49-F238E27FC236}">
                    <a16:creationId xmlns:a16="http://schemas.microsoft.com/office/drawing/2014/main" id="{A74B8196-AF55-85E4-BA32-D5A40086A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" y="0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1252" name="Line 6">
                <a:extLst>
                  <a:ext uri="{FF2B5EF4-FFF2-40B4-BE49-F238E27FC236}">
                    <a16:creationId xmlns:a16="http://schemas.microsoft.com/office/drawing/2014/main" id="{46F3157C-754B-B1A3-47A5-2556D6A95E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4" y="424"/>
                <a:ext cx="376" cy="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51253" name="Line 7">
                <a:extLst>
                  <a:ext uri="{FF2B5EF4-FFF2-40B4-BE49-F238E27FC236}">
                    <a16:creationId xmlns:a16="http://schemas.microsoft.com/office/drawing/2014/main" id="{3C8AE8BD-2433-C2B0-A6CC-62F9D7BE4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192"/>
                <a:ext cx="296" cy="2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51248" name="Rectangle 8">
              <a:extLst>
                <a:ext uri="{FF2B5EF4-FFF2-40B4-BE49-F238E27FC236}">
                  <a16:creationId xmlns:a16="http://schemas.microsoft.com/office/drawing/2014/main" id="{F765B8CA-EBE4-1F80-E26F-708DD1DB5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96"/>
              <a:ext cx="139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>
              <a:lvl1pPr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429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N W3" charset="-128"/>
                  <a:cs typeface="+mn-cs"/>
                  <a:sym typeface="Calibri" panose="020F0502020204030204" pitchFamily="34" charset="0"/>
                </a:rPr>
                <a:t>x</a:t>
              </a:r>
            </a:p>
          </p:txBody>
        </p:sp>
        <p:sp>
          <p:nvSpPr>
            <p:cNvPr id="51249" name="Rectangle 9">
              <a:extLst>
                <a:ext uri="{FF2B5EF4-FFF2-40B4-BE49-F238E27FC236}">
                  <a16:creationId xmlns:a16="http://schemas.microsoft.com/office/drawing/2014/main" id="{19BB8F90-A491-2418-4C7D-DA88AA49C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4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>
              <a:lvl1pPr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429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N W3" charset="-128"/>
                  <a:cs typeface="+mn-cs"/>
                  <a:sym typeface="Calibri" panose="020F0502020204030204" pitchFamily="34" charset="0"/>
                </a:rPr>
                <a:t>y</a:t>
              </a:r>
            </a:p>
          </p:txBody>
        </p:sp>
        <p:sp>
          <p:nvSpPr>
            <p:cNvPr id="51250" name="Rectangle 10">
              <a:extLst>
                <a:ext uri="{FF2B5EF4-FFF2-40B4-BE49-F238E27FC236}">
                  <a16:creationId xmlns:a16="http://schemas.microsoft.com/office/drawing/2014/main" id="{CB7BB140-1F1D-6FFE-C77C-9F6226905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" y="528"/>
              <a:ext cx="131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6788" tIns="26788" rIns="26788" bIns="26788">
              <a:spAutoFit/>
            </a:bodyPr>
            <a:lstStyle>
              <a:lvl1pPr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6429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N W3" charset="-128"/>
                  <a:cs typeface="+mn-cs"/>
                  <a:sym typeface="Calibri" panose="020F0502020204030204" pitchFamily="34" charset="0"/>
                </a:rPr>
                <a:t>z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D69F9E64-CF3E-7157-3DF9-1EB3151F4292}"/>
              </a:ext>
            </a:extLst>
          </p:cNvPr>
          <p:cNvGrpSpPr>
            <a:grpSpLocks/>
          </p:cNvGrpSpPr>
          <p:nvPr/>
        </p:nvGrpSpPr>
        <p:grpSpPr bwMode="auto">
          <a:xfrm>
            <a:off x="2581275" y="1169988"/>
            <a:ext cx="3267075" cy="3125787"/>
            <a:chOff x="0" y="0"/>
            <a:chExt cx="2928" cy="2800"/>
          </a:xfrm>
        </p:grpSpPr>
        <p:sp>
          <p:nvSpPr>
            <p:cNvPr id="51245" name="AutoShape 12">
              <a:extLst>
                <a:ext uri="{FF2B5EF4-FFF2-40B4-BE49-F238E27FC236}">
                  <a16:creationId xmlns:a16="http://schemas.microsoft.com/office/drawing/2014/main" id="{0977F467-3002-78DB-B0B0-3242694E5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928" cy="2800"/>
            </a:xfrm>
            <a:prstGeom prst="roundRect">
              <a:avLst>
                <a:gd name="adj" fmla="val 4282"/>
              </a:avLst>
            </a:prstGeom>
            <a:solidFill>
              <a:schemeClr val="accent1"/>
            </a:solidFill>
            <a:ln>
              <a:noFill/>
            </a:ln>
            <a:effectLst>
              <a:outerShdw dist="114299" dir="5400000" algn="ctr" rotWithShape="0">
                <a:schemeClr val="bg2">
                  <a:alpha val="37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endParaRPr>
            </a:p>
          </p:txBody>
        </p:sp>
        <p:pic>
          <p:nvPicPr>
            <p:cNvPr id="51246" name="Picture 13">
              <a:extLst>
                <a:ext uri="{FF2B5EF4-FFF2-40B4-BE49-F238E27FC236}">
                  <a16:creationId xmlns:a16="http://schemas.microsoft.com/office/drawing/2014/main" id="{0238455F-6832-6BE0-D8E6-6F9EE77C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" y="216"/>
              <a:ext cx="2426" cy="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6" name="Rectangle 14">
            <a:extLst>
              <a:ext uri="{FF2B5EF4-FFF2-40B4-BE49-F238E27FC236}">
                <a16:creationId xmlns:a16="http://schemas.microsoft.com/office/drawing/2014/main" id="{FF8B2703-ED68-2DB9-EA08-D2357F0CF9EF}"/>
              </a:ext>
            </a:extLst>
          </p:cNvPr>
          <p:cNvSpPr>
            <a:spLocks/>
          </p:cNvSpPr>
          <p:nvPr/>
        </p:nvSpPr>
        <p:spPr bwMode="auto">
          <a:xfrm>
            <a:off x="1231900" y="211138"/>
            <a:ext cx="6680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SIDDHARTA overview</a:t>
            </a: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CA9A1267-E50A-6C33-5A79-AC05CC7E42D2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4268788"/>
            <a:ext cx="3455987" cy="1089025"/>
            <a:chOff x="0" y="0"/>
            <a:chExt cx="3095" cy="976"/>
          </a:xfrm>
        </p:grpSpPr>
        <p:sp>
          <p:nvSpPr>
            <p:cNvPr id="51240" name="Line 16">
              <a:extLst>
                <a:ext uri="{FF2B5EF4-FFF2-40B4-BE49-F238E27FC236}">
                  <a16:creationId xmlns:a16="http://schemas.microsoft.com/office/drawing/2014/main" id="{5509BFE7-5C34-874A-4F02-960685ED420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0" y="159"/>
              <a:ext cx="3095" cy="385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51241" name="Group 17">
              <a:extLst>
                <a:ext uri="{FF2B5EF4-FFF2-40B4-BE49-F238E27FC236}">
                  <a16:creationId xmlns:a16="http://schemas.microsoft.com/office/drawing/2014/main" id="{9C76075B-DB33-199D-50F6-418A3835C8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9" y="0"/>
              <a:ext cx="560" cy="607"/>
              <a:chOff x="0" y="0"/>
              <a:chExt cx="560" cy="607"/>
            </a:xfrm>
          </p:grpSpPr>
          <p:sp>
            <p:nvSpPr>
              <p:cNvPr id="51243" name="Oval 18">
                <a:extLst>
                  <a:ext uri="{FF2B5EF4-FFF2-40B4-BE49-F238E27FC236}">
                    <a16:creationId xmlns:a16="http://schemas.microsoft.com/office/drawing/2014/main" id="{BDFA38C7-4828-BC0F-2D0C-80F55A60D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7"/>
                <a:ext cx="560" cy="56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34196">
                    <a:srgbClr val="7FBF7F"/>
                  </a:gs>
                  <a:gs pos="100000">
                    <a:srgbClr val="008000"/>
                  </a:gs>
                </a:gsLst>
                <a:path path="rect">
                  <a:fillToRect l="17142" t="18570" r="82858" b="8143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64293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 charset="0"/>
                  <a:ea typeface="ヒラギノ角ゴ ProN W3" charset="-128"/>
                  <a:cs typeface="+mn-cs"/>
                  <a:sym typeface="Helvetica Neue" charset="0"/>
                </a:endParaRPr>
              </a:p>
            </p:txBody>
          </p:sp>
          <p:sp>
            <p:nvSpPr>
              <p:cNvPr id="51244" name="Rectangle 19">
                <a:extLst>
                  <a:ext uri="{FF2B5EF4-FFF2-40B4-BE49-F238E27FC236}">
                    <a16:creationId xmlns:a16="http://schemas.microsoft.com/office/drawing/2014/main" id="{A0146835-2745-6EA9-06CF-0A57C288FAA0}"/>
                  </a:ext>
                </a:extLst>
              </p:cNvPr>
              <p:cNvSpPr>
                <a:spLocks/>
              </p:cNvSpPr>
              <p:nvPr/>
            </p:nvSpPr>
            <p:spPr bwMode="auto">
              <a:xfrm rot="58436">
                <a:off x="90" y="3"/>
                <a:ext cx="431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64293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 charset="0"/>
                    <a:ea typeface="ヒラギノ角ゴ ProN W3" charset="-128"/>
                    <a:cs typeface="+mn-cs"/>
                    <a:sym typeface="Helvetica Neue" charset="0"/>
                  </a:rPr>
                  <a:t>e</a:t>
                </a:r>
                <a:r>
                  <a:rPr kumimoji="0" lang="en-US" altLang="ja-JP" sz="3700" b="0" i="0" u="none" strike="noStrike" kern="1200" cap="none" spc="0" normalizeH="0" baseline="32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 charset="0"/>
                    <a:ea typeface="ヒラギノ角ゴ ProN W3" charset="-128"/>
                    <a:cs typeface="+mn-cs"/>
                    <a:sym typeface="Helvetica Neue" charset="0"/>
                  </a:rPr>
                  <a:t>-</a:t>
                </a:r>
              </a:p>
            </p:txBody>
          </p:sp>
        </p:grpSp>
        <p:sp>
          <p:nvSpPr>
            <p:cNvPr id="48148" name="AutoShape 20">
              <a:extLst>
                <a:ext uri="{FF2B5EF4-FFF2-40B4-BE49-F238E27FC236}">
                  <a16:creationId xmlns:a16="http://schemas.microsoft.com/office/drawing/2014/main" id="{8585112F-3817-0F0F-47AA-58B9FA14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" y="640"/>
              <a:ext cx="1769" cy="336"/>
            </a:xfrm>
            <a:prstGeom prst="roundRect">
              <a:avLst>
                <a:gd name="adj" fmla="val 35713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b"/>
            <a:lstStyle/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uLnTx/>
                  <a:uFillTx/>
                  <a:latin typeface="ヒラギノ角ゴ Pro W6" charset="-128"/>
                  <a:ea typeface="ヒラギノ角ゴ Pro W6" charset="-128"/>
                  <a:cs typeface="+mn-cs"/>
                  <a:sym typeface="ヒラギノ角ゴ Pro W6" charset="-128"/>
                </a:rPr>
                <a:t>510 MeV/c</a:t>
              </a:r>
            </a:p>
          </p:txBody>
        </p:sp>
      </p:grpSp>
      <p:grpSp>
        <p:nvGrpSpPr>
          <p:cNvPr id="7" name="Group 21">
            <a:extLst>
              <a:ext uri="{FF2B5EF4-FFF2-40B4-BE49-F238E27FC236}">
                <a16:creationId xmlns:a16="http://schemas.microsoft.com/office/drawing/2014/main" id="{89114159-ABEA-194B-D7CE-C1357686E7DF}"/>
              </a:ext>
            </a:extLst>
          </p:cNvPr>
          <p:cNvGrpSpPr>
            <a:grpSpLocks/>
          </p:cNvGrpSpPr>
          <p:nvPr/>
        </p:nvGrpSpPr>
        <p:grpSpPr bwMode="auto">
          <a:xfrm>
            <a:off x="4429125" y="4946650"/>
            <a:ext cx="4286250" cy="1206500"/>
            <a:chOff x="0" y="0"/>
            <a:chExt cx="3840" cy="1080"/>
          </a:xfrm>
        </p:grpSpPr>
        <p:sp>
          <p:nvSpPr>
            <p:cNvPr id="51235" name="Line 22">
              <a:extLst>
                <a:ext uri="{FF2B5EF4-FFF2-40B4-BE49-F238E27FC236}">
                  <a16:creationId xmlns:a16="http://schemas.microsoft.com/office/drawing/2014/main" id="{D56F365C-AF0C-0DC9-D142-F8AB23C85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3840" cy="831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51236" name="Group 23">
              <a:extLst>
                <a:ext uri="{FF2B5EF4-FFF2-40B4-BE49-F238E27FC236}">
                  <a16:creationId xmlns:a16="http://schemas.microsoft.com/office/drawing/2014/main" id="{A6FE84CE-3FAE-E9C0-481D-8CAFB74241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95"/>
              <a:ext cx="560" cy="609"/>
              <a:chOff x="0" y="0"/>
              <a:chExt cx="560" cy="608"/>
            </a:xfrm>
          </p:grpSpPr>
          <p:sp>
            <p:nvSpPr>
              <p:cNvPr id="51238" name="Oval 24">
                <a:extLst>
                  <a:ext uri="{FF2B5EF4-FFF2-40B4-BE49-F238E27FC236}">
                    <a16:creationId xmlns:a16="http://schemas.microsoft.com/office/drawing/2014/main" id="{FD2D0128-44F3-54F1-ABDD-07CB34A9A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8"/>
                <a:ext cx="560" cy="56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34196">
                    <a:srgbClr val="7FBF7F"/>
                  </a:gs>
                  <a:gs pos="100000">
                    <a:srgbClr val="008000"/>
                  </a:gs>
                </a:gsLst>
                <a:path path="rect">
                  <a:fillToRect l="17142" t="18570" r="82858" b="8143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64293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 charset="0"/>
                  <a:ea typeface="ヒラギノ角ゴ ProN W3" charset="-128"/>
                  <a:cs typeface="+mn-cs"/>
                  <a:sym typeface="Helvetica Neue" charset="0"/>
                </a:endParaRPr>
              </a:p>
            </p:txBody>
          </p:sp>
          <p:sp>
            <p:nvSpPr>
              <p:cNvPr id="51239" name="Rectangle 25">
                <a:extLst>
                  <a:ext uri="{FF2B5EF4-FFF2-40B4-BE49-F238E27FC236}">
                    <a16:creationId xmlns:a16="http://schemas.microsoft.com/office/drawing/2014/main" id="{ED026676-5E51-205B-070B-9163C35994EC}"/>
                  </a:ext>
                </a:extLst>
              </p:cNvPr>
              <p:cNvSpPr>
                <a:spLocks/>
              </p:cNvSpPr>
              <p:nvPr/>
            </p:nvSpPr>
            <p:spPr bwMode="auto">
              <a:xfrm rot="58436">
                <a:off x="63" y="4"/>
                <a:ext cx="485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64293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 charset="0"/>
                    <a:ea typeface="ヒラギノ角ゴ ProN W3" charset="-128"/>
                    <a:cs typeface="+mn-cs"/>
                    <a:sym typeface="Helvetica Neue" charset="0"/>
                  </a:rPr>
                  <a:t>e</a:t>
                </a:r>
                <a:r>
                  <a:rPr kumimoji="0" lang="en-US" altLang="ja-JP" sz="3700" b="0" i="0" u="none" strike="noStrike" kern="1200" cap="none" spc="0" normalizeH="0" baseline="32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 charset="0"/>
                    <a:ea typeface="ヒラギノ角ゴ ProN W3" charset="-128"/>
                    <a:cs typeface="+mn-cs"/>
                    <a:sym typeface="Helvetica Neue" charset="0"/>
                  </a:rPr>
                  <a:t>+</a:t>
                </a:r>
              </a:p>
            </p:txBody>
          </p:sp>
        </p:grpSp>
        <p:sp>
          <p:nvSpPr>
            <p:cNvPr id="48154" name="AutoShape 26">
              <a:extLst>
                <a:ext uri="{FF2B5EF4-FFF2-40B4-BE49-F238E27FC236}">
                  <a16:creationId xmlns:a16="http://schemas.microsoft.com/office/drawing/2014/main" id="{FA92D5AF-100E-73D3-0A43-682DA73AD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745"/>
              <a:ext cx="1768" cy="335"/>
            </a:xfrm>
            <a:prstGeom prst="roundRect">
              <a:avLst>
                <a:gd name="adj" fmla="val 35713"/>
              </a:avLst>
            </a:prstGeom>
            <a:solidFill>
              <a:srgbClr val="000000">
                <a:alpha val="79999"/>
              </a:srgbClr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b"/>
            <a:lstStyle/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uLnTx/>
                  <a:uFillTx/>
                  <a:latin typeface="ヒラギノ角ゴ Pro W6" charset="-128"/>
                  <a:ea typeface="ヒラギノ角ゴ Pro W6" charset="-128"/>
                  <a:cs typeface="+mn-cs"/>
                  <a:sym typeface="ヒラギノ角ゴ Pro W6" charset="-128"/>
                </a:rPr>
                <a:t>510 MeV/c</a:t>
              </a:r>
            </a:p>
          </p:txBody>
        </p:sp>
      </p:grpSp>
      <p:sp>
        <p:nvSpPr>
          <p:cNvPr id="48155" name="AutoShape 27">
            <a:extLst>
              <a:ext uri="{FF2B5EF4-FFF2-40B4-BE49-F238E27FC236}">
                <a16:creationId xmlns:a16="http://schemas.microsoft.com/office/drawing/2014/main" id="{105D6BFC-079D-879F-D654-363BBBDA3C6C}"/>
              </a:ext>
            </a:extLst>
          </p:cNvPr>
          <p:cNvSpPr>
            <a:spLocks/>
          </p:cNvSpPr>
          <p:nvPr/>
        </p:nvSpPr>
        <p:spPr bwMode="auto">
          <a:xfrm>
            <a:off x="2036763" y="5473700"/>
            <a:ext cx="1909762" cy="777875"/>
          </a:xfrm>
          <a:prstGeom prst="roundRect">
            <a:avLst>
              <a:gd name="adj" fmla="val 17241"/>
            </a:avLst>
          </a:prstGeom>
          <a:solidFill>
            <a:srgbClr val="000000">
              <a:alpha val="79999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b"/>
          <a:lstStyle/>
          <a:p>
            <a:pPr marL="0" marR="0" lvl="0" indent="0" algn="ctr" defTabSz="642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127 MeV/</a:t>
            </a:r>
            <a:r>
              <a:rPr kumimoji="0" lang="en-US" altLang="ja-JP" sz="2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c</a:t>
            </a:r>
            <a:endParaRPr kumimoji="0" lang="en-US" altLang="ja-JP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Helvetica Neue" charset="0"/>
              <a:ea typeface="ヒラギノ角ゴ ProN W3" charset="-128"/>
              <a:cs typeface="+mn-cs"/>
              <a:sym typeface="Helvetica Neue" charset="0"/>
            </a:endParaRPr>
          </a:p>
          <a:p>
            <a:pPr marL="0" marR="0" lvl="0" indent="0" algn="ctr" defTabSz="642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Δ</a:t>
            </a:r>
            <a:r>
              <a:rPr kumimoji="0" lang="en-US" altLang="ja-JP" sz="2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p</a:t>
            </a:r>
            <a:r>
              <a:rPr kumimoji="0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/</a:t>
            </a:r>
            <a:r>
              <a:rPr kumimoji="0" lang="en-US" altLang="ja-JP" sz="2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p</a:t>
            </a:r>
            <a:r>
              <a:rPr kumimoji="0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=0.1%</a:t>
            </a:r>
          </a:p>
        </p:txBody>
      </p:sp>
      <p:grpSp>
        <p:nvGrpSpPr>
          <p:cNvPr id="9" name="Group 28">
            <a:extLst>
              <a:ext uri="{FF2B5EF4-FFF2-40B4-BE49-F238E27FC236}">
                <a16:creationId xmlns:a16="http://schemas.microsoft.com/office/drawing/2014/main" id="{F979DF06-D9D3-685F-B21B-AD2BD291C397}"/>
              </a:ext>
            </a:extLst>
          </p:cNvPr>
          <p:cNvGrpSpPr>
            <a:grpSpLocks/>
          </p:cNvGrpSpPr>
          <p:nvPr/>
        </p:nvGrpSpPr>
        <p:grpSpPr bwMode="auto">
          <a:xfrm>
            <a:off x="4054475" y="4929188"/>
            <a:ext cx="625475" cy="1509712"/>
            <a:chOff x="0" y="0"/>
            <a:chExt cx="560" cy="1352"/>
          </a:xfrm>
        </p:grpSpPr>
        <p:sp>
          <p:nvSpPr>
            <p:cNvPr id="51231" name="Line 29">
              <a:extLst>
                <a:ext uri="{FF2B5EF4-FFF2-40B4-BE49-F238E27FC236}">
                  <a16:creationId xmlns:a16="http://schemas.microsoft.com/office/drawing/2014/main" id="{698E67A7-2BA8-9F7C-703B-B82CBA82314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32" y="0"/>
              <a:ext cx="176" cy="768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51232" name="Group 30">
              <a:extLst>
                <a:ext uri="{FF2B5EF4-FFF2-40B4-BE49-F238E27FC236}">
                  <a16:creationId xmlns:a16="http://schemas.microsoft.com/office/drawing/2014/main" id="{B09126EA-67E5-6698-2F06-4B55C3E28F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47"/>
              <a:ext cx="560" cy="605"/>
              <a:chOff x="0" y="0"/>
              <a:chExt cx="560" cy="604"/>
            </a:xfrm>
          </p:grpSpPr>
          <p:sp>
            <p:nvSpPr>
              <p:cNvPr id="51233" name="Oval 31">
                <a:extLst>
                  <a:ext uri="{FF2B5EF4-FFF2-40B4-BE49-F238E27FC236}">
                    <a16:creationId xmlns:a16="http://schemas.microsoft.com/office/drawing/2014/main" id="{CE34BEC2-F829-977F-0D72-85AF6CE46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4"/>
                <a:ext cx="560" cy="56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34196">
                    <a:srgbClr val="FF7F7F"/>
                  </a:gs>
                  <a:gs pos="100000">
                    <a:srgbClr val="FF0000"/>
                  </a:gs>
                </a:gsLst>
                <a:path path="rect">
                  <a:fillToRect l="17142" t="18570" r="82858" b="8143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64293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 charset="0"/>
                  <a:ea typeface="ヒラギノ角ゴ ProN W3" charset="-128"/>
                  <a:cs typeface="+mn-cs"/>
                  <a:sym typeface="Helvetica Neue" charset="0"/>
                </a:endParaRPr>
              </a:p>
            </p:txBody>
          </p:sp>
          <p:sp>
            <p:nvSpPr>
              <p:cNvPr id="51234" name="Rectangle 32">
                <a:extLst>
                  <a:ext uri="{FF2B5EF4-FFF2-40B4-BE49-F238E27FC236}">
                    <a16:creationId xmlns:a16="http://schemas.microsoft.com/office/drawing/2014/main" id="{D543F2BF-BABA-7A87-CBCF-6F459FD70A7B}"/>
                  </a:ext>
                </a:extLst>
              </p:cNvPr>
              <p:cNvSpPr>
                <a:spLocks/>
              </p:cNvSpPr>
              <p:nvPr/>
            </p:nvSpPr>
            <p:spPr bwMode="auto">
              <a:xfrm rot="58436">
                <a:off x="48" y="4"/>
                <a:ext cx="499" cy="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64293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3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 charset="0"/>
                    <a:ea typeface="ヒラギノ角ゴ ProN W3" charset="-128"/>
                    <a:cs typeface="+mn-cs"/>
                    <a:sym typeface="Helvetica Neue" charset="0"/>
                  </a:rPr>
                  <a:t>K</a:t>
                </a:r>
                <a:r>
                  <a:rPr kumimoji="0" lang="en-US" altLang="ja-JP" sz="3800" b="0" i="0" u="none" strike="noStrike" kern="1200" cap="none" spc="0" normalizeH="0" baseline="32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 charset="0"/>
                    <a:ea typeface="ヒラギノ角ゴ ProN W3" charset="-128"/>
                    <a:cs typeface="+mn-cs"/>
                    <a:sym typeface="Helvetica Neue" charset="0"/>
                  </a:rPr>
                  <a:t>+</a:t>
                </a:r>
              </a:p>
            </p:txBody>
          </p:sp>
        </p:grpSp>
      </p:grpSp>
      <p:grpSp>
        <p:nvGrpSpPr>
          <p:cNvPr id="11" name="Group 33">
            <a:extLst>
              <a:ext uri="{FF2B5EF4-FFF2-40B4-BE49-F238E27FC236}">
                <a16:creationId xmlns:a16="http://schemas.microsoft.com/office/drawing/2014/main" id="{55A23EED-09EA-CDFF-BCA6-7034E9FB8FFA}"/>
              </a:ext>
            </a:extLst>
          </p:cNvPr>
          <p:cNvGrpSpPr>
            <a:grpSpLocks/>
          </p:cNvGrpSpPr>
          <p:nvPr/>
        </p:nvGrpSpPr>
        <p:grpSpPr bwMode="auto">
          <a:xfrm>
            <a:off x="3473450" y="3348038"/>
            <a:ext cx="625475" cy="1574800"/>
            <a:chOff x="0" y="0"/>
            <a:chExt cx="560" cy="1410"/>
          </a:xfrm>
        </p:grpSpPr>
        <p:sp>
          <p:nvSpPr>
            <p:cNvPr id="51227" name="Line 34">
              <a:extLst>
                <a:ext uri="{FF2B5EF4-FFF2-40B4-BE49-F238E27FC236}">
                  <a16:creationId xmlns:a16="http://schemas.microsoft.com/office/drawing/2014/main" id="{AF7DB44A-B05B-AFCD-2D97-D355AA7B3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" y="607"/>
              <a:ext cx="169" cy="803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51228" name="Group 35">
              <a:extLst>
                <a:ext uri="{FF2B5EF4-FFF2-40B4-BE49-F238E27FC236}">
                  <a16:creationId xmlns:a16="http://schemas.microsoft.com/office/drawing/2014/main" id="{3E9F5ED9-1CD1-85FD-DE13-35A19226E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60" cy="603"/>
              <a:chOff x="0" y="0"/>
              <a:chExt cx="560" cy="603"/>
            </a:xfrm>
          </p:grpSpPr>
          <p:sp>
            <p:nvSpPr>
              <p:cNvPr id="51229" name="Oval 36">
                <a:extLst>
                  <a:ext uri="{FF2B5EF4-FFF2-40B4-BE49-F238E27FC236}">
                    <a16:creationId xmlns:a16="http://schemas.microsoft.com/office/drawing/2014/main" id="{DD00BF07-FF82-7E8A-DD7A-D8F1F18E8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3"/>
                <a:ext cx="560" cy="56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34196">
                    <a:srgbClr val="FF7F7F"/>
                  </a:gs>
                  <a:gs pos="100000">
                    <a:srgbClr val="FF0000"/>
                  </a:gs>
                </a:gsLst>
                <a:path path="rect">
                  <a:fillToRect l="17142" t="18570" r="82858" b="8143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64293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 charset="0"/>
                  <a:ea typeface="ヒラギノ角ゴ ProN W3" charset="-128"/>
                  <a:cs typeface="+mn-cs"/>
                  <a:sym typeface="Helvetica Neue" charset="0"/>
                </a:endParaRPr>
              </a:p>
            </p:txBody>
          </p:sp>
          <p:sp>
            <p:nvSpPr>
              <p:cNvPr id="51230" name="Rectangle 37">
                <a:extLst>
                  <a:ext uri="{FF2B5EF4-FFF2-40B4-BE49-F238E27FC236}">
                    <a16:creationId xmlns:a16="http://schemas.microsoft.com/office/drawing/2014/main" id="{C1DB323E-4C3E-80C9-D16E-18FE915A4BF5}"/>
                  </a:ext>
                </a:extLst>
              </p:cNvPr>
              <p:cNvSpPr>
                <a:spLocks/>
              </p:cNvSpPr>
              <p:nvPr/>
            </p:nvSpPr>
            <p:spPr bwMode="auto">
              <a:xfrm rot="58436">
                <a:off x="76" y="3"/>
                <a:ext cx="443" cy="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642938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3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 charset="0"/>
                    <a:ea typeface="ヒラギノ角ゴ ProN W3" charset="-128"/>
                    <a:cs typeface="+mn-cs"/>
                    <a:sym typeface="Helvetica Neue" charset="0"/>
                  </a:rPr>
                  <a:t>K</a:t>
                </a:r>
                <a:r>
                  <a:rPr kumimoji="0" lang="en-US" altLang="ja-JP" sz="3800" b="0" i="0" u="none" strike="noStrike" kern="1200" cap="none" spc="0" normalizeH="0" baseline="32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 charset="0"/>
                    <a:ea typeface="ヒラギノ角ゴ ProN W3" charset="-128"/>
                    <a:cs typeface="+mn-cs"/>
                    <a:sym typeface="Helvetica Neue" charset="0"/>
                  </a:rPr>
                  <a:t>-</a:t>
                </a:r>
              </a:p>
            </p:txBody>
          </p:sp>
        </p:grpSp>
      </p:grpSp>
      <p:grpSp>
        <p:nvGrpSpPr>
          <p:cNvPr id="13" name="Group 38">
            <a:extLst>
              <a:ext uri="{FF2B5EF4-FFF2-40B4-BE49-F238E27FC236}">
                <a16:creationId xmlns:a16="http://schemas.microsoft.com/office/drawing/2014/main" id="{D6D04730-80D8-6FE6-3636-AE69FEE90D58}"/>
              </a:ext>
            </a:extLst>
          </p:cNvPr>
          <p:cNvGrpSpPr>
            <a:grpSpLocks/>
          </p:cNvGrpSpPr>
          <p:nvPr/>
        </p:nvGrpSpPr>
        <p:grpSpPr bwMode="auto">
          <a:xfrm>
            <a:off x="3732213" y="4524375"/>
            <a:ext cx="679450" cy="709613"/>
            <a:chOff x="0" y="0"/>
            <a:chExt cx="609" cy="634"/>
          </a:xfrm>
        </p:grpSpPr>
        <p:sp>
          <p:nvSpPr>
            <p:cNvPr id="51225" name="Oval 39">
              <a:extLst>
                <a:ext uri="{FF2B5EF4-FFF2-40B4-BE49-F238E27FC236}">
                  <a16:creationId xmlns:a16="http://schemas.microsoft.com/office/drawing/2014/main" id="{26EF749D-D07E-4442-DA37-48A53115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"/>
              <a:ext cx="609" cy="61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31087">
                  <a:srgbClr val="E9BB8E"/>
                </a:gs>
                <a:gs pos="100000">
                  <a:srgbClr val="D4771D"/>
                </a:gs>
              </a:gsLst>
              <a:path path="rect">
                <a:fillToRect l="17142" t="18570" r="82858" b="8143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endParaRPr>
            </a:p>
          </p:txBody>
        </p:sp>
        <p:sp>
          <p:nvSpPr>
            <p:cNvPr id="51226" name="Rectangle 40">
              <a:extLst>
                <a:ext uri="{FF2B5EF4-FFF2-40B4-BE49-F238E27FC236}">
                  <a16:creationId xmlns:a16="http://schemas.microsoft.com/office/drawing/2014/main" id="{EF902F45-7948-2CA2-C8C9-4DB5774DB1A7}"/>
                </a:ext>
              </a:extLst>
            </p:cNvPr>
            <p:cNvSpPr>
              <a:spLocks/>
            </p:cNvSpPr>
            <p:nvPr/>
          </p:nvSpPr>
          <p:spPr bwMode="auto">
            <a:xfrm rot="58436">
              <a:off x="83" y="3"/>
              <a:ext cx="430" cy="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 charset="0"/>
                  <a:ea typeface="ヒラギノ角ゴ ProN W3" charset="-128"/>
                  <a:cs typeface="+mn-cs"/>
                  <a:sym typeface="Helvetica Neue" charset="0"/>
                </a:rPr>
                <a:t>Φ</a:t>
              </a:r>
            </a:p>
          </p:txBody>
        </p:sp>
      </p:grpSp>
      <p:pic>
        <p:nvPicPr>
          <p:cNvPr id="48169" name="Picture 41">
            <a:extLst>
              <a:ext uri="{FF2B5EF4-FFF2-40B4-BE49-F238E27FC236}">
                <a16:creationId xmlns:a16="http://schemas.microsoft.com/office/drawing/2014/main" id="{04E85915-F92B-6B0A-6D0C-DE06096B5CA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871538"/>
            <a:ext cx="3116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70" name="AutoShape 42">
            <a:extLst>
              <a:ext uri="{FF2B5EF4-FFF2-40B4-BE49-F238E27FC236}">
                <a16:creationId xmlns:a16="http://schemas.microsoft.com/office/drawing/2014/main" id="{6691430B-205F-6905-EE7B-D88AE07D6C10}"/>
              </a:ext>
            </a:extLst>
          </p:cNvPr>
          <p:cNvSpPr>
            <a:spLocks/>
          </p:cNvSpPr>
          <p:nvPr/>
        </p:nvSpPr>
        <p:spPr bwMode="auto">
          <a:xfrm>
            <a:off x="2393950" y="2009775"/>
            <a:ext cx="1187450" cy="455613"/>
          </a:xfrm>
          <a:prstGeom prst="roundRect">
            <a:avLst>
              <a:gd name="adj" fmla="val 29407"/>
            </a:avLst>
          </a:prstGeom>
          <a:solidFill>
            <a:srgbClr val="000000">
              <a:alpha val="79999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0" marR="0" lvl="0" indent="0" algn="ctr" defTabSz="642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Target</a:t>
            </a:r>
          </a:p>
        </p:txBody>
      </p:sp>
      <p:grpSp>
        <p:nvGrpSpPr>
          <p:cNvPr id="14" name="Group 43">
            <a:extLst>
              <a:ext uri="{FF2B5EF4-FFF2-40B4-BE49-F238E27FC236}">
                <a16:creationId xmlns:a16="http://schemas.microsoft.com/office/drawing/2014/main" id="{59953567-990B-7D02-4578-154DA4C49B01}"/>
              </a:ext>
            </a:extLst>
          </p:cNvPr>
          <p:cNvGrpSpPr>
            <a:grpSpLocks/>
          </p:cNvGrpSpPr>
          <p:nvPr/>
        </p:nvGrpSpPr>
        <p:grpSpPr bwMode="auto">
          <a:xfrm>
            <a:off x="3236913" y="2513013"/>
            <a:ext cx="1431925" cy="708025"/>
            <a:chOff x="0" y="0"/>
            <a:chExt cx="1282" cy="634"/>
          </a:xfrm>
        </p:grpSpPr>
        <p:sp>
          <p:nvSpPr>
            <p:cNvPr id="51223" name="Freeform 44">
              <a:extLst>
                <a:ext uri="{FF2B5EF4-FFF2-40B4-BE49-F238E27FC236}">
                  <a16:creationId xmlns:a16="http://schemas.microsoft.com/office/drawing/2014/main" id="{A58CDB23-F8F7-223B-E5B7-BD2B1B92ABAA}"/>
                </a:ext>
              </a:extLst>
            </p:cNvPr>
            <p:cNvSpPr>
              <a:spLocks/>
            </p:cNvSpPr>
            <p:nvPr/>
          </p:nvSpPr>
          <p:spPr bwMode="auto">
            <a:xfrm rot="-1152363">
              <a:off x="343" y="399"/>
              <a:ext cx="952" cy="81"/>
            </a:xfrm>
            <a:custGeom>
              <a:avLst/>
              <a:gdLst>
                <a:gd name="T0" fmla="*/ 0 w 21600"/>
                <a:gd name="T1" fmla="*/ 0 h 21554"/>
                <a:gd name="T2" fmla="*/ 0 w 21600"/>
                <a:gd name="T3" fmla="*/ 0 h 21554"/>
                <a:gd name="T4" fmla="*/ 0 w 21600"/>
                <a:gd name="T5" fmla="*/ 0 h 21554"/>
                <a:gd name="T6" fmla="*/ 0 w 21600"/>
                <a:gd name="T7" fmla="*/ 0 h 21554"/>
                <a:gd name="T8" fmla="*/ 0 w 21600"/>
                <a:gd name="T9" fmla="*/ 0 h 21554"/>
                <a:gd name="T10" fmla="*/ 0 w 21600"/>
                <a:gd name="T11" fmla="*/ 0 h 21554"/>
                <a:gd name="T12" fmla="*/ 0 w 21600"/>
                <a:gd name="T13" fmla="*/ 0 h 21554"/>
                <a:gd name="T14" fmla="*/ 0 w 21600"/>
                <a:gd name="T15" fmla="*/ 0 h 21554"/>
                <a:gd name="T16" fmla="*/ 0 w 21600"/>
                <a:gd name="T17" fmla="*/ 0 h 21554"/>
                <a:gd name="T18" fmla="*/ 0 w 21600"/>
                <a:gd name="T19" fmla="*/ 0 h 21554"/>
                <a:gd name="T20" fmla="*/ 0 w 21600"/>
                <a:gd name="T21" fmla="*/ 0 h 21554"/>
                <a:gd name="T22" fmla="*/ 0 w 21600"/>
                <a:gd name="T23" fmla="*/ 0 h 21554"/>
                <a:gd name="T24" fmla="*/ 0 w 21600"/>
                <a:gd name="T25" fmla="*/ 0 h 215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554"/>
                <a:gd name="T41" fmla="*/ 21600 w 21600"/>
                <a:gd name="T42" fmla="*/ 21554 h 215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554">
                  <a:moveTo>
                    <a:pt x="0" y="0"/>
                  </a:moveTo>
                  <a:cubicBezTo>
                    <a:pt x="774" y="10754"/>
                    <a:pt x="1547" y="21508"/>
                    <a:pt x="2179" y="21554"/>
                  </a:cubicBezTo>
                  <a:cubicBezTo>
                    <a:pt x="2811" y="21600"/>
                    <a:pt x="3174" y="368"/>
                    <a:pt x="3789" y="276"/>
                  </a:cubicBezTo>
                  <a:cubicBezTo>
                    <a:pt x="4405" y="184"/>
                    <a:pt x="5258" y="20955"/>
                    <a:pt x="5874" y="21001"/>
                  </a:cubicBezTo>
                  <a:cubicBezTo>
                    <a:pt x="6489" y="21047"/>
                    <a:pt x="6884" y="553"/>
                    <a:pt x="7484" y="553"/>
                  </a:cubicBezTo>
                  <a:cubicBezTo>
                    <a:pt x="8084" y="553"/>
                    <a:pt x="8889" y="21047"/>
                    <a:pt x="9474" y="21001"/>
                  </a:cubicBezTo>
                  <a:cubicBezTo>
                    <a:pt x="10058" y="20955"/>
                    <a:pt x="10421" y="230"/>
                    <a:pt x="10989" y="276"/>
                  </a:cubicBezTo>
                  <a:cubicBezTo>
                    <a:pt x="11558" y="322"/>
                    <a:pt x="12284" y="21232"/>
                    <a:pt x="12884" y="21278"/>
                  </a:cubicBezTo>
                  <a:cubicBezTo>
                    <a:pt x="13484" y="21324"/>
                    <a:pt x="14021" y="553"/>
                    <a:pt x="14589" y="553"/>
                  </a:cubicBezTo>
                  <a:cubicBezTo>
                    <a:pt x="15158" y="553"/>
                    <a:pt x="15758" y="21278"/>
                    <a:pt x="16295" y="21278"/>
                  </a:cubicBezTo>
                  <a:cubicBezTo>
                    <a:pt x="16832" y="21278"/>
                    <a:pt x="17242" y="599"/>
                    <a:pt x="17811" y="553"/>
                  </a:cubicBezTo>
                  <a:cubicBezTo>
                    <a:pt x="18379" y="507"/>
                    <a:pt x="19074" y="21047"/>
                    <a:pt x="19705" y="21001"/>
                  </a:cubicBezTo>
                  <a:cubicBezTo>
                    <a:pt x="20337" y="20955"/>
                    <a:pt x="20968" y="10616"/>
                    <a:pt x="21600" y="276"/>
                  </a:cubicBezTo>
                </a:path>
              </a:pathLst>
            </a:custGeom>
            <a:noFill/>
            <a:ln w="76200">
              <a:solidFill>
                <a:srgbClr val="00FFFF"/>
              </a:solidFill>
              <a:round/>
              <a:headEnd/>
              <a:tailEnd type="arrow" w="med" len="med"/>
            </a:ln>
            <a:effectLst>
              <a:outerShdw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pic>
          <p:nvPicPr>
            <p:cNvPr id="51224" name="Picture 45">
              <a:extLst>
                <a:ext uri="{FF2B5EF4-FFF2-40B4-BE49-F238E27FC236}">
                  <a16:creationId xmlns:a16="http://schemas.microsoft.com/office/drawing/2014/main" id="{97136CF2-94FE-1939-9B3E-4DE8C7121A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" y="-168"/>
              <a:ext cx="1328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6">
            <a:extLst>
              <a:ext uri="{FF2B5EF4-FFF2-40B4-BE49-F238E27FC236}">
                <a16:creationId xmlns:a16="http://schemas.microsoft.com/office/drawing/2014/main" id="{87E27F53-2555-9B0E-11B1-52DFA02A819F}"/>
              </a:ext>
            </a:extLst>
          </p:cNvPr>
          <p:cNvGrpSpPr>
            <a:grpSpLocks/>
          </p:cNvGrpSpPr>
          <p:nvPr/>
        </p:nvGrpSpPr>
        <p:grpSpPr bwMode="auto">
          <a:xfrm>
            <a:off x="4625975" y="2570163"/>
            <a:ext cx="2687638" cy="1004887"/>
            <a:chOff x="0" y="0"/>
            <a:chExt cx="2408" cy="901"/>
          </a:xfrm>
        </p:grpSpPr>
        <p:sp>
          <p:nvSpPr>
            <p:cNvPr id="48175" name="AutoShape 47">
              <a:extLst>
                <a:ext uri="{FF2B5EF4-FFF2-40B4-BE49-F238E27FC236}">
                  <a16:creationId xmlns:a16="http://schemas.microsoft.com/office/drawing/2014/main" id="{89BB4508-8CE0-A47F-F554-0C9BA2D890E8}"/>
                </a:ext>
              </a:extLst>
            </p:cNvPr>
            <p:cNvSpPr>
              <a:spLocks/>
            </p:cNvSpPr>
            <p:nvPr/>
          </p:nvSpPr>
          <p:spPr bwMode="auto">
            <a:xfrm rot="10385">
              <a:off x="696" y="1"/>
              <a:ext cx="1711" cy="897"/>
            </a:xfrm>
            <a:prstGeom prst="roundRect">
              <a:avLst>
                <a:gd name="adj" fmla="val 13389"/>
              </a:avLst>
            </a:prstGeom>
            <a:solidFill>
              <a:srgbClr val="7F007F">
                <a:alpha val="79999"/>
              </a:srgbClr>
            </a:solidFill>
            <a:ln w="25400" cap="flat">
              <a:solidFill>
                <a:srgbClr val="7F007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 Neue" charset="0"/>
                  <a:ea typeface="ヒラギノ角ゴ ProN W3" charset="-128"/>
                  <a:cs typeface="+mn-cs"/>
                  <a:sym typeface="Helvetica Neue" charset="0"/>
                </a:rPr>
                <a:t>Detect</a:t>
              </a:r>
            </a:p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 Neue" charset="0"/>
                  <a:ea typeface="ヒラギノ角ゴ ProN W3" charset="-128"/>
                  <a:cs typeface="+mn-cs"/>
                  <a:sym typeface="Helvetica Neue" charset="0"/>
                </a:rPr>
                <a:t>by SDDs</a:t>
              </a:r>
            </a:p>
          </p:txBody>
        </p:sp>
        <p:sp>
          <p:nvSpPr>
            <p:cNvPr id="51222" name="Line 48">
              <a:extLst>
                <a:ext uri="{FF2B5EF4-FFF2-40B4-BE49-F238E27FC236}">
                  <a16:creationId xmlns:a16="http://schemas.microsoft.com/office/drawing/2014/main" id="{15956373-04C5-641D-4D97-218691E27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" y="184"/>
              <a:ext cx="624" cy="225"/>
            </a:xfrm>
            <a:prstGeom prst="line">
              <a:avLst/>
            </a:prstGeom>
            <a:noFill/>
            <a:ln w="114300">
              <a:solidFill>
                <a:srgbClr val="7F007F">
                  <a:alpha val="70195"/>
                </a:srgbClr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16" name="Group 49">
            <a:extLst>
              <a:ext uri="{FF2B5EF4-FFF2-40B4-BE49-F238E27FC236}">
                <a16:creationId xmlns:a16="http://schemas.microsoft.com/office/drawing/2014/main" id="{09358404-7E54-D34B-4CF0-2D50F22CA6C3}"/>
              </a:ext>
            </a:extLst>
          </p:cNvPr>
          <p:cNvGrpSpPr>
            <a:grpSpLocks/>
          </p:cNvGrpSpPr>
          <p:nvPr/>
        </p:nvGrpSpPr>
        <p:grpSpPr bwMode="auto">
          <a:xfrm>
            <a:off x="3856038" y="4348163"/>
            <a:ext cx="4246562" cy="1169987"/>
            <a:chOff x="0" y="0"/>
            <a:chExt cx="3803" cy="1047"/>
          </a:xfrm>
        </p:grpSpPr>
        <p:sp>
          <p:nvSpPr>
            <p:cNvPr id="48178" name="AutoShape 50">
              <a:extLst>
                <a:ext uri="{FF2B5EF4-FFF2-40B4-BE49-F238E27FC236}">
                  <a16:creationId xmlns:a16="http://schemas.microsoft.com/office/drawing/2014/main" id="{D70C15E2-32F6-031B-4E28-03069A423EF8}"/>
                </a:ext>
              </a:extLst>
            </p:cNvPr>
            <p:cNvSpPr>
              <a:spLocks/>
            </p:cNvSpPr>
            <p:nvPr/>
          </p:nvSpPr>
          <p:spPr bwMode="auto">
            <a:xfrm rot="10385">
              <a:off x="1385" y="3"/>
              <a:ext cx="2417" cy="1040"/>
            </a:xfrm>
            <a:prstGeom prst="roundRect">
              <a:avLst>
                <a:gd name="adj" fmla="val 11537"/>
              </a:avLst>
            </a:prstGeom>
            <a:solidFill>
              <a:srgbClr val="7F007F">
                <a:alpha val="79999"/>
              </a:srgbClr>
            </a:solidFill>
            <a:ln w="25400" cap="flat">
              <a:solidFill>
                <a:srgbClr val="7F007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marL="0" marR="0" lvl="0" indent="0" algn="ctr" defTabSz="642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 Neue" charset="0"/>
                  <a:ea typeface="ヒラギノ角ゴ ProN W3" charset="-128"/>
                  <a:cs typeface="+mn-cs"/>
                  <a:sym typeface="Helvetica Neue" charset="0"/>
                </a:rPr>
                <a:t>Detect by two scintillators</a:t>
              </a:r>
            </a:p>
          </p:txBody>
        </p:sp>
        <p:sp>
          <p:nvSpPr>
            <p:cNvPr id="51219" name="Line 51">
              <a:extLst>
                <a:ext uri="{FF2B5EF4-FFF2-40B4-BE49-F238E27FC236}">
                  <a16:creationId xmlns:a16="http://schemas.microsoft.com/office/drawing/2014/main" id="{B7F6034C-63C8-8798-E951-D9C498361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" y="51"/>
              <a:ext cx="1288" cy="404"/>
            </a:xfrm>
            <a:prstGeom prst="line">
              <a:avLst/>
            </a:prstGeom>
            <a:noFill/>
            <a:ln w="114300">
              <a:solidFill>
                <a:srgbClr val="7F007F">
                  <a:alpha val="70195"/>
                </a:srgbClr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220" name="Line 52">
              <a:extLst>
                <a:ext uri="{FF2B5EF4-FFF2-40B4-BE49-F238E27FC236}">
                  <a16:creationId xmlns:a16="http://schemas.microsoft.com/office/drawing/2014/main" id="{D716666A-2525-43D6-DA4E-F223780425E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94" y="447"/>
              <a:ext cx="1114" cy="446"/>
            </a:xfrm>
            <a:prstGeom prst="line">
              <a:avLst/>
            </a:prstGeom>
            <a:noFill/>
            <a:ln w="114300">
              <a:solidFill>
                <a:srgbClr val="7F007F">
                  <a:alpha val="70195"/>
                </a:srgbClr>
              </a:solidFill>
              <a:miter lim="800000"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5" grpId="0" animBg="1" autoUpdateAnimBg="0"/>
      <p:bldP spid="48155" grpId="1" animBg="1" autoUpdateAnimBg="0"/>
      <p:bldP spid="48170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F96F19CD-9C64-C2DA-D6B4-4A94C3AC5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7338"/>
            <a:ext cx="9144000" cy="1219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SIDDHARTA - 2009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licon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rift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etector for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adronic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tom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esearch by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iming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pplications</a:t>
            </a:r>
            <a:endParaRPr kumimoji="0" lang="en-GB" altLang="en-US" sz="2000" b="1" i="0" u="sng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627" name="Picture 3" descr="mpe_logo">
            <a:extLst>
              <a:ext uri="{FF2B5EF4-FFF2-40B4-BE49-F238E27FC236}">
                <a16:creationId xmlns:a16="http://schemas.microsoft.com/office/drawing/2014/main" id="{E4CF7AAD-DE40-ABB4-4325-FDEE0CBD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pnsensor_logo">
            <a:extLst>
              <a:ext uri="{FF2B5EF4-FFF2-40B4-BE49-F238E27FC236}">
                <a16:creationId xmlns:a16="http://schemas.microsoft.com/office/drawing/2014/main" id="{C871033C-95EC-FDCF-B7CA-6F47418F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50838"/>
            <a:ext cx="143351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Logo_2">
            <a:extLst>
              <a:ext uri="{FF2B5EF4-FFF2-40B4-BE49-F238E27FC236}">
                <a16:creationId xmlns:a16="http://schemas.microsoft.com/office/drawing/2014/main" id="{5AC38AF9-917F-F174-C6F2-47293A29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0"/>
            <a:ext cx="838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marchio_bmp">
            <a:extLst>
              <a:ext uri="{FF2B5EF4-FFF2-40B4-BE49-F238E27FC236}">
                <a16:creationId xmlns:a16="http://schemas.microsoft.com/office/drawing/2014/main" id="{DAF61932-B23A-A786-90EE-4F17E9F1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161925"/>
            <a:ext cx="9509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sglifin">
            <a:extLst>
              <a:ext uri="{FF2B5EF4-FFF2-40B4-BE49-F238E27FC236}">
                <a16:creationId xmlns:a16="http://schemas.microsoft.com/office/drawing/2014/main" id="{260D73D3-7D79-863F-ED58-D5EF2B471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153988"/>
            <a:ext cx="9604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weblogolnf4b">
            <a:extLst>
              <a:ext uri="{FF2B5EF4-FFF2-40B4-BE49-F238E27FC236}">
                <a16:creationId xmlns:a16="http://schemas.microsoft.com/office/drawing/2014/main" id="{57C71D85-25AE-9680-9D7F-4FE8AB9B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80975"/>
            <a:ext cx="13938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logo-hadronphysics">
            <a:extLst>
              <a:ext uri="{FF2B5EF4-FFF2-40B4-BE49-F238E27FC236}">
                <a16:creationId xmlns:a16="http://schemas.microsoft.com/office/drawing/2014/main" id="{862AF3A9-F4B9-67BE-0EA7-709D3545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4313"/>
            <a:ext cx="205105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0">
            <a:extLst>
              <a:ext uri="{FF2B5EF4-FFF2-40B4-BE49-F238E27FC236}">
                <a16:creationId xmlns:a16="http://schemas.microsoft.com/office/drawing/2014/main" id="{7178506C-D5B7-ACBF-0464-81D77E181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708275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LNF- INFN, Frascati, Italy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SMI- ÖAW, Vienna, Austria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IFIN – HH, Bucharest, Romania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Politecnico, Milano, Italy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MPE, Garching, Germany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PNSensors, Munich, Germany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RIKEN, Japan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Univ. Tokyo, Japan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Victoria Univ., Canada </a:t>
            </a:r>
          </a:p>
        </p:txBody>
      </p:sp>
      <p:grpSp>
        <p:nvGrpSpPr>
          <p:cNvPr id="26635" name="Group 11">
            <a:extLst>
              <a:ext uri="{FF2B5EF4-FFF2-40B4-BE49-F238E27FC236}">
                <a16:creationId xmlns:a16="http://schemas.microsoft.com/office/drawing/2014/main" id="{E8933C9F-BF56-A7C6-4863-0A16D22A4F1D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219200"/>
            <a:ext cx="3271838" cy="488950"/>
            <a:chOff x="155" y="3825"/>
            <a:chExt cx="3301" cy="495"/>
          </a:xfrm>
        </p:grpSpPr>
        <p:pic>
          <p:nvPicPr>
            <p:cNvPr id="26640" name="Picture 12" descr="riken">
              <a:extLst>
                <a:ext uri="{FF2B5EF4-FFF2-40B4-BE49-F238E27FC236}">
                  <a16:creationId xmlns:a16="http://schemas.microsoft.com/office/drawing/2014/main" id="{2C87746F-FB37-1D08-763B-D3B3608C4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" y="3856"/>
              <a:ext cx="3259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1" name="Rectangle 13">
              <a:extLst>
                <a:ext uri="{FF2B5EF4-FFF2-40B4-BE49-F238E27FC236}">
                  <a16:creationId xmlns:a16="http://schemas.microsoft.com/office/drawing/2014/main" id="{64249109-C42D-FBC4-EF9D-4D57FFF83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3825"/>
              <a:ext cx="1434" cy="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6636" name="Picture 14" descr="uvic-bc">
            <a:extLst>
              <a:ext uri="{FF2B5EF4-FFF2-40B4-BE49-F238E27FC236}">
                <a16:creationId xmlns:a16="http://schemas.microsoft.com/office/drawing/2014/main" id="{E76C86F4-99D6-D0BE-CAC9-BC25A7CE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2520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 Box 15">
            <a:extLst>
              <a:ext uri="{FF2B5EF4-FFF2-40B4-BE49-F238E27FC236}">
                <a16:creationId xmlns:a16="http://schemas.microsoft.com/office/drawing/2014/main" id="{2AC9AD1B-59C6-F652-58E2-AB981AD43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2825"/>
            <a:ext cx="9144000" cy="822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EU Fundings:  JRA10 – FP6 - I3H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FP7- I3HP2</a:t>
            </a:r>
            <a:endParaRPr kumimoji="0" lang="en-GB" altLang="en-US" sz="2400" b="1" i="0" u="sng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638" name="Picture 16" descr="logo_e">
            <a:extLst>
              <a:ext uri="{FF2B5EF4-FFF2-40B4-BE49-F238E27FC236}">
                <a16:creationId xmlns:a16="http://schemas.microsoft.com/office/drawing/2014/main" id="{5C6715F5-1FFD-1288-0AFD-65A902F9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819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7" descr="Logo-hp2_small">
            <a:extLst>
              <a:ext uri="{FF2B5EF4-FFF2-40B4-BE49-F238E27FC236}">
                <a16:creationId xmlns:a16="http://schemas.microsoft.com/office/drawing/2014/main" id="{7865D608-C60F-0976-C9D5-C1FED216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2781300"/>
            <a:ext cx="2481262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4A6BF5-F01D-4618-86B6-315C0394CF4D}"/>
              </a:ext>
            </a:extLst>
          </p:cNvPr>
          <p:cNvSpPr txBox="1"/>
          <p:nvPr/>
        </p:nvSpPr>
        <p:spPr>
          <a:xfrm>
            <a:off x="4953000" y="6334680"/>
            <a:ext cx="5225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dirty="0" err="1"/>
              <a:t>Rev.Mod.Phys</a:t>
            </a:r>
            <a:r>
              <a:rPr lang="en-GB" dirty="0"/>
              <a:t>. 91 (2019) 2, 025006</a:t>
            </a:r>
          </a:p>
        </p:txBody>
      </p:sp>
    </p:spTree>
    <p:extLst>
      <p:ext uri="{BB962C8B-B14F-4D97-AF65-F5344CB8AC3E}">
        <p14:creationId xmlns:p14="http://schemas.microsoft.com/office/powerpoint/2010/main" val="1384650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sterni, cielo, albero, edificio&#10;&#10;Descrizione generata automaticamente">
            <a:extLst>
              <a:ext uri="{FF2B5EF4-FFF2-40B4-BE49-F238E27FC236}">
                <a16:creationId xmlns:a16="http://schemas.microsoft.com/office/drawing/2014/main" id="{EBF98420-EA69-5789-3FF2-CE7EABC3A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8323" y="-269145"/>
            <a:ext cx="13706359" cy="7396290"/>
          </a:xfrm>
          <a:prstGeom prst="rect">
            <a:avLst/>
          </a:prstGeom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0875EA58-9A2D-C0C4-1665-3BDFA455C149}"/>
              </a:ext>
            </a:extLst>
          </p:cNvPr>
          <p:cNvSpPr txBox="1">
            <a:spLocks/>
          </p:cNvSpPr>
          <p:nvPr/>
        </p:nvSpPr>
        <p:spPr>
          <a:xfrm>
            <a:off x="798617" y="159038"/>
            <a:ext cx="8264758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1" name="Picture 10" descr="A cartoon of a ship sailing on water&#10;&#10;Description automatically generated">
            <a:extLst>
              <a:ext uri="{FF2B5EF4-FFF2-40B4-BE49-F238E27FC236}">
                <a16:creationId xmlns:a16="http://schemas.microsoft.com/office/drawing/2014/main" id="{D192DE20-E013-B359-4A7A-51FC91B0F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3832" y="1230923"/>
            <a:ext cx="10937925" cy="28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arget4">
            <a:extLst>
              <a:ext uri="{FF2B5EF4-FFF2-40B4-BE49-F238E27FC236}">
                <a16:creationId xmlns:a16="http://schemas.microsoft.com/office/drawing/2014/main" id="{5D6CB1AF-A3F5-4D81-31DE-3A796551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748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 Box 3">
            <a:extLst>
              <a:ext uri="{FF2B5EF4-FFF2-40B4-BE49-F238E27FC236}">
                <a16:creationId xmlns:a16="http://schemas.microsoft.com/office/drawing/2014/main" id="{E60E5E6B-8541-2DE9-B7D3-C078BDD9B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670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Cryogenic Target Cell</a:t>
            </a:r>
          </a:p>
        </p:txBody>
      </p:sp>
    </p:spTree>
    <p:extLst>
      <p:ext uri="{BB962C8B-B14F-4D97-AF65-F5344CB8AC3E}">
        <p14:creationId xmlns:p14="http://schemas.microsoft.com/office/powerpoint/2010/main" val="379219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9D15A3D1-C863-FB3B-3D40-D0190823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16CAAD8F-AB0C-1AE2-945B-72DF502375E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57163"/>
            <a:ext cx="7251700" cy="1303337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AutoShape 3">
            <a:extLst>
              <a:ext uri="{FF2B5EF4-FFF2-40B4-BE49-F238E27FC236}">
                <a16:creationId xmlns:a16="http://schemas.microsoft.com/office/drawing/2014/main" id="{824D2C27-01D5-C852-0C1E-F01345103EFF}"/>
              </a:ext>
            </a:extLst>
          </p:cNvPr>
          <p:cNvSpPr>
            <a:spLocks/>
          </p:cNvSpPr>
          <p:nvPr/>
        </p:nvSpPr>
        <p:spPr bwMode="auto">
          <a:xfrm>
            <a:off x="3367088" y="5697538"/>
            <a:ext cx="4722812" cy="839787"/>
          </a:xfrm>
          <a:prstGeom prst="roundRect">
            <a:avLst>
              <a:gd name="adj" fmla="val 15954"/>
            </a:avLst>
          </a:prstGeom>
          <a:solidFill>
            <a:srgbClr val="000000">
              <a:alpha val="79999"/>
            </a:srgbClr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1 cm</a:t>
            </a:r>
            <a:r>
              <a:rPr kumimoji="0" lang="en-US" altLang="ja-JP" sz="4100" b="1" i="0" u="none" strike="noStrike" kern="1200" cap="none" spc="0" normalizeH="0" baseline="3200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2</a:t>
            </a:r>
            <a:r>
              <a:rPr kumimoji="0" lang="en-US" altLang="ja-JP" sz="4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Helvetica Neue" charset="0"/>
                <a:ea typeface="ヒラギノ角ゴ ProN W3" charset="-128"/>
                <a:cs typeface="+mn-cs"/>
                <a:sym typeface="Helvetica Neue" charset="0"/>
              </a:rPr>
              <a:t> x 144 SDDs</a:t>
            </a:r>
          </a:p>
        </p:txBody>
      </p:sp>
    </p:spTree>
    <p:extLst>
      <p:ext uri="{BB962C8B-B14F-4D97-AF65-F5344CB8AC3E}">
        <p14:creationId xmlns:p14="http://schemas.microsoft.com/office/powerpoint/2010/main" val="339370262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826" name="Rectangle 2">
            <a:extLst>
              <a:ext uri="{FF2B5EF4-FFF2-40B4-BE49-F238E27FC236}">
                <a16:creationId xmlns:a16="http://schemas.microsoft.com/office/drawing/2014/main" id="{5153E814-F52E-C5DC-E993-70FD4FAC86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848600" cy="1828800"/>
          </a:xfr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>
            <a:flatTx/>
          </a:bodyPr>
          <a:lstStyle/>
          <a:p>
            <a:pPr marL="838200" indent="-838200" eaLnBrk="1" hangingPunct="1">
              <a:defRPr/>
            </a:pP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Kaonic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helium (puzzle)</a:t>
            </a:r>
            <a:endParaRPr lang="it-IT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>
            <a:extLst>
              <a:ext uri="{FF2B5EF4-FFF2-40B4-BE49-F238E27FC236}">
                <a16:creationId xmlns:a16="http://schemas.microsoft.com/office/drawing/2014/main" id="{D0B11D74-32DC-6B4C-01E8-193899E05B05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-171450"/>
            <a:ext cx="7559675" cy="20161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Kaonic</a:t>
            </a:r>
            <a:r>
              <a:rPr lang="en-US" sz="60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4 old data</a:t>
            </a:r>
            <a:endParaRPr lang="it-IT" sz="6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2227" name="Picture 3" descr="s1">
            <a:extLst>
              <a:ext uri="{FF2B5EF4-FFF2-40B4-BE49-F238E27FC236}">
                <a16:creationId xmlns:a16="http://schemas.microsoft.com/office/drawing/2014/main" id="{D9EB1F28-F3E0-A77E-E349-E576600D7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1912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>
            <a:extLst>
              <a:ext uri="{FF2B5EF4-FFF2-40B4-BE49-F238E27FC236}">
                <a16:creationId xmlns:a16="http://schemas.microsoft.com/office/drawing/2014/main" id="{BB4F76D4-8CD6-26D0-79CE-4749D63B9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1989138"/>
            <a:ext cx="865187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KHe4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>
            <a:extLst>
              <a:ext uri="{FF2B5EF4-FFF2-40B4-BE49-F238E27FC236}">
                <a16:creationId xmlns:a16="http://schemas.microsoft.com/office/drawing/2014/main" id="{8A961B93-F180-79D8-66C7-6C4F6A0EFF6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-171450"/>
            <a:ext cx="7559675" cy="20161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E570 solved the </a:t>
            </a:r>
            <a:r>
              <a:rPr lang="en-US" sz="28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kaonic</a:t>
            </a:r>
            <a:r>
              <a:rPr lang="en-US" sz="28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hydrogen puzzle</a:t>
            </a:r>
            <a:endParaRPr lang="it-IT" sz="28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251" name="Picture 3" descr="s1">
            <a:extLst>
              <a:ext uri="{FF2B5EF4-FFF2-40B4-BE49-F238E27FC236}">
                <a16:creationId xmlns:a16="http://schemas.microsoft.com/office/drawing/2014/main" id="{209B64EC-FAA2-49A9-4165-0330D37A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1912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>
            <a:extLst>
              <a:ext uri="{FF2B5EF4-FFF2-40B4-BE49-F238E27FC236}">
                <a16:creationId xmlns:a16="http://schemas.microsoft.com/office/drawing/2014/main" id="{E97E2AE4-3BEA-9DA3-60A4-32CDDB079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2000250"/>
            <a:ext cx="865187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KHe4</a:t>
            </a:r>
          </a:p>
        </p:txBody>
      </p:sp>
      <p:sp>
        <p:nvSpPr>
          <p:cNvPr id="53253" name="Oval 2">
            <a:extLst>
              <a:ext uri="{FF2B5EF4-FFF2-40B4-BE49-F238E27FC236}">
                <a16:creationId xmlns:a16="http://schemas.microsoft.com/office/drawing/2014/main" id="{83459ED2-609E-FDCD-9C93-CB190F69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000250"/>
            <a:ext cx="1419225" cy="9144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86A32F85-813C-B63E-DCB3-111AE68B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68413"/>
            <a:ext cx="61722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E6C0DACC-28E8-B07C-EBF2-0D11B6FA9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23825"/>
            <a:ext cx="5889625" cy="485775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KHe-4 energy spectrum at SIDDHARTA</a:t>
            </a: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B86180AF-C909-EF29-C8E1-728628FD6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447800"/>
            <a:ext cx="1914525" cy="3952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No-coincidence</a:t>
            </a: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3C891059-C85E-5F01-E4A0-A50881D8C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795713"/>
            <a:ext cx="1533525" cy="3952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coincidence</a:t>
            </a:r>
          </a:p>
        </p:txBody>
      </p:sp>
      <p:grpSp>
        <p:nvGrpSpPr>
          <p:cNvPr id="54278" name="Group 6">
            <a:extLst>
              <a:ext uri="{FF2B5EF4-FFF2-40B4-BE49-F238E27FC236}">
                <a16:creationId xmlns:a16="http://schemas.microsoft.com/office/drawing/2014/main" id="{FE99F0C8-FA23-9FC6-49B3-9F7C6F7C383B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685800"/>
            <a:ext cx="2362200" cy="2909888"/>
            <a:chOff x="1632" y="1335"/>
            <a:chExt cx="1488" cy="1833"/>
          </a:xfrm>
        </p:grpSpPr>
        <p:sp>
          <p:nvSpPr>
            <p:cNvPr id="54283" name="Rectangle 7">
              <a:extLst>
                <a:ext uri="{FF2B5EF4-FFF2-40B4-BE49-F238E27FC236}">
                  <a16:creationId xmlns:a16="http://schemas.microsoft.com/office/drawing/2014/main" id="{C6FD475D-00E4-7004-F1B5-2FD453197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488"/>
              <a:ext cx="1488" cy="16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4" name="Rectangle 8">
              <a:extLst>
                <a:ext uri="{FF2B5EF4-FFF2-40B4-BE49-F238E27FC236}">
                  <a16:creationId xmlns:a16="http://schemas.microsoft.com/office/drawing/2014/main" id="{B25BA3A0-454F-FF46-F1C7-F2FAA7615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9" y="1947"/>
              <a:ext cx="713" cy="71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Target</a:t>
              </a:r>
            </a:p>
          </p:txBody>
        </p:sp>
        <p:sp>
          <p:nvSpPr>
            <p:cNvPr id="54285" name="Rectangle 9">
              <a:extLst>
                <a:ext uri="{FF2B5EF4-FFF2-40B4-BE49-F238E27FC236}">
                  <a16:creationId xmlns:a16="http://schemas.microsoft.com/office/drawing/2014/main" id="{BED709FF-3278-C026-F4B8-58B764EDA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2009"/>
              <a:ext cx="30" cy="5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6" name="Line 10">
              <a:extLst>
                <a:ext uri="{FF2B5EF4-FFF2-40B4-BE49-F238E27FC236}">
                  <a16:creationId xmlns:a16="http://schemas.microsoft.com/office/drawing/2014/main" id="{D6689EEE-3B42-44B4-86F9-7A4CEDC26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1776"/>
              <a:ext cx="136" cy="2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7" name="Text Box 11">
              <a:extLst>
                <a:ext uri="{FF2B5EF4-FFF2-40B4-BE49-F238E27FC236}">
                  <a16:creationId xmlns:a16="http://schemas.microsoft.com/office/drawing/2014/main" id="{E43D9393-5A7E-BDEF-4926-A3A921FFCC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1593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Ti foil</a:t>
              </a:r>
            </a:p>
          </p:txBody>
        </p:sp>
        <p:sp>
          <p:nvSpPr>
            <p:cNvPr id="54288" name="Rectangle 12">
              <a:extLst>
                <a:ext uri="{FF2B5EF4-FFF2-40B4-BE49-F238E27FC236}">
                  <a16:creationId xmlns:a16="http://schemas.microsoft.com/office/drawing/2014/main" id="{090FA40B-A5F7-A103-C939-A428F558E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" y="2194"/>
              <a:ext cx="89" cy="24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89" name="Line 13">
              <a:extLst>
                <a:ext uri="{FF2B5EF4-FFF2-40B4-BE49-F238E27FC236}">
                  <a16:creationId xmlns:a16="http://schemas.microsoft.com/office/drawing/2014/main" id="{6127C5C0-7020-87F8-60FD-0F876DB3E7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5" y="2472"/>
              <a:ext cx="296" cy="1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90" name="Text Box 14">
              <a:extLst>
                <a:ext uri="{FF2B5EF4-FFF2-40B4-BE49-F238E27FC236}">
                  <a16:creationId xmlns:a16="http://schemas.microsoft.com/office/drawing/2014/main" id="{2C8C12B6-655C-0835-5359-8F472E768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6" y="2627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Fe55</a:t>
              </a:r>
            </a:p>
          </p:txBody>
        </p:sp>
        <p:sp>
          <p:nvSpPr>
            <p:cNvPr id="54291" name="Rectangle 15">
              <a:extLst>
                <a:ext uri="{FF2B5EF4-FFF2-40B4-BE49-F238E27FC236}">
                  <a16:creationId xmlns:a16="http://schemas.microsoft.com/office/drawing/2014/main" id="{FE33F2F5-8341-90D3-8979-C8DCC85BE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0" y="2714"/>
              <a:ext cx="67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4292" name="Text Box 16">
              <a:extLst>
                <a:ext uri="{FF2B5EF4-FFF2-40B4-BE49-F238E27FC236}">
                  <a16:creationId xmlns:a16="http://schemas.microsoft.com/office/drawing/2014/main" id="{C1A25BEE-6367-810D-D18E-DB815756E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0" y="2858"/>
              <a:ext cx="7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Degrader</a:t>
              </a:r>
            </a:p>
          </p:txBody>
        </p:sp>
        <p:sp>
          <p:nvSpPr>
            <p:cNvPr id="54293" name="Text Box 17">
              <a:extLst>
                <a:ext uri="{FF2B5EF4-FFF2-40B4-BE49-F238E27FC236}">
                  <a16:creationId xmlns:a16="http://schemas.microsoft.com/office/drawing/2014/main" id="{A592B6F9-DB08-F7DF-B56A-DD09EE8BF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0" y="1335"/>
              <a:ext cx="1206" cy="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K-He data taking</a:t>
              </a:r>
            </a:p>
          </p:txBody>
        </p:sp>
      </p:grpSp>
      <p:pic>
        <p:nvPicPr>
          <p:cNvPr id="54279" name="Picture 18">
            <a:extLst>
              <a:ext uri="{FF2B5EF4-FFF2-40B4-BE49-F238E27FC236}">
                <a16:creationId xmlns:a16="http://schemas.microsoft.com/office/drawing/2014/main" id="{6FB05089-BF66-7864-5426-52A5CE5B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71975"/>
            <a:ext cx="3200400" cy="6572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19">
            <a:extLst>
              <a:ext uri="{FF2B5EF4-FFF2-40B4-BE49-F238E27FC236}">
                <a16:creationId xmlns:a16="http://schemas.microsoft.com/office/drawing/2014/main" id="{A9A8D290-40F7-BCB3-968A-BEBCD59FD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57800"/>
            <a:ext cx="3429000" cy="9032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4281" name="Rectangle 20">
            <a:extLst>
              <a:ext uri="{FF2B5EF4-FFF2-40B4-BE49-F238E27FC236}">
                <a16:creationId xmlns:a16="http://schemas.microsoft.com/office/drawing/2014/main" id="{1F582AEB-63FB-BD9F-ABEE-232F8CBAA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962400"/>
            <a:ext cx="1066800" cy="38100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4282" name="Text Box 21">
            <a:extLst>
              <a:ext uri="{FF2B5EF4-FFF2-40B4-BE49-F238E27FC236}">
                <a16:creationId xmlns:a16="http://schemas.microsoft.com/office/drawing/2014/main" id="{2E6482C1-C6C6-D43C-E96D-37DC8FE4E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836613"/>
            <a:ext cx="440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PLB681(2009)310; </a:t>
            </a: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NIM A 628(2011)264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khe3-result">
            <a:extLst>
              <a:ext uri="{FF2B5EF4-FFF2-40B4-BE49-F238E27FC236}">
                <a16:creationId xmlns:a16="http://schemas.microsoft.com/office/drawing/2014/main" id="{DC0D4FD5-70DA-2DFD-2C8B-78F66E69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557338"/>
            <a:ext cx="46863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21C0925B-5D04-D382-B546-68F97E6AE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2063750"/>
            <a:ext cx="1655763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K-</a:t>
            </a:r>
            <a:r>
              <a:rPr kumimoji="0" lang="en-US" altLang="ja-JP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He (3d-2p)</a:t>
            </a:r>
          </a:p>
        </p:txBody>
      </p:sp>
      <p:sp>
        <p:nvSpPr>
          <p:cNvPr id="56324" name="Line 4">
            <a:extLst>
              <a:ext uri="{FF2B5EF4-FFF2-40B4-BE49-F238E27FC236}">
                <a16:creationId xmlns:a16="http://schemas.microsoft.com/office/drawing/2014/main" id="{0CAF7D5A-0812-8909-CD0C-ED8D66241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0638" y="4367213"/>
            <a:ext cx="114300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A66CB1AC-C04E-74FF-412D-DD5D93145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02590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Ti Ka</a:t>
            </a:r>
          </a:p>
        </p:txBody>
      </p:sp>
      <p:sp>
        <p:nvSpPr>
          <p:cNvPr id="56326" name="Line 6">
            <a:extLst>
              <a:ext uri="{FF2B5EF4-FFF2-40B4-BE49-F238E27FC236}">
                <a16:creationId xmlns:a16="http://schemas.microsoft.com/office/drawing/2014/main" id="{D94096D0-47A1-214B-36F3-2707D93E3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4088" y="4621213"/>
            <a:ext cx="152400" cy="40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27" name="Text Box 7">
            <a:extLst>
              <a:ext uri="{FF2B5EF4-FFF2-40B4-BE49-F238E27FC236}">
                <a16:creationId xmlns:a16="http://schemas.microsoft.com/office/drawing/2014/main" id="{9388B33E-047C-25BA-F632-8A4A0D713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3" y="4295775"/>
            <a:ext cx="57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K-C</a:t>
            </a:r>
          </a:p>
        </p:txBody>
      </p:sp>
      <p:sp>
        <p:nvSpPr>
          <p:cNvPr id="56328" name="Line 8">
            <a:extLst>
              <a:ext uri="{FF2B5EF4-FFF2-40B4-BE49-F238E27FC236}">
                <a16:creationId xmlns:a16="http://schemas.microsoft.com/office/drawing/2014/main" id="{492C6C28-E919-E550-C560-57297A321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624388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29" name="Text Box 9">
            <a:extLst>
              <a:ext uri="{FF2B5EF4-FFF2-40B4-BE49-F238E27FC236}">
                <a16:creationId xmlns:a16="http://schemas.microsoft.com/office/drawing/2014/main" id="{11EDE288-19A9-7422-9353-845ED743D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913" y="42719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K-O</a:t>
            </a:r>
          </a:p>
        </p:txBody>
      </p:sp>
      <p:sp>
        <p:nvSpPr>
          <p:cNvPr id="56330" name="Line 10">
            <a:extLst>
              <a:ext uri="{FF2B5EF4-FFF2-40B4-BE49-F238E27FC236}">
                <a16:creationId xmlns:a16="http://schemas.microsoft.com/office/drawing/2014/main" id="{39FB9400-879A-8636-9FAD-D308D4432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4813" y="4724400"/>
            <a:ext cx="209550" cy="461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31" name="Text Box 11">
            <a:extLst>
              <a:ext uri="{FF2B5EF4-FFF2-40B4-BE49-F238E27FC236}">
                <a16:creationId xmlns:a16="http://schemas.microsoft.com/office/drawing/2014/main" id="{0BEB920B-9724-E3B9-B0B5-A8BE8EE0C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386263"/>
            <a:ext cx="57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K-N</a:t>
            </a:r>
          </a:p>
        </p:txBody>
      </p:sp>
      <p:pic>
        <p:nvPicPr>
          <p:cNvPr id="56332" name="Picture 12">
            <a:extLst>
              <a:ext uri="{FF2B5EF4-FFF2-40B4-BE49-F238E27FC236}">
                <a16:creationId xmlns:a16="http://schemas.microsoft.com/office/drawing/2014/main" id="{D8B00601-259B-73F9-BF16-D24996F0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781300"/>
            <a:ext cx="18938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3">
            <a:extLst>
              <a:ext uri="{FF2B5EF4-FFF2-40B4-BE49-F238E27FC236}">
                <a16:creationId xmlns:a16="http://schemas.microsoft.com/office/drawing/2014/main" id="{AD2A7861-CF18-6A70-28A8-09D3A27F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37063"/>
            <a:ext cx="4324350" cy="54451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6334" name="Text Box 14">
            <a:extLst>
              <a:ext uri="{FF2B5EF4-FFF2-40B4-BE49-F238E27FC236}">
                <a16:creationId xmlns:a16="http://schemas.microsoft.com/office/drawing/2014/main" id="{C1B78883-F194-F891-A8AD-D5BD825EE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127000"/>
            <a:ext cx="5527675" cy="485775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Kaonic Helium-3 energy spectrum</a:t>
            </a:r>
          </a:p>
        </p:txBody>
      </p:sp>
      <p:pic>
        <p:nvPicPr>
          <p:cNvPr id="56335" name="Picture 15">
            <a:extLst>
              <a:ext uri="{FF2B5EF4-FFF2-40B4-BE49-F238E27FC236}">
                <a16:creationId xmlns:a16="http://schemas.microsoft.com/office/drawing/2014/main" id="{FC66A34A-E27C-313F-DEFA-3A454DAC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89363"/>
            <a:ext cx="263683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>
            <a:extLst>
              <a:ext uri="{FF2B5EF4-FFF2-40B4-BE49-F238E27FC236}">
                <a16:creationId xmlns:a16="http://schemas.microsoft.com/office/drawing/2014/main" id="{19B83F89-21CF-BA7C-A1F2-69FC98CC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16113"/>
            <a:ext cx="4443412" cy="46196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6337" name="Line 17">
            <a:extLst>
              <a:ext uri="{FF2B5EF4-FFF2-40B4-BE49-F238E27FC236}">
                <a16:creationId xmlns:a16="http://schemas.microsoft.com/office/drawing/2014/main" id="{DB16AAA9-109F-692D-19C0-2E7AE61A8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8888" y="2444750"/>
            <a:ext cx="40005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338" name="Text Box 18">
            <a:extLst>
              <a:ext uri="{FF2B5EF4-FFF2-40B4-BE49-F238E27FC236}">
                <a16:creationId xmlns:a16="http://schemas.microsoft.com/office/drawing/2014/main" id="{9C6AF5C0-7741-FC8E-2F57-E5EB54E4B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78130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QED value:</a:t>
            </a:r>
          </a:p>
        </p:txBody>
      </p:sp>
      <p:sp>
        <p:nvSpPr>
          <p:cNvPr id="56339" name="Text Box 19">
            <a:extLst>
              <a:ext uri="{FF2B5EF4-FFF2-40B4-BE49-F238E27FC236}">
                <a16:creationId xmlns:a16="http://schemas.microsoft.com/office/drawing/2014/main" id="{D6913522-BE8D-2369-51E6-BD29B97D9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196975"/>
            <a:ext cx="3282950" cy="404813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X-ray energy of K-3He 3d-2p</a:t>
            </a:r>
          </a:p>
        </p:txBody>
      </p:sp>
      <p:sp>
        <p:nvSpPr>
          <p:cNvPr id="56340" name="Text Box 20">
            <a:extLst>
              <a:ext uri="{FF2B5EF4-FFF2-40B4-BE49-F238E27FC236}">
                <a16:creationId xmlns:a16="http://schemas.microsoft.com/office/drawing/2014/main" id="{719F9D45-4069-931B-EB52-01534E091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08725"/>
            <a:ext cx="5203825" cy="3952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arXiv:1010.4631v1 [nucl-ex], PLB697(2011)199</a:t>
            </a:r>
          </a:p>
        </p:txBody>
      </p:sp>
      <p:sp>
        <p:nvSpPr>
          <p:cNvPr id="56341" name="Text Box 21">
            <a:extLst>
              <a:ext uri="{FF2B5EF4-FFF2-40B4-BE49-F238E27FC236}">
                <a16:creationId xmlns:a16="http://schemas.microsoft.com/office/drawing/2014/main" id="{FA4F09EB-6988-2542-7955-0E224F9A8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530850"/>
            <a:ext cx="3062287" cy="11906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World First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Observation of K-</a:t>
            </a:r>
            <a:r>
              <a:rPr kumimoji="1" lang="en-US" altLang="ja-JP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He X-rays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Determination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strong-interaction shift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1">
            <a:extLst>
              <a:ext uri="{FF2B5EF4-FFF2-40B4-BE49-F238E27FC236}">
                <a16:creationId xmlns:a16="http://schemas.microsoft.com/office/drawing/2014/main" id="{BFDBBCAB-0ACD-95FF-033A-DDDF2AB06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022600"/>
            <a:ext cx="4452938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172CFCD4-7E69-5F6C-0296-59AA09A90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198438"/>
            <a:ext cx="3498850" cy="485775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Comparison of results</a:t>
            </a:r>
          </a:p>
        </p:txBody>
      </p:sp>
      <p:graphicFrame>
        <p:nvGraphicFramePr>
          <p:cNvPr id="1318916" name="Group 4">
            <a:extLst>
              <a:ext uri="{FF2B5EF4-FFF2-40B4-BE49-F238E27FC236}">
                <a16:creationId xmlns:a16="http://schemas.microsoft.com/office/drawing/2014/main" id="{120DFF76-F940-53A1-F70D-13EC52B406D6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838200"/>
          <a:ext cx="6096000" cy="1695450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Shift [eV]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Reference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6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KEK E570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+2±2±2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PLB653(07)387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SIDDHARTA (He4 with 55Fe)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+0±6±2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PLB681(2009)310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SIDDHARTA (He4)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+5±3±4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arXiv:1010.4631,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PLB697(2011)199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5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SIDDHARTA (He3)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Arial" pitchFamily="34" charset="0"/>
                        </a:rPr>
                        <a:t>-2±2±4  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7373" name="Text Box 29">
            <a:extLst>
              <a:ext uri="{FF2B5EF4-FFF2-40B4-BE49-F238E27FC236}">
                <a16:creationId xmlns:a16="http://schemas.microsoft.com/office/drawing/2014/main" id="{396FE345-833A-7CE9-CB63-485D862F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925" y="6257925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*error bar </a:t>
            </a:r>
          </a:p>
        </p:txBody>
      </p:sp>
      <p:pic>
        <p:nvPicPr>
          <p:cNvPr id="57374" name="Picture 30">
            <a:extLst>
              <a:ext uri="{FF2B5EF4-FFF2-40B4-BE49-F238E27FC236}">
                <a16:creationId xmlns:a16="http://schemas.microsoft.com/office/drawing/2014/main" id="{4FAFEF4B-3965-5A83-1647-D43911B2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224588"/>
            <a:ext cx="18303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5" name="Picture 31" descr="s2">
            <a:extLst>
              <a:ext uri="{FF2B5EF4-FFF2-40B4-BE49-F238E27FC236}">
                <a16:creationId xmlns:a16="http://schemas.microsoft.com/office/drawing/2014/main" id="{E27BE0C4-945B-D395-63F9-795A1FFD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39624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reeform 2">
            <a:extLst>
              <a:ext uri="{FF2B5EF4-FFF2-40B4-BE49-F238E27FC236}">
                <a16:creationId xmlns:a16="http://schemas.microsoft.com/office/drawing/2014/main" id="{86AFADE9-29BB-C887-FACB-4C1A75D3C443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362825" y="2692400"/>
            <a:ext cx="1031875" cy="28670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19693" y="3375"/>
                  <a:pt x="21600" y="10800"/>
                  <a:pt x="21600" y="10800"/>
                </a:cubicBezTo>
                <a:cubicBezTo>
                  <a:pt x="21600" y="10800"/>
                  <a:pt x="20895" y="18021"/>
                  <a:pt x="11" y="21600"/>
                </a:cubicBezTo>
              </a:path>
            </a:pathLst>
          </a:custGeom>
          <a:noFill/>
          <a:ln w="63500" cap="flat">
            <a:solidFill>
              <a:srgbClr val="FF0000">
                <a:alpha val="50195"/>
              </a:srgbClr>
            </a:solidFill>
            <a:prstDash val="solid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2092A48E-9C77-3933-AB8B-E0F006B4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133350"/>
            <a:ext cx="5535613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>
            <a:extLst>
              <a:ext uri="{FF2B5EF4-FFF2-40B4-BE49-F238E27FC236}">
                <a16:creationId xmlns:a16="http://schemas.microsoft.com/office/drawing/2014/main" id="{098E4F3D-5E1C-2677-2147-AAE8E6A50504}"/>
              </a:ext>
            </a:extLst>
          </p:cNvPr>
          <p:cNvSpPr>
            <a:spLocks/>
          </p:cNvSpPr>
          <p:nvPr/>
        </p:nvSpPr>
        <p:spPr bwMode="auto">
          <a:xfrm>
            <a:off x="3430588" y="1357313"/>
            <a:ext cx="2320925" cy="401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Kaonic hydrogen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EF14CDE5-A158-3110-9804-27C2852C2352}"/>
              </a:ext>
            </a:extLst>
          </p:cNvPr>
          <p:cNvSpPr>
            <a:spLocks/>
          </p:cNvSpPr>
          <p:nvPr/>
        </p:nvSpPr>
        <p:spPr bwMode="auto">
          <a:xfrm>
            <a:off x="136525" y="204788"/>
            <a:ext cx="1522413" cy="831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Hydrogen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spectrum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B71D1176-9344-D00A-BAD9-1951EF1BA08E}"/>
              </a:ext>
            </a:extLst>
          </p:cNvPr>
          <p:cNvSpPr>
            <a:spLocks/>
          </p:cNvSpPr>
          <p:nvPr/>
        </p:nvSpPr>
        <p:spPr bwMode="auto">
          <a:xfrm>
            <a:off x="3622675" y="1773238"/>
            <a:ext cx="4429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44090EB9-DD09-C878-0054-553BBCA38A84}"/>
              </a:ext>
            </a:extLst>
          </p:cNvPr>
          <p:cNvSpPr>
            <a:spLocks/>
          </p:cNvSpPr>
          <p:nvPr/>
        </p:nvSpPr>
        <p:spPr bwMode="auto">
          <a:xfrm>
            <a:off x="4545013" y="1773238"/>
            <a:ext cx="42386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β</a:t>
            </a:r>
          </a:p>
        </p:txBody>
      </p:sp>
      <p:sp>
        <p:nvSpPr>
          <p:cNvPr id="37896" name="Rectangle 8">
            <a:extLst>
              <a:ext uri="{FF2B5EF4-FFF2-40B4-BE49-F238E27FC236}">
                <a16:creationId xmlns:a16="http://schemas.microsoft.com/office/drawing/2014/main" id="{83E7BE48-AF00-EAE3-B5A1-3AC6ADBAA21B}"/>
              </a:ext>
            </a:extLst>
          </p:cNvPr>
          <p:cNvSpPr>
            <a:spLocks/>
          </p:cNvSpPr>
          <p:nvPr/>
        </p:nvSpPr>
        <p:spPr bwMode="auto">
          <a:xfrm>
            <a:off x="5003800" y="1839913"/>
            <a:ext cx="7270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higher</a:t>
            </a:r>
          </a:p>
        </p:txBody>
      </p:sp>
      <p:grpSp>
        <p:nvGrpSpPr>
          <p:cNvPr id="37897" name="Group 9">
            <a:extLst>
              <a:ext uri="{FF2B5EF4-FFF2-40B4-BE49-F238E27FC236}">
                <a16:creationId xmlns:a16="http://schemas.microsoft.com/office/drawing/2014/main" id="{D21528EB-3CE5-9397-C49A-474F173810E1}"/>
              </a:ext>
            </a:extLst>
          </p:cNvPr>
          <p:cNvGrpSpPr>
            <a:grpSpLocks/>
          </p:cNvGrpSpPr>
          <p:nvPr/>
        </p:nvGrpSpPr>
        <p:grpSpPr bwMode="auto">
          <a:xfrm>
            <a:off x="3786188" y="4562475"/>
            <a:ext cx="1393825" cy="1465263"/>
            <a:chOff x="0" y="0"/>
            <a:chExt cx="1248" cy="1312"/>
          </a:xfrm>
        </p:grpSpPr>
        <p:sp>
          <p:nvSpPr>
            <p:cNvPr id="37912" name="Line 10">
              <a:extLst>
                <a:ext uri="{FF2B5EF4-FFF2-40B4-BE49-F238E27FC236}">
                  <a16:creationId xmlns:a16="http://schemas.microsoft.com/office/drawing/2014/main" id="{55DB21F5-65BD-629F-63D0-D008E434F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0"/>
              <a:ext cx="0" cy="13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7913" name="Line 11">
              <a:extLst>
                <a:ext uri="{FF2B5EF4-FFF2-40B4-BE49-F238E27FC236}">
                  <a16:creationId xmlns:a16="http://schemas.microsoft.com/office/drawing/2014/main" id="{98BA18AD-8531-7DA4-69D9-FE3CEEA2C3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4" y="0"/>
              <a:ext cx="0" cy="13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7914" name="Line 12">
              <a:extLst>
                <a:ext uri="{FF2B5EF4-FFF2-40B4-BE49-F238E27FC236}">
                  <a16:creationId xmlns:a16="http://schemas.microsoft.com/office/drawing/2014/main" id="{25CFDDD3-97FE-E8B4-7BC3-23974B6BCD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0"/>
              <a:ext cx="0" cy="13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7898" name="Rectangle 13">
            <a:extLst>
              <a:ext uri="{FF2B5EF4-FFF2-40B4-BE49-F238E27FC236}">
                <a16:creationId xmlns:a16="http://schemas.microsoft.com/office/drawing/2014/main" id="{82021B18-24A7-D0DD-5A66-220D24CFE0F9}"/>
              </a:ext>
            </a:extLst>
          </p:cNvPr>
          <p:cNvSpPr>
            <a:spLocks/>
          </p:cNvSpPr>
          <p:nvPr/>
        </p:nvSpPr>
        <p:spPr bwMode="auto">
          <a:xfrm>
            <a:off x="3017838" y="4826000"/>
            <a:ext cx="3259137" cy="401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Background estimation</a:t>
            </a:r>
          </a:p>
        </p:txBody>
      </p:sp>
      <p:sp>
        <p:nvSpPr>
          <p:cNvPr id="37899" name="Rectangle 14">
            <a:extLst>
              <a:ext uri="{FF2B5EF4-FFF2-40B4-BE49-F238E27FC236}">
                <a16:creationId xmlns:a16="http://schemas.microsoft.com/office/drawing/2014/main" id="{989B895B-4CF7-1FB2-55ED-1C1B54DECD39}"/>
              </a:ext>
            </a:extLst>
          </p:cNvPr>
          <p:cNvSpPr>
            <a:spLocks/>
          </p:cNvSpPr>
          <p:nvPr/>
        </p:nvSpPr>
        <p:spPr bwMode="auto">
          <a:xfrm>
            <a:off x="3608388" y="4170363"/>
            <a:ext cx="360362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KO76</a:t>
            </a:r>
          </a:p>
        </p:txBody>
      </p:sp>
      <p:sp>
        <p:nvSpPr>
          <p:cNvPr id="37900" name="Rectangle 15">
            <a:extLst>
              <a:ext uri="{FF2B5EF4-FFF2-40B4-BE49-F238E27FC236}">
                <a16:creationId xmlns:a16="http://schemas.microsoft.com/office/drawing/2014/main" id="{0D5599CE-1126-D344-29A7-10DE24F297EC}"/>
              </a:ext>
            </a:extLst>
          </p:cNvPr>
          <p:cNvSpPr>
            <a:spLocks/>
          </p:cNvSpPr>
          <p:nvPr/>
        </p:nvSpPr>
        <p:spPr bwMode="auto">
          <a:xfrm>
            <a:off x="4716463" y="4152900"/>
            <a:ext cx="3556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KN65</a:t>
            </a:r>
          </a:p>
        </p:txBody>
      </p:sp>
      <p:sp>
        <p:nvSpPr>
          <p:cNvPr id="37901" name="Rectangle 16">
            <a:extLst>
              <a:ext uri="{FF2B5EF4-FFF2-40B4-BE49-F238E27FC236}">
                <a16:creationId xmlns:a16="http://schemas.microsoft.com/office/drawing/2014/main" id="{00EE073A-3927-DDE7-57D3-25031D5989FD}"/>
              </a:ext>
            </a:extLst>
          </p:cNvPr>
          <p:cNvSpPr>
            <a:spLocks/>
          </p:cNvSpPr>
          <p:nvPr/>
        </p:nvSpPr>
        <p:spPr bwMode="auto">
          <a:xfrm>
            <a:off x="5048250" y="4268788"/>
            <a:ext cx="22383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Cu</a:t>
            </a:r>
          </a:p>
        </p:txBody>
      </p:sp>
      <p:sp>
        <p:nvSpPr>
          <p:cNvPr id="37902" name="Rectangle 17">
            <a:extLst>
              <a:ext uri="{FF2B5EF4-FFF2-40B4-BE49-F238E27FC236}">
                <a16:creationId xmlns:a16="http://schemas.microsoft.com/office/drawing/2014/main" id="{0025131D-6422-7005-78A5-9BAD7CA32725}"/>
              </a:ext>
            </a:extLst>
          </p:cNvPr>
          <p:cNvSpPr>
            <a:spLocks/>
          </p:cNvSpPr>
          <p:nvPr/>
        </p:nvSpPr>
        <p:spPr bwMode="auto">
          <a:xfrm>
            <a:off x="2608263" y="3687763"/>
            <a:ext cx="3397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Ti K</a:t>
            </a: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7903" name="Rectangle 18">
            <a:extLst>
              <a:ext uri="{FF2B5EF4-FFF2-40B4-BE49-F238E27FC236}">
                <a16:creationId xmlns:a16="http://schemas.microsoft.com/office/drawing/2014/main" id="{B207D587-FF2F-326A-A70A-7546AA850370}"/>
              </a:ext>
            </a:extLst>
          </p:cNvPr>
          <p:cNvSpPr>
            <a:spLocks/>
          </p:cNvSpPr>
          <p:nvPr/>
        </p:nvSpPr>
        <p:spPr bwMode="auto">
          <a:xfrm>
            <a:off x="2889250" y="4017963"/>
            <a:ext cx="33178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Ti K</a:t>
            </a: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β</a:t>
            </a:r>
          </a:p>
        </p:txBody>
      </p:sp>
      <p:sp>
        <p:nvSpPr>
          <p:cNvPr id="37904" name="Rectangle 19">
            <a:extLst>
              <a:ext uri="{FF2B5EF4-FFF2-40B4-BE49-F238E27FC236}">
                <a16:creationId xmlns:a16="http://schemas.microsoft.com/office/drawing/2014/main" id="{E0E3D22A-0974-FF50-C459-0D4798AA5350}"/>
              </a:ext>
            </a:extLst>
          </p:cNvPr>
          <p:cNvSpPr>
            <a:spLocks/>
          </p:cNvSpPr>
          <p:nvPr/>
        </p:nvSpPr>
        <p:spPr bwMode="auto">
          <a:xfrm>
            <a:off x="3287713" y="3608388"/>
            <a:ext cx="3556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KC65</a:t>
            </a:r>
          </a:p>
        </p:txBody>
      </p:sp>
      <p:sp>
        <p:nvSpPr>
          <p:cNvPr id="37905" name="Rectangle 20">
            <a:extLst>
              <a:ext uri="{FF2B5EF4-FFF2-40B4-BE49-F238E27FC236}">
                <a16:creationId xmlns:a16="http://schemas.microsoft.com/office/drawing/2014/main" id="{12F35B11-55CD-A84D-1BA7-A65EC2B7B103}"/>
              </a:ext>
            </a:extLst>
          </p:cNvPr>
          <p:cNvSpPr>
            <a:spLocks/>
          </p:cNvSpPr>
          <p:nvPr/>
        </p:nvSpPr>
        <p:spPr bwMode="auto">
          <a:xfrm>
            <a:off x="5554663" y="4108450"/>
            <a:ext cx="3556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KC75</a:t>
            </a:r>
          </a:p>
        </p:txBody>
      </p:sp>
      <p:sp>
        <p:nvSpPr>
          <p:cNvPr id="37906" name="Rectangle 21">
            <a:extLst>
              <a:ext uri="{FF2B5EF4-FFF2-40B4-BE49-F238E27FC236}">
                <a16:creationId xmlns:a16="http://schemas.microsoft.com/office/drawing/2014/main" id="{5A7D1BAD-6812-4414-4E1B-2937F19168E2}"/>
              </a:ext>
            </a:extLst>
          </p:cNvPr>
          <p:cNvSpPr>
            <a:spLocks/>
          </p:cNvSpPr>
          <p:nvPr/>
        </p:nvSpPr>
        <p:spPr bwMode="auto">
          <a:xfrm>
            <a:off x="6275388" y="3990975"/>
            <a:ext cx="3587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KO65</a:t>
            </a:r>
          </a:p>
        </p:txBody>
      </p:sp>
      <p:sp>
        <p:nvSpPr>
          <p:cNvPr id="37907" name="Rectangle 22">
            <a:extLst>
              <a:ext uri="{FF2B5EF4-FFF2-40B4-BE49-F238E27FC236}">
                <a16:creationId xmlns:a16="http://schemas.microsoft.com/office/drawing/2014/main" id="{F355825F-9035-35D9-1C51-6EBA7E53083E}"/>
              </a:ext>
            </a:extLst>
          </p:cNvPr>
          <p:cNvSpPr>
            <a:spLocks/>
          </p:cNvSpPr>
          <p:nvPr/>
        </p:nvSpPr>
        <p:spPr bwMode="auto">
          <a:xfrm>
            <a:off x="6457950" y="3465513"/>
            <a:ext cx="3556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KC54</a:t>
            </a:r>
          </a:p>
        </p:txBody>
      </p:sp>
      <p:sp>
        <p:nvSpPr>
          <p:cNvPr id="37908" name="Rectangle 23">
            <a:extLst>
              <a:ext uri="{FF2B5EF4-FFF2-40B4-BE49-F238E27FC236}">
                <a16:creationId xmlns:a16="http://schemas.microsoft.com/office/drawing/2014/main" id="{F18B371E-1EFD-A7FF-C80A-B88A5B2FFF4A}"/>
              </a:ext>
            </a:extLst>
          </p:cNvPr>
          <p:cNvSpPr>
            <a:spLocks/>
          </p:cNvSpPr>
          <p:nvPr/>
        </p:nvSpPr>
        <p:spPr bwMode="auto">
          <a:xfrm>
            <a:off x="6596063" y="4214813"/>
            <a:ext cx="3778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KAl87</a:t>
            </a:r>
          </a:p>
        </p:txBody>
      </p:sp>
      <p:sp>
        <p:nvSpPr>
          <p:cNvPr id="37909" name="Rectangle 24">
            <a:extLst>
              <a:ext uri="{FF2B5EF4-FFF2-40B4-BE49-F238E27FC236}">
                <a16:creationId xmlns:a16="http://schemas.microsoft.com/office/drawing/2014/main" id="{70E189BC-4449-2A9D-438F-69C00499F362}"/>
              </a:ext>
            </a:extLst>
          </p:cNvPr>
          <p:cNvSpPr>
            <a:spLocks/>
          </p:cNvSpPr>
          <p:nvPr/>
        </p:nvSpPr>
        <p:spPr bwMode="auto">
          <a:xfrm>
            <a:off x="3608388" y="344488"/>
            <a:ext cx="996950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EM value</a:t>
            </a:r>
          </a:p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K-p K</a:t>
            </a:r>
            <a:r>
              <a:rPr kumimoji="0" lang="en-US" altLang="en-US" sz="1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7910" name="Rectangle 25">
            <a:extLst>
              <a:ext uri="{FF2B5EF4-FFF2-40B4-BE49-F238E27FC236}">
                <a16:creationId xmlns:a16="http://schemas.microsoft.com/office/drawing/2014/main" id="{661E3E63-A3EB-ACBD-4CB6-408107AD24D8}"/>
              </a:ext>
            </a:extLst>
          </p:cNvPr>
          <p:cNvSpPr>
            <a:spLocks/>
          </p:cNvSpPr>
          <p:nvPr/>
        </p:nvSpPr>
        <p:spPr bwMode="auto">
          <a:xfrm>
            <a:off x="7404100" y="3625850"/>
            <a:ext cx="1620838" cy="650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simultaneous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fit</a:t>
            </a:r>
          </a:p>
        </p:txBody>
      </p:sp>
      <p:sp>
        <p:nvSpPr>
          <p:cNvPr id="37911" name="Rectangle 26">
            <a:extLst>
              <a:ext uri="{FF2B5EF4-FFF2-40B4-BE49-F238E27FC236}">
                <a16:creationId xmlns:a16="http://schemas.microsoft.com/office/drawing/2014/main" id="{80CB19A3-F1B2-37AD-A328-D26E59AB7F20}"/>
              </a:ext>
            </a:extLst>
          </p:cNvPr>
          <p:cNvSpPr>
            <a:spLocks/>
          </p:cNvSpPr>
          <p:nvPr/>
        </p:nvSpPr>
        <p:spPr bwMode="auto">
          <a:xfrm>
            <a:off x="84138" y="4598988"/>
            <a:ext cx="1628775" cy="830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Deuterium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spectrum</a:t>
            </a:r>
          </a:p>
        </p:txBody>
      </p:sp>
    </p:spTree>
    <p:extLst>
      <p:ext uri="{BB962C8B-B14F-4D97-AF65-F5344CB8AC3E}">
        <p14:creationId xmlns:p14="http://schemas.microsoft.com/office/powerpoint/2010/main" val="229629238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AF0166A8-7FB3-24BD-EA21-858A12E8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616075"/>
            <a:ext cx="669607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75B523B6-EDB5-2A10-961F-93532C278A7D}"/>
              </a:ext>
            </a:extLst>
          </p:cNvPr>
          <p:cNvSpPr>
            <a:spLocks/>
          </p:cNvSpPr>
          <p:nvPr/>
        </p:nvSpPr>
        <p:spPr bwMode="auto">
          <a:xfrm>
            <a:off x="3602038" y="5303838"/>
            <a:ext cx="777875" cy="438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EM value</a:t>
            </a:r>
          </a:p>
          <a:p>
            <a:pPr marL="0" marR="0" lvl="0" indent="0" algn="ctr" defTabSz="64293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K-p K</a:t>
            </a:r>
            <a:r>
              <a:rPr kumimoji="0" lang="en-US" alt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0F371498-7198-3114-9021-16BB2536850D}"/>
              </a:ext>
            </a:extLst>
          </p:cNvPr>
          <p:cNvSpPr>
            <a:spLocks/>
          </p:cNvSpPr>
          <p:nvPr/>
        </p:nvSpPr>
        <p:spPr bwMode="auto">
          <a:xfrm>
            <a:off x="3230563" y="1273175"/>
            <a:ext cx="2651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Kaonic hydrogen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CF1FB635-FDEF-B9AB-B0EB-2FDF5613AB90}"/>
              </a:ext>
            </a:extLst>
          </p:cNvPr>
          <p:cNvSpPr>
            <a:spLocks/>
          </p:cNvSpPr>
          <p:nvPr/>
        </p:nvSpPr>
        <p:spPr bwMode="auto">
          <a:xfrm>
            <a:off x="3551238" y="2441575"/>
            <a:ext cx="4429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α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A1D7CB68-B38B-7C8D-BF28-108510EA7249}"/>
              </a:ext>
            </a:extLst>
          </p:cNvPr>
          <p:cNvSpPr>
            <a:spLocks/>
          </p:cNvSpPr>
          <p:nvPr/>
        </p:nvSpPr>
        <p:spPr bwMode="auto">
          <a:xfrm>
            <a:off x="4473575" y="2441575"/>
            <a:ext cx="4238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K</a:t>
            </a:r>
            <a:r>
              <a:rPr kumimoji="0" lang="en-US" altLang="en-US" sz="17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β</a:t>
            </a: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CD5A5164-E0E6-ACC1-BE20-4254023FD272}"/>
              </a:ext>
            </a:extLst>
          </p:cNvPr>
          <p:cNvSpPr>
            <a:spLocks/>
          </p:cNvSpPr>
          <p:nvPr/>
        </p:nvSpPr>
        <p:spPr bwMode="auto">
          <a:xfrm>
            <a:off x="4856163" y="1785938"/>
            <a:ext cx="949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higher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E27C83E6-DD6F-BDF8-9F28-4935A2F1B58C}"/>
              </a:ext>
            </a:extLst>
          </p:cNvPr>
          <p:cNvSpPr>
            <a:spLocks/>
          </p:cNvSpPr>
          <p:nvPr/>
        </p:nvSpPr>
        <p:spPr bwMode="auto">
          <a:xfrm>
            <a:off x="1009650" y="236538"/>
            <a:ext cx="71247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Residuals of K-p x-ray spectrum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</a:tabLst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  <a:sym typeface="Helvetica Neue" charset="0"/>
              </a:rPr>
              <a:t>after subtraction of fitted background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AB6D28A-D9DA-0514-A2E7-2AC3E175D3EE}"/>
              </a:ext>
            </a:extLst>
          </p:cNvPr>
          <p:cNvSpPr>
            <a:spLocks/>
          </p:cNvSpPr>
          <p:nvPr/>
        </p:nvSpPr>
        <p:spPr bwMode="auto">
          <a:xfrm>
            <a:off x="6422495" y="1095752"/>
            <a:ext cx="240771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  <a:sym typeface="Helvetica Neue" charset="0"/>
              </a:rPr>
              <a:t>e</a:t>
            </a:r>
            <a:r>
              <a:rPr kumimoji="0" lang="en-US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Neue" charset="0"/>
              </a:rPr>
              <a:t>1S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Neue" charset="0"/>
              </a:rPr>
              <a:t>= −283 ± 36(stat) ± 6(syst) eV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Neue" charset="0"/>
            </a:endParaRP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  <a:sym typeface="Helvetica Neue" charset="0"/>
              </a:rPr>
              <a:t>G</a:t>
            </a:r>
            <a:r>
              <a:rPr kumimoji="0" lang="en-US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Neue" charset="0"/>
              </a:rPr>
              <a:t>1S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Neue" charset="0"/>
              </a:rPr>
              <a:t>= 541 ± 89(stat) ± 22(syst) eV</a:t>
            </a: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Neue" charset="0"/>
            </a:endParaRP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Neue" charset="0"/>
            </a:endParaRPr>
          </a:p>
          <a:p>
            <a:pPr marL="0" marR="0" lvl="0" indent="0" algn="ctr" defTabSz="642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Neu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FB93A-BEE4-1AA0-A59A-1B0CF3E6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03" y="6246585"/>
            <a:ext cx="2835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60654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with purple flowers&#10;&#10;Description automatically generated with low confidence">
            <a:extLst>
              <a:ext uri="{FF2B5EF4-FFF2-40B4-BE49-F238E27FC236}">
                <a16:creationId xmlns:a16="http://schemas.microsoft.com/office/drawing/2014/main" id="{87F30037-4A42-93AD-3923-6E3568406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3328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1318CB-3C1B-00A9-C6E9-B667A688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288" y="837999"/>
            <a:ext cx="9165455" cy="56698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the </a:t>
            </a:r>
            <a:r>
              <a:rPr lang="en-GB" sz="1800" i="1" u="sng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ever of kaonic deuterium X-ray</a:t>
            </a:r>
            <a:r>
              <a:rPr lang="en-GB" sz="1800" u="sng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transition</a:t>
            </a:r>
            <a:r>
              <a:rPr lang="en-GB" sz="18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ground state (1s-level) such as to determine its shift and width induced by the presence of the strong interaction (</a:t>
            </a:r>
            <a:r>
              <a:rPr lang="en-GB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but also other kaonic atoms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nalysis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measurements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deuterium and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b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GB" sz="1800" spc="-5" dirty="0">
                <a:uFill>
                  <a:solidFill>
                    <a:srgbClr val="001F5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837571-2E78-C021-F5D8-411A7C349930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C54CF456-3BC8-CCB9-B54B-2662CDD0D83E}"/>
              </a:ext>
            </a:extLst>
          </p:cNvPr>
          <p:cNvSpPr/>
          <p:nvPr/>
        </p:nvSpPr>
        <p:spPr>
          <a:xfrm>
            <a:off x="4398164" y="1720906"/>
            <a:ext cx="346550" cy="503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52A416-388B-A1D8-91CB-22B574A15F03}"/>
              </a:ext>
            </a:extLst>
          </p:cNvPr>
          <p:cNvSpPr txBox="1"/>
          <p:nvPr/>
        </p:nvSpPr>
        <p:spPr>
          <a:xfrm>
            <a:off x="358255" y="5890344"/>
            <a:ext cx="8426370" cy="892552"/>
          </a:xfrm>
          <a:prstGeom prst="rect">
            <a:avLst/>
          </a:prstGeom>
          <a:solidFill>
            <a:schemeClr val="bg1"/>
          </a:solidFill>
          <a:ln w="44450">
            <a:gradFill flip="none" rotWithShape="1">
              <a:gsLst>
                <a:gs pos="0">
                  <a:srgbClr val="FF0000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determination of the isospin-dependent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K-N scattering length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6F01016-6C0F-D0DA-1451-BFAC914C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019" y="2518897"/>
            <a:ext cx="5936840" cy="324641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3FF33BF-F1CC-C490-C30A-C3274BDCFB89}"/>
              </a:ext>
            </a:extLst>
          </p:cNvPr>
          <p:cNvSpPr/>
          <p:nvPr/>
        </p:nvSpPr>
        <p:spPr>
          <a:xfrm>
            <a:off x="853327" y="0"/>
            <a:ext cx="7436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SIDDHARTA-2 Scientific Goal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3543753-D5CB-0B1C-D61F-9F0B40E106AC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70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9B70CADF-B260-B4A4-EDFD-0F3BD945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525"/>
            <a:ext cx="9001125" cy="673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895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F34E1CD-864F-41D1-4D60-00249247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02" y="1096480"/>
            <a:ext cx="9144000" cy="5257349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D4DB67C8-8A22-19A7-F893-4F84AA6F7638}"/>
              </a:ext>
            </a:extLst>
          </p:cNvPr>
          <p:cNvSpPr/>
          <p:nvPr/>
        </p:nvSpPr>
        <p:spPr>
          <a:xfrm>
            <a:off x="2245488" y="2523281"/>
            <a:ext cx="462987" cy="462987"/>
          </a:xfrm>
          <a:prstGeom prst="ellipse">
            <a:avLst/>
          </a:prstGeom>
          <a:noFill/>
          <a:ln w="60325">
            <a:solidFill>
              <a:srgbClr val="00E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3962B84-6D1C-BDC9-08DF-4BF5C6AA2D0B}"/>
              </a:ext>
            </a:extLst>
          </p:cNvPr>
          <p:cNvSpPr/>
          <p:nvPr/>
        </p:nvSpPr>
        <p:spPr>
          <a:xfrm>
            <a:off x="5223256" y="2432612"/>
            <a:ext cx="462987" cy="462987"/>
          </a:xfrm>
          <a:prstGeom prst="ellipse">
            <a:avLst/>
          </a:prstGeom>
          <a:noFill/>
          <a:ln w="60325">
            <a:solidFill>
              <a:srgbClr val="00E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E34D5C2-AB8C-473A-AA20-B05F127AE03E}"/>
              </a:ext>
            </a:extLst>
          </p:cNvPr>
          <p:cNvSpPr/>
          <p:nvPr/>
        </p:nvSpPr>
        <p:spPr>
          <a:xfrm>
            <a:off x="2245487" y="3871733"/>
            <a:ext cx="462987" cy="1348449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606C1A9-B0FF-EB89-85EF-D1BA703D8053}"/>
              </a:ext>
            </a:extLst>
          </p:cNvPr>
          <p:cNvSpPr/>
          <p:nvPr/>
        </p:nvSpPr>
        <p:spPr>
          <a:xfrm>
            <a:off x="5259908" y="3642167"/>
            <a:ext cx="462987" cy="141597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5641F9D-7956-CEBD-226F-A08F8AA996E0}"/>
              </a:ext>
            </a:extLst>
          </p:cNvPr>
          <p:cNvSpPr/>
          <p:nvPr/>
        </p:nvSpPr>
        <p:spPr>
          <a:xfrm>
            <a:off x="7303625" y="4375230"/>
            <a:ext cx="520861" cy="53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85A1F8E-CDDC-E3FF-5E29-77D32EE834A1}"/>
              </a:ext>
            </a:extLst>
          </p:cNvPr>
          <p:cNvSpPr/>
          <p:nvPr/>
        </p:nvSpPr>
        <p:spPr>
          <a:xfrm>
            <a:off x="-99462" y="0"/>
            <a:ext cx="9308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Kaonic atoms – scattering amplitudes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ED8DD30-3518-11B4-0914-C27AA6BD5EB1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54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5563" y="4545769"/>
            <a:ext cx="250068" cy="2757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/>
            <a:fld id="{86CB4B4D-7CA3-9044-876B-883B54F8677D}" type="slidenum">
              <a:rPr kern="0"/>
              <a:pPr defTabSz="410751" hangingPunct="0"/>
              <a:t>33</a:t>
            </a:fld>
            <a:endParaRPr kern="0"/>
          </a:p>
        </p:txBody>
      </p:sp>
      <p:sp>
        <p:nvSpPr>
          <p:cNvPr id="598" name="Experimental Measurement"/>
          <p:cNvSpPr txBox="1"/>
          <p:nvPr/>
        </p:nvSpPr>
        <p:spPr>
          <a:xfrm>
            <a:off x="1654739" y="81044"/>
            <a:ext cx="5414945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 i="0" spc="50">
                <a:solidFill>
                  <a:srgbClr val="FFFFFF"/>
                </a:solidFill>
              </a:defRPr>
            </a:lvl1pPr>
          </a:lstStyle>
          <a:p>
            <a:pPr defTabSz="410751" hangingPunct="0">
              <a:spcBef>
                <a:spcPts val="984"/>
              </a:spcBef>
            </a:pPr>
            <a:r>
              <a:rPr sz="3516" kern="0" spc="35">
                <a:latin typeface="Iowan Old Style Roman"/>
                <a:sym typeface="Iowan Old Style Roman"/>
              </a:rPr>
              <a:t>Experimental Measurement </a:t>
            </a:r>
          </a:p>
        </p:txBody>
      </p:sp>
      <p:pic>
        <p:nvPicPr>
          <p:cNvPr id="599" name="SinAndCosFunctionPlot@2023-06-26@12-28-58.mp4" descr="SinAndCosFunctionPlot@2023-06-26@12-28-58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5256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483" y="28493"/>
            <a:ext cx="9378965" cy="6801015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CasellaDiTesto 12"/>
          <p:cNvSpPr txBox="1"/>
          <p:nvPr/>
        </p:nvSpPr>
        <p:spPr>
          <a:xfrm>
            <a:off x="137940" y="159274"/>
            <a:ext cx="2201944" cy="1196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algn="ctr" defTabSz="457200">
              <a:spcBef>
                <a:spcPts val="0"/>
              </a:spcBef>
              <a:defRPr sz="3400" b="1" i="0" spc="0">
                <a:solidFill>
                  <a:srgbClr val="FF9F1D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321457" hangingPunct="0"/>
            <a:r>
              <a:rPr sz="2391" kern="0"/>
              <a:t>The SIDDHARTA-2 apparatus</a:t>
            </a:r>
          </a:p>
        </p:txBody>
      </p:sp>
      <p:sp>
        <p:nvSpPr>
          <p:cNvPr id="602" name="CasellaDiTesto 13"/>
          <p:cNvSpPr txBox="1"/>
          <p:nvPr/>
        </p:nvSpPr>
        <p:spPr>
          <a:xfrm>
            <a:off x="4282999" y="3572613"/>
            <a:ext cx="876958" cy="308674"/>
          </a:xfrm>
          <a:prstGeom prst="rect">
            <a:avLst/>
          </a:prstGeom>
          <a:solidFill>
            <a:srgbClr val="FFFFFF">
              <a:alpha val="10356"/>
            </a:srgbClr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algn="ctr" defTabSz="457200">
              <a:spcBef>
                <a:spcPts val="0"/>
              </a:spcBef>
              <a:defRPr sz="2000" b="1" i="0" spc="0">
                <a:solidFill>
                  <a:srgbClr val="F0A22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321457" hangingPunct="0"/>
            <a:r>
              <a:rPr sz="1406" kern="0"/>
              <a:t>384 SDDs</a:t>
            </a:r>
          </a:p>
        </p:txBody>
      </p:sp>
      <p:sp>
        <p:nvSpPr>
          <p:cNvPr id="603" name="CasellaDiTesto 14"/>
          <p:cNvSpPr txBox="1"/>
          <p:nvPr/>
        </p:nvSpPr>
        <p:spPr>
          <a:xfrm>
            <a:off x="4197697" y="2392432"/>
            <a:ext cx="748606" cy="308674"/>
          </a:xfrm>
          <a:prstGeom prst="rect">
            <a:avLst/>
          </a:prstGeom>
          <a:solidFill>
            <a:srgbClr val="FFFFFF">
              <a:alpha val="10356"/>
            </a:srgbClr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algn="ctr" defTabSz="457200">
              <a:spcBef>
                <a:spcPts val="0"/>
              </a:spcBef>
              <a:defRPr sz="2000" b="1" i="0" spc="0">
                <a:solidFill>
                  <a:srgbClr val="F0A22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321457" hangingPunct="0"/>
            <a:r>
              <a:rPr sz="1406" kern="0"/>
              <a:t>Target</a:t>
            </a:r>
          </a:p>
        </p:txBody>
      </p:sp>
      <p:sp>
        <p:nvSpPr>
          <p:cNvPr id="604" name="CasellaDiTesto 15"/>
          <p:cNvSpPr txBox="1"/>
          <p:nvPr/>
        </p:nvSpPr>
        <p:spPr>
          <a:xfrm>
            <a:off x="1067415" y="4121555"/>
            <a:ext cx="1433332" cy="30867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algn="ctr" defTabSz="457200">
              <a:spcBef>
                <a:spcPts val="0"/>
              </a:spcBef>
              <a:defRPr sz="2000" b="1" i="0" spc="0">
                <a:solidFill>
                  <a:srgbClr val="F0A22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321457" hangingPunct="0"/>
            <a:r>
              <a:rPr sz="1406" kern="0"/>
              <a:t>Kaon Trigger</a:t>
            </a:r>
          </a:p>
        </p:txBody>
      </p:sp>
      <p:sp>
        <p:nvSpPr>
          <p:cNvPr id="605" name="Connettore 2 16"/>
          <p:cNvSpPr/>
          <p:nvPr/>
        </p:nvSpPr>
        <p:spPr>
          <a:xfrm>
            <a:off x="2682268" y="4358424"/>
            <a:ext cx="1393675" cy="732354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32146" rIns="32146"/>
          <a:lstStyle/>
          <a:p>
            <a:pPr defTabSz="321457" hangingPunct="0">
              <a:defRPr sz="1800" i="0" spc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266" kern="0">
              <a:solidFill>
                <a:srgbClr val="000000"/>
              </a:solidFill>
              <a:latin typeface="Century Gothic"/>
              <a:sym typeface="Century Gothic"/>
            </a:endParaRPr>
          </a:p>
        </p:txBody>
      </p:sp>
      <p:sp>
        <p:nvSpPr>
          <p:cNvPr id="606" name="Connettore 2 17"/>
          <p:cNvSpPr/>
          <p:nvPr/>
        </p:nvSpPr>
        <p:spPr>
          <a:xfrm flipV="1">
            <a:off x="2715492" y="3806731"/>
            <a:ext cx="1323889" cy="177559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32146" rIns="32146"/>
          <a:lstStyle/>
          <a:p>
            <a:pPr defTabSz="321457" hangingPunct="0">
              <a:defRPr sz="1800" i="0" spc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266" kern="0">
              <a:solidFill>
                <a:srgbClr val="000000"/>
              </a:solidFill>
              <a:latin typeface="Century Gothic"/>
              <a:sym typeface="Century Gothic"/>
            </a:endParaRPr>
          </a:p>
        </p:txBody>
      </p:sp>
      <p:sp>
        <p:nvSpPr>
          <p:cNvPr id="607" name="CasellaDiTesto 1"/>
          <p:cNvSpPr txBox="1"/>
          <p:nvPr/>
        </p:nvSpPr>
        <p:spPr>
          <a:xfrm>
            <a:off x="6877378" y="253241"/>
            <a:ext cx="876958" cy="30867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algn="ctr" defTabSz="457200">
              <a:spcBef>
                <a:spcPts val="0"/>
              </a:spcBef>
              <a:defRPr sz="2000" b="1" i="0" spc="0">
                <a:solidFill>
                  <a:srgbClr val="F0A22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321457" hangingPunct="0"/>
            <a:r>
              <a:rPr sz="1406" kern="0"/>
              <a:t>Veto-1</a:t>
            </a:r>
          </a:p>
        </p:txBody>
      </p:sp>
      <p:sp>
        <p:nvSpPr>
          <p:cNvPr id="608" name="CasellaDiTesto 2"/>
          <p:cNvSpPr txBox="1"/>
          <p:nvPr/>
        </p:nvSpPr>
        <p:spPr>
          <a:xfrm>
            <a:off x="5794958" y="2392432"/>
            <a:ext cx="648022" cy="308674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algn="ctr" defTabSz="457200">
              <a:spcBef>
                <a:spcPts val="0"/>
              </a:spcBef>
              <a:defRPr sz="2000" b="1" i="0" spc="0">
                <a:solidFill>
                  <a:srgbClr val="F0A22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321457" hangingPunct="0"/>
            <a:r>
              <a:rPr sz="1406" kern="0"/>
              <a:t>Veto-2</a:t>
            </a:r>
          </a:p>
        </p:txBody>
      </p:sp>
      <p:sp>
        <p:nvSpPr>
          <p:cNvPr id="609" name="CasellaDiTesto 8"/>
          <p:cNvSpPr txBox="1"/>
          <p:nvPr/>
        </p:nvSpPr>
        <p:spPr>
          <a:xfrm>
            <a:off x="6622070" y="5954851"/>
            <a:ext cx="876958" cy="30867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algn="ctr" defTabSz="457200">
              <a:spcBef>
                <a:spcPts val="0"/>
              </a:spcBef>
              <a:defRPr sz="2000" b="1" i="0" spc="0">
                <a:solidFill>
                  <a:srgbClr val="F0A22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321457" hangingPunct="0"/>
            <a:r>
              <a:rPr sz="1406" kern="0"/>
              <a:t>Veto-3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9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>
            <a:extLst>
              <a:ext uri="{FF2B5EF4-FFF2-40B4-BE49-F238E27FC236}">
                <a16:creationId xmlns:a16="http://schemas.microsoft.com/office/drawing/2014/main" id="{BD050B24-CAC8-71F4-3079-E9EA164B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5492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943611-44D5-6990-A5FF-E04D324E8661}"/>
              </a:ext>
            </a:extLst>
          </p:cNvPr>
          <p:cNvSpPr txBox="1"/>
          <p:nvPr/>
        </p:nvSpPr>
        <p:spPr>
          <a:xfrm>
            <a:off x="251520" y="90841"/>
            <a:ext cx="871195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SIDDHARTA-2 installed on DAFNE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C63C1-735D-A44E-AE8C-783921C5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SDD installation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D1D45-5805-D540-91B4-046BDC5F6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660" y="2283618"/>
            <a:ext cx="4105340" cy="4855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installed around the target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510A0AC-4B6A-6A48-92C2-9C1AB7849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476" y="2283618"/>
            <a:ext cx="3400708" cy="46084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660CDC5-043E-514C-8E18-9762887C0E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184" y="2948651"/>
            <a:ext cx="4268816" cy="320161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2C8C66F-EF05-8342-AE2C-947C3AA283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3212"/>
            <a:ext cx="2314937" cy="233637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33773A-3E17-D149-A50D-FE24C4A58486}"/>
              </a:ext>
            </a:extLst>
          </p:cNvPr>
          <p:cNvSpPr txBox="1"/>
          <p:nvPr/>
        </p:nvSpPr>
        <p:spPr>
          <a:xfrm>
            <a:off x="513708" y="1980924"/>
            <a:ext cx="1801229" cy="33855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calibration target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FC951A0-0210-704C-BC70-8504FFD33448}"/>
              </a:ext>
            </a:extLst>
          </p:cNvPr>
          <p:cNvCxnSpPr>
            <a:cxnSpLocks/>
          </p:cNvCxnSpPr>
          <p:nvPr/>
        </p:nvCxnSpPr>
        <p:spPr>
          <a:xfrm flipH="1">
            <a:off x="1171254" y="2319478"/>
            <a:ext cx="303222" cy="752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B61CC993-227F-1745-8863-784087C5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489865"/>
            <a:ext cx="403759" cy="35626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D31F4-64FA-4BA0-9498-67783267A8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4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9BD6-829D-B6E8-0C50-71187233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EC4CC4-7148-326B-9581-597EDBA8F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 descr="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0F43FFE2-E029-5FB1-6486-84EEE1867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40"/>
            <a:ext cx="9395520" cy="70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5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837571-2E78-C021-F5D8-411A7C349930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BF2F8A3-109A-6F70-D631-7C39EC245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49" y="633190"/>
            <a:ext cx="1454861" cy="119544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A73B959-8694-ED37-C778-743F445A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220" y="4069734"/>
            <a:ext cx="4468194" cy="2353568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E6296E1-DB7F-A61F-13CE-64DBBF7FE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44" y="1237082"/>
            <a:ext cx="5035826" cy="283265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7025C508-7A48-B2EB-008F-BA2E6532A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8779" y="954968"/>
            <a:ext cx="3122155" cy="441824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34BE97B5-EDFC-F8C5-A3F8-68BB37A71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148" y="748150"/>
            <a:ext cx="1570510" cy="94493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70EE0F9-5355-D7EF-6DFD-550DA8507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9" y="800333"/>
            <a:ext cx="1620491" cy="772849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9D7E71A1-937B-57DD-0DD5-A7DD5F39FC51}"/>
              </a:ext>
            </a:extLst>
          </p:cNvPr>
          <p:cNvSpPr/>
          <p:nvPr/>
        </p:nvSpPr>
        <p:spPr>
          <a:xfrm>
            <a:off x="-11288" y="4587900"/>
            <a:ext cx="47284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SDD units (0.64 cm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a total active area of 5.12 cm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Thickness of 450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which ensures a high collection efficiency for X-rays of energy between 5 keV and 12 keV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CD6A177-C1B1-47F0-BA84-69BC0BC31E22}"/>
              </a:ext>
            </a:extLst>
          </p:cNvPr>
          <p:cNvSpPr txBox="1"/>
          <p:nvPr/>
        </p:nvSpPr>
        <p:spPr>
          <a:xfrm>
            <a:off x="5499437" y="1128271"/>
            <a:ext cx="283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SDD cross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04FA951-FFB8-62A4-04A5-D6E027F0AE46}"/>
              </a:ext>
            </a:extLst>
          </p:cNvPr>
          <p:cNvSpPr/>
          <p:nvPr/>
        </p:nvSpPr>
        <p:spPr>
          <a:xfrm>
            <a:off x="879108" y="0"/>
            <a:ext cx="7436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Silicon Drift Detectors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66DC41D-6374-8A66-ECF7-108852FED610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76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837571-2E78-C021-F5D8-411A7C349930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6E70A80-19A7-FB37-F506-94C96A6C7676}"/>
              </a:ext>
            </a:extLst>
          </p:cNvPr>
          <p:cNvGrpSpPr/>
          <p:nvPr/>
        </p:nvGrpSpPr>
        <p:grpSpPr>
          <a:xfrm>
            <a:off x="18743" y="1007572"/>
            <a:ext cx="4688744" cy="3112380"/>
            <a:chOff x="3149946" y="1642816"/>
            <a:chExt cx="5873675" cy="4437699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6E7E8A1D-D5CB-BCB0-2AF3-0EA20B64171D}"/>
                </a:ext>
              </a:extLst>
            </p:cNvPr>
            <p:cNvGrpSpPr/>
            <p:nvPr/>
          </p:nvGrpSpPr>
          <p:grpSpPr>
            <a:xfrm>
              <a:off x="3149946" y="1642816"/>
              <a:ext cx="5873675" cy="4437699"/>
              <a:chOff x="3149946" y="1642816"/>
              <a:chExt cx="5873675" cy="4437699"/>
            </a:xfrm>
          </p:grpSpPr>
          <p:pic>
            <p:nvPicPr>
              <p:cNvPr id="18" name="Immagine 17" descr="Immagine che contiene mugnaio&#10;&#10;Descrizione generata automaticamente">
                <a:extLst>
                  <a:ext uri="{FF2B5EF4-FFF2-40B4-BE49-F238E27FC236}">
                    <a16:creationId xmlns:a16="http://schemas.microsoft.com/office/drawing/2014/main" id="{D17A8656-8793-CB7B-2F80-B100502DA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49946" y="1642816"/>
                <a:ext cx="5873675" cy="4405256"/>
              </a:xfrm>
              <a:prstGeom prst="rect">
                <a:avLst/>
              </a:prstGeom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D637B77-8AFD-CF48-FB46-D5E1B0C10D08}"/>
                  </a:ext>
                </a:extLst>
              </p:cNvPr>
              <p:cNvSpPr txBox="1"/>
              <p:nvPr/>
            </p:nvSpPr>
            <p:spPr>
              <a:xfrm>
                <a:off x="6875782" y="2211675"/>
                <a:ext cx="2083344" cy="416083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Kaon trigger up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F15A8E9-5661-A5E7-D768-35A727B5AC39}"/>
                  </a:ext>
                </a:extLst>
              </p:cNvPr>
              <p:cNvSpPr txBox="1"/>
              <p:nvPr/>
            </p:nvSpPr>
            <p:spPr>
              <a:xfrm>
                <a:off x="5953925" y="5597797"/>
                <a:ext cx="2421217" cy="482718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Kaon trigger down</a:t>
                </a:r>
              </a:p>
            </p:txBody>
          </p:sp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925E1C08-920E-A5F4-0A14-4CAD4F720E38}"/>
                  </a:ext>
                </a:extLst>
              </p:cNvPr>
              <p:cNvSpPr/>
              <p:nvPr/>
            </p:nvSpPr>
            <p:spPr>
              <a:xfrm>
                <a:off x="6386018" y="3816476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" name="Connettore 2 21">
                <a:extLst>
                  <a:ext uri="{FF2B5EF4-FFF2-40B4-BE49-F238E27FC236}">
                    <a16:creationId xmlns:a16="http://schemas.microsoft.com/office/drawing/2014/main" id="{6E11D5B5-ABA6-7020-0E32-2464B092B1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0777" y="3856972"/>
                <a:ext cx="2290259" cy="85964"/>
              </a:xfrm>
              <a:prstGeom prst="straightConnector1">
                <a:avLst/>
              </a:prstGeom>
              <a:ln w="25400">
                <a:solidFill>
                  <a:srgbClr val="0054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CE9F8711-6A59-7B51-1E9D-B6549B2118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04528" y="3803230"/>
                <a:ext cx="1870621" cy="4949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27AE957-F5CD-9E4D-F7DB-4705FCC571BD}"/>
                  </a:ext>
                </a:extLst>
              </p:cNvPr>
              <p:cNvSpPr txBox="1"/>
              <p:nvPr/>
            </p:nvSpPr>
            <p:spPr>
              <a:xfrm>
                <a:off x="7176002" y="3373985"/>
                <a:ext cx="5809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E616DBE-8AE7-FF0F-4A2C-7510CAE214CB}"/>
                  </a:ext>
                </a:extLst>
              </p:cNvPr>
              <p:cNvSpPr txBox="1"/>
              <p:nvPr/>
            </p:nvSpPr>
            <p:spPr>
              <a:xfrm>
                <a:off x="5151277" y="3405413"/>
                <a:ext cx="5809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4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tella a 12 punte 12">
                  <a:extLst>
                    <a:ext uri="{FF2B5EF4-FFF2-40B4-BE49-F238E27FC236}">
                      <a16:creationId xmlns:a16="http://schemas.microsoft.com/office/drawing/2014/main" id="{1C58F350-434B-16F3-C017-728836DDA779}"/>
                    </a:ext>
                  </a:extLst>
                </p:cNvPr>
                <p:cNvSpPr/>
                <p:nvPr/>
              </p:nvSpPr>
              <p:spPr>
                <a:xfrm>
                  <a:off x="6282996" y="3745256"/>
                  <a:ext cx="272667" cy="247516"/>
                </a:xfrm>
                <a:prstGeom prst="star12">
                  <a:avLst/>
                </a:prstGeom>
                <a:solidFill>
                  <a:srgbClr val="FFFF00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Stella a 12 punte 28">
                  <a:extLst>
                    <a:ext uri="{FF2B5EF4-FFF2-40B4-BE49-F238E27FC236}">
                      <a16:creationId xmlns:a16="http://schemas.microsoft.com/office/drawing/2014/main" id="{88829C68-19CB-CB44-93A2-0A560D3BB8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2996" y="3745256"/>
                  <a:ext cx="272667" cy="247516"/>
                </a:xfrm>
                <a:prstGeom prst="star12">
                  <a:avLst/>
                </a:prstGeom>
                <a:blipFill>
                  <a:blip r:embed="rId6"/>
                  <a:stretch>
                    <a:fillRect t="-18750" b="-43750"/>
                  </a:stretch>
                </a:blipFill>
                <a:ln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9F0CDC3-38FC-E322-55E2-ACBC73A9AE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10132" y="2779414"/>
              <a:ext cx="9197" cy="1098870"/>
            </a:xfrm>
            <a:prstGeom prst="straightConnector1">
              <a:avLst/>
            </a:prstGeom>
            <a:ln w="317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C3709F1F-2344-95F0-E312-53AAAFB4D07E}"/>
                </a:ext>
              </a:extLst>
            </p:cNvPr>
            <p:cNvCxnSpPr>
              <a:cxnSpLocks/>
            </p:cNvCxnSpPr>
            <p:nvPr/>
          </p:nvCxnSpPr>
          <p:spPr>
            <a:xfrm>
              <a:off x="6419329" y="3878284"/>
              <a:ext cx="0" cy="1073962"/>
            </a:xfrm>
            <a:prstGeom prst="straightConnector1">
              <a:avLst/>
            </a:prstGeom>
            <a:ln w="317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07920DC0-5792-D67D-B3E8-B1DF126FDCE5}"/>
                    </a:ext>
                  </a:extLst>
                </p:cNvPr>
                <p:cNvSpPr txBox="1"/>
                <p:nvPr/>
              </p:nvSpPr>
              <p:spPr>
                <a:xfrm>
                  <a:off x="6474855" y="2617562"/>
                  <a:ext cx="35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606E7292-8F4C-EE43-8B2D-837C4C7B6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4855" y="2617562"/>
                  <a:ext cx="358240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5000" r="-12500" b="-4117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829BDEE1-6970-6F03-0D17-261AA23F6875}"/>
                    </a:ext>
                  </a:extLst>
                </p:cNvPr>
                <p:cNvSpPr txBox="1"/>
                <p:nvPr/>
              </p:nvSpPr>
              <p:spPr>
                <a:xfrm>
                  <a:off x="6061089" y="4815856"/>
                  <a:ext cx="35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BE562340-BD83-0747-817C-27E2481F30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1089" y="4815856"/>
                  <a:ext cx="35824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5000" r="-20833" b="-5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3646189-539A-2198-954D-05B4B966A1AA}"/>
              </a:ext>
            </a:extLst>
          </p:cNvPr>
          <p:cNvGrpSpPr/>
          <p:nvPr/>
        </p:nvGrpSpPr>
        <p:grpSpPr>
          <a:xfrm>
            <a:off x="4688331" y="1007572"/>
            <a:ext cx="4465837" cy="2861092"/>
            <a:chOff x="4804977" y="2821861"/>
            <a:chExt cx="4465837" cy="2861092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1FBF145E-81D5-17A8-0AE5-DEF053C74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4977" y="2821861"/>
              <a:ext cx="4465837" cy="2861092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11F9F497-D7F0-9CD5-FFE0-E45344CB94BB}"/>
                </a:ext>
              </a:extLst>
            </p:cNvPr>
            <p:cNvSpPr txBox="1"/>
            <p:nvPr/>
          </p:nvSpPr>
          <p:spPr>
            <a:xfrm>
              <a:off x="6481943" y="2965317"/>
              <a:ext cx="690607" cy="338554"/>
            </a:xfrm>
            <a:prstGeom prst="rect">
              <a:avLst/>
            </a:prstGeom>
            <a:solidFill>
              <a:schemeClr val="bg1">
                <a:alpha val="75154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Kaons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3E9D2EFC-A613-C927-85CB-AC543FF632D0}"/>
                </a:ext>
              </a:extLst>
            </p:cNvPr>
            <p:cNvSpPr txBox="1"/>
            <p:nvPr/>
          </p:nvSpPr>
          <p:spPr>
            <a:xfrm>
              <a:off x="5783210" y="3416306"/>
              <a:ext cx="596146" cy="31045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MIPS</a:t>
              </a: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813A237F-24A0-A39B-BC8F-6191189252C1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6827247" y="3303871"/>
              <a:ext cx="440453" cy="2388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3743BDD4-3468-5725-1F16-B240FF4EE6A8}"/>
                </a:ext>
              </a:extLst>
            </p:cNvPr>
            <p:cNvCxnSpPr>
              <a:cxnSpLocks/>
            </p:cNvCxnSpPr>
            <p:nvPr/>
          </p:nvCxnSpPr>
          <p:spPr>
            <a:xfrm>
              <a:off x="6081283" y="3726761"/>
              <a:ext cx="690607" cy="3685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871851FD-40D5-9829-8AAD-32A5664B5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1634" y="3864928"/>
            <a:ext cx="3809269" cy="2337916"/>
          </a:xfrm>
          <a:prstGeom prst="rect">
            <a:avLst/>
          </a:prstGeom>
        </p:spPr>
      </p:pic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23B1C1E0-1567-6FB3-BB38-4DA3EF65B05D}"/>
              </a:ext>
            </a:extLst>
          </p:cNvPr>
          <p:cNvCxnSpPr>
            <a:cxnSpLocks/>
          </p:cNvCxnSpPr>
          <p:nvPr/>
        </p:nvCxnSpPr>
        <p:spPr>
          <a:xfrm flipV="1">
            <a:off x="5971379" y="2606901"/>
            <a:ext cx="0" cy="340002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51608F7C-75DF-2318-A2D1-E35271282F94}"/>
              </a:ext>
            </a:extLst>
          </p:cNvPr>
          <p:cNvCxnSpPr>
            <a:cxnSpLocks/>
          </p:cNvCxnSpPr>
          <p:nvPr/>
        </p:nvCxnSpPr>
        <p:spPr>
          <a:xfrm flipV="1">
            <a:off x="6458630" y="2606901"/>
            <a:ext cx="0" cy="340002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2D8633D7-1048-CA00-78F7-60DC2DD55BFF}"/>
              </a:ext>
            </a:extLst>
          </p:cNvPr>
          <p:cNvCxnSpPr>
            <a:cxnSpLocks/>
          </p:cNvCxnSpPr>
          <p:nvPr/>
        </p:nvCxnSpPr>
        <p:spPr>
          <a:xfrm flipV="1">
            <a:off x="7164822" y="1628441"/>
            <a:ext cx="0" cy="437848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1B3B2619-6B06-B1F6-1DCA-F9ACF323EC5C}"/>
              </a:ext>
            </a:extLst>
          </p:cNvPr>
          <p:cNvCxnSpPr>
            <a:cxnSpLocks/>
          </p:cNvCxnSpPr>
          <p:nvPr/>
        </p:nvCxnSpPr>
        <p:spPr>
          <a:xfrm flipV="1">
            <a:off x="7652073" y="1624595"/>
            <a:ext cx="0" cy="437848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>
            <a:extLst>
              <a:ext uri="{FF2B5EF4-FFF2-40B4-BE49-F238E27FC236}">
                <a16:creationId xmlns:a16="http://schemas.microsoft.com/office/drawing/2014/main" id="{CFEAC4CF-098D-99B8-BBA2-FB691D505024}"/>
              </a:ext>
            </a:extLst>
          </p:cNvPr>
          <p:cNvSpPr/>
          <p:nvPr/>
        </p:nvSpPr>
        <p:spPr>
          <a:xfrm>
            <a:off x="-40424" y="4445934"/>
            <a:ext cx="5052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different for Kaons, m(K)~ 500 MeV/c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light particles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originating from beam-beam and beam-environment interaction (MIPs).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 efficiently discriminate by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Kaons and MIPs!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0809804D-FEA0-3A3C-DA37-6D6981FB88B0}"/>
              </a:ext>
            </a:extLst>
          </p:cNvPr>
          <p:cNvSpPr/>
          <p:nvPr/>
        </p:nvSpPr>
        <p:spPr>
          <a:xfrm>
            <a:off x="853328" y="708"/>
            <a:ext cx="7436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Kaon Trigger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091A3329-1A2C-3744-5152-C341F9030CAC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846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AF011B5E-410E-C307-A2B9-87421F2635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39" y="3459724"/>
            <a:ext cx="6891414" cy="30788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90FFF6C-645C-A5EB-AEA2-23BBB7F66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647" y="539712"/>
            <a:ext cx="6651564" cy="29988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837571-2E78-C021-F5D8-411A7C349930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03A6204-B13D-3152-6DEB-8A4047934AD2}"/>
                  </a:ext>
                </a:extLst>
              </p:cNvPr>
              <p:cNvSpPr txBox="1"/>
              <p:nvPr/>
            </p:nvSpPr>
            <p:spPr>
              <a:xfrm>
                <a:off x="1995598" y="3560101"/>
                <a:ext cx="5716431" cy="528093"/>
              </a:xfrm>
              <a:prstGeom prst="rect">
                <a:avLst/>
              </a:prstGeom>
              <a:solidFill>
                <a:schemeClr val="bg1">
                  <a:alpha val="46162"/>
                </a:schemeClr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Triggered rejection factor </a:t>
                </a:r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∼</m:t>
                    </m:r>
                    <m:sSup>
                      <m:s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03A6204-B13D-3152-6DEB-8A4047934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598" y="3560101"/>
                <a:ext cx="5716431" cy="528093"/>
              </a:xfrm>
              <a:prstGeom prst="rect">
                <a:avLst/>
              </a:prstGeom>
              <a:blipFill>
                <a:blip r:embed="rId5"/>
                <a:stretch>
                  <a:fillRect t="-8889" b="-26667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tangolo 12">
            <a:extLst>
              <a:ext uri="{FF2B5EF4-FFF2-40B4-BE49-F238E27FC236}">
                <a16:creationId xmlns:a16="http://schemas.microsoft.com/office/drawing/2014/main" id="{9F591431-ED2E-2A42-5D0F-3F7E6BFD07EF}"/>
              </a:ext>
            </a:extLst>
          </p:cNvPr>
          <p:cNvSpPr/>
          <p:nvPr/>
        </p:nvSpPr>
        <p:spPr>
          <a:xfrm>
            <a:off x="850317" y="-65270"/>
            <a:ext cx="7436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Kaon Trigger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BDD3425-42DB-8ABA-2E73-D98BB00FC69A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536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139E71-4E84-1CF5-ABDA-02D45BBF2AB4}"/>
              </a:ext>
            </a:extLst>
          </p:cNvPr>
          <p:cNvSpPr txBox="1">
            <a:spLocks/>
          </p:cNvSpPr>
          <p:nvPr/>
        </p:nvSpPr>
        <p:spPr>
          <a:xfrm>
            <a:off x="0" y="1050369"/>
            <a:ext cx="9144000" cy="300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Ilicon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it-IT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rift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etector for </a:t>
            </a:r>
            <a:r>
              <a:rPr kumimoji="0" lang="it-IT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adronic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it-IT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tom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it-IT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</a:t>
            </a: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esearch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by </a:t>
            </a: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iming </a:t>
            </a: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pplications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1DB670-7EB0-772D-2E04-77920783F2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30" y="1834133"/>
            <a:ext cx="2004809" cy="8692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B7369A5-B8C5-DD0D-5E4C-A1C7499812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29" y="3514341"/>
            <a:ext cx="2004809" cy="10231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543A85-C878-C9C1-18D6-2373F338EC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8" y="5363515"/>
            <a:ext cx="2450435" cy="4794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433EC3E-EF9B-1751-F0B1-BB4E5216B3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77" y="5359499"/>
            <a:ext cx="2146300" cy="787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FA5C6AC-3777-B60E-5B99-80FF3B861E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091" y="1834133"/>
            <a:ext cx="2520136" cy="564858"/>
          </a:xfrm>
          <a:prstGeom prst="rect">
            <a:avLst/>
          </a:prstGeom>
        </p:spPr>
      </p:pic>
      <p:graphicFrame>
        <p:nvGraphicFramePr>
          <p:cNvPr id="10" name="CasellaDiTesto 15">
            <a:extLst>
              <a:ext uri="{FF2B5EF4-FFF2-40B4-BE49-F238E27FC236}">
                <a16:creationId xmlns:a16="http://schemas.microsoft.com/office/drawing/2014/main" id="{5B72938C-BC2A-9DCB-1717-FC962639659C}"/>
              </a:ext>
            </a:extLst>
          </p:cNvPr>
          <p:cNvGraphicFramePr/>
          <p:nvPr/>
        </p:nvGraphicFramePr>
        <p:xfrm>
          <a:off x="2708724" y="1619026"/>
          <a:ext cx="3665594" cy="4243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A6EFAC42-93D1-ABD4-E5CE-0EE5CC7A425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091" y="3514341"/>
            <a:ext cx="2117328" cy="958520"/>
          </a:xfrm>
          <a:prstGeom prst="rect">
            <a:avLst/>
          </a:prstGeom>
        </p:spPr>
      </p:pic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290A0EAD-EC51-077D-6332-DBA2CD2D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F53585E-115B-3B2B-F638-A2757FB4655D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Francesco Sgaramella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0D14E75-557C-7E4D-9477-79BDBC6F76BA}"/>
              </a:ext>
            </a:extLst>
          </p:cNvPr>
          <p:cNvSpPr/>
          <p:nvPr/>
        </p:nvSpPr>
        <p:spPr>
          <a:xfrm>
            <a:off x="2614814" y="0"/>
            <a:ext cx="3913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SIDDHARTA-2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3C76372-5CC6-D001-DC81-11E380D36866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5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6E444917-9615-BB3A-FE1C-A0AEB63B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8" y="2102201"/>
            <a:ext cx="5546121" cy="3255332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6A888E4B-5F11-4E9D-8285-1060934B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E8D02B7-4540-B7B9-5EA4-5B3E81FD0E91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61C8D6E-936B-D702-F5DC-76D123D12D17}"/>
              </a:ext>
            </a:extLst>
          </p:cNvPr>
          <p:cNvGrpSpPr/>
          <p:nvPr/>
        </p:nvGrpSpPr>
        <p:grpSpPr>
          <a:xfrm>
            <a:off x="5464893" y="4087508"/>
            <a:ext cx="3575794" cy="2197319"/>
            <a:chOff x="1624643" y="3658555"/>
            <a:chExt cx="5537115" cy="2890104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3A55E3A-795A-EF41-7B80-EB6156770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4643" y="3658555"/>
              <a:ext cx="5537115" cy="2890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B4A29447-31F4-C32E-7971-57A9C74F1EC8}"/>
                    </a:ext>
                  </a:extLst>
                </p:cNvPr>
                <p:cNvSpPr txBox="1"/>
                <p:nvPr/>
              </p:nvSpPr>
              <p:spPr>
                <a:xfrm>
                  <a:off x="3678003" y="3740617"/>
                  <a:ext cx="3310839" cy="688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SDD Drift time distribution</a:t>
                  </a:r>
                  <a:b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FWHM </a:t>
                  </a:r>
                  <a14:m>
                    <m:oMath xmlns:m="http://schemas.openxmlformats.org/officeDocument/2006/math">
                      <m:r>
                        <a:rPr kumimoji="0" lang="en-GB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500 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𝑛𝑠</m:t>
                      </m:r>
                    </m:oMath>
                  </a14:m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B4A29447-31F4-C32E-7971-57A9C74F1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8003" y="3740617"/>
                  <a:ext cx="3310839" cy="688184"/>
                </a:xfrm>
                <a:prstGeom prst="rect">
                  <a:avLst/>
                </a:prstGeom>
                <a:blipFill>
                  <a:blip r:embed="rId6"/>
                  <a:stretch>
                    <a:fillRect t="-2326" b="-930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793DC9B-A786-0A5B-8173-CF1354E9DB41}"/>
              </a:ext>
            </a:extLst>
          </p:cNvPr>
          <p:cNvGrpSpPr/>
          <p:nvPr/>
        </p:nvGrpSpPr>
        <p:grpSpPr>
          <a:xfrm>
            <a:off x="5448180" y="1123338"/>
            <a:ext cx="3575794" cy="2382613"/>
            <a:chOff x="4804977" y="2821861"/>
            <a:chExt cx="4465837" cy="2861092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BCAB0C6-15BD-8A96-61D4-D378F6C2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4977" y="2821861"/>
              <a:ext cx="4465837" cy="2861092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04E19E9-239A-F7FC-3C4A-6FE733DCD392}"/>
                </a:ext>
              </a:extLst>
            </p:cNvPr>
            <p:cNvSpPr txBox="1"/>
            <p:nvPr/>
          </p:nvSpPr>
          <p:spPr>
            <a:xfrm>
              <a:off x="6481943" y="2965317"/>
              <a:ext cx="788298" cy="332626"/>
            </a:xfrm>
            <a:prstGeom prst="rect">
              <a:avLst/>
            </a:prstGeom>
            <a:solidFill>
              <a:schemeClr val="bg1">
                <a:alpha val="75154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Kaons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1612BD0-A6B4-BE62-25FA-1480269DF329}"/>
                </a:ext>
              </a:extLst>
            </p:cNvPr>
            <p:cNvSpPr txBox="1"/>
            <p:nvPr/>
          </p:nvSpPr>
          <p:spPr>
            <a:xfrm>
              <a:off x="5783209" y="3416306"/>
              <a:ext cx="698733" cy="33262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MIPS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7840D868-FCA3-C54A-CE80-9DFA5CB3932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6876092" y="3297943"/>
              <a:ext cx="391609" cy="24482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376D25E8-5564-1FE5-4BD9-55FA59937D2B}"/>
                </a:ext>
              </a:extLst>
            </p:cNvPr>
            <p:cNvCxnSpPr>
              <a:cxnSpLocks/>
            </p:cNvCxnSpPr>
            <p:nvPr/>
          </p:nvCxnSpPr>
          <p:spPr>
            <a:xfrm>
              <a:off x="6081283" y="3726761"/>
              <a:ext cx="690607" cy="3685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B80D1F6-3E45-1207-A889-449355787553}"/>
              </a:ext>
            </a:extLst>
          </p:cNvPr>
          <p:cNvSpPr txBox="1"/>
          <p:nvPr/>
        </p:nvSpPr>
        <p:spPr>
          <a:xfrm>
            <a:off x="135467" y="1242803"/>
            <a:ext cx="519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SIDDHARTINO spectrum before applying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 trigger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drift time rejection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CF9A702-F5DB-62E6-EE23-93A3631F5A25}"/>
              </a:ext>
            </a:extLst>
          </p:cNvPr>
          <p:cNvSpPr txBox="1"/>
          <p:nvPr/>
        </p:nvSpPr>
        <p:spPr>
          <a:xfrm>
            <a:off x="6231450" y="881408"/>
            <a:ext cx="2138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 Trigger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2D5063F1-D2FE-EFA2-5919-FF1CB7412099}"/>
                  </a:ext>
                </a:extLst>
              </p:cNvPr>
              <p:cNvSpPr/>
              <p:nvPr/>
            </p:nvSpPr>
            <p:spPr>
              <a:xfrm>
                <a:off x="-21456" y="30314"/>
                <a:ext cx="916545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rotWithShape="0">
                        <a:srgbClr val="002060">
                          <a:alpha val="43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Calibri"/>
                  </a:rPr>
                  <a:t>Kaonic </a:t>
                </a:r>
                <a:r>
                  <a:rPr kumimoji="0" lang="en-GB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50800" dist="50800" dir="5400000" algn="ctr" rotWithShape="0">
                        <a:srgbClr val="002060">
                          <a:alpha val="43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50800" dist="50800" dir="5400000" algn="ctr" rotWithShape="0">
                        <a:srgbClr val="002060">
                          <a:alpha val="43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He </a:t>
                </a:r>
                <a14:m>
                  <m:oMath xmlns:m="http://schemas.openxmlformats.org/officeDocument/2006/math">
                    <m:r>
                      <a:rPr kumimoji="0" lang="it-IT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50800" dist="50800" dir="5400000" algn="ctr" rotWithShape="0">
                            <a:srgbClr val="00206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kumimoji="0" lang="it-IT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50800" dist="50800" dir="5400000" algn="ctr" rotWithShape="0">
                            <a:srgbClr val="00206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d</m:t>
                    </m:r>
                    <m:r>
                      <a:rPr kumimoji="0" lang="it-IT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50800" dist="50800" dir="5400000" algn="ctr" rotWithShape="0">
                            <a:srgbClr val="00206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→2</m:t>
                    </m:r>
                    <m:r>
                      <a:rPr kumimoji="0" lang="it-IT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50800" dist="50800" dir="5400000" algn="ctr" rotWithShape="0">
                            <a:srgbClr val="00206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50800" dist="50800" dir="5400000" algn="ctr" rotWithShape="0">
                        <a:srgbClr val="002060">
                          <a:alpha val="43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kumimoji="0" lang="en-GB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rotWithShape="0">
                        <a:srgbClr val="002060">
                          <a:alpha val="43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Calibri"/>
                  </a:rPr>
                  <a:t>measurement</a:t>
                </a:r>
              </a:p>
            </p:txBody>
          </p:sp>
        </mc:Choice>
        <mc:Fallback xmlns="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2D5063F1-D2FE-EFA2-5919-FF1CB74120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456" y="30314"/>
                <a:ext cx="9165456" cy="707886"/>
              </a:xfrm>
              <a:prstGeom prst="rect">
                <a:avLst/>
              </a:prstGeom>
              <a:blipFill>
                <a:blip r:embed="rId8"/>
                <a:stretch>
                  <a:fillRect t="-15789" b="-438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tangolo 26">
            <a:extLst>
              <a:ext uri="{FF2B5EF4-FFF2-40B4-BE49-F238E27FC236}">
                <a16:creationId xmlns:a16="http://schemas.microsoft.com/office/drawing/2014/main" id="{9A2EAF36-CDE0-A642-24A1-F4174D65BEAF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99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5563" y="4545769"/>
            <a:ext cx="250068" cy="2757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/>
            <a:fld id="{86CB4B4D-7CA3-9044-876B-883B54F8677D}" type="slidenum">
              <a:rPr kern="0"/>
              <a:pPr defTabSz="410751" hangingPunct="0"/>
              <a:t>41</a:t>
            </a:fld>
            <a:endParaRPr kern="0"/>
          </a:p>
        </p:txBody>
      </p:sp>
      <p:pic>
        <p:nvPicPr>
          <p:cNvPr id="722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67" y="1115690"/>
            <a:ext cx="6947683" cy="4799121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CasellaDiTesto 11"/>
          <p:cNvSpPr txBox="1"/>
          <p:nvPr/>
        </p:nvSpPr>
        <p:spPr>
          <a:xfrm>
            <a:off x="2939040" y="1384918"/>
            <a:ext cx="3265921" cy="243785"/>
          </a:xfrm>
          <a:prstGeom prst="rect">
            <a:avLst/>
          </a:prstGeom>
          <a:ln w="12700">
            <a:solidFill>
              <a:srgbClr val="160D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/>
          <a:p>
            <a:pPr algn="ctr" defTabSz="321457" hangingPunct="0">
              <a:defRPr sz="1400" i="0" spc="0">
                <a:solidFill>
                  <a:srgbClr val="000000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sz="984" kern="0">
                <a:solidFill>
                  <a:srgbClr val="000000"/>
                </a:solidFill>
                <a:latin typeface="-apple-system"/>
                <a:sym typeface="-apple-system"/>
              </a:rPr>
              <a:t>D Sirghi </a:t>
            </a:r>
            <a:r>
              <a:rPr sz="984" i="1" kern="0">
                <a:solidFill>
                  <a:srgbClr val="000000"/>
                </a:solidFill>
                <a:latin typeface="-apple-system"/>
                <a:sym typeface="-apple-system"/>
              </a:rPr>
              <a:t>et al</a:t>
            </a:r>
            <a:r>
              <a:rPr sz="984" kern="0">
                <a:solidFill>
                  <a:srgbClr val="000000"/>
                </a:solidFill>
                <a:latin typeface="-apple-system"/>
                <a:sym typeface="-apple-system"/>
              </a:rPr>
              <a:t> 2022 </a:t>
            </a:r>
            <a:r>
              <a:rPr sz="984" i="1" kern="0">
                <a:solidFill>
                  <a:srgbClr val="000000"/>
                </a:solidFill>
                <a:latin typeface="-apple-system"/>
                <a:sym typeface="-apple-system"/>
              </a:rPr>
              <a:t>J. Phys. G: Nucl. Part. Phys.</a:t>
            </a:r>
            <a:r>
              <a:rPr sz="984" kern="0">
                <a:solidFill>
                  <a:srgbClr val="000000"/>
                </a:solidFill>
                <a:latin typeface="-apple-system"/>
                <a:sym typeface="-apple-system"/>
              </a:rPr>
              <a:t> </a:t>
            </a:r>
            <a:r>
              <a:rPr sz="984" b="1" kern="0">
                <a:solidFill>
                  <a:srgbClr val="000000"/>
                </a:solidFill>
                <a:latin typeface="-apple-system"/>
                <a:sym typeface="-apple-system"/>
              </a:rPr>
              <a:t>49</a:t>
            </a:r>
            <a:r>
              <a:rPr sz="984" kern="0">
                <a:solidFill>
                  <a:srgbClr val="000000"/>
                </a:solidFill>
                <a:latin typeface="-apple-system"/>
                <a:sym typeface="-apple-system"/>
              </a:rPr>
              <a:t> 055106</a:t>
            </a:r>
          </a:p>
        </p:txBody>
      </p:sp>
      <p:sp>
        <p:nvSpPr>
          <p:cNvPr id="724" name="SIDDHARTINO (2021)"/>
          <p:cNvSpPr txBox="1"/>
          <p:nvPr/>
        </p:nvSpPr>
        <p:spPr>
          <a:xfrm>
            <a:off x="2315353" y="135771"/>
            <a:ext cx="4137672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 i="0" spc="50">
                <a:solidFill>
                  <a:srgbClr val="FFFFFF"/>
                </a:solidFill>
              </a:defRPr>
            </a:lvl1pPr>
          </a:lstStyle>
          <a:p>
            <a:pPr defTabSz="410751" hangingPunct="0">
              <a:spcBef>
                <a:spcPts val="984"/>
              </a:spcBef>
            </a:pPr>
            <a:r>
              <a:rPr sz="3516" kern="0" spc="35">
                <a:latin typeface="Iowan Old Style Roman"/>
                <a:sym typeface="Iowan Old Style Roman"/>
              </a:rPr>
              <a:t>SIDDHARTINO (2021) 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5563" y="4545769"/>
            <a:ext cx="250068" cy="2757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/>
            <a:fld id="{86CB4B4D-7CA3-9044-876B-883B54F8677D}" type="slidenum">
              <a:rPr kern="0"/>
              <a:pPr defTabSz="410751" hangingPunct="0"/>
              <a:t>42</a:t>
            </a:fld>
            <a:endParaRPr kern="0"/>
          </a:p>
        </p:txBody>
      </p:sp>
      <p:sp>
        <p:nvSpPr>
          <p:cNvPr id="727" name="K-4He low density run: 0.75% liquid helium density -&gt; yields at lowest measured density"/>
          <p:cNvSpPr txBox="1">
            <a:spLocks noGrp="1"/>
          </p:cNvSpPr>
          <p:nvPr>
            <p:ph type="title" idx="4294967295"/>
          </p:nvPr>
        </p:nvSpPr>
        <p:spPr>
          <a:xfrm>
            <a:off x="5989936" y="1879385"/>
            <a:ext cx="2233363" cy="668605"/>
          </a:xfrm>
          <a:prstGeom prst="rect">
            <a:avLst/>
          </a:prstGeom>
          <a:ln w="19050">
            <a:solidFill>
              <a:srgbClr val="002060"/>
            </a:solidFill>
            <a:round/>
          </a:ln>
        </p:spPr>
        <p:txBody>
          <a:bodyPr lIns="32146" tIns="32146" rIns="32146" bIns="32146" anchor="ctr">
            <a:normAutofit fontScale="90000"/>
          </a:bodyPr>
          <a:lstStyle/>
          <a:p>
            <a:pPr algn="ctr" defTabSz="578622">
              <a:lnSpc>
                <a:spcPct val="90000"/>
              </a:lnSpc>
              <a:spcBef>
                <a:spcPts val="0"/>
              </a:spcBef>
              <a:defRPr sz="171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K-</a:t>
            </a:r>
            <a:r>
              <a:rPr baseline="30362"/>
              <a:t>4</a:t>
            </a:r>
            <a:r>
              <a:t>He low density run: 0.75% liquid helium density -&gt; </a:t>
            </a:r>
            <a:r>
              <a:rPr b="1"/>
              <a:t>yields at lowest measured density</a:t>
            </a:r>
          </a:p>
        </p:txBody>
      </p:sp>
      <p:sp>
        <p:nvSpPr>
          <p:cNvPr id="728" name="CasellaDiTesto 12"/>
          <p:cNvSpPr txBox="1"/>
          <p:nvPr/>
        </p:nvSpPr>
        <p:spPr>
          <a:xfrm>
            <a:off x="981948" y="5194984"/>
            <a:ext cx="4100759" cy="287130"/>
          </a:xfrm>
          <a:prstGeom prst="rect">
            <a:avLst/>
          </a:prstGeom>
          <a:ln w="15875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defTabSz="457200">
              <a:spcBef>
                <a:spcPts val="0"/>
              </a:spcBef>
              <a:defRPr sz="1800" i="0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321457" hangingPunct="0"/>
            <a:r>
              <a:rPr sz="1266" kern="0"/>
              <a:t>D.L. Sirghi, et al. Nuclear Physics A 1029 (2023) 122567 </a:t>
            </a:r>
          </a:p>
        </p:txBody>
      </p:sp>
      <p:pic>
        <p:nvPicPr>
          <p:cNvPr id="729" name="Immagine 7" descr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886" y="3592993"/>
            <a:ext cx="2526714" cy="927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Immagine 11" descr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70" y="1401283"/>
            <a:ext cx="5266115" cy="3444377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SIDDHARTINO (2021)"/>
          <p:cNvSpPr txBox="1"/>
          <p:nvPr/>
        </p:nvSpPr>
        <p:spPr>
          <a:xfrm>
            <a:off x="2315353" y="135771"/>
            <a:ext cx="4137672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 i="0" spc="50">
                <a:solidFill>
                  <a:srgbClr val="FFFFFF"/>
                </a:solidFill>
              </a:defRPr>
            </a:lvl1pPr>
          </a:lstStyle>
          <a:p>
            <a:pPr defTabSz="410751" hangingPunct="0">
              <a:spcBef>
                <a:spcPts val="984"/>
              </a:spcBef>
            </a:pPr>
            <a:r>
              <a:rPr sz="3516" kern="0" spc="35">
                <a:latin typeface="Iowan Old Style Roman"/>
                <a:sym typeface="Iowan Old Style Roman"/>
              </a:rPr>
              <a:t>SIDDHARTINO (2021) 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CasellaDiTesto 33"/>
          <p:cNvSpPr txBox="1"/>
          <p:nvPr/>
        </p:nvSpPr>
        <p:spPr>
          <a:xfrm>
            <a:off x="65869" y="906733"/>
            <a:ext cx="3069782" cy="546945"/>
          </a:xfrm>
          <a:prstGeom prst="rect">
            <a:avLst/>
          </a:prstGeom>
          <a:solidFill>
            <a:srgbClr val="FFFFFF">
              <a:alpha val="76822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defTabSz="457200">
              <a:spcBef>
                <a:spcPts val="0"/>
              </a:spcBef>
              <a:defRPr sz="2100" b="1" i="0" spc="0">
                <a:solidFill>
                  <a:srgbClr val="160D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321457" hangingPunct="0"/>
            <a:r>
              <a:rPr sz="1477" kern="0"/>
              <a:t>Measurements of high-n transitions in intermediate mass kaonic atoms </a:t>
            </a:r>
          </a:p>
        </p:txBody>
      </p:sp>
      <p:sp>
        <p:nvSpPr>
          <p:cNvPr id="7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5563" y="4545769"/>
            <a:ext cx="250068" cy="2757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/>
            <a:fld id="{86CB4B4D-7CA3-9044-876B-883B54F8677D}" type="slidenum">
              <a:rPr kern="0"/>
              <a:pPr defTabSz="410751" hangingPunct="0"/>
              <a:t>43</a:t>
            </a:fld>
            <a:endParaRPr kern="0"/>
          </a:p>
        </p:txBody>
      </p:sp>
      <p:sp>
        <p:nvSpPr>
          <p:cNvPr id="735" name="SIDDHARTA-2 (2022)"/>
          <p:cNvSpPr txBox="1"/>
          <p:nvPr/>
        </p:nvSpPr>
        <p:spPr>
          <a:xfrm>
            <a:off x="2315353" y="135771"/>
            <a:ext cx="4062331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 i="0" spc="50">
                <a:solidFill>
                  <a:srgbClr val="FFFFFF"/>
                </a:solidFill>
              </a:defRPr>
            </a:lvl1pPr>
          </a:lstStyle>
          <a:p>
            <a:pPr defTabSz="410751" hangingPunct="0">
              <a:spcBef>
                <a:spcPts val="984"/>
              </a:spcBef>
            </a:pPr>
            <a:r>
              <a:rPr sz="3516" kern="0" spc="35">
                <a:latin typeface="Iowan Old Style Roman"/>
                <a:sym typeface="Iowan Old Style Roman"/>
              </a:rPr>
              <a:t>SIDDHARTA-2 (2022) </a:t>
            </a:r>
          </a:p>
        </p:txBody>
      </p:sp>
      <p:grpSp>
        <p:nvGrpSpPr>
          <p:cNvPr id="758" name="Gruppo 2"/>
          <p:cNvGrpSpPr/>
          <p:nvPr/>
        </p:nvGrpSpPr>
        <p:grpSpPr>
          <a:xfrm>
            <a:off x="421311" y="1751198"/>
            <a:ext cx="8818741" cy="4684713"/>
            <a:chOff x="0" y="0"/>
            <a:chExt cx="12542207" cy="6662701"/>
          </a:xfrm>
        </p:grpSpPr>
        <p:pic>
          <p:nvPicPr>
            <p:cNvPr id="736" name="Immagine 7" descr="Immagin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542208" cy="6662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7" name="object 14"/>
            <p:cNvSpPr txBox="1"/>
            <p:nvPr/>
          </p:nvSpPr>
          <p:spPr>
            <a:xfrm>
              <a:off x="5887196" y="3487658"/>
              <a:ext cx="876915" cy="2602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R="2009" indent="5022" algn="ctr" defTabSz="321457" hangingPunct="0">
                <a:defRPr sz="1400" i="0" spc="-1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8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KC 5-&gt;4</a:t>
              </a:r>
            </a:p>
          </p:txBody>
        </p:sp>
        <p:sp>
          <p:nvSpPr>
            <p:cNvPr id="738" name="Rettangolo 9"/>
            <p:cNvSpPr txBox="1"/>
            <p:nvPr/>
          </p:nvSpPr>
          <p:spPr>
            <a:xfrm>
              <a:off x="5030912" y="2915654"/>
              <a:ext cx="1444650" cy="385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algn="ctr" defTabSz="321457" hangingPunct="0">
                <a:defRPr sz="1400" i="0" spc="-42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3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</a:t>
              </a: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O </a:t>
              </a:r>
              <a:r>
                <a:rPr sz="984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6</a:t>
              </a: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-</a:t>
              </a: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&gt;5</a:t>
              </a:r>
            </a:p>
          </p:txBody>
        </p:sp>
        <p:sp>
          <p:nvSpPr>
            <p:cNvPr id="739" name="Rettangolo 10"/>
            <p:cNvSpPr txBox="1"/>
            <p:nvPr/>
          </p:nvSpPr>
          <p:spPr>
            <a:xfrm>
              <a:off x="11345853" y="4722812"/>
              <a:ext cx="957786" cy="385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algn="ctr" defTabSz="321457" hangingPunct="0">
                <a:defRPr sz="1400" i="0" spc="-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KAl </a:t>
              </a: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7</a:t>
              </a: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-</a:t>
              </a: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&gt;6</a:t>
              </a:r>
            </a:p>
          </p:txBody>
        </p:sp>
        <p:sp>
          <p:nvSpPr>
            <p:cNvPr id="740" name="Rettangolo 11"/>
            <p:cNvSpPr txBox="1"/>
            <p:nvPr/>
          </p:nvSpPr>
          <p:spPr>
            <a:xfrm>
              <a:off x="10487039" y="5021639"/>
              <a:ext cx="932226" cy="385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 algn="ctr" defTabSz="457200">
                <a:spcBef>
                  <a:spcPts val="0"/>
                </a:spcBef>
                <a:defRPr sz="1400" i="0" spc="-1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321457" hangingPunct="0"/>
              <a:r>
                <a:rPr sz="984" kern="0" spc="-8"/>
                <a:t>KC 6-&gt;4</a:t>
              </a:r>
            </a:p>
          </p:txBody>
        </p:sp>
        <p:sp>
          <p:nvSpPr>
            <p:cNvPr id="741" name="object 12"/>
            <p:cNvSpPr txBox="1"/>
            <p:nvPr/>
          </p:nvSpPr>
          <p:spPr>
            <a:xfrm>
              <a:off x="9057934" y="4984582"/>
              <a:ext cx="1120228" cy="2602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5022" algn="ctr" defTabSz="321457" hangingPunct="0">
                <a:defRPr sz="1400" i="0" spc="-6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KN 5-&gt;4</a:t>
              </a:r>
            </a:p>
          </p:txBody>
        </p:sp>
        <p:sp>
          <p:nvSpPr>
            <p:cNvPr id="742" name="Rettangolo 13"/>
            <p:cNvSpPr txBox="1"/>
            <p:nvPr/>
          </p:nvSpPr>
          <p:spPr>
            <a:xfrm>
              <a:off x="4114954" y="3991251"/>
              <a:ext cx="1246006" cy="385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algn="ctr" defTabSz="321457" hangingPunct="0">
                <a:defRPr sz="1400" i="0" spc="-42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3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</a:t>
              </a: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C </a:t>
              </a:r>
              <a:r>
                <a:rPr sz="984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7</a:t>
              </a: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-</a:t>
              </a: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&gt;5</a:t>
              </a:r>
            </a:p>
          </p:txBody>
        </p:sp>
        <p:sp>
          <p:nvSpPr>
            <p:cNvPr id="743" name="Connettore 2 14"/>
            <p:cNvSpPr/>
            <p:nvPr/>
          </p:nvSpPr>
          <p:spPr>
            <a:xfrm>
              <a:off x="4744992" y="4262189"/>
              <a:ext cx="1" cy="121154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44" name="Rettangolo 15"/>
            <p:cNvSpPr txBox="1"/>
            <p:nvPr/>
          </p:nvSpPr>
          <p:spPr>
            <a:xfrm>
              <a:off x="1453255" y="4486673"/>
              <a:ext cx="1369076" cy="385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400" i="0" spc="-42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3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</a:t>
              </a: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O </a:t>
              </a:r>
              <a:r>
                <a:rPr sz="984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7</a:t>
              </a: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-</a:t>
              </a: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&gt;6</a:t>
              </a:r>
            </a:p>
          </p:txBody>
        </p:sp>
        <p:sp>
          <p:nvSpPr>
            <p:cNvPr id="745" name="Connettore 2 16"/>
            <p:cNvSpPr/>
            <p:nvPr/>
          </p:nvSpPr>
          <p:spPr>
            <a:xfrm>
              <a:off x="1991538" y="4830104"/>
              <a:ext cx="1" cy="72430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46" name="object 14"/>
            <p:cNvSpPr txBox="1"/>
            <p:nvPr/>
          </p:nvSpPr>
          <p:spPr>
            <a:xfrm>
              <a:off x="1128198" y="4952728"/>
              <a:ext cx="876915" cy="2602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R="2009" indent="5022" algn="ctr" defTabSz="321457" hangingPunct="0">
                <a:defRPr sz="1400" i="0" spc="-1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8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KC 6-&gt;5</a:t>
              </a:r>
            </a:p>
          </p:txBody>
        </p:sp>
        <p:sp>
          <p:nvSpPr>
            <p:cNvPr id="747" name="object 12"/>
            <p:cNvSpPr txBox="1"/>
            <p:nvPr/>
          </p:nvSpPr>
          <p:spPr>
            <a:xfrm>
              <a:off x="2906441" y="5266862"/>
              <a:ext cx="1120227" cy="2602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5022" algn="ctr" defTabSz="321457" hangingPunct="0">
                <a:defRPr sz="1400" i="0" spc="-6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KN 6-&gt;5</a:t>
              </a:r>
            </a:p>
          </p:txBody>
        </p:sp>
        <p:sp>
          <p:nvSpPr>
            <p:cNvPr id="748" name="Rettangolo 19"/>
            <p:cNvSpPr txBox="1"/>
            <p:nvPr/>
          </p:nvSpPr>
          <p:spPr>
            <a:xfrm>
              <a:off x="5743499" y="2584508"/>
              <a:ext cx="957786" cy="385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algn="ctr" defTabSz="321457" hangingPunct="0">
                <a:defRPr sz="1400" i="0" spc="-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KAl </a:t>
              </a: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8</a:t>
              </a:r>
              <a:r>
                <a:rPr sz="984" kern="0" spc="-2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-</a:t>
              </a:r>
              <a:r>
                <a:rPr sz="984" kern="0" spc="-4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&gt;7</a:t>
              </a:r>
            </a:p>
          </p:txBody>
        </p:sp>
        <p:sp>
          <p:nvSpPr>
            <p:cNvPr id="749" name="Rettangolo 20"/>
            <p:cNvSpPr txBox="1"/>
            <p:nvPr/>
          </p:nvSpPr>
          <p:spPr>
            <a:xfrm>
              <a:off x="1214096" y="151845"/>
              <a:ext cx="1275613" cy="385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400" i="0" spc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</a:t>
              </a:r>
              <a:r>
                <a:rPr sz="984" kern="0" baseline="3000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</a:t>
              </a:r>
              <a:r>
                <a:rPr sz="984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He 3-&gt;2</a:t>
              </a:r>
            </a:p>
          </p:txBody>
        </p:sp>
        <p:sp>
          <p:nvSpPr>
            <p:cNvPr id="750" name="Rettangolo 21"/>
            <p:cNvSpPr txBox="1"/>
            <p:nvPr/>
          </p:nvSpPr>
          <p:spPr>
            <a:xfrm>
              <a:off x="3587368" y="4448473"/>
              <a:ext cx="1172237" cy="385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400" i="0" spc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</a:t>
              </a:r>
              <a:r>
                <a:rPr sz="984" kern="0" baseline="3000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</a:t>
              </a:r>
              <a:r>
                <a:rPr sz="984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He 4-&gt;2</a:t>
              </a:r>
            </a:p>
          </p:txBody>
        </p:sp>
        <p:sp>
          <p:nvSpPr>
            <p:cNvPr id="751" name="Rettangolo 22"/>
            <p:cNvSpPr txBox="1"/>
            <p:nvPr/>
          </p:nvSpPr>
          <p:spPr>
            <a:xfrm>
              <a:off x="4693896" y="3432983"/>
              <a:ext cx="1242706" cy="385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400" i="0" spc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</a:t>
              </a:r>
              <a:r>
                <a:rPr sz="984" kern="0" baseline="3000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</a:t>
              </a:r>
              <a:r>
                <a:rPr sz="984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He 5-&gt;2</a:t>
              </a:r>
            </a:p>
          </p:txBody>
        </p:sp>
        <p:sp>
          <p:nvSpPr>
            <p:cNvPr id="752" name="Rettangolo 23"/>
            <p:cNvSpPr txBox="1"/>
            <p:nvPr/>
          </p:nvSpPr>
          <p:spPr>
            <a:xfrm>
              <a:off x="6333929" y="4987337"/>
              <a:ext cx="1565458" cy="385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400" i="0" spc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984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</a:t>
              </a:r>
              <a:r>
                <a:rPr sz="984" kern="0" baseline="3000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</a:t>
              </a:r>
              <a:r>
                <a:rPr sz="984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He L-high</a:t>
              </a:r>
            </a:p>
          </p:txBody>
        </p:sp>
        <p:sp>
          <p:nvSpPr>
            <p:cNvPr id="753" name="Connettore 2 24"/>
            <p:cNvSpPr/>
            <p:nvPr/>
          </p:nvSpPr>
          <p:spPr>
            <a:xfrm>
              <a:off x="5755057" y="3267091"/>
              <a:ext cx="1" cy="19056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54" name="Connettore 2 25"/>
            <p:cNvSpPr/>
            <p:nvPr/>
          </p:nvSpPr>
          <p:spPr>
            <a:xfrm>
              <a:off x="5554379" y="3754456"/>
              <a:ext cx="1" cy="14431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55" name="Connettore 2 26"/>
            <p:cNvSpPr/>
            <p:nvPr/>
          </p:nvSpPr>
          <p:spPr>
            <a:xfrm>
              <a:off x="6222392" y="2915654"/>
              <a:ext cx="12388" cy="226132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56" name="Rettangolo 27"/>
            <p:cNvSpPr/>
            <p:nvPr/>
          </p:nvSpPr>
          <p:spPr>
            <a:xfrm>
              <a:off x="8110302" y="5561509"/>
              <a:ext cx="115697" cy="1171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2146" tIns="32146" rIns="32146" bIns="32146" numCol="1" anchor="ctr">
              <a:noAutofit/>
            </a:bodyPr>
            <a:lstStyle/>
            <a:p>
              <a:pPr algn="ctr" defTabSz="321457" hangingPunct="0">
                <a:defRPr sz="1400" i="0" spc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84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57" name="Connettore 1 28"/>
            <p:cNvSpPr/>
            <p:nvPr/>
          </p:nvSpPr>
          <p:spPr>
            <a:xfrm>
              <a:off x="1196617" y="6080406"/>
              <a:ext cx="11293717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</p:grpSp>
      <p:pic>
        <p:nvPicPr>
          <p:cNvPr id="759" name="Immagine 29" descr="Immagin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535" y="1168600"/>
            <a:ext cx="3400930" cy="230014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60" name="CasellaDiTesto 31"/>
          <p:cNvSpPr txBox="1"/>
          <p:nvPr/>
        </p:nvSpPr>
        <p:spPr>
          <a:xfrm>
            <a:off x="2983090" y="6479135"/>
            <a:ext cx="2653331" cy="243785"/>
          </a:xfrm>
          <a:prstGeom prst="rect">
            <a:avLst/>
          </a:prstGeom>
          <a:ln w="15875"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/>
          <a:p>
            <a:pPr algn="ctr" defTabSz="321457" hangingPunct="0">
              <a:defRPr sz="1400" i="0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84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Sgaramella, F., </a:t>
            </a:r>
            <a:r>
              <a:rPr sz="984" i="1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al</a:t>
            </a:r>
            <a:r>
              <a:rPr sz="984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. </a:t>
            </a:r>
            <a:r>
              <a:rPr sz="984" i="1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Eur. Phys. J. A</a:t>
            </a:r>
            <a:r>
              <a:rPr sz="984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 </a:t>
            </a:r>
            <a:r>
              <a:rPr sz="984" b="1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59</a:t>
            </a:r>
            <a:r>
              <a:rPr sz="984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, 56 (2023)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5563" y="4545769"/>
            <a:ext cx="250068" cy="2757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/>
            <a:fld id="{86CB4B4D-7CA3-9044-876B-883B54F8677D}" type="slidenum">
              <a:rPr kern="0"/>
              <a:pPr defTabSz="410751" hangingPunct="0"/>
              <a:t>44</a:t>
            </a:fld>
            <a:endParaRPr kern="0"/>
          </a:p>
        </p:txBody>
      </p:sp>
      <p:grpSp>
        <p:nvGrpSpPr>
          <p:cNvPr id="780" name="Gruppo 3"/>
          <p:cNvGrpSpPr/>
          <p:nvPr/>
        </p:nvGrpSpPr>
        <p:grpSpPr>
          <a:xfrm>
            <a:off x="218083" y="1047983"/>
            <a:ext cx="8707834" cy="4867521"/>
            <a:chOff x="0" y="0"/>
            <a:chExt cx="12384474" cy="6922696"/>
          </a:xfrm>
        </p:grpSpPr>
        <p:pic>
          <p:nvPicPr>
            <p:cNvPr id="763" name="Immagine 4" descr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2524"/>
              <a:ext cx="12384475" cy="6420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4" name="object 11"/>
                <p:cNvSpPr txBox="1"/>
                <p:nvPr/>
              </p:nvSpPr>
              <p:spPr>
                <a:xfrm>
                  <a:off x="2771270" y="2975533"/>
                  <a:ext cx="1261321" cy="5146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indent="6697" algn="ctr" defTabSz="321457" hangingPunct="0">
                    <a:defRPr sz="1200" b="1" i="0" spc="0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KHe 5-&gt;3</a:t>
                  </a:r>
                  <a:b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</a:br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 (M</a:t>
                  </a:r>
                  <a14:m>
                    <m:oMath xmlns:m="http://schemas.openxmlformats.org/officeDocument/2006/math">
                      <m:r>
                        <a:rPr sz="1125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Times New Roman"/>
                        </a:rPr>
                        <m:t>𝜷</m:t>
                      </m:r>
                      <m:r>
                        <a:rPr sz="1125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Times New Roman"/>
                        </a:rPr>
                        <m:t> </m:t>
                      </m:r>
                    </m:oMath>
                  </a14:m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64" name="object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270" y="2975533"/>
                  <a:ext cx="1261321" cy="514659"/>
                </a:xfrm>
                <a:prstGeom prst="rect">
                  <a:avLst/>
                </a:prstGeom>
                <a:blipFill>
                  <a:blip r:embed="rId3"/>
                  <a:stretch>
                    <a:fillRect t="-1186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5" name="object 11"/>
                <p:cNvSpPr txBox="1"/>
                <p:nvPr/>
              </p:nvSpPr>
              <p:spPr>
                <a:xfrm>
                  <a:off x="5232068" y="0"/>
                  <a:ext cx="1261320" cy="5139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indent="6697" algn="ctr" defTabSz="321457" hangingPunct="0">
                    <a:defRPr sz="1200" b="1" i="0" spc="0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KHe 6-&gt;3</a:t>
                  </a:r>
                  <a:b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</a:br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 (M</a:t>
                  </a:r>
                  <a14:m>
                    <m:oMath xmlns:m="http://schemas.openxmlformats.org/officeDocument/2006/math">
                      <m:r>
                        <a:rPr sz="1441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Times New Roman"/>
                        </a:rPr>
                        <m:t>𝜸</m:t>
                      </m:r>
                      <m:r>
                        <a:rPr sz="1441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Times New Roman"/>
                        </a:rPr>
                        <m:t> </m:t>
                      </m:r>
                    </m:oMath>
                  </a14:m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65" name="object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2068" y="0"/>
                  <a:ext cx="1261320" cy="513994"/>
                </a:xfrm>
                <a:prstGeom prst="rect">
                  <a:avLst/>
                </a:prstGeom>
                <a:blipFill>
                  <a:blip r:embed="rId4"/>
                  <a:stretch>
                    <a:fillRect t="-11864" b="-1355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6" name="object 11"/>
                <p:cNvSpPr txBox="1"/>
                <p:nvPr/>
              </p:nvSpPr>
              <p:spPr>
                <a:xfrm>
                  <a:off x="6845966" y="37972"/>
                  <a:ext cx="1261320" cy="5146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321457" hangingPunct="0">
                    <a:defRPr sz="1200" b="1" i="0" spc="0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 KHe 7-&gt;3</a:t>
                  </a:r>
                  <a:b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</a:br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 (M</a:t>
                  </a:r>
                  <a14:m>
                    <m:oMath xmlns:m="http://schemas.openxmlformats.org/officeDocument/2006/math">
                      <m:r>
                        <a:rPr sz="1406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Times New Roman"/>
                        </a:rPr>
                        <m:t>𝜼</m:t>
                      </m:r>
                      <m:r>
                        <a:rPr sz="1406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Times New Roman"/>
                        </a:rPr>
                        <m:t> </m:t>
                      </m:r>
                    </m:oMath>
                  </a14:m>
                  <a:r>
                    <a:rPr sz="844" b="1" kern="0">
                      <a:solidFill>
                        <a:srgbClr val="FF0000"/>
                      </a:solidFill>
                      <a:latin typeface="Times New Roman"/>
                      <a:cs typeface="Times New Roman"/>
                      <a:sym typeface="Times New Roman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66" name="object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5966" y="37972"/>
                  <a:ext cx="1261320" cy="514659"/>
                </a:xfrm>
                <a:prstGeom prst="rect">
                  <a:avLst/>
                </a:prstGeom>
                <a:blipFill>
                  <a:blip r:embed="rId5"/>
                  <a:stretch>
                    <a:fillRect t="-11667" b="-10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7" name="object 11"/>
            <p:cNvSpPr txBox="1"/>
            <p:nvPr/>
          </p:nvSpPr>
          <p:spPr>
            <a:xfrm>
              <a:off x="7813802" y="17275"/>
              <a:ext cx="1261320" cy="472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6697" algn="ctr" defTabSz="321457" hangingPunct="0">
                <a:defRPr sz="1200" b="1" i="0" spc="-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844" b="1" kern="0" spc="-3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KHe</a:t>
              </a:r>
              <a: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8-&gt;3</a:t>
              </a:r>
              <a:b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</a:br>
              <a: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4435.4 eV</a:t>
              </a:r>
            </a:p>
          </p:txBody>
        </p:sp>
        <p:sp>
          <p:nvSpPr>
            <p:cNvPr id="768" name="object 11"/>
            <p:cNvSpPr txBox="1"/>
            <p:nvPr/>
          </p:nvSpPr>
          <p:spPr>
            <a:xfrm>
              <a:off x="8772124" y="17275"/>
              <a:ext cx="1261320" cy="472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6697" algn="ctr" defTabSz="321457" hangingPunct="0">
                <a:defRPr sz="1200" b="1" i="0" spc="-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844" b="1" kern="0" spc="-3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KHe</a:t>
              </a:r>
              <a: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9-&gt;3</a:t>
              </a:r>
              <a:b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</a:br>
              <a: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4587.3 eV</a:t>
              </a:r>
            </a:p>
          </p:txBody>
        </p:sp>
        <p:sp>
          <p:nvSpPr>
            <p:cNvPr id="769" name="Connettore 2 10"/>
            <p:cNvSpPr/>
            <p:nvPr/>
          </p:nvSpPr>
          <p:spPr>
            <a:xfrm flipH="1">
              <a:off x="3384580" y="3476788"/>
              <a:ext cx="1" cy="289366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ash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70" name="object 11"/>
            <p:cNvSpPr txBox="1"/>
            <p:nvPr/>
          </p:nvSpPr>
          <p:spPr>
            <a:xfrm>
              <a:off x="9258866" y="1706992"/>
              <a:ext cx="1261320" cy="472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6697" algn="ctr" defTabSz="321457" hangingPunct="0">
                <a:defRPr sz="1200" b="1" i="0" spc="-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844" b="1" kern="0" spc="-3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KHe</a:t>
              </a:r>
              <a: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10-&gt;3</a:t>
              </a:r>
              <a:b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</a:br>
              <a: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4696.6 eV</a:t>
              </a:r>
            </a:p>
          </p:txBody>
        </p:sp>
        <p:sp>
          <p:nvSpPr>
            <p:cNvPr id="771" name="Connettore 2 12"/>
            <p:cNvSpPr/>
            <p:nvPr/>
          </p:nvSpPr>
          <p:spPr>
            <a:xfrm flipH="1">
              <a:off x="7562874" y="573085"/>
              <a:ext cx="1" cy="58074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ash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72" name="Connettore 2 13"/>
            <p:cNvSpPr/>
            <p:nvPr/>
          </p:nvSpPr>
          <p:spPr>
            <a:xfrm flipH="1">
              <a:off x="5941921" y="535112"/>
              <a:ext cx="1" cy="581965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ash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73" name="Connettore 2 14"/>
            <p:cNvSpPr/>
            <p:nvPr/>
          </p:nvSpPr>
          <p:spPr>
            <a:xfrm flipH="1">
              <a:off x="8553779" y="573085"/>
              <a:ext cx="1" cy="58074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ash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74" name="Connettore 2 15"/>
            <p:cNvSpPr/>
            <p:nvPr/>
          </p:nvSpPr>
          <p:spPr>
            <a:xfrm flipH="1">
              <a:off x="9454611" y="519800"/>
              <a:ext cx="1" cy="580740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ash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75" name="Connettore 2 16"/>
            <p:cNvSpPr/>
            <p:nvPr/>
          </p:nvSpPr>
          <p:spPr>
            <a:xfrm flipH="1">
              <a:off x="9748301" y="2102718"/>
              <a:ext cx="1" cy="427631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ash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76" name="Connettore 2 17"/>
            <p:cNvSpPr/>
            <p:nvPr/>
          </p:nvSpPr>
          <p:spPr>
            <a:xfrm flipH="1">
              <a:off x="10387510" y="573085"/>
              <a:ext cx="1" cy="58074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ash"/>
              <a:round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  <p:sp>
          <p:nvSpPr>
            <p:cNvPr id="777" name="object 11"/>
            <p:cNvSpPr txBox="1"/>
            <p:nvPr/>
          </p:nvSpPr>
          <p:spPr>
            <a:xfrm>
              <a:off x="9868437" y="30960"/>
              <a:ext cx="1261320" cy="472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6697" algn="ctr" defTabSz="321457" hangingPunct="0">
                <a:defRPr sz="1200" b="1" i="0" spc="-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844" b="1" kern="0" spc="-3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KHe</a:t>
              </a:r>
              <a: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11-&gt;3</a:t>
              </a:r>
              <a:b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</a:br>
              <a:r>
                <a:rPr sz="844" b="1" kern="0" spc="-6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4696.6 eV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8" name="object 7"/>
                <p:cNvSpPr txBox="1"/>
                <p:nvPr/>
              </p:nvSpPr>
              <p:spPr>
                <a:xfrm>
                  <a:off x="11023212" y="5345703"/>
                  <a:ext cx="1005405" cy="2812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indent="6697" defTabSz="321457" hangingPunct="0">
                    <a:defRPr sz="1400" i="0" spc="-4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r>
                    <a:rPr sz="984" kern="0" spc="-3">
                      <a:solidFill>
                        <a:srgbClr val="000000"/>
                      </a:solidFill>
                      <a:latin typeface="Calibri"/>
                      <a:cs typeface="Calibri"/>
                      <a:sym typeface="Calibri"/>
                    </a:rPr>
                    <a:t>Ti </a:t>
                  </a:r>
                  <a:r>
                    <a:rPr sz="984" kern="0" spc="-15">
                      <a:solidFill>
                        <a:srgbClr val="000000"/>
                      </a:solidFill>
                      <a:latin typeface="Calibri"/>
                      <a:cs typeface="Calibri"/>
                      <a:sym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sz="1055" i="1" kern="0" spc="-3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Calibri"/>
                        </a:rPr>
                        <m:t>𝛽</m:t>
                      </m:r>
                    </m:oMath>
                  </a14:m>
                  <a:endParaRPr sz="984" kern="0" spc="-15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78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3212" y="5345703"/>
                  <a:ext cx="1005405" cy="281224"/>
                </a:xfrm>
                <a:prstGeom prst="rect">
                  <a:avLst/>
                </a:prstGeom>
                <a:blipFill>
                  <a:blip r:embed="rId6"/>
                  <a:stretch>
                    <a:fillRect l="-9483" t="-12121" b="-1818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9" name="object 7"/>
                <p:cNvSpPr txBox="1"/>
                <p:nvPr/>
              </p:nvSpPr>
              <p:spPr>
                <a:xfrm>
                  <a:off x="8641523" y="2132705"/>
                  <a:ext cx="1005406" cy="2627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indent="6697" defTabSz="321457" hangingPunct="0">
                    <a:defRPr sz="1400" i="0" spc="-4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r>
                    <a:rPr sz="984" kern="0" spc="-3">
                      <a:solidFill>
                        <a:srgbClr val="000000"/>
                      </a:solidFill>
                      <a:latin typeface="Calibri"/>
                      <a:cs typeface="Calibri"/>
                      <a:sym typeface="Calibri"/>
                    </a:rPr>
                    <a:t>Ti </a:t>
                  </a:r>
                  <a:r>
                    <a:rPr sz="984" kern="0" spc="-15">
                      <a:solidFill>
                        <a:srgbClr val="000000"/>
                      </a:solidFill>
                      <a:latin typeface="Calibri"/>
                      <a:cs typeface="Calibri"/>
                      <a:sym typeface="Calibri"/>
                    </a:rPr>
                    <a:t>K</a:t>
                  </a:r>
                  <a14:m>
                    <m:oMath xmlns:m="http://schemas.openxmlformats.org/officeDocument/2006/math">
                      <m:r>
                        <a:rPr sz="1125" i="1" kern="0" spc="-3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Calibri"/>
                        </a:rPr>
                        <m:t>𝛼</m:t>
                      </m:r>
                    </m:oMath>
                  </a14:m>
                  <a:endParaRPr sz="984" kern="0" spc="-15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79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523" y="2132705"/>
                  <a:ext cx="1005406" cy="262723"/>
                </a:xfrm>
                <a:prstGeom prst="rect">
                  <a:avLst/>
                </a:prstGeom>
                <a:blipFill>
                  <a:blip r:embed="rId7"/>
                  <a:stretch>
                    <a:fillRect l="-10435" t="-13333" b="-30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781" name="Tabella 21"/>
          <p:cNvGraphicFramePr/>
          <p:nvPr/>
        </p:nvGraphicFramePr>
        <p:xfrm>
          <a:off x="3581423" y="1933690"/>
          <a:ext cx="1668673" cy="1158115"/>
        </p:xfrm>
        <a:graphic>
          <a:graphicData uri="http://schemas.openxmlformats.org/drawingml/2006/table">
            <a:tbl>
              <a:tblPr/>
              <a:tblGrid>
                <a:gridCol w="848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570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6697" marR="6697" marT="6697" marB="6697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X-ray relative yield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09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M/ M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0.48  0.11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09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M/ M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0.43  0.12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09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L/ M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0.91  0.14 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09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L/ L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0.172  0.008 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09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L/ L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0.012  0.001 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82" name="CasellaDiTesto 22"/>
          <p:cNvSpPr txBox="1"/>
          <p:nvPr/>
        </p:nvSpPr>
        <p:spPr>
          <a:xfrm>
            <a:off x="884712" y="108884"/>
            <a:ext cx="7374577" cy="871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/>
          <a:p>
            <a:pPr algn="r" defTabSz="321457" hangingPunct="0">
              <a:defRPr sz="3600" b="1" i="0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531" b="1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SIDDHARTA-2 Kaonic </a:t>
            </a:r>
            <a:r>
              <a:rPr sz="2531" b="1" kern="0" baseline="3000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4</a:t>
            </a:r>
            <a:r>
              <a:rPr sz="2531" b="1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He – M-type transitions</a:t>
            </a:r>
            <a:br>
              <a:rPr sz="2531" b="1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</a:br>
            <a:endParaRPr sz="2531" b="1" kern="0">
              <a:solidFill>
                <a:srgbClr val="FFFFFF"/>
              </a:solidFill>
              <a:latin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783" name="Tabella 25"/>
          <p:cNvGraphicFramePr/>
          <p:nvPr/>
        </p:nvGraphicFramePr>
        <p:xfrm>
          <a:off x="1300440" y="1422849"/>
          <a:ext cx="2159721" cy="749896"/>
        </p:xfrm>
        <a:graphic>
          <a:graphicData uri="http://schemas.openxmlformats.org/drawingml/2006/table">
            <a:tbl>
              <a:tblPr/>
              <a:tblGrid>
                <a:gridCol w="630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474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Line  </a:t>
                      </a:r>
                    </a:p>
                  </a:txBody>
                  <a:tcPr marL="6697" marR="6697" marT="6697" marB="6697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Energy [eV]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74">
                <a:tc>
                  <a:txBody>
                    <a:bodyPr/>
                    <a:lstStyle/>
                    <a:p>
                      <a:pPr algn="ctr" defTabSz="914400">
                        <a:defRPr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800"/>
                        <a:t>K-</a:t>
                      </a:r>
                      <a:r>
                        <a:rPr sz="800" baseline="30000"/>
                        <a:t>4</a:t>
                      </a:r>
                      <a:r>
                        <a:rPr sz="800"/>
                        <a:t>He M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3300.8  13.2 (stat)  2.0 (sys)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474">
                <a:tc>
                  <a:txBody>
                    <a:bodyPr/>
                    <a:lstStyle/>
                    <a:p>
                      <a:pPr algn="ctr" defTabSz="914400">
                        <a:defRPr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800"/>
                        <a:t>K-</a:t>
                      </a:r>
                      <a:r>
                        <a:rPr sz="800" baseline="30000"/>
                        <a:t>4</a:t>
                      </a:r>
                      <a:r>
                        <a:rPr sz="800"/>
                        <a:t>He M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3860.4  13.6 (stat)  2.2 (sys)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474">
                <a:tc>
                  <a:txBody>
                    <a:bodyPr/>
                    <a:lstStyle/>
                    <a:p>
                      <a:pPr algn="ctr" defTabSz="914400">
                        <a:defRPr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800"/>
                        <a:t>K-</a:t>
                      </a:r>
                      <a:r>
                        <a:rPr sz="800" baseline="30000"/>
                        <a:t>4</a:t>
                      </a:r>
                      <a:r>
                        <a:rPr sz="800"/>
                        <a:t>He M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4214.1  19.6 (stat)  2.2 (sys)</a:t>
                      </a:r>
                    </a:p>
                  </a:txBody>
                  <a:tcPr marL="6697" marR="6697" marT="6697" marB="669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B7B637-08D3-5255-CF9A-7B294F97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19" y="848106"/>
            <a:ext cx="5535138" cy="424359"/>
          </a:xfrm>
        </p:spPr>
        <p:txBody>
          <a:bodyPr>
            <a:noAutofit/>
          </a:bodyPr>
          <a:lstStyle/>
          <a:p>
            <a:r>
              <a:rPr lang="en-GB" sz="2550" b="1" spc="-3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Neon</a:t>
            </a:r>
            <a:endParaRPr lang="en-GB" sz="255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3785B2-BE76-E367-95EE-CC74C504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>
                <a:solidFill>
                  <a:srgbClr val="ED8428"/>
                </a:solidFill>
                <a:latin typeface="Gill Sans MT" panose="020B0502020104020203"/>
              </a:rPr>
              <a:pPr defTabSz="342900"/>
              <a:t>45</a:t>
            </a:fld>
            <a:endParaRPr lang="en-US" dirty="0">
              <a:solidFill>
                <a:srgbClr val="ED8428"/>
              </a:solidFill>
              <a:latin typeface="Gill Sans MT" panose="020B0502020104020203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36A834-56DC-9D31-31D6-502086A7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496" y="1272465"/>
            <a:ext cx="3966996" cy="457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81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CBD974F9-12D8-6F9B-F9C3-6799F4ED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88" y="5467597"/>
            <a:ext cx="8272212" cy="422093"/>
          </a:xfrm>
        </p:spPr>
        <p:txBody>
          <a:bodyPr/>
          <a:lstStyle/>
          <a:p>
            <a:r>
              <a:rPr lang="en-GB" dirty="0"/>
              <a:t>First measurement of kaonic neon X-ray transitions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DE8E2C9-5563-5DD2-372F-A6476A69217A}"/>
              </a:ext>
            </a:extLst>
          </p:cNvPr>
          <p:cNvSpPr txBox="1"/>
          <p:nvPr/>
        </p:nvSpPr>
        <p:spPr>
          <a:xfrm>
            <a:off x="323865" y="816991"/>
            <a:ext cx="6457232" cy="39962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-357" defTabSz="342900">
              <a:spcBef>
                <a:spcPts val="56"/>
              </a:spcBef>
            </a:pPr>
            <a:r>
              <a:rPr lang="en-GB" sz="2550" b="1" spc="-3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Kaonic Neon measurement (2023)</a:t>
            </a:r>
            <a:endParaRPr lang="en-GB" sz="2550" b="1" spc="-3" dirty="0">
              <a:solidFill>
                <a:srgbClr val="FF901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6BF191E-1BD2-6F77-57C1-814EE1C105C1}"/>
              </a:ext>
            </a:extLst>
          </p:cNvPr>
          <p:cNvGrpSpPr/>
          <p:nvPr/>
        </p:nvGrpSpPr>
        <p:grpSpPr>
          <a:xfrm>
            <a:off x="435894" y="1833114"/>
            <a:ext cx="6894963" cy="3983900"/>
            <a:chOff x="431819" y="1440873"/>
            <a:chExt cx="9193284" cy="531186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40F5B5F2-99D7-9454-3C87-0734941F9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819" y="1440873"/>
              <a:ext cx="9144000" cy="53118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B2038AF9-7FDD-68A1-F386-5008FCD01307}"/>
                    </a:ext>
                  </a:extLst>
                </p:cNvPr>
                <p:cNvSpPr txBox="1"/>
                <p:nvPr/>
              </p:nvSpPr>
              <p:spPr>
                <a:xfrm>
                  <a:off x="2568615" y="4353519"/>
                  <a:ext cx="974235" cy="307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342900" fontAlgn="b"/>
                  <a:r>
                    <a:rPr lang="it-IT" sz="9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K-Ne 8-&gt;7</a:t>
                  </a:r>
                  <a14:m>
                    <m:oMath xmlns:m="http://schemas.openxmlformats.org/officeDocument/2006/math">
                      <m:r>
                        <a:rPr lang="it-IT" sz="900" b="1" i="1">
                          <a:solidFill>
                            <a:srgbClr val="1B3A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9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B2038AF9-7FDD-68A1-F386-5008FCD013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615" y="4353519"/>
                  <a:ext cx="974235" cy="307776"/>
                </a:xfrm>
                <a:prstGeom prst="rect">
                  <a:avLst/>
                </a:prstGeom>
                <a:blipFill>
                  <a:blip r:embed="rId4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A4A2B94B-B679-85AE-9074-F03BE9E148A1}"/>
                    </a:ext>
                  </a:extLst>
                </p:cNvPr>
                <p:cNvSpPr txBox="1"/>
                <p:nvPr/>
              </p:nvSpPr>
              <p:spPr>
                <a:xfrm>
                  <a:off x="4656242" y="1794500"/>
                  <a:ext cx="974235" cy="307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342900" fontAlgn="b"/>
                  <a:r>
                    <a:rPr lang="it-IT" sz="9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K-Ne 7-&gt;6</a:t>
                  </a:r>
                  <a14:m>
                    <m:oMath xmlns:m="http://schemas.openxmlformats.org/officeDocument/2006/math">
                      <m:r>
                        <a:rPr lang="it-IT" sz="900" b="1" i="1">
                          <a:solidFill>
                            <a:srgbClr val="1B3A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9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A4A2B94B-B679-85AE-9074-F03BE9E148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6242" y="1794500"/>
                  <a:ext cx="974235" cy="307776"/>
                </a:xfrm>
                <a:prstGeom prst="rect">
                  <a:avLst/>
                </a:prstGeom>
                <a:blipFill>
                  <a:blip r:embed="rId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EB1C6800-B698-5080-ED0C-9FD08922BEE6}"/>
                </a:ext>
              </a:extLst>
            </p:cNvPr>
            <p:cNvSpPr txBox="1"/>
            <p:nvPr/>
          </p:nvSpPr>
          <p:spPr>
            <a:xfrm>
              <a:off x="5131227" y="5337057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defTabSz="342900">
                <a:spcBef>
                  <a:spcPts val="53"/>
                </a:spcBef>
              </a:pPr>
              <a:r>
                <a:rPr lang="it-IT" sz="900" spc="-3" dirty="0">
                  <a:solidFill>
                    <a:prstClr val="black"/>
                  </a:solidFill>
                  <a:latin typeface="Calibri"/>
                  <a:cs typeface="Calibri"/>
                </a:rPr>
                <a:t>KC 5-&gt;4</a:t>
              </a:r>
              <a:endParaRPr sz="900" baseline="-250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3B719876-8E56-7664-62E3-7501D690FF76}"/>
                    </a:ext>
                  </a:extLst>
                </p:cNvPr>
                <p:cNvSpPr txBox="1"/>
                <p:nvPr/>
              </p:nvSpPr>
              <p:spPr>
                <a:xfrm>
                  <a:off x="7019536" y="2090936"/>
                  <a:ext cx="974235" cy="307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342900" fontAlgn="b"/>
                  <a:r>
                    <a:rPr lang="it-IT" sz="9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K-Ne 6-&gt;5</a:t>
                  </a:r>
                  <a14:m>
                    <m:oMath xmlns:m="http://schemas.openxmlformats.org/officeDocument/2006/math">
                      <m:r>
                        <a:rPr lang="it-IT" sz="900" b="1" i="1">
                          <a:solidFill>
                            <a:srgbClr val="1B3A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9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3B719876-8E56-7664-62E3-7501D690FF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9536" y="2090936"/>
                  <a:ext cx="974235" cy="307776"/>
                </a:xfrm>
                <a:prstGeom prst="rect">
                  <a:avLst/>
                </a:prstGeom>
                <a:blipFill>
                  <a:blip r:embed="rId6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6740EA2F-8BFB-39AF-D2C5-56078AC9197C}"/>
                    </a:ext>
                  </a:extLst>
                </p:cNvPr>
                <p:cNvSpPr txBox="1"/>
                <p:nvPr/>
              </p:nvSpPr>
              <p:spPr>
                <a:xfrm>
                  <a:off x="1594380" y="5553128"/>
                  <a:ext cx="974235" cy="307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342900" fontAlgn="b"/>
                  <a:r>
                    <a:rPr lang="it-IT" sz="9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K-Ne 9-&gt;8</a:t>
                  </a:r>
                  <a14:m>
                    <m:oMath xmlns:m="http://schemas.openxmlformats.org/officeDocument/2006/math">
                      <m:r>
                        <a:rPr lang="it-IT" sz="900" b="1" i="1">
                          <a:solidFill>
                            <a:srgbClr val="1B3A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9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6740EA2F-8BFB-39AF-D2C5-56078AC91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4380" y="5553128"/>
                  <a:ext cx="974235" cy="307776"/>
                </a:xfrm>
                <a:prstGeom prst="rect">
                  <a:avLst/>
                </a:prstGeom>
                <a:blipFill>
                  <a:blip r:embed="rId7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C971132C-F30F-E8C9-AFCF-0A7601B424B4}"/>
                </a:ext>
              </a:extLst>
            </p:cNvPr>
            <p:cNvSpPr txBox="1"/>
            <p:nvPr/>
          </p:nvSpPr>
          <p:spPr>
            <a:xfrm>
              <a:off x="5277082" y="5761402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defTabSz="342900">
                <a:spcBef>
                  <a:spcPts val="53"/>
                </a:spcBef>
              </a:pPr>
              <a:r>
                <a:rPr lang="it-IT" sz="900" spc="-3" dirty="0" err="1">
                  <a:solidFill>
                    <a:prstClr val="black"/>
                  </a:solidFill>
                  <a:latin typeface="Calibri"/>
                  <a:cs typeface="Calibri"/>
                </a:rPr>
                <a:t>KAl</a:t>
              </a:r>
              <a:r>
                <a:rPr lang="it-IT" sz="900" spc="-3" dirty="0">
                  <a:solidFill>
                    <a:prstClr val="black"/>
                  </a:solidFill>
                  <a:latin typeface="Calibri"/>
                  <a:cs typeface="Calibri"/>
                </a:rPr>
                <a:t> 8-&gt;7</a:t>
              </a:r>
              <a:endParaRPr sz="900" baseline="-250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object 7">
              <a:extLst>
                <a:ext uri="{FF2B5EF4-FFF2-40B4-BE49-F238E27FC236}">
                  <a16:creationId xmlns:a16="http://schemas.microsoft.com/office/drawing/2014/main" id="{632204FF-8234-DC94-50C9-60E4B8872488}"/>
                </a:ext>
              </a:extLst>
            </p:cNvPr>
            <p:cNvSpPr txBox="1"/>
            <p:nvPr/>
          </p:nvSpPr>
          <p:spPr>
            <a:xfrm>
              <a:off x="8043726" y="5548280"/>
              <a:ext cx="739101" cy="378469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defTabSz="342900">
                <a:spcBef>
                  <a:spcPts val="53"/>
                </a:spcBef>
              </a:pPr>
              <a:r>
                <a:rPr lang="it-IT" sz="900" spc="-3" dirty="0" err="1">
                  <a:solidFill>
                    <a:prstClr val="black"/>
                  </a:solidFill>
                  <a:latin typeface="Calibri"/>
                  <a:cs typeface="Calibri"/>
                </a:rPr>
                <a:t>KAl</a:t>
              </a:r>
              <a:r>
                <a:rPr lang="it-IT" sz="900" spc="-3" dirty="0">
                  <a:solidFill>
                    <a:prstClr val="black"/>
                  </a:solidFill>
                  <a:latin typeface="Calibri"/>
                  <a:cs typeface="Calibri"/>
                </a:rPr>
                <a:t> 7-&gt;6</a:t>
              </a:r>
              <a:br>
                <a:rPr lang="it-IT" sz="900" spc="-3" dirty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it-IT" sz="900" spc="-3" dirty="0">
                  <a:solidFill>
                    <a:prstClr val="black"/>
                  </a:solidFill>
                  <a:latin typeface="Calibri"/>
                  <a:cs typeface="Calibri"/>
                </a:rPr>
                <a:t>KC 6-&gt;4 </a:t>
              </a:r>
              <a:endParaRPr sz="900" baseline="-250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97B027FF-2322-06BD-47F3-F4836F53BEFD}"/>
                </a:ext>
              </a:extLst>
            </p:cNvPr>
            <p:cNvSpPr txBox="1"/>
            <p:nvPr/>
          </p:nvSpPr>
          <p:spPr>
            <a:xfrm>
              <a:off x="4842598" y="5098343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defTabSz="342900">
                <a:spcBef>
                  <a:spcPts val="53"/>
                </a:spcBef>
              </a:pPr>
              <a:r>
                <a:rPr lang="it-IT" sz="900" spc="-3" dirty="0">
                  <a:solidFill>
                    <a:prstClr val="black"/>
                  </a:solidFill>
                  <a:latin typeface="Calibri"/>
                  <a:cs typeface="Calibri"/>
                </a:rPr>
                <a:t>KO 6-&gt;5</a:t>
              </a:r>
              <a:endParaRPr sz="900" baseline="-250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6A73EFED-1990-5FFD-3A0F-320234061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0799" y="5283791"/>
              <a:ext cx="0" cy="609229"/>
            </a:xfrm>
            <a:prstGeom prst="line">
              <a:avLst/>
            </a:prstGeom>
            <a:ln w="1270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38F6AB1C-8A66-AE7C-A230-268CB7B8C4AB}"/>
                </a:ext>
              </a:extLst>
            </p:cNvPr>
            <p:cNvSpPr txBox="1"/>
            <p:nvPr/>
          </p:nvSpPr>
          <p:spPr>
            <a:xfrm>
              <a:off x="8886002" y="5766710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defTabSz="342900">
                <a:spcBef>
                  <a:spcPts val="53"/>
                </a:spcBef>
              </a:pPr>
              <a:r>
                <a:rPr lang="it-IT" sz="900" spc="-3" dirty="0">
                  <a:solidFill>
                    <a:prstClr val="black"/>
                  </a:solidFill>
                  <a:latin typeface="Calibri"/>
                  <a:cs typeface="Calibri"/>
                </a:rPr>
                <a:t>KO 5-&gt;4</a:t>
              </a:r>
              <a:endParaRPr sz="900" baseline="-250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D09C99D3-A2E0-D3FF-E3F6-1692C41D5105}"/>
                </a:ext>
              </a:extLst>
            </p:cNvPr>
            <p:cNvSpPr txBox="1"/>
            <p:nvPr/>
          </p:nvSpPr>
          <p:spPr>
            <a:xfrm>
              <a:off x="3361626" y="5732946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 defTabSz="342900">
                <a:spcBef>
                  <a:spcPts val="53"/>
                </a:spcBef>
              </a:pPr>
              <a:r>
                <a:rPr lang="it-IT" sz="900" spc="-3" dirty="0">
                  <a:solidFill>
                    <a:prstClr val="black"/>
                  </a:solidFill>
                  <a:latin typeface="Calibri"/>
                  <a:cs typeface="Calibri"/>
                </a:rPr>
                <a:t>KC 7-&gt;5</a:t>
              </a:r>
              <a:endParaRPr sz="900" baseline="-250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ella 37">
                <a:extLst>
                  <a:ext uri="{FF2B5EF4-FFF2-40B4-BE49-F238E27FC236}">
                    <a16:creationId xmlns:a16="http://schemas.microsoft.com/office/drawing/2014/main" id="{D14AAB03-E5CD-1A99-BF7F-AC7DD7B22D3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68106" y="2034830"/>
              <a:ext cx="2617811" cy="1113611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76416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853644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18646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90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1179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9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</m:oMath>
                          </a14:m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9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1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4206.35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i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10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3.75 (</a:t>
                          </a:r>
                          <a:r>
                            <a:rPr lang="it-IT" sz="110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1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9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8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9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oMath>
                          </a14:m>
                          <a:endParaRPr lang="it-IT" sz="9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6130.86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0.71 (</a:t>
                          </a:r>
                          <a:r>
                            <a:rPr lang="it-IT" sz="11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2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1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1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9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7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9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oMath>
                          </a14:m>
                          <a:endParaRPr lang="it-IT" sz="9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9450.08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i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0.41 (</a:t>
                          </a:r>
                          <a:r>
                            <a:rPr lang="it-IT" sz="11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2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1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1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9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6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9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it-IT" sz="9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1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15673.30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0.52 (</a:t>
                          </a:r>
                          <a:r>
                            <a:rPr lang="it-IT" sz="11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5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1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1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ella 37">
                <a:extLst>
                  <a:ext uri="{FF2B5EF4-FFF2-40B4-BE49-F238E27FC236}">
                    <a16:creationId xmlns:a16="http://schemas.microsoft.com/office/drawing/2014/main" id="{D14AAB03-E5CD-1A99-BF7F-AC7DD7B22D3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68106" y="2034830"/>
              <a:ext cx="2617811" cy="1113611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76416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853644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18646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90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117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794" t="-94286" r="-242857" b="-37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41776" t="-94286" r="-658" b="-37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794" t="-219355" r="-242857" b="-3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41776" t="-219355" r="-658" b="-325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794" t="-330000" r="-242857" b="-2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41776" t="-330000" r="-658" b="-23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3424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794" t="-226316" r="-242857" b="-245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41776" t="-226316" r="-658" b="-245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9" name="Rectangle 2">
            <a:extLst>
              <a:ext uri="{FF2B5EF4-FFF2-40B4-BE49-F238E27FC236}">
                <a16:creationId xmlns:a16="http://schemas.microsoft.com/office/drawing/2014/main" id="{D7DF7203-C205-9E47-1312-54E824C9A7F0}"/>
              </a:ext>
            </a:extLst>
          </p:cNvPr>
          <p:cNvSpPr/>
          <p:nvPr/>
        </p:nvSpPr>
        <p:spPr>
          <a:xfrm>
            <a:off x="6699150" y="3040247"/>
            <a:ext cx="2302154" cy="16033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GB" sz="1650" b="1" dirty="0">
                <a:solidFill>
                  <a:srgbClr val="0809E9"/>
                </a:solidFill>
                <a:latin typeface="Gill Sans MT" panose="020B0502020104020203"/>
                <a:cs typeface="Times New Roman" panose="02020603050405020304" pitchFamily="18" charset="0"/>
              </a:rPr>
              <a:t>Implications on</a:t>
            </a:r>
            <a:br>
              <a:rPr lang="en-GB" sz="1650" b="1" dirty="0">
                <a:solidFill>
                  <a:srgbClr val="160DFF"/>
                </a:solidFill>
                <a:latin typeface="Gill Sans MT" panose="020B0502020104020203"/>
              </a:rPr>
            </a:br>
            <a:r>
              <a:rPr lang="en-GB" sz="1650" b="1" dirty="0">
                <a:solidFill>
                  <a:srgbClr val="160DFF"/>
                </a:solidFill>
                <a:latin typeface="Gill Sans MT" panose="020B0502020104020203"/>
              </a:rPr>
              <a:t>kaon - multinucleon interaction,</a:t>
            </a:r>
          </a:p>
          <a:p>
            <a:pPr algn="ctr" defTabSz="342900"/>
            <a:r>
              <a:rPr lang="en-GB" sz="1650" b="1" dirty="0">
                <a:solidFill>
                  <a:srgbClr val="160DFF"/>
                </a:solidFill>
                <a:latin typeface="Gill Sans MT" panose="020B0502020104020203"/>
              </a:rPr>
              <a:t>Exotic atoms cascade </a:t>
            </a:r>
            <a:br>
              <a:rPr lang="en-GB" sz="1650" b="1" dirty="0">
                <a:solidFill>
                  <a:srgbClr val="160DFF"/>
                </a:solidFill>
                <a:latin typeface="Gill Sans MT" panose="020B0502020104020203"/>
              </a:rPr>
            </a:br>
            <a:r>
              <a:rPr lang="en-GB" sz="1650" b="1" dirty="0">
                <a:solidFill>
                  <a:srgbClr val="160DFF"/>
                </a:solidFill>
                <a:latin typeface="Gill Sans MT" panose="020B0502020104020203"/>
              </a:rPr>
              <a:t>and kaon mass</a:t>
            </a:r>
          </a:p>
          <a:p>
            <a:pPr algn="ctr" defTabSz="342900"/>
            <a:r>
              <a:rPr lang="en-GB" sz="1650" b="1" dirty="0">
                <a:solidFill>
                  <a:srgbClr val="160DFF"/>
                </a:solidFill>
                <a:latin typeface="Gill Sans MT" panose="020B0502020104020203"/>
              </a:rPr>
              <a:t>?Rydberg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3282471E-8EE7-A28A-98B2-39D4B9A78BB8}"/>
                  </a:ext>
                </a:extLst>
              </p:cNvPr>
              <p:cNvSpPr txBox="1"/>
              <p:nvPr/>
            </p:nvSpPr>
            <p:spPr>
              <a:xfrm>
                <a:off x="435895" y="1406346"/>
                <a:ext cx="8198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en-GB" dirty="0">
                    <a:solidFill>
                      <a:srgbClr val="FF0000"/>
                    </a:solidFill>
                    <a:latin typeface="Gill Sans MT" panose="020B0502020104020203"/>
                  </a:rPr>
                  <a:t>First measurement of kaonic neon</a:t>
                </a:r>
                <a:r>
                  <a:rPr lang="en-GB" dirty="0">
                    <a:solidFill>
                      <a:prstClr val="white"/>
                    </a:solidFill>
                    <a:latin typeface="Gill Sans MT" panose="020B0502020104020203"/>
                  </a:rPr>
                  <a:t> X-ray transitions ( record of precision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GB" dirty="0">
                    <a:solidFill>
                      <a:prstClr val="white"/>
                    </a:solidFill>
                    <a:latin typeface="Gill Sans MT" panose="020B0502020104020203"/>
                  </a:rPr>
                  <a:t> eV )</a:t>
                </a:r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3282471E-8EE7-A28A-98B2-39D4B9A78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95" y="1406346"/>
                <a:ext cx="8198951" cy="369332"/>
              </a:xfrm>
              <a:prstGeom prst="rect">
                <a:avLst/>
              </a:prstGeom>
              <a:blipFill>
                <a:blip r:embed="rId9"/>
                <a:stretch>
                  <a:fillRect l="-67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21ED820C-FA55-FADA-3B46-6DCD84A60ABE}"/>
                  </a:ext>
                </a:extLst>
              </p:cNvPr>
              <p:cNvSpPr txBox="1"/>
              <p:nvPr/>
            </p:nvSpPr>
            <p:spPr>
              <a:xfrm>
                <a:off x="1825013" y="5684779"/>
                <a:ext cx="4619628" cy="3000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defTabSz="342900">
                  <a:buClr>
                    <a:srgbClr val="000000"/>
                  </a:buClr>
                </a:pPr>
                <a:r>
                  <a:rPr lang="en-GB" sz="1350" dirty="0">
                    <a:solidFill>
                      <a:srgbClr val="120E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Kaonic Neon Yield analysis on going </a:t>
                </a:r>
                <a14:m>
                  <m:oMath xmlns:m="http://schemas.openxmlformats.org/officeDocument/2006/math">
                    <m:r>
                      <a:rPr lang="en-GB" sz="1350" i="1">
                        <a:solidFill>
                          <a:srgbClr val="120E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GB" sz="1350" dirty="0">
                    <a:solidFill>
                      <a:srgbClr val="120E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paper in preparation</a:t>
                </a:r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21ED820C-FA55-FADA-3B46-6DCD84A60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013" y="5684779"/>
                <a:ext cx="4619628" cy="300082"/>
              </a:xfrm>
              <a:prstGeom prst="rect">
                <a:avLst/>
              </a:prstGeom>
              <a:blipFill>
                <a:blip r:embed="rId10"/>
                <a:stretch>
                  <a:fillRect t="-1923" b="-15385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Segnaposto numero diapositiva 3">
            <a:extLst>
              <a:ext uri="{FF2B5EF4-FFF2-40B4-BE49-F238E27FC236}">
                <a16:creationId xmlns:a16="http://schemas.microsoft.com/office/drawing/2014/main" id="{CF01847E-C3B5-1D2F-46AE-EBB96F6DA067}"/>
              </a:ext>
            </a:extLst>
          </p:cNvPr>
          <p:cNvSpPr txBox="1">
            <a:spLocks/>
          </p:cNvSpPr>
          <p:nvPr/>
        </p:nvSpPr>
        <p:spPr>
          <a:xfrm>
            <a:off x="8354619" y="5601927"/>
            <a:ext cx="78938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fld id="{D57F1E4F-1CFF-5643-939E-217C01CDF565}" type="slidenum">
              <a:rPr lang="en-US" sz="825">
                <a:solidFill>
                  <a:srgbClr val="ED8428"/>
                </a:solidFill>
                <a:latin typeface="Gill Sans MT" panose="020B0502020104020203"/>
              </a:rPr>
              <a:pPr defTabSz="342900"/>
              <a:t>46</a:t>
            </a:fld>
            <a:endParaRPr lang="en-US" sz="825" dirty="0">
              <a:solidFill>
                <a:srgbClr val="ED8428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618998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79E5D0FC-1627-19FD-059A-5205D8078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40" y="2315626"/>
            <a:ext cx="2533853" cy="2532110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8BDC40E-B836-CDA0-93C1-AE12CBE9187C}"/>
                  </a:ext>
                </a:extLst>
              </p:cNvPr>
              <p:cNvSpPr txBox="1"/>
              <p:nvPr/>
            </p:nvSpPr>
            <p:spPr>
              <a:xfrm>
                <a:off x="424383" y="1416404"/>
                <a:ext cx="694642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Kaon mass </a:t>
                </a:r>
                <a:r>
                  <a:rPr lang="en-GB" sz="1650" dirty="0">
                    <a:solidFill>
                      <a:schemeClr val="bg1"/>
                    </a:solidFill>
                  </a:rPr>
                  <a:t>(</a:t>
                </a:r>
                <a:r>
                  <a:rPr lang="it-IT" sz="16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K-Ne </a:t>
                </a:r>
                <a14:m>
                  <m:oMath xmlns:m="http://schemas.openxmlformats.org/officeDocument/2006/math">
                    <m:r>
                      <a:rPr lang="it-IT" sz="165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</m:t>
                    </m:r>
                    <m:r>
                      <a:rPr lang="it-IT" sz="165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it-IT" sz="16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K-Ne </a:t>
                </a:r>
                <a14:m>
                  <m:oMath xmlns:m="http://schemas.openxmlformats.org/officeDocument/2006/math">
                    <m:r>
                      <a:rPr lang="it-IT" sz="165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GB" sz="1650" dirty="0">
                    <a:solidFill>
                      <a:schemeClr val="bg1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a:rPr lang="it-IT" sz="165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493.671</m:t>
                    </m:r>
                    <m:r>
                      <a:rPr lang="it-IT" sz="165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±</m:t>
                    </m:r>
                    <m:r>
                      <a:rPr lang="it-IT" sz="165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0.021 </m:t>
                    </m:r>
                    <m:d>
                      <m:dPr>
                        <m:ctrlPr>
                          <a:rPr lang="it-IT" sz="16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sz="16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stat</m:t>
                        </m:r>
                      </m:e>
                    </m:d>
                    <m:r>
                      <a:rPr lang="it-IT" sz="165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5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GB" sz="1650" dirty="0"/>
                  <a:t> </a:t>
                </a:r>
                <a:br>
                  <a:rPr lang="en-GB" sz="1650" dirty="0"/>
                </a:br>
                <a:r>
                  <a:rPr lang="en-GB" sz="1650" dirty="0">
                    <a:solidFill>
                      <a:schemeClr val="bg1"/>
                    </a:solidFill>
                  </a:rPr>
                  <a:t>(stat. error </a:t>
                </a:r>
                <a14:m>
                  <m:oMath xmlns:m="http://schemas.openxmlformats.org/officeDocument/2006/math">
                    <m:r>
                      <a:rPr lang="en-GB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15 </m:t>
                    </m:r>
                  </m:oMath>
                </a14:m>
                <a:r>
                  <a:rPr lang="en-GB" sz="1650" dirty="0">
                    <a:solidFill>
                      <a:schemeClr val="bg1"/>
                    </a:solidFill>
                  </a:rPr>
                  <a:t>keV including the </a:t>
                </a:r>
                <a:r>
                  <a:rPr lang="it-IT" sz="16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K-Ne </a:t>
                </a:r>
                <a14:m>
                  <m:oMath xmlns:m="http://schemas.openxmlformats.org/officeDocument/2006/math">
                    <m:r>
                      <a:rPr lang="it-IT" sz="165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GB" sz="1650" dirty="0">
                    <a:solidFill>
                      <a:schemeClr val="bg1"/>
                    </a:solidFill>
                  </a:rPr>
                  <a:t> )</a:t>
                </a:r>
                <a:endParaRPr lang="en-GB" sz="1650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8BDC40E-B836-CDA0-93C1-AE12CBE91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83" y="1416404"/>
                <a:ext cx="6946425" cy="623248"/>
              </a:xfrm>
              <a:prstGeom prst="rect">
                <a:avLst/>
              </a:prstGeom>
              <a:blipFill>
                <a:blip r:embed="rId3"/>
                <a:stretch>
                  <a:fillRect l="-790" t="-4854" b="-116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bject 4">
            <a:extLst>
              <a:ext uri="{FF2B5EF4-FFF2-40B4-BE49-F238E27FC236}">
                <a16:creationId xmlns:a16="http://schemas.microsoft.com/office/drawing/2014/main" id="{25EDEE26-2F2A-823C-9BE1-CEE7A2AA2D49}"/>
              </a:ext>
            </a:extLst>
          </p:cNvPr>
          <p:cNvSpPr txBox="1"/>
          <p:nvPr/>
        </p:nvSpPr>
        <p:spPr>
          <a:xfrm>
            <a:off x="337961" y="807818"/>
            <a:ext cx="9099033" cy="39962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-357">
              <a:spcBef>
                <a:spcPts val="56"/>
              </a:spcBef>
            </a:pPr>
            <a:r>
              <a:rPr lang="en-GB" sz="2550" b="1" spc="-3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(charged) Kaon mass puzzle and kaonic Neon </a:t>
            </a:r>
            <a:endParaRPr lang="en-GB" sz="2550" b="1" spc="-3" dirty="0">
              <a:solidFill>
                <a:srgbClr val="FF901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627C33B-BCD0-ECC6-97D8-A550DFABB45D}"/>
              </a:ext>
            </a:extLst>
          </p:cNvPr>
          <p:cNvSpPr txBox="1"/>
          <p:nvPr/>
        </p:nvSpPr>
        <p:spPr>
          <a:xfrm>
            <a:off x="111250" y="2283630"/>
            <a:ext cx="2103068" cy="3231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 mass discrepancy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86B5793-371D-0BE3-E8AF-4A10BDF5DC7F}"/>
              </a:ext>
            </a:extLst>
          </p:cNvPr>
          <p:cNvSpPr txBox="1"/>
          <p:nvPr/>
        </p:nvSpPr>
        <p:spPr>
          <a:xfrm>
            <a:off x="103462" y="2646066"/>
            <a:ext cx="21030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kaonic Neon measurement to determine the K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(K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) mass</a:t>
            </a:r>
          </a:p>
        </p:txBody>
      </p:sp>
      <p:sp>
        <p:nvSpPr>
          <p:cNvPr id="40" name="Freccia giù 39">
            <a:extLst>
              <a:ext uri="{FF2B5EF4-FFF2-40B4-BE49-F238E27FC236}">
                <a16:creationId xmlns:a16="http://schemas.microsoft.com/office/drawing/2014/main" id="{1681B092-03AB-59AB-063B-1F681273736A}"/>
              </a:ext>
            </a:extLst>
          </p:cNvPr>
          <p:cNvSpPr/>
          <p:nvPr/>
        </p:nvSpPr>
        <p:spPr>
          <a:xfrm>
            <a:off x="1092295" y="3350748"/>
            <a:ext cx="125400" cy="3283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5106B0E-2281-CFF0-A4D8-716071783F99}"/>
              </a:ext>
            </a:extLst>
          </p:cNvPr>
          <p:cNvSpPr txBox="1"/>
          <p:nvPr/>
        </p:nvSpPr>
        <p:spPr>
          <a:xfrm>
            <a:off x="103462" y="3679072"/>
            <a:ext cx="21525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Less systematic uncertainty with respect to DENISOV 91 and GALL 88 measurements, thanks to the use of a low Z gas (Ne) target</a:t>
            </a:r>
            <a:b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Freccia giù 41">
            <a:extLst>
              <a:ext uri="{FF2B5EF4-FFF2-40B4-BE49-F238E27FC236}">
                <a16:creationId xmlns:a16="http://schemas.microsoft.com/office/drawing/2014/main" id="{64ED0929-01A1-1F26-125C-EB41B901959D}"/>
              </a:ext>
            </a:extLst>
          </p:cNvPr>
          <p:cNvSpPr/>
          <p:nvPr/>
        </p:nvSpPr>
        <p:spPr>
          <a:xfrm>
            <a:off x="1092295" y="4813359"/>
            <a:ext cx="125400" cy="3283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06F2ECE-B82A-A29E-9E49-D61A6B2CBC24}"/>
              </a:ext>
            </a:extLst>
          </p:cNvPr>
          <p:cNvSpPr txBox="1"/>
          <p:nvPr/>
        </p:nvSpPr>
        <p:spPr>
          <a:xfrm>
            <a:off x="191314" y="5188244"/>
            <a:ext cx="19018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It could solve the kaon mass discrepancy issue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2DA74974-E686-27D1-E690-6E69BABAE215}"/>
              </a:ext>
            </a:extLst>
          </p:cNvPr>
          <p:cNvSpPr/>
          <p:nvPr/>
        </p:nvSpPr>
        <p:spPr>
          <a:xfrm>
            <a:off x="3353823" y="2646029"/>
            <a:ext cx="1371600" cy="6386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A57575E-738E-0848-52E0-7ABBCA11E5CC}"/>
              </a:ext>
            </a:extLst>
          </p:cNvPr>
          <p:cNvSpPr txBox="1"/>
          <p:nvPr/>
        </p:nvSpPr>
        <p:spPr>
          <a:xfrm>
            <a:off x="3350689" y="2726736"/>
            <a:ext cx="136481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050" dirty="0" err="1">
                <a:latin typeface="CMSS10"/>
              </a:rPr>
              <a:t>Particle</a:t>
            </a:r>
            <a:r>
              <a:rPr lang="it-IT" sz="1050" dirty="0">
                <a:latin typeface="CMSS10"/>
              </a:rPr>
              <a:t> Data Group, </a:t>
            </a:r>
            <a:r>
              <a:rPr lang="it-IT" sz="1050" dirty="0">
                <a:latin typeface="CMBX7"/>
              </a:rPr>
              <a:t>2020</a:t>
            </a:r>
            <a:r>
              <a:rPr lang="it-IT" sz="1050" dirty="0">
                <a:latin typeface="CMSS10"/>
              </a:rPr>
              <a:t>, 083C01 (2020)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31D1B93-743E-06F1-53A7-02FFD4E04F3A}"/>
              </a:ext>
            </a:extLst>
          </p:cNvPr>
          <p:cNvGrpSpPr/>
          <p:nvPr/>
        </p:nvGrpSpPr>
        <p:grpSpPr>
          <a:xfrm>
            <a:off x="4402476" y="5084535"/>
            <a:ext cx="4679968" cy="1501915"/>
            <a:chOff x="5471417" y="4593234"/>
            <a:chExt cx="6239957" cy="200255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ABC0DB5-4837-04C1-BA01-1F4A1B2CD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417" y="4593234"/>
              <a:ext cx="6239957" cy="2002553"/>
            </a:xfrm>
            <a:prstGeom prst="rect">
              <a:avLst/>
            </a:prstGeom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20F8E08A-60E6-2B1D-A726-0A01F890EE80}"/>
                </a:ext>
              </a:extLst>
            </p:cNvPr>
            <p:cNvSpPr/>
            <p:nvPr/>
          </p:nvSpPr>
          <p:spPr>
            <a:xfrm>
              <a:off x="5471417" y="5384788"/>
              <a:ext cx="5755498" cy="1991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BCCCB872-EC9D-50C1-0C4E-89672729EA02}"/>
                </a:ext>
              </a:extLst>
            </p:cNvPr>
            <p:cNvSpPr/>
            <p:nvPr/>
          </p:nvSpPr>
          <p:spPr>
            <a:xfrm>
              <a:off x="5471417" y="5600007"/>
              <a:ext cx="5755498" cy="1991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" name="Freccia giù 1">
            <a:extLst>
              <a:ext uri="{FF2B5EF4-FFF2-40B4-BE49-F238E27FC236}">
                <a16:creationId xmlns:a16="http://schemas.microsoft.com/office/drawing/2014/main" id="{FEB0D7EC-65E8-D652-A61B-40D8B8033D99}"/>
              </a:ext>
            </a:extLst>
          </p:cNvPr>
          <p:cNvSpPr/>
          <p:nvPr/>
        </p:nvSpPr>
        <p:spPr>
          <a:xfrm rot="16200000">
            <a:off x="2090702" y="5266456"/>
            <a:ext cx="125400" cy="3283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D16202-032A-8B65-97A3-3B61E333903B}"/>
              </a:ext>
            </a:extLst>
          </p:cNvPr>
          <p:cNvSpPr txBox="1"/>
          <p:nvPr/>
        </p:nvSpPr>
        <p:spPr>
          <a:xfrm>
            <a:off x="2317564" y="4907045"/>
            <a:ext cx="186324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Impact on the charmonium spectrum and on all processes in which charged kaons are involved</a:t>
            </a: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CE04CA5F-8425-AF02-2501-AEF5283151F3}"/>
              </a:ext>
            </a:extLst>
          </p:cNvPr>
          <p:cNvGrpSpPr/>
          <p:nvPr/>
        </p:nvGrpSpPr>
        <p:grpSpPr>
          <a:xfrm>
            <a:off x="5156140" y="1783305"/>
            <a:ext cx="3563477" cy="2688129"/>
            <a:chOff x="6874854" y="1234740"/>
            <a:chExt cx="4751302" cy="3584171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5C0B9E48-A749-B3B8-AD82-2EB47E3EE239}"/>
                </a:ext>
              </a:extLst>
            </p:cNvPr>
            <p:cNvSpPr/>
            <p:nvPr/>
          </p:nvSpPr>
          <p:spPr>
            <a:xfrm>
              <a:off x="6874854" y="1234740"/>
              <a:ext cx="4694739" cy="3287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510F65B9-8EEC-88A5-35B2-317BBC46C717}"/>
                </a:ext>
              </a:extLst>
            </p:cNvPr>
            <p:cNvGrpSpPr/>
            <p:nvPr/>
          </p:nvGrpSpPr>
          <p:grpSpPr>
            <a:xfrm>
              <a:off x="6959731" y="1257897"/>
              <a:ext cx="4666425" cy="3561014"/>
              <a:chOff x="6550215" y="1242958"/>
              <a:chExt cx="4666425" cy="3561014"/>
            </a:xfrm>
            <a:effectLst>
              <a:outerShdw blurRad="50800" dist="50800" dir="5400000" algn="ctr" rotWithShape="0">
                <a:schemeClr val="bg1"/>
              </a:outerShdw>
            </a:effectLst>
          </p:grpSpPr>
          <p:grpSp>
            <p:nvGrpSpPr>
              <p:cNvPr id="53" name="Gruppo 52">
                <a:extLst>
                  <a:ext uri="{FF2B5EF4-FFF2-40B4-BE49-F238E27FC236}">
                    <a16:creationId xmlns:a16="http://schemas.microsoft.com/office/drawing/2014/main" id="{0BF1D58A-6B44-B12F-0EDD-F1A36D47E6FB}"/>
                  </a:ext>
                </a:extLst>
              </p:cNvPr>
              <p:cNvGrpSpPr/>
              <p:nvPr/>
            </p:nvGrpSpPr>
            <p:grpSpPr>
              <a:xfrm>
                <a:off x="6550215" y="1242958"/>
                <a:ext cx="4445000" cy="3022600"/>
                <a:chOff x="4370532" y="1456980"/>
                <a:chExt cx="4445000" cy="3022600"/>
              </a:xfrm>
            </p:grpSpPr>
            <p:grpSp>
              <p:nvGrpSpPr>
                <p:cNvPr id="55" name="Gruppo 54">
                  <a:extLst>
                    <a:ext uri="{FF2B5EF4-FFF2-40B4-BE49-F238E27FC236}">
                      <a16:creationId xmlns:a16="http://schemas.microsoft.com/office/drawing/2014/main" id="{6F3D18C9-97A0-094A-730D-98974D5DF347}"/>
                    </a:ext>
                  </a:extLst>
                </p:cNvPr>
                <p:cNvGrpSpPr/>
                <p:nvPr/>
              </p:nvGrpSpPr>
              <p:grpSpPr>
                <a:xfrm>
                  <a:off x="4370532" y="1456980"/>
                  <a:ext cx="4445000" cy="3022600"/>
                  <a:chOff x="950192" y="1308262"/>
                  <a:chExt cx="4445000" cy="3022600"/>
                </a:xfrm>
              </p:grpSpPr>
              <p:grpSp>
                <p:nvGrpSpPr>
                  <p:cNvPr id="60" name="Gruppo 59">
                    <a:extLst>
                      <a:ext uri="{FF2B5EF4-FFF2-40B4-BE49-F238E27FC236}">
                        <a16:creationId xmlns:a16="http://schemas.microsoft.com/office/drawing/2014/main" id="{B05AADC2-E0A6-0B42-46D3-1B659CA7528D}"/>
                      </a:ext>
                    </a:extLst>
                  </p:cNvPr>
                  <p:cNvGrpSpPr/>
                  <p:nvPr/>
                </p:nvGrpSpPr>
                <p:grpSpPr>
                  <a:xfrm>
                    <a:off x="950192" y="1308262"/>
                    <a:ext cx="4445000" cy="3022600"/>
                    <a:chOff x="4540716" y="1456980"/>
                    <a:chExt cx="4445000" cy="3022600"/>
                  </a:xfrm>
                </p:grpSpPr>
                <p:pic>
                  <p:nvPicPr>
                    <p:cNvPr id="64" name="Immagine 63">
                      <a:extLst>
                        <a:ext uri="{FF2B5EF4-FFF2-40B4-BE49-F238E27FC236}">
                          <a16:creationId xmlns:a16="http://schemas.microsoft.com/office/drawing/2014/main" id="{1476470F-259B-37E1-0F69-B3F9E83904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540716" y="1456980"/>
                      <a:ext cx="4445000" cy="30226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5" name="Rettangolo 64">
                      <a:extLst>
                        <a:ext uri="{FF2B5EF4-FFF2-40B4-BE49-F238E27FC236}">
                          <a16:creationId xmlns:a16="http://schemas.microsoft.com/office/drawing/2014/main" id="{191E928F-56F3-0501-3509-8A2891B70C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1009" y="1470334"/>
                      <a:ext cx="156815" cy="2831241"/>
                    </a:xfrm>
                    <a:prstGeom prst="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350" dirty="0"/>
                    </a:p>
                  </p:txBody>
                </p:sp>
              </p:grpSp>
              <p:sp>
                <p:nvSpPr>
                  <p:cNvPr id="61" name="CasellaDiTesto 60">
                    <a:extLst>
                      <a:ext uri="{FF2B5EF4-FFF2-40B4-BE49-F238E27FC236}">
                        <a16:creationId xmlns:a16="http://schemas.microsoft.com/office/drawing/2014/main" id="{5AC311F7-7C81-8A6B-E8AF-784223A39E18}"/>
                      </a:ext>
                    </a:extLst>
                  </p:cNvPr>
                  <p:cNvSpPr txBox="1"/>
                  <p:nvPr/>
                </p:nvSpPr>
                <p:spPr>
                  <a:xfrm>
                    <a:off x="3840521" y="1389954"/>
                    <a:ext cx="1376855" cy="3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050" dirty="0"/>
                      <a:t>DENISOV 91</a:t>
                    </a:r>
                  </a:p>
                </p:txBody>
              </p:sp>
              <p:sp>
                <p:nvSpPr>
                  <p:cNvPr id="62" name="CasellaDiTesto 61">
                    <a:extLst>
                      <a:ext uri="{FF2B5EF4-FFF2-40B4-BE49-F238E27FC236}">
                        <a16:creationId xmlns:a16="http://schemas.microsoft.com/office/drawing/2014/main" id="{FA41AD26-91F7-2DC1-A8B9-4B4C1F1ADFE8}"/>
                      </a:ext>
                    </a:extLst>
                  </p:cNvPr>
                  <p:cNvSpPr txBox="1"/>
                  <p:nvPr/>
                </p:nvSpPr>
                <p:spPr>
                  <a:xfrm>
                    <a:off x="2484264" y="1389953"/>
                    <a:ext cx="1376855" cy="3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050" dirty="0"/>
                      <a:t>GALL 88</a:t>
                    </a:r>
                  </a:p>
                </p:txBody>
              </p:sp>
              <p:sp>
                <p:nvSpPr>
                  <p:cNvPr id="63" name="CasellaDiTesto 62">
                    <a:extLst>
                      <a:ext uri="{FF2B5EF4-FFF2-40B4-BE49-F238E27FC236}">
                        <a16:creationId xmlns:a16="http://schemas.microsoft.com/office/drawing/2014/main" id="{3BDB4C9D-7D9A-E845-3B35-F10BDE2C9A40}"/>
                      </a:ext>
                    </a:extLst>
                  </p:cNvPr>
                  <p:cNvSpPr txBox="1"/>
                  <p:nvPr/>
                </p:nvSpPr>
                <p:spPr>
                  <a:xfrm>
                    <a:off x="3109327" y="1731885"/>
                    <a:ext cx="1376855" cy="3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050" dirty="0">
                        <a:solidFill>
                          <a:srgbClr val="FF0000"/>
                        </a:solidFill>
                      </a:rPr>
                      <a:t>SIDDHARTA-2</a:t>
                    </a:r>
                  </a:p>
                </p:txBody>
              </p:sp>
            </p:grpSp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2FDF5842-E231-AC3D-D6FE-E22DF00D3B9B}"/>
                    </a:ext>
                  </a:extLst>
                </p:cNvPr>
                <p:cNvSpPr txBox="1"/>
                <p:nvPr/>
              </p:nvSpPr>
              <p:spPr>
                <a:xfrm>
                  <a:off x="6077588" y="3275111"/>
                  <a:ext cx="137685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LUM 81</a:t>
                  </a:r>
                </a:p>
              </p:txBody>
            </p:sp>
            <p:sp>
              <p:nvSpPr>
                <p:cNvPr id="57" name="CasellaDiTesto 56">
                  <a:extLst>
                    <a:ext uri="{FF2B5EF4-FFF2-40B4-BE49-F238E27FC236}">
                      <a16:creationId xmlns:a16="http://schemas.microsoft.com/office/drawing/2014/main" id="{B2395FD3-BB90-6D5A-A1D0-921422ED49B8}"/>
                    </a:ext>
                  </a:extLst>
                </p:cNvPr>
                <p:cNvSpPr txBox="1"/>
                <p:nvPr/>
              </p:nvSpPr>
              <p:spPr>
                <a:xfrm>
                  <a:off x="6593031" y="2938607"/>
                  <a:ext cx="137685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BARKOV 79</a:t>
                  </a:r>
                </a:p>
              </p:txBody>
            </p:sp>
            <p:sp>
              <p:nvSpPr>
                <p:cNvPr id="58" name="CasellaDiTesto 57">
                  <a:extLst>
                    <a:ext uri="{FF2B5EF4-FFF2-40B4-BE49-F238E27FC236}">
                      <a16:creationId xmlns:a16="http://schemas.microsoft.com/office/drawing/2014/main" id="{0635A154-422D-8AD3-7EB0-9E8F526E023F}"/>
                    </a:ext>
                  </a:extLst>
                </p:cNvPr>
                <p:cNvSpPr txBox="1"/>
                <p:nvPr/>
              </p:nvSpPr>
              <p:spPr>
                <a:xfrm>
                  <a:off x="6077587" y="2581131"/>
                  <a:ext cx="137685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/>
                    <a:t>CHENG 75</a:t>
                  </a:r>
                </a:p>
              </p:txBody>
            </p:sp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4FDF8F2F-D9E4-83DE-649C-483D2C2105AC}"/>
                    </a:ext>
                  </a:extLst>
                </p:cNvPr>
                <p:cNvSpPr txBox="1"/>
                <p:nvPr/>
              </p:nvSpPr>
              <p:spPr>
                <a:xfrm>
                  <a:off x="6992120" y="2253003"/>
                  <a:ext cx="1484005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BACKENSTO 73</a:t>
                  </a:r>
                </a:p>
              </p:txBody>
            </p:sp>
          </p:grpSp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8098E561-43F3-8444-FBDF-388953BAD1C4}"/>
                  </a:ext>
                </a:extLst>
              </p:cNvPr>
              <p:cNvSpPr txBox="1"/>
              <p:nvPr/>
            </p:nvSpPr>
            <p:spPr>
              <a:xfrm>
                <a:off x="9391803" y="4126864"/>
                <a:ext cx="182483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dirty="0"/>
                  <a:t>Kaon mass [MeV] </a:t>
                </a:r>
              </a:p>
            </p:txBody>
          </p:sp>
        </p:grpSp>
      </p:grp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8977D02-D6F1-1F99-6607-35D397CF6035}"/>
              </a:ext>
            </a:extLst>
          </p:cNvPr>
          <p:cNvSpPr txBox="1"/>
          <p:nvPr/>
        </p:nvSpPr>
        <p:spPr>
          <a:xfrm>
            <a:off x="5177376" y="2141717"/>
            <a:ext cx="13439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79A2C5-5235-982F-6221-1A8570F6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2504" y="5684400"/>
            <a:ext cx="789381" cy="273844"/>
          </a:xfrm>
        </p:spPr>
        <p:txBody>
          <a:bodyPr/>
          <a:lstStyle/>
          <a:p>
            <a:fld id="{D57F1E4F-1CFF-5643-939E-217C01CDF565}" type="slidenum">
              <a:rPr lang="en-US" sz="825"/>
              <a:pPr/>
              <a:t>47</a:t>
            </a:fld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3783091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lorin\Desktop\63_SCLNF\setu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r="22831" b="7374"/>
          <a:stretch/>
        </p:blipFill>
        <p:spPr bwMode="auto">
          <a:xfrm>
            <a:off x="1939552" y="64917"/>
            <a:ext cx="5728791" cy="67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13285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status</a:t>
            </a:r>
          </a:p>
        </p:txBody>
      </p:sp>
    </p:spTree>
    <p:extLst>
      <p:ext uri="{BB962C8B-B14F-4D97-AF65-F5344CB8AC3E}">
        <p14:creationId xmlns:p14="http://schemas.microsoft.com/office/powerpoint/2010/main" val="3185760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23F720-88C2-0227-9666-053EA4C2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9508" y="5635102"/>
            <a:ext cx="789381" cy="273844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srgbClr val="ED8428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ED8428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17A6DF0-0A5F-7155-7A5F-232CAB746E2F}"/>
              </a:ext>
            </a:extLst>
          </p:cNvPr>
          <p:cNvGrpSpPr/>
          <p:nvPr/>
        </p:nvGrpSpPr>
        <p:grpSpPr>
          <a:xfrm>
            <a:off x="4031166" y="2470218"/>
            <a:ext cx="4912126" cy="3227484"/>
            <a:chOff x="4730707" y="2995729"/>
            <a:chExt cx="5368448" cy="3277216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2FE7D641-113A-CAE9-5EC2-E0C9D5DB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0707" y="2995729"/>
              <a:ext cx="5368448" cy="3277216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9059824-A114-48F1-2445-76EF348618AE}"/>
                </a:ext>
              </a:extLst>
            </p:cNvPr>
            <p:cNvSpPr txBox="1"/>
            <p:nvPr/>
          </p:nvSpPr>
          <p:spPr>
            <a:xfrm>
              <a:off x="5433993" y="3176552"/>
              <a:ext cx="1392899" cy="304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Preliminary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3B8BE3-C408-4A6E-85ED-ECFC6A43CB8E}"/>
              </a:ext>
            </a:extLst>
          </p:cNvPr>
          <p:cNvSpPr txBox="1"/>
          <p:nvPr/>
        </p:nvSpPr>
        <p:spPr>
          <a:xfrm>
            <a:off x="376772" y="1434958"/>
            <a:ext cx="5241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Integrated luminosity: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109.38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pb</a:t>
            </a:r>
            <a:r>
              <a:rPr kumimoji="0" lang="en-GB" sz="16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-1</a:t>
            </a:r>
            <a:r>
              <a:rPr kumimoji="0" lang="en-GB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( June – July 2023)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AF16BE41-B7D1-A937-6986-20E82548F287}"/>
              </a:ext>
            </a:extLst>
          </p:cNvPr>
          <p:cNvSpPr txBox="1"/>
          <p:nvPr/>
        </p:nvSpPr>
        <p:spPr>
          <a:xfrm>
            <a:off x="344754" y="677733"/>
            <a:ext cx="8401214" cy="39962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lvl="0" indent="-357" algn="l" defTabSz="342900" rtl="0" eaLnBrk="1" fontAlgn="auto" latinLnBrk="0" hangingPunct="1">
              <a:lnSpc>
                <a:spcPct val="100000"/>
              </a:lnSpc>
              <a:spcBef>
                <a:spcPts val="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50" b="1" i="0" u="none" strike="noStrike" kern="1200" cap="none" spc="-3" normalizeH="0" baseline="0" noProof="0" dirty="0">
                <a:ln>
                  <a:noFill/>
                </a:ln>
                <a:solidFill>
                  <a:srgbClr val="FF90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Kaonic Lead Measurement </a:t>
            </a:r>
            <a:r>
              <a:rPr kumimoji="0" lang="en-GB" sz="1650" b="1" i="0" u="none" strike="noStrike" kern="1200" cap="none" spc="-3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(Zagreb Uni)</a:t>
            </a:r>
            <a:endParaRPr kumimoji="0" lang="en-GB" sz="2550" b="1" i="0" u="none" strike="noStrike" kern="1200" cap="none" spc="-3" normalizeH="0" baseline="0" noProof="0" dirty="0">
              <a:ln>
                <a:noFill/>
              </a:ln>
              <a:solidFill>
                <a:srgbClr val="FF901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571F26-C43A-E07D-AFCE-34F3AAD4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08" y="2470218"/>
            <a:ext cx="4072997" cy="33780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/>
              <a:t>Preliminary analysis of June-July 2023 data </a:t>
            </a:r>
            <a:r>
              <a:rPr lang="en-US" sz="1500" dirty="0">
                <a:solidFill>
                  <a:srgbClr val="120EFF"/>
                </a:solidFill>
              </a:rPr>
              <a:t>(D.. </a:t>
            </a:r>
            <a:r>
              <a:rPr lang="en-US" sz="1500" dirty="0" err="1">
                <a:solidFill>
                  <a:srgbClr val="120EFF"/>
                </a:solidFill>
              </a:rPr>
              <a:t>Bosnar</a:t>
            </a:r>
            <a:r>
              <a:rPr lang="en-US" sz="1500" dirty="0">
                <a:solidFill>
                  <a:srgbClr val="120EFF"/>
                </a:solidFill>
              </a:rPr>
              <a:t> and I. </a:t>
            </a:r>
            <a:r>
              <a:rPr lang="en-US" sz="1500" dirty="0" err="1">
                <a:solidFill>
                  <a:srgbClr val="120EFF"/>
                </a:solidFill>
              </a:rPr>
              <a:t>Friščić</a:t>
            </a:r>
            <a:r>
              <a:rPr lang="en-US" sz="1500" dirty="0">
                <a:solidFill>
                  <a:srgbClr val="120EFF"/>
                </a:solidFill>
              </a:rPr>
              <a:t>)</a:t>
            </a:r>
            <a:r>
              <a:rPr lang="en-US" sz="1500" dirty="0"/>
              <a:t> :</a:t>
            </a:r>
          </a:p>
          <a:p>
            <a:pPr marL="0" indent="0">
              <a:buNone/>
            </a:pPr>
            <a:r>
              <a:rPr lang="en-US" sz="1500" dirty="0"/>
              <a:t>Gaus+linear function was fitted for each peak:</a:t>
            </a:r>
          </a:p>
          <a:p>
            <a:r>
              <a:rPr lang="en-US" sz="1500" dirty="0"/>
              <a:t>       (10 -&gt; 9) : 906 events in peak, </a:t>
            </a:r>
          </a:p>
          <a:p>
            <a:pPr marL="0" indent="0">
              <a:buNone/>
            </a:pPr>
            <a:r>
              <a:rPr lang="en-US" sz="1500" dirty="0"/>
              <a:t>                             position 209.191 ± 0.171 keV</a:t>
            </a:r>
          </a:p>
          <a:p>
            <a:r>
              <a:rPr lang="en-US" sz="1500" dirty="0"/>
              <a:t>       (9 -&gt; 8) : 947 events in peak,</a:t>
            </a:r>
          </a:p>
          <a:p>
            <a:pPr marL="0" indent="0">
              <a:buNone/>
            </a:pPr>
            <a:r>
              <a:rPr lang="en-US" sz="1500" dirty="0"/>
              <a:t>                           position 292.939 ± 0.134 keV</a:t>
            </a:r>
          </a:p>
          <a:p>
            <a:r>
              <a:rPr lang="en-US" sz="1500" dirty="0"/>
              <a:t>       (8 -&gt; 7) : 943 events in peak, </a:t>
            </a:r>
          </a:p>
          <a:p>
            <a:pPr marL="0" indent="0">
              <a:buNone/>
            </a:pPr>
            <a:r>
              <a:rPr lang="en-US" sz="1500" dirty="0"/>
              <a:t>                           position 427.200 ± 0.152 keV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Optimization and detailed analysis is in progress-&gt; towards a publication 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765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">
            <a:extLst>
              <a:ext uri="{FF2B5EF4-FFF2-40B4-BE49-F238E27FC236}">
                <a16:creationId xmlns:a16="http://schemas.microsoft.com/office/drawing/2014/main" id="{5822FC55-8082-432B-9A32-2A609F94CC3D}"/>
              </a:ext>
            </a:extLst>
          </p:cNvPr>
          <p:cNvSpPr/>
          <p:nvPr/>
        </p:nvSpPr>
        <p:spPr>
          <a:xfrm>
            <a:off x="281354" y="474785"/>
            <a:ext cx="8932985" cy="71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62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Part of the SIDDHARTA-2 collaboration</a:t>
            </a:r>
            <a:endParaRPr kumimoji="0" lang="it-IT" sz="4062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62B37-FAB4-4193-97E2-378A4354BD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1" y="1649482"/>
            <a:ext cx="9068799" cy="485828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7C71429-E51B-CA41-A45C-E7ECDF97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FC477-0A05-4F3E-8EE9-E015C9089D56}" type="slidenum">
              <a:rPr kumimoji="0" lang="en-US" sz="923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23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4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5563" y="4545769"/>
            <a:ext cx="250068" cy="2757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/>
            <a:fld id="{86CB4B4D-7CA3-9044-876B-883B54F8677D}" type="slidenum">
              <a:rPr kern="0"/>
              <a:pPr defTabSz="410751" hangingPunct="0"/>
              <a:t>50</a:t>
            </a:fld>
            <a:endParaRPr kern="0"/>
          </a:p>
        </p:txBody>
      </p:sp>
      <p:pic>
        <p:nvPicPr>
          <p:cNvPr id="807" name="Immagine 1" descr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7" y="-20670"/>
            <a:ext cx="9611513" cy="6991876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CasellaDiTesto 2"/>
          <p:cNvSpPr txBox="1"/>
          <p:nvPr/>
        </p:nvSpPr>
        <p:spPr>
          <a:xfrm>
            <a:off x="1032403" y="0"/>
            <a:ext cx="4140863" cy="1390573"/>
          </a:xfrm>
          <a:prstGeom prst="rect">
            <a:avLst/>
          </a:prstGeom>
          <a:solidFill>
            <a:srgbClr val="FFFFFF">
              <a:alpha val="52999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/>
          <a:p>
            <a:pPr algn="ctr" defTabSz="321457" hangingPunct="0">
              <a:defRPr sz="4000" b="1" i="0" spc="0">
                <a:solidFill>
                  <a:srgbClr val="FF901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12" b="1" kern="0" dirty="0">
                <a:solidFill>
                  <a:srgbClr val="FF901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  <a:sym typeface="Times New Roman"/>
              </a:rPr>
              <a:t>SIDDHARTA-2 </a:t>
            </a:r>
            <a:br>
              <a:rPr sz="2812" b="1" kern="0" dirty="0">
                <a:solidFill>
                  <a:srgbClr val="FF901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  <a:sym typeface="Times New Roman"/>
              </a:rPr>
            </a:br>
            <a:r>
              <a:rPr sz="2812" b="1" kern="0" dirty="0">
                <a:solidFill>
                  <a:srgbClr val="FF901C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  <a:sym typeface="Times New Roman"/>
              </a:rPr>
              <a:t>the kaonic deuterium measurement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1">
            <a:extLst>
              <a:ext uri="{FF2B5EF4-FFF2-40B4-BE49-F238E27FC236}">
                <a16:creationId xmlns:a16="http://schemas.microsoft.com/office/drawing/2014/main" id="{C62939B5-8730-D8EB-FD42-D77B40439375}"/>
              </a:ext>
            </a:extLst>
          </p:cNvPr>
          <p:cNvSpPr txBox="1"/>
          <p:nvPr/>
        </p:nvSpPr>
        <p:spPr>
          <a:xfrm>
            <a:off x="877341" y="3767"/>
            <a:ext cx="7402022" cy="70788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SIDDHARTA-2  K-d measurement</a:t>
            </a:r>
          </a:p>
        </p:txBody>
      </p:sp>
      <p:grpSp>
        <p:nvGrpSpPr>
          <p:cNvPr id="12" name="Picture 2">
            <a:extLst>
              <a:ext uri="{FF2B5EF4-FFF2-40B4-BE49-F238E27FC236}">
                <a16:creationId xmlns:a16="http://schemas.microsoft.com/office/drawing/2014/main" id="{5DFE1DF5-4B99-7C27-98E8-28E94945DC47}"/>
              </a:ext>
            </a:extLst>
          </p:cNvPr>
          <p:cNvGrpSpPr>
            <a:grpSpLocks/>
          </p:cNvGrpSpPr>
          <p:nvPr/>
        </p:nvGrpSpPr>
        <p:grpSpPr bwMode="auto">
          <a:xfrm>
            <a:off x="4095750" y="1417139"/>
            <a:ext cx="4943475" cy="4467225"/>
            <a:chOff x="0" y="0"/>
            <a:chExt cx="4943596" cy="4467061"/>
          </a:xfrm>
        </p:grpSpPr>
        <p:pic>
          <p:nvPicPr>
            <p:cNvPr id="13" name="Picture 2" descr="Picture 2">
              <a:extLst>
                <a:ext uri="{FF2B5EF4-FFF2-40B4-BE49-F238E27FC236}">
                  <a16:creationId xmlns:a16="http://schemas.microsoft.com/office/drawing/2014/main" id="{2FBCD4F6-51D3-D2A4-37DC-43A8C4D01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" y="101600"/>
              <a:ext cx="4727698" cy="412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Picture 2">
              <a:extLst>
                <a:ext uri="{FF2B5EF4-FFF2-40B4-BE49-F238E27FC236}">
                  <a16:creationId xmlns:a16="http://schemas.microsoft.com/office/drawing/2014/main" id="{DE2E2BD0-5FE5-9003-8820-5DA6DFCDF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4943598" cy="446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15" name="achievable precision">
            <a:extLst>
              <a:ext uri="{FF2B5EF4-FFF2-40B4-BE49-F238E27FC236}">
                <a16:creationId xmlns:a16="http://schemas.microsoft.com/office/drawing/2014/main" id="{DC7EA9F2-7C66-552C-0E25-A669DB0E9207}"/>
              </a:ext>
            </a:extLst>
          </p:cNvPr>
          <p:cNvGrpSpPr>
            <a:grpSpLocks/>
          </p:cNvGrpSpPr>
          <p:nvPr/>
        </p:nvGrpSpPr>
        <p:grpSpPr bwMode="auto">
          <a:xfrm>
            <a:off x="6567489" y="823770"/>
            <a:ext cx="1711874" cy="680120"/>
            <a:chOff x="0" y="0"/>
            <a:chExt cx="1838575" cy="914125"/>
          </a:xfrm>
        </p:grpSpPr>
        <p:sp>
          <p:nvSpPr>
            <p:cNvPr id="16" name="Quote Bubble">
              <a:extLst>
                <a:ext uri="{FF2B5EF4-FFF2-40B4-BE49-F238E27FC236}">
                  <a16:creationId xmlns:a16="http://schemas.microsoft.com/office/drawing/2014/main" id="{D72FE7BB-E458-AB37-9784-B68B2BB7AA23}"/>
                </a:ext>
              </a:extLst>
            </p:cNvPr>
            <p:cNvSpPr/>
            <p:nvPr/>
          </p:nvSpPr>
          <p:spPr>
            <a:xfrm>
              <a:off x="0" y="0"/>
              <a:ext cx="1838575" cy="914125"/>
            </a:xfrm>
            <a:prstGeom prst="wedgeEllipseCallout">
              <a:avLst>
                <a:gd name="adj1" fmla="val -79097"/>
                <a:gd name="adj2" fmla="val 108777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lIns="45718" tIns="45718" rIns="45718" bIns="45718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7" name="achievable precision">
              <a:extLst>
                <a:ext uri="{FF2B5EF4-FFF2-40B4-BE49-F238E27FC236}">
                  <a16:creationId xmlns:a16="http://schemas.microsoft.com/office/drawing/2014/main" id="{F842C353-8877-63C9-A40F-D465A5F36F48}"/>
                </a:ext>
              </a:extLst>
            </p:cNvPr>
            <p:cNvSpPr txBox="1"/>
            <p:nvPr/>
          </p:nvSpPr>
          <p:spPr>
            <a:xfrm>
              <a:off x="269911" y="25037"/>
              <a:ext cx="1298752" cy="676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8" tIns="45718" rIns="45718" bIns="45718">
              <a:spAutoFit/>
            </a:bodyPr>
            <a:lstStyle>
              <a:lvl1pPr algn="ctr"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/>
                  <a:sym typeface="Palatino Linotype"/>
                </a:rPr>
                <a:t>achievable precision</a:t>
              </a:r>
            </a:p>
          </p:txBody>
        </p:sp>
      </p:grpSp>
      <p:sp>
        <p:nvSpPr>
          <p:cNvPr id="18" name="Rechteck 1">
            <a:extLst>
              <a:ext uri="{FF2B5EF4-FFF2-40B4-BE49-F238E27FC236}">
                <a16:creationId xmlns:a16="http://schemas.microsoft.com/office/drawing/2014/main" id="{B01D3E7E-9018-576F-A147-B2056B63CC8C}"/>
              </a:ext>
            </a:extLst>
          </p:cNvPr>
          <p:cNvSpPr txBox="1"/>
          <p:nvPr/>
        </p:nvSpPr>
        <p:spPr>
          <a:xfrm>
            <a:off x="-42668" y="1116392"/>
            <a:ext cx="4189216" cy="452431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deuterium run in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(all)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202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3/4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Monte Carlo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for an integrated luminosity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800 pb</a:t>
            </a:r>
            <a:r>
              <a:rPr kumimoji="0" sz="2400" b="1" i="1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-1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to perform the first measurement of the strong interaction  induced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energy  shift  and  width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 the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kaonic  deuterium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ground  state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(similar precision as K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p) 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C145DCA-47E5-D5B9-D4D8-BAC0CE7179C0}"/>
              </a:ext>
            </a:extLst>
          </p:cNvPr>
          <p:cNvSpPr txBox="1"/>
          <p:nvPr/>
        </p:nvSpPr>
        <p:spPr>
          <a:xfrm>
            <a:off x="776815" y="5782648"/>
            <a:ext cx="6739466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Significant impact in the theory of strong interaction with strangeness 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107B5B5-BB77-7E01-AF69-DE4B662D86BE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9376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306740E-848E-1A3A-C493-C3A30F497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52" y="1289505"/>
            <a:ext cx="7498993" cy="53215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DD73E1B-7F74-40A1-4927-FEFD0A38B73A}"/>
              </a:ext>
            </a:extLst>
          </p:cNvPr>
          <p:cNvSpPr/>
          <p:nvPr/>
        </p:nvSpPr>
        <p:spPr>
          <a:xfrm>
            <a:off x="0" y="6641045"/>
            <a:ext cx="9146320" cy="2215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6158E954-957A-A378-236C-F149EC2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Helvetic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51343613-178B-1A90-DF3E-754DE2FACB3A}"/>
              </a:ext>
            </a:extLst>
          </p:cNvPr>
          <p:cNvSpPr txBox="1">
            <a:spLocks/>
          </p:cNvSpPr>
          <p:nvPr/>
        </p:nvSpPr>
        <p:spPr>
          <a:xfrm>
            <a:off x="7086600" y="65119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5F070C3-849E-452A-CE19-6AB6F34BCDD0}"/>
              </a:ext>
            </a:extLst>
          </p:cNvPr>
          <p:cNvSpPr txBox="1"/>
          <p:nvPr/>
        </p:nvSpPr>
        <p:spPr>
          <a:xfrm>
            <a:off x="4041912" y="89183"/>
            <a:ext cx="4725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90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"/>
              </a:rPr>
              <a:t>Kaonic deuterium measurement</a:t>
            </a:r>
          </a:p>
        </p:txBody>
      </p:sp>
      <p:cxnSp>
        <p:nvCxnSpPr>
          <p:cNvPr id="5" name="Straight Arrow Connector 13">
            <a:extLst>
              <a:ext uri="{FF2B5EF4-FFF2-40B4-BE49-F238E27FC236}">
                <a16:creationId xmlns:a16="http://schemas.microsoft.com/office/drawing/2014/main" id="{6F2A465E-DE6C-5518-E0CB-5B9F755BF56C}"/>
              </a:ext>
            </a:extLst>
          </p:cNvPr>
          <p:cNvCxnSpPr>
            <a:cxnSpLocks/>
          </p:cNvCxnSpPr>
          <p:nvPr/>
        </p:nvCxnSpPr>
        <p:spPr>
          <a:xfrm flipH="1">
            <a:off x="4666804" y="3301262"/>
            <a:ext cx="2701405" cy="8828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11">
            <a:extLst>
              <a:ext uri="{FF2B5EF4-FFF2-40B4-BE49-F238E27FC236}">
                <a16:creationId xmlns:a16="http://schemas.microsoft.com/office/drawing/2014/main" id="{CFC23E64-9BC2-8D97-1169-DD02AAB43193}"/>
              </a:ext>
            </a:extLst>
          </p:cNvPr>
          <p:cNvSpPr txBox="1"/>
          <p:nvPr/>
        </p:nvSpPr>
        <p:spPr>
          <a:xfrm>
            <a:off x="6404865" y="2848702"/>
            <a:ext cx="3651117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j-ea"/>
                <a:cs typeface="+mj-cs"/>
                <a:sym typeface="Palatino Linotype"/>
              </a:rPr>
              <a:t>achievable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j-ea"/>
                <a:cs typeface="+mj-cs"/>
                <a:sym typeface="Palatino Linotype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j-ea"/>
                <a:cs typeface="+mj-cs"/>
                <a:sym typeface="Palatino Linotype"/>
              </a:rPr>
              <a:t>precision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A99E8A2-A9E3-7F4B-B72F-89A80CB57A7F}"/>
              </a:ext>
            </a:extLst>
          </p:cNvPr>
          <p:cNvSpPr/>
          <p:nvPr/>
        </p:nvSpPr>
        <p:spPr>
          <a:xfrm>
            <a:off x="4334761" y="4159399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D2F1A1B-0AFB-5951-0D8D-DFD00C3BE1B4}"/>
              </a:ext>
            </a:extLst>
          </p:cNvPr>
          <p:cNvSpPr/>
          <p:nvPr/>
        </p:nvSpPr>
        <p:spPr>
          <a:xfrm>
            <a:off x="1068100" y="4287428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4D54D8-EDFB-D4A3-2706-F9478BA6CC1E}"/>
              </a:ext>
            </a:extLst>
          </p:cNvPr>
          <p:cNvSpPr/>
          <p:nvPr/>
        </p:nvSpPr>
        <p:spPr>
          <a:xfrm>
            <a:off x="3489091" y="4908147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75634B-7254-11EF-1B55-8C0AF4C3A8EB}"/>
              </a:ext>
            </a:extLst>
          </p:cNvPr>
          <p:cNvSpPr/>
          <p:nvPr/>
        </p:nvSpPr>
        <p:spPr>
          <a:xfrm>
            <a:off x="4752204" y="5472212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CE07F24-8954-5E85-6683-23C45EE77F93}"/>
              </a:ext>
            </a:extLst>
          </p:cNvPr>
          <p:cNvSpPr/>
          <p:nvPr/>
        </p:nvSpPr>
        <p:spPr>
          <a:xfrm>
            <a:off x="4833105" y="5159632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DFA23B9-EF2F-3512-79FB-A2FE8E78513A}"/>
              </a:ext>
            </a:extLst>
          </p:cNvPr>
          <p:cNvSpPr/>
          <p:nvPr/>
        </p:nvSpPr>
        <p:spPr>
          <a:xfrm>
            <a:off x="4990832" y="5073133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084699A-9628-0895-1FE0-A0A774E6AD3F}"/>
              </a:ext>
            </a:extLst>
          </p:cNvPr>
          <p:cNvSpPr/>
          <p:nvPr/>
        </p:nvSpPr>
        <p:spPr>
          <a:xfrm>
            <a:off x="6206733" y="4313932"/>
            <a:ext cx="237239" cy="2560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45C4A0A-E43E-B51B-94D6-0D6325DDD452}"/>
              </a:ext>
            </a:extLst>
          </p:cNvPr>
          <p:cNvSpPr/>
          <p:nvPr/>
        </p:nvSpPr>
        <p:spPr>
          <a:xfrm>
            <a:off x="4445099" y="1431376"/>
            <a:ext cx="441909" cy="5254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E5EB80-ACCF-D5B1-CF66-A5BE063A22C1}"/>
              </a:ext>
            </a:extLst>
          </p:cNvPr>
          <p:cNvSpPr txBox="1"/>
          <p:nvPr/>
        </p:nvSpPr>
        <p:spPr>
          <a:xfrm>
            <a:off x="981098" y="4478151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Oset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 2001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3916E2-CC15-5184-67A8-EDA3112BD1A8}"/>
              </a:ext>
            </a:extLst>
          </p:cNvPr>
          <p:cNvSpPr txBox="1"/>
          <p:nvPr/>
        </p:nvSpPr>
        <p:spPr>
          <a:xfrm>
            <a:off x="4264318" y="1886188"/>
            <a:ext cx="187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Liu, Thomas 2020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47AC831-31B7-7284-7F95-AEC972DED25D}"/>
              </a:ext>
            </a:extLst>
          </p:cNvPr>
          <p:cNvSpPr txBox="1"/>
          <p:nvPr/>
        </p:nvSpPr>
        <p:spPr>
          <a:xfrm>
            <a:off x="3044966" y="4620924"/>
            <a:ext cx="162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Mizutani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 2013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B4D2B5A-CE5F-7534-8D18-0A798CB4C7D0}"/>
              </a:ext>
            </a:extLst>
          </p:cNvPr>
          <p:cNvSpPr txBox="1"/>
          <p:nvPr/>
        </p:nvSpPr>
        <p:spPr>
          <a:xfrm>
            <a:off x="3981372" y="5611163"/>
            <a:ext cx="195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Shevchenko 2012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E48259C-39A0-EC14-3D77-04CBD79A2450}"/>
              </a:ext>
            </a:extLst>
          </p:cNvPr>
          <p:cNvSpPr txBox="1"/>
          <p:nvPr/>
        </p:nvSpPr>
        <p:spPr>
          <a:xfrm>
            <a:off x="4009687" y="5187912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Gal 2007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D40323F-C2E3-677B-9B70-38D370AB1399}"/>
              </a:ext>
            </a:extLst>
          </p:cNvPr>
          <p:cNvSpPr txBox="1"/>
          <p:nvPr/>
        </p:nvSpPr>
        <p:spPr>
          <a:xfrm>
            <a:off x="5177177" y="4904418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Meißner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 2011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B6F4D40-FF64-ACC6-F111-721A4A0E7CBE}"/>
              </a:ext>
            </a:extLst>
          </p:cNvPr>
          <p:cNvSpPr txBox="1"/>
          <p:nvPr/>
        </p:nvSpPr>
        <p:spPr>
          <a:xfrm>
            <a:off x="6287937" y="4070607"/>
            <a:ext cx="13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"/>
              </a:rPr>
              <a:t>Weise 2017</a:t>
            </a:r>
          </a:p>
        </p:txBody>
      </p:sp>
    </p:spTree>
    <p:extLst>
      <p:ext uri="{BB962C8B-B14F-4D97-AF65-F5344CB8AC3E}">
        <p14:creationId xmlns:p14="http://schemas.microsoft.com/office/powerpoint/2010/main" val="21045934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8A674E-FCD6-06B0-F258-DBD00C5F4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CCF14C62-1051-24BA-5B9C-FADB9CC9D846}"/>
              </a:ext>
            </a:extLst>
          </p:cNvPr>
          <p:cNvSpPr txBox="1"/>
          <p:nvPr/>
        </p:nvSpPr>
        <p:spPr>
          <a:xfrm>
            <a:off x="1241605" y="884119"/>
            <a:ext cx="8663164" cy="39962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-357">
              <a:spcBef>
                <a:spcPts val="56"/>
              </a:spcBef>
            </a:pPr>
            <a:r>
              <a:rPr lang="en-GB" sz="2550" b="1" spc="-3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deuterium data analysis – Run1</a:t>
            </a:r>
            <a:endParaRPr lang="en-GB" sz="2550" b="1" spc="-3" dirty="0">
              <a:solidFill>
                <a:srgbClr val="FF901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080916-A82F-9D26-4876-F885DF4C5F6A}"/>
              </a:ext>
            </a:extLst>
          </p:cNvPr>
          <p:cNvSpPr txBox="1"/>
          <p:nvPr/>
        </p:nvSpPr>
        <p:spPr>
          <a:xfrm>
            <a:off x="325325" y="1362264"/>
            <a:ext cx="82722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50" dirty="0">
                <a:solidFill>
                  <a:schemeClr val="accent2"/>
                </a:solidFill>
                <a:latin typeface="Calibri" panose="020F0502020204030204" pitchFamily="34" charset="0"/>
              </a:rPr>
              <a:t>First run</a:t>
            </a:r>
            <a:r>
              <a:rPr lang="en-GB" sz="1650" dirty="0">
                <a:solidFill>
                  <a:schemeClr val="bg1"/>
                </a:solidFill>
                <a:latin typeface="Calibri" panose="020F0502020204030204" pitchFamily="34" charset="0"/>
              </a:rPr>
              <a:t>, May – July 2023, integrated luminosity </a:t>
            </a:r>
            <a:r>
              <a:rPr lang="en-GB" sz="1650" dirty="0">
                <a:solidFill>
                  <a:schemeClr val="accent2"/>
                </a:solidFill>
                <a:latin typeface="Calibri" panose="020F0502020204030204" pitchFamily="34" charset="0"/>
              </a:rPr>
              <a:t>200 pb</a:t>
            </a:r>
            <a:r>
              <a:rPr lang="en-GB" sz="1650" baseline="30000" dirty="0">
                <a:solidFill>
                  <a:schemeClr val="accent2"/>
                </a:solidFill>
                <a:latin typeface="Calibri" panose="020F0502020204030204" pitchFamily="34" charset="0"/>
              </a:rPr>
              <a:t>-1 </a:t>
            </a:r>
            <a:r>
              <a:rPr lang="en-GB" sz="1650" dirty="0">
                <a:solidFill>
                  <a:schemeClr val="bg1"/>
                </a:solidFill>
                <a:latin typeface="Calibri" panose="020F0502020204030204" pitchFamily="34" charset="0"/>
              </a:rPr>
              <a:t>(with injections)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en-GB" sz="1650" dirty="0">
                <a:solidFill>
                  <a:schemeClr val="bg1"/>
                </a:solidFill>
              </a:rPr>
              <a:t>Refined data calibration completed</a:t>
            </a:r>
          </a:p>
        </p:txBody>
      </p:sp>
      <p:pic>
        <p:nvPicPr>
          <p:cNvPr id="8" name="Immagine 7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5A66303F-AE17-3ECC-0A8A-56A297792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73" y="2094163"/>
            <a:ext cx="6296892" cy="3900474"/>
          </a:xfrm>
          <a:prstGeom prst="rect">
            <a:avLst/>
          </a:prstGeom>
          <a:ln w="12700"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2C9A26-6DD4-5BFE-9286-09C84FF0A23E}"/>
              </a:ext>
            </a:extLst>
          </p:cNvPr>
          <p:cNvSpPr txBox="1"/>
          <p:nvPr/>
        </p:nvSpPr>
        <p:spPr>
          <a:xfrm>
            <a:off x="3065463" y="2169963"/>
            <a:ext cx="16758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solidFill>
                  <a:srgbClr val="120EFF"/>
                </a:solidFill>
              </a:rPr>
              <a:t>ROI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C5D5B921-0B05-3506-624E-0B501EDE4CD8}"/>
              </a:ext>
            </a:extLst>
          </p:cNvPr>
          <p:cNvSpPr txBox="1"/>
          <p:nvPr/>
        </p:nvSpPr>
        <p:spPr>
          <a:xfrm>
            <a:off x="3583247" y="3893173"/>
            <a:ext cx="2172591" cy="330019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algn="ctr">
              <a:spcBef>
                <a:spcPts val="53"/>
              </a:spcBef>
            </a:pPr>
            <a:r>
              <a:rPr sz="1050" spc="-6" dirty="0">
                <a:cs typeface="Times New Roman" panose="02020603050405020304" pitchFamily="18" charset="0"/>
              </a:rPr>
              <a:t>KN</a:t>
            </a:r>
            <a:r>
              <a:rPr lang="it-IT" sz="1050" spc="-6" dirty="0">
                <a:cs typeface="Times New Roman" panose="02020603050405020304" pitchFamily="18" charset="0"/>
              </a:rPr>
              <a:t>6</a:t>
            </a:r>
            <a:r>
              <a:rPr sz="1050" spc="-6" dirty="0">
                <a:cs typeface="Times New Roman" panose="02020603050405020304" pitchFamily="18" charset="0"/>
              </a:rPr>
              <a:t>-&gt;</a:t>
            </a:r>
            <a:r>
              <a:rPr lang="it-IT" sz="1050" spc="-6" dirty="0">
                <a:cs typeface="Times New Roman" panose="02020603050405020304" pitchFamily="18" charset="0"/>
              </a:rPr>
              <a:t>5  </a:t>
            </a:r>
            <a:br>
              <a:rPr lang="it-IT" sz="1050" spc="-6" dirty="0">
                <a:cs typeface="Times New Roman" panose="02020603050405020304" pitchFamily="18" charset="0"/>
              </a:rPr>
            </a:br>
            <a:r>
              <a:rPr lang="it-IT" sz="1050" spc="-6" dirty="0">
                <a:cs typeface="Times New Roman" panose="02020603050405020304" pitchFamily="18" charset="0"/>
              </a:rPr>
              <a:t>7595 eV</a:t>
            </a:r>
            <a:endParaRPr sz="1050" dirty="0">
              <a:cs typeface="Times New Roman" panose="020206030504050203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575E5A3-AFA8-1EB8-923D-9DA87BDED034}"/>
              </a:ext>
            </a:extLst>
          </p:cNvPr>
          <p:cNvSpPr/>
          <p:nvPr/>
        </p:nvSpPr>
        <p:spPr>
          <a:xfrm>
            <a:off x="4656923" y="3623410"/>
            <a:ext cx="25448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spc="-42" dirty="0">
                <a:cs typeface="Times New Roman" panose="02020603050405020304" pitchFamily="18" charset="0"/>
              </a:rPr>
              <a:t>K</a:t>
            </a:r>
            <a:r>
              <a:rPr lang="it-IT" sz="1050" spc="-3" dirty="0">
                <a:cs typeface="Times New Roman" panose="02020603050405020304" pitchFamily="18" charset="0"/>
              </a:rPr>
              <a:t>C</a:t>
            </a:r>
            <a:r>
              <a:rPr lang="it-IT" sz="1050" spc="-8" dirty="0">
                <a:cs typeface="Times New Roman" panose="02020603050405020304" pitchFamily="18" charset="0"/>
              </a:rPr>
              <a:t>7</a:t>
            </a:r>
            <a:r>
              <a:rPr lang="it-IT" sz="1050" spc="-3" dirty="0">
                <a:cs typeface="Times New Roman" panose="02020603050405020304" pitchFamily="18" charset="0"/>
              </a:rPr>
              <a:t>-</a:t>
            </a:r>
            <a:r>
              <a:rPr lang="it-IT" sz="1050" spc="-6" dirty="0">
                <a:cs typeface="Times New Roman" panose="02020603050405020304" pitchFamily="18" charset="0"/>
              </a:rPr>
              <a:t>&gt;5 </a:t>
            </a:r>
            <a:br>
              <a:rPr lang="it-IT" sz="1050" spc="-6" dirty="0">
                <a:cs typeface="Times New Roman" panose="02020603050405020304" pitchFamily="18" charset="0"/>
              </a:rPr>
            </a:br>
            <a:r>
              <a:rPr lang="it-IT" sz="1050" spc="-6" dirty="0">
                <a:cs typeface="Times New Roman" panose="02020603050405020304" pitchFamily="18" charset="0"/>
              </a:rPr>
              <a:t>8886 eV</a:t>
            </a:r>
            <a:endParaRPr lang="en-GB" sz="105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id="{C1F0BC49-E33D-AF61-646A-66D25E1ABD45}"/>
                  </a:ext>
                </a:extLst>
              </p:cNvPr>
              <p:cNvSpPr txBox="1"/>
              <p:nvPr/>
            </p:nvSpPr>
            <p:spPr>
              <a:xfrm>
                <a:off x="4308296" y="4109512"/>
                <a:ext cx="1660575" cy="330019"/>
              </a:xfrm>
              <a:prstGeom prst="rect">
                <a:avLst/>
              </a:prstGeom>
            </p:spPr>
            <p:txBody>
              <a:bodyPr vert="horz" wrap="square" lIns="0" tIns="6787" rIns="0" bIns="0" rtlCol="0">
                <a:spAutoFit/>
              </a:bodyPr>
              <a:lstStyle/>
              <a:p>
                <a:pPr marL="7144" algn="ctr">
                  <a:spcBef>
                    <a:spcPts val="53"/>
                  </a:spcBef>
                </a:pPr>
                <a:r>
                  <a:rPr lang="it-IT" sz="1050" spc="-3" dirty="0">
                    <a:cs typeface="Times New Roman" panose="02020603050405020304" pitchFamily="18" charset="0"/>
                  </a:rPr>
                  <a:t>Cu </a:t>
                </a:r>
                <a:r>
                  <a:rPr sz="1050" spc="-17" dirty="0"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a:rPr lang="it-IT" sz="1050" i="1" spc="-17" baseline="-25000">
                        <a:latin typeface="Cambria Math" panose="02040503050406030204" pitchFamily="18" charset="0"/>
                        <a:cs typeface="Calibri"/>
                      </a:rPr>
                      <m:t>𝛼</m:t>
                    </m:r>
                  </m:oMath>
                </a14:m>
                <a:br>
                  <a:rPr lang="it-IT" sz="1050" spc="-17" dirty="0">
                    <a:cs typeface="Times New Roman" panose="02020603050405020304" pitchFamily="18" charset="0"/>
                  </a:rPr>
                </a:br>
                <a:r>
                  <a:rPr lang="it-IT" sz="1050" spc="-17" dirty="0">
                    <a:cs typeface="Times New Roman" panose="02020603050405020304" pitchFamily="18" charset="0"/>
                  </a:rPr>
                  <a:t>8041 eV</a:t>
                </a:r>
                <a:endParaRPr sz="105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id="{C1F0BC49-E33D-AF61-646A-66D25E1AB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96" y="4109512"/>
                <a:ext cx="1660575" cy="330019"/>
              </a:xfrm>
              <a:prstGeom prst="rect">
                <a:avLst/>
              </a:prstGeom>
              <a:blipFill>
                <a:blip r:embed="rId3"/>
                <a:stretch>
                  <a:fillRect t="-11111" b="-259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bject 14">
            <a:extLst>
              <a:ext uri="{FF2B5EF4-FFF2-40B4-BE49-F238E27FC236}">
                <a16:creationId xmlns:a16="http://schemas.microsoft.com/office/drawing/2014/main" id="{4F5FFB07-FA37-2F3C-43DE-18ED66852F69}"/>
              </a:ext>
            </a:extLst>
          </p:cNvPr>
          <p:cNvSpPr txBox="1"/>
          <p:nvPr/>
        </p:nvSpPr>
        <p:spPr>
          <a:xfrm>
            <a:off x="6402714" y="2186680"/>
            <a:ext cx="1798283" cy="330019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 algn="ctr">
              <a:spcBef>
                <a:spcPts val="53"/>
              </a:spcBef>
            </a:pPr>
            <a:r>
              <a:rPr sz="1050" spc="-11" dirty="0">
                <a:cs typeface="Times New Roman" panose="02020603050405020304" pitchFamily="18" charset="0"/>
              </a:rPr>
              <a:t>KC5-&gt;4</a:t>
            </a:r>
            <a:br>
              <a:rPr lang="it-IT" sz="1050" spc="-11" dirty="0">
                <a:cs typeface="Times New Roman" panose="02020603050405020304" pitchFamily="18" charset="0"/>
              </a:rPr>
            </a:br>
            <a:r>
              <a:rPr lang="it-IT" sz="1050" spc="-11" dirty="0">
                <a:cs typeface="Times New Roman" panose="02020603050405020304" pitchFamily="18" charset="0"/>
              </a:rPr>
              <a:t>10216 eV</a:t>
            </a:r>
            <a:endParaRPr sz="1050" dirty="0">
              <a:cs typeface="Times New Roman" panose="02020603050405020304" pitchFamily="18" charset="0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A7DCA445-1731-3F8B-11DA-D5429AC5E5E5}"/>
              </a:ext>
            </a:extLst>
          </p:cNvPr>
          <p:cNvSpPr txBox="1"/>
          <p:nvPr/>
        </p:nvSpPr>
        <p:spPr>
          <a:xfrm>
            <a:off x="1842145" y="2251002"/>
            <a:ext cx="1798283" cy="330019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 algn="ctr">
              <a:spcBef>
                <a:spcPts val="53"/>
              </a:spcBef>
            </a:pPr>
            <a:r>
              <a:rPr sz="1050" spc="-11" dirty="0">
                <a:cs typeface="Times New Roman" panose="02020603050405020304" pitchFamily="18" charset="0"/>
              </a:rPr>
              <a:t>KC</a:t>
            </a:r>
            <a:r>
              <a:rPr lang="it-IT" sz="1050" spc="-11" dirty="0">
                <a:cs typeface="Times New Roman" panose="02020603050405020304" pitchFamily="18" charset="0"/>
              </a:rPr>
              <a:t>6</a:t>
            </a:r>
            <a:r>
              <a:rPr sz="1050" spc="-11" dirty="0">
                <a:cs typeface="Times New Roman" panose="02020603050405020304" pitchFamily="18" charset="0"/>
              </a:rPr>
              <a:t>-&gt;</a:t>
            </a:r>
            <a:r>
              <a:rPr lang="it-IT" sz="1050" spc="-11" dirty="0">
                <a:cs typeface="Times New Roman" panose="02020603050405020304" pitchFamily="18" charset="0"/>
              </a:rPr>
              <a:t>5</a:t>
            </a:r>
            <a:br>
              <a:rPr lang="it-IT" sz="1050" spc="-11" dirty="0">
                <a:cs typeface="Times New Roman" panose="02020603050405020304" pitchFamily="18" charset="0"/>
              </a:rPr>
            </a:br>
            <a:r>
              <a:rPr lang="it-IT" sz="1050" spc="-11" dirty="0">
                <a:cs typeface="Times New Roman" panose="02020603050405020304" pitchFamily="18" charset="0"/>
              </a:rPr>
              <a:t>5545 eV</a:t>
            </a:r>
            <a:endParaRPr sz="1050" dirty="0">
              <a:cs typeface="Times New Roman" panose="02020603050405020304" pitchFamily="18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3A8147E-7BEC-D234-F75D-DE029A263907}"/>
              </a:ext>
            </a:extLst>
          </p:cNvPr>
          <p:cNvSpPr/>
          <p:nvPr/>
        </p:nvSpPr>
        <p:spPr>
          <a:xfrm>
            <a:off x="2012078" y="3728109"/>
            <a:ext cx="15347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spc="-42" dirty="0">
                <a:cs typeface="Times New Roman" panose="02020603050405020304" pitchFamily="18" charset="0"/>
              </a:rPr>
              <a:t>K</a:t>
            </a:r>
            <a:r>
              <a:rPr lang="it-IT" sz="1050" spc="-3" dirty="0">
                <a:cs typeface="Times New Roman" panose="02020603050405020304" pitchFamily="18" charset="0"/>
              </a:rPr>
              <a:t>O</a:t>
            </a:r>
            <a:r>
              <a:rPr lang="it-IT" sz="1050" spc="-8" dirty="0">
                <a:cs typeface="Times New Roman" panose="02020603050405020304" pitchFamily="18" charset="0"/>
              </a:rPr>
              <a:t>7</a:t>
            </a:r>
            <a:r>
              <a:rPr lang="it-IT" sz="1050" spc="-3" dirty="0">
                <a:cs typeface="Times New Roman" panose="02020603050405020304" pitchFamily="18" charset="0"/>
              </a:rPr>
              <a:t>-</a:t>
            </a:r>
            <a:r>
              <a:rPr lang="it-IT" sz="1050" spc="-6" dirty="0">
                <a:cs typeface="Times New Roman" panose="02020603050405020304" pitchFamily="18" charset="0"/>
              </a:rPr>
              <a:t>&gt;6 </a:t>
            </a:r>
            <a:br>
              <a:rPr lang="it-IT" sz="1050" spc="-6" dirty="0">
                <a:cs typeface="Times New Roman" panose="02020603050405020304" pitchFamily="18" charset="0"/>
              </a:rPr>
            </a:br>
            <a:r>
              <a:rPr lang="it-IT" sz="1050" spc="-6" dirty="0">
                <a:cs typeface="Times New Roman" panose="02020603050405020304" pitchFamily="18" charset="0"/>
              </a:rPr>
              <a:t> 6007 eV</a:t>
            </a:r>
            <a:endParaRPr lang="en-GB" sz="105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C317834F-38ED-E2D3-675E-6DDBC83F5A27}"/>
                  </a:ext>
                </a:extLst>
              </p:cNvPr>
              <p:cNvSpPr/>
              <p:nvPr/>
            </p:nvSpPr>
            <p:spPr>
              <a:xfrm>
                <a:off x="2439256" y="4092862"/>
                <a:ext cx="153471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050" spc="-42" dirty="0">
                    <a:cs typeface="Times New Roman" panose="02020603050405020304" pitchFamily="18" charset="0"/>
                  </a:rPr>
                  <a:t>Fe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50" i="1" spc="-42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050" i="1" spc="-42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050" i="1" spc="-42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b>
                    </m:sSub>
                  </m:oMath>
                </a14:m>
                <a:br>
                  <a:rPr lang="it-IT" sz="1050" spc="-6" dirty="0">
                    <a:cs typeface="Times New Roman" panose="02020603050405020304" pitchFamily="18" charset="0"/>
                  </a:rPr>
                </a:br>
                <a:r>
                  <a:rPr lang="it-IT" sz="1050" spc="-6" dirty="0">
                    <a:cs typeface="Times New Roman" panose="02020603050405020304" pitchFamily="18" charset="0"/>
                  </a:rPr>
                  <a:t> 6400 eV</a:t>
                </a:r>
                <a:endParaRPr lang="en-GB" sz="105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C317834F-38ED-E2D3-675E-6DDBC83F5A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256" y="4092862"/>
                <a:ext cx="1534712" cy="415498"/>
              </a:xfrm>
              <a:prstGeom prst="rect">
                <a:avLst/>
              </a:prstGeom>
              <a:blipFill>
                <a:blip r:embed="rId4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E3EA9362-F5B9-3811-24D6-03BA7CBEB82E}"/>
              </a:ext>
            </a:extLst>
          </p:cNvPr>
          <p:cNvSpPr/>
          <p:nvPr/>
        </p:nvSpPr>
        <p:spPr>
          <a:xfrm rot="20737513">
            <a:off x="2846886" y="2677247"/>
            <a:ext cx="3229089" cy="48474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GB" sz="270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VERY PRELIMINARY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256F017-922C-4A6E-0E5C-FFAC474573DA}"/>
              </a:ext>
            </a:extLst>
          </p:cNvPr>
          <p:cNvSpPr/>
          <p:nvPr/>
        </p:nvSpPr>
        <p:spPr>
          <a:xfrm>
            <a:off x="3449772" y="2538632"/>
            <a:ext cx="972442" cy="3109539"/>
          </a:xfrm>
          <a:prstGeom prst="rect">
            <a:avLst/>
          </a:prstGeom>
          <a:solidFill>
            <a:srgbClr val="120EFF">
              <a:alpha val="16673"/>
            </a:srgbClr>
          </a:solidFill>
          <a:ln>
            <a:solidFill>
              <a:srgbClr val="120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878397B5-5BB2-059B-6443-7B5C94214E2F}"/>
              </a:ext>
            </a:extLst>
          </p:cNvPr>
          <p:cNvSpPr txBox="1"/>
          <p:nvPr/>
        </p:nvSpPr>
        <p:spPr>
          <a:xfrm>
            <a:off x="5859907" y="2570854"/>
            <a:ext cx="1798283" cy="330019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marL="7144" marR="2858" algn="ctr">
              <a:spcBef>
                <a:spcPts val="53"/>
              </a:spcBef>
            </a:pPr>
            <a:r>
              <a:rPr sz="1050" spc="-11" dirty="0">
                <a:cs typeface="Times New Roman" panose="02020603050405020304" pitchFamily="18" charset="0"/>
              </a:rPr>
              <a:t>K</a:t>
            </a:r>
            <a:r>
              <a:rPr lang="it-IT" sz="1050" spc="-11" dirty="0">
                <a:cs typeface="Times New Roman" panose="02020603050405020304" pitchFamily="18" charset="0"/>
              </a:rPr>
              <a:t>O6</a:t>
            </a:r>
            <a:r>
              <a:rPr sz="1050" spc="-11" dirty="0">
                <a:cs typeface="Times New Roman" panose="02020603050405020304" pitchFamily="18" charset="0"/>
              </a:rPr>
              <a:t>-&gt;</a:t>
            </a:r>
            <a:r>
              <a:rPr lang="it-IT" sz="1050" spc="-11" dirty="0">
                <a:cs typeface="Times New Roman" panose="02020603050405020304" pitchFamily="18" charset="0"/>
              </a:rPr>
              <a:t>5</a:t>
            </a:r>
            <a:br>
              <a:rPr lang="it-IT" sz="1050" spc="-11" dirty="0">
                <a:cs typeface="Times New Roman" panose="02020603050405020304" pitchFamily="18" charset="0"/>
              </a:rPr>
            </a:br>
            <a:r>
              <a:rPr lang="it-IT" sz="1050" spc="-11" dirty="0">
                <a:cs typeface="Times New Roman" panose="02020603050405020304" pitchFamily="18" charset="0"/>
              </a:rPr>
              <a:t>9968 eV</a:t>
            </a:r>
            <a:endParaRPr sz="105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10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egnaposto contenuto 4">
            <a:extLst>
              <a:ext uri="{FF2B5EF4-FFF2-40B4-BE49-F238E27FC236}">
                <a16:creationId xmlns:a16="http://schemas.microsoft.com/office/drawing/2014/main" id="{7C730FDF-B0A2-1DED-00D1-00C5B4DA95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050394"/>
              </p:ext>
            </p:extLst>
          </p:nvPr>
        </p:nvGraphicFramePr>
        <p:xfrm>
          <a:off x="567479" y="2775522"/>
          <a:ext cx="8037165" cy="3139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57A0D7-5608-F3D1-AE64-8716342F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1744" y="5552892"/>
            <a:ext cx="789381" cy="273844"/>
          </a:xfrm>
        </p:spPr>
        <p:txBody>
          <a:bodyPr/>
          <a:lstStyle/>
          <a:p>
            <a:pPr defTabSz="342900"/>
            <a:fld id="{D57F1E4F-1CFF-5643-939E-217C01CDF565}" type="slidenum">
              <a:rPr lang="en-US" sz="825">
                <a:solidFill>
                  <a:srgbClr val="ED8428"/>
                </a:solidFill>
                <a:latin typeface="Gill Sans MT" panose="020B0502020104020203"/>
              </a:rPr>
              <a:pPr defTabSz="342900"/>
              <a:t>54</a:t>
            </a:fld>
            <a:endParaRPr lang="en-US" sz="825" dirty="0">
              <a:solidFill>
                <a:srgbClr val="ED8428"/>
              </a:solidFill>
              <a:latin typeface="Gill Sans MT" panose="020B0502020104020203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B39516B-8270-0A2D-1DBE-34AD101CBD04}"/>
              </a:ext>
            </a:extLst>
          </p:cNvPr>
          <p:cNvSpPr txBox="1"/>
          <p:nvPr/>
        </p:nvSpPr>
        <p:spPr>
          <a:xfrm>
            <a:off x="337962" y="601475"/>
            <a:ext cx="8663164" cy="39962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-357" defTabSz="342900">
              <a:spcBef>
                <a:spcPts val="56"/>
              </a:spcBef>
            </a:pPr>
            <a:r>
              <a:rPr lang="en-GB" sz="2550" b="1" spc="-3" dirty="0">
                <a:solidFill>
                  <a:srgbClr val="FF90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Timeline – Future plans</a:t>
            </a:r>
            <a:endParaRPr lang="en-GB" sz="2550" b="1" spc="-3" dirty="0">
              <a:solidFill>
                <a:srgbClr val="FF901C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CABE45D-BC5E-4857-61FE-21DA8FDDDDBD}"/>
              </a:ext>
            </a:extLst>
          </p:cNvPr>
          <p:cNvCxnSpPr>
            <a:cxnSpLocks/>
          </p:cNvCxnSpPr>
          <p:nvPr/>
        </p:nvCxnSpPr>
        <p:spPr>
          <a:xfrm flipH="1">
            <a:off x="623060" y="2976773"/>
            <a:ext cx="10207" cy="1253873"/>
          </a:xfrm>
          <a:prstGeom prst="line">
            <a:avLst/>
          </a:prstGeom>
          <a:ln w="41275">
            <a:solidFill>
              <a:srgbClr val="FFA1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BD9F8C-CC1B-6E1C-DEFE-1D16C36195E4}"/>
                  </a:ext>
                </a:extLst>
              </p:cNvPr>
              <p:cNvSpPr txBox="1"/>
              <p:nvPr/>
            </p:nvSpPr>
            <p:spPr>
              <a:xfrm>
                <a:off x="687665" y="2996034"/>
                <a:ext cx="1607144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en-US" sz="135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Run2 expected integrated </a:t>
                </a:r>
                <a:br>
                  <a:rPr lang="en-US" sz="135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35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luminosity</a:t>
                </a:r>
                <a:br>
                  <a:rPr lang="en-US" sz="135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it-IT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</m:t>
                    </m:r>
                    <m:r>
                      <a:rPr lang="it-IT" sz="135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200−3</m:t>
                    </m:r>
                  </m:oMath>
                </a14:m>
                <a:r>
                  <a:rPr lang="en-US" sz="135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00 pb</a:t>
                </a:r>
                <a:r>
                  <a:rPr lang="en-US" sz="1350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br>
                  <a:rPr lang="en-US" sz="1350" baseline="30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35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(with injections)</a:t>
                </a:r>
                <a:endPara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BD9F8C-CC1B-6E1C-DEFE-1D16C3619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65" y="2996034"/>
                <a:ext cx="1607144" cy="1131079"/>
              </a:xfrm>
              <a:prstGeom prst="rect">
                <a:avLst/>
              </a:prstGeom>
              <a:blipFill>
                <a:blip r:embed="rId7"/>
                <a:stretch>
                  <a:fillRect l="-1141" t="-538" b="-4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480071BD-79B4-E470-90F4-7EE8BA01FFEC}"/>
              </a:ext>
            </a:extLst>
          </p:cNvPr>
          <p:cNvCxnSpPr>
            <a:cxnSpLocks/>
          </p:cNvCxnSpPr>
          <p:nvPr/>
        </p:nvCxnSpPr>
        <p:spPr>
          <a:xfrm>
            <a:off x="4660447" y="2638840"/>
            <a:ext cx="0" cy="625408"/>
          </a:xfrm>
          <a:prstGeom prst="line">
            <a:avLst/>
          </a:prstGeom>
          <a:ln w="41275">
            <a:solidFill>
              <a:srgbClr val="FFA1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71BD912-DDC7-204A-F5AE-ABAC74DB215F}"/>
                  </a:ext>
                </a:extLst>
              </p:cNvPr>
              <p:cNvSpPr txBox="1"/>
              <p:nvPr/>
            </p:nvSpPr>
            <p:spPr>
              <a:xfrm>
                <a:off x="4660447" y="2490551"/>
                <a:ext cx="1867278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en-US" sz="135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Goal: integrated luminosity </a:t>
                </a:r>
                <a14:m>
                  <m:oMath xmlns:m="http://schemas.openxmlformats.org/officeDocument/2006/math">
                    <m:r>
                      <a:rPr lang="it-IT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</m:t>
                    </m:r>
                  </m:oMath>
                </a14:m>
                <a:r>
                  <a:rPr lang="en-US" sz="135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400 pb</a:t>
                </a:r>
                <a:r>
                  <a:rPr lang="en-US" sz="1350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endParaRPr lang="en-US" sz="135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71BD912-DDC7-204A-F5AE-ABAC74DB2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447" y="2490551"/>
                <a:ext cx="1867278" cy="507831"/>
              </a:xfrm>
              <a:prstGeom prst="rect">
                <a:avLst/>
              </a:prstGeom>
              <a:blipFill>
                <a:blip r:embed="rId8"/>
                <a:stretch>
                  <a:fillRect l="-980" t="-2410" b="-120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9D898B1-D987-FCB4-30C1-E7428B0C16BB}"/>
              </a:ext>
            </a:extLst>
          </p:cNvPr>
          <p:cNvCxnSpPr>
            <a:cxnSpLocks/>
          </p:cNvCxnSpPr>
          <p:nvPr/>
        </p:nvCxnSpPr>
        <p:spPr>
          <a:xfrm>
            <a:off x="6593516" y="2290547"/>
            <a:ext cx="0" cy="501423"/>
          </a:xfrm>
          <a:prstGeom prst="line">
            <a:avLst/>
          </a:prstGeom>
          <a:ln w="41275">
            <a:solidFill>
              <a:srgbClr val="FFA1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EA7F4D4-A366-C476-09FE-7510344DB217}"/>
              </a:ext>
            </a:extLst>
          </p:cNvPr>
          <p:cNvSpPr txBox="1"/>
          <p:nvPr/>
        </p:nvSpPr>
        <p:spPr>
          <a:xfrm>
            <a:off x="6593516" y="2248177"/>
            <a:ext cx="1828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luminosity </a:t>
            </a:r>
            <a:r>
              <a:rPr lang="en-US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100-150 pb</a:t>
            </a:r>
            <a:r>
              <a:rPr lang="en-US" sz="135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 </a:t>
            </a:r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month)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516E88-1726-77F0-1CF5-C6CFA3CCEA83}"/>
              </a:ext>
            </a:extLst>
          </p:cNvPr>
          <p:cNvSpPr txBox="1"/>
          <p:nvPr/>
        </p:nvSpPr>
        <p:spPr>
          <a:xfrm>
            <a:off x="337961" y="920051"/>
            <a:ext cx="8370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First run with SIDDHARTA-2 </a:t>
            </a:r>
            <a:r>
              <a:rPr lang="en-GB" sz="1350" dirty="0">
                <a:solidFill>
                  <a:prstClr val="white"/>
                </a:solidFill>
                <a:latin typeface="Calibri" panose="020F0502020204030204" pitchFamily="34" charset="0"/>
              </a:rPr>
              <a:t>optimized setup for </a:t>
            </a: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200 pb</a:t>
            </a:r>
            <a:r>
              <a:rPr lang="en-GB" sz="1350" baseline="30000" dirty="0">
                <a:solidFill>
                  <a:srgbClr val="ED8428"/>
                </a:solidFill>
                <a:latin typeface="Calibri" panose="020F0502020204030204" pitchFamily="34" charset="0"/>
              </a:rPr>
              <a:t>-1</a:t>
            </a:r>
            <a:r>
              <a:rPr lang="en-GB" sz="1350" dirty="0">
                <a:solidFill>
                  <a:prstClr val="white"/>
                </a:solidFill>
                <a:latin typeface="Calibri" panose="020F0502020204030204" pitchFamily="34" charset="0"/>
              </a:rPr>
              <a:t>  integrated luminosity: May – July 2023 - </a:t>
            </a: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completed </a:t>
            </a:r>
            <a:endParaRPr lang="en-GB" sz="1350" dirty="0">
              <a:solidFill>
                <a:srgbClr val="ED8428"/>
              </a:solidFill>
              <a:latin typeface="Gill Sans MT" panose="020B0502020104020203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Second run </a:t>
            </a:r>
            <a:r>
              <a:rPr lang="en-GB" sz="1350" dirty="0">
                <a:solidFill>
                  <a:prstClr val="white"/>
                </a:solidFill>
                <a:latin typeface="Calibri" panose="020F0502020204030204" pitchFamily="34" charset="0"/>
              </a:rPr>
              <a:t>Autumn – Winter 2023 goal: estimated </a:t>
            </a:r>
            <a:r>
              <a:rPr lang="en-GB" sz="1350" dirty="0">
                <a:solidFill>
                  <a:srgbClr val="F28900"/>
                </a:solidFill>
                <a:latin typeface="Calibri" panose="020F0502020204030204" pitchFamily="34" charset="0"/>
              </a:rPr>
              <a:t>350 </a:t>
            </a: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pb</a:t>
            </a:r>
            <a:r>
              <a:rPr lang="en-GB" sz="1350" baseline="30000" dirty="0">
                <a:solidFill>
                  <a:srgbClr val="ED8428"/>
                </a:solidFill>
                <a:latin typeface="Calibri" panose="020F0502020204030204" pitchFamily="34" charset="0"/>
              </a:rPr>
              <a:t>-1 </a:t>
            </a:r>
            <a:r>
              <a:rPr lang="en-GB" sz="1350" dirty="0">
                <a:solidFill>
                  <a:prstClr val="white"/>
                </a:solidFill>
                <a:latin typeface="Calibri" panose="020F0502020204030204" pitchFamily="34" charset="0"/>
              </a:rPr>
              <a:t>finished 14th December</a:t>
            </a:r>
            <a:endParaRPr lang="en-GB" sz="1350" dirty="0">
              <a:solidFill>
                <a:prstClr val="white"/>
              </a:solidFill>
              <a:latin typeface="Gill Sans MT" panose="020B0502020104020203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Third run 2024 </a:t>
            </a:r>
            <a:r>
              <a:rPr lang="en-GB" sz="1350" dirty="0">
                <a:solidFill>
                  <a:prstClr val="white"/>
                </a:solidFill>
                <a:latin typeface="Calibri" panose="020F0502020204030204" pitchFamily="34" charset="0"/>
              </a:rPr>
              <a:t>– goal: </a:t>
            </a: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400 pb</a:t>
            </a:r>
            <a:r>
              <a:rPr lang="en-GB" sz="1350" baseline="30000" dirty="0">
                <a:solidFill>
                  <a:srgbClr val="ED8428"/>
                </a:solidFill>
                <a:latin typeface="Calibri" panose="020F0502020204030204" pitchFamily="34" charset="0"/>
              </a:rPr>
              <a:t>-1</a:t>
            </a: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ED8428"/>
                </a:solidFill>
                <a:latin typeface="Calibri" panose="020F0502020204030204" pitchFamily="34" charset="0"/>
              </a:rPr>
              <a:t>Calibration: solid targets – Li, B, Be – 100-150 pb</a:t>
            </a:r>
          </a:p>
        </p:txBody>
      </p:sp>
    </p:spTree>
    <p:extLst>
      <p:ext uri="{BB962C8B-B14F-4D97-AF65-F5344CB8AC3E}">
        <p14:creationId xmlns:p14="http://schemas.microsoft.com/office/powerpoint/2010/main" val="1481970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17889" y="-99392"/>
            <a:ext cx="833080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Strangeness precision frontier at DA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F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NE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: </a:t>
            </a:r>
            <a:r>
              <a:rPr kumimoji="0" lang="en-GB" sz="27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a unique opportunity for measurements of kaonic atoms along the periodic table: </a:t>
            </a:r>
            <a:r>
              <a:rPr kumimoji="0" lang="en-GB" sz="27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will represent a reference in physics with strangeness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5C5B6-5814-4369-B946-71C0CB54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075" y="1245206"/>
            <a:ext cx="4126036" cy="5640178"/>
          </a:xfrm>
          <a:prstGeom prst="rect">
            <a:avLst/>
          </a:prstGeom>
        </p:spPr>
      </p:pic>
      <p:sp>
        <p:nvSpPr>
          <p:cNvPr id="7" name="Rechteck 4">
            <a:extLst>
              <a:ext uri="{FF2B5EF4-FFF2-40B4-BE49-F238E27FC236}">
                <a16:creationId xmlns:a16="http://schemas.microsoft.com/office/drawing/2014/main" id="{C1B22AC5-5DEB-4A1A-AD08-33665E9D8683}"/>
              </a:ext>
            </a:extLst>
          </p:cNvPr>
          <p:cNvSpPr/>
          <p:nvPr/>
        </p:nvSpPr>
        <p:spPr>
          <a:xfrm>
            <a:off x="107504" y="1412776"/>
            <a:ext cx="4819507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Present status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: old and very old measurements with low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precisison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 (some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even wrong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kaonic helium puzzle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We propose to do precision measurements along the periodic table at DA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F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NE for: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Selected light kaonic atoms 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Selected intermediate mass  kaonic atoms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Selected heavy kaonic atoms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charting the periodic table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24784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9337" y="1196752"/>
            <a:ext cx="9144000" cy="242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EX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tensive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K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aonic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A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toms research: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from </a:t>
            </a:r>
            <a:r>
              <a:rPr kumimoji="0" lang="en-GB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LI</a:t>
            </a:r>
            <a:r>
              <a:rPr kumimoji="0" lang="en-GB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thium</a:t>
            </a: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 and </a:t>
            </a: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B</a:t>
            </a: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eryllium to </a:t>
            </a: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Ur</a:t>
            </a: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2E00D6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anium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2E00D6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highlight>
                <a:srgbClr val="2E00D6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B4348DC-4276-401C-A83E-C914DBE8B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41250"/>
            <a:ext cx="2057400" cy="3076575"/>
          </a:xfrm>
          <a:prstGeom prst="rect">
            <a:avLst/>
          </a:prstGeom>
        </p:spPr>
      </p:pic>
      <p:sp>
        <p:nvSpPr>
          <p:cNvPr id="6" name="Rechteck 3">
            <a:extLst>
              <a:ext uri="{FF2B5EF4-FFF2-40B4-BE49-F238E27FC236}">
                <a16:creationId xmlns:a16="http://schemas.microsoft.com/office/drawing/2014/main" id="{89366855-63CB-49BA-8E52-0A250844601C}"/>
              </a:ext>
            </a:extLst>
          </p:cNvPr>
          <p:cNvSpPr/>
          <p:nvPr/>
        </p:nvSpPr>
        <p:spPr>
          <a:xfrm>
            <a:off x="127383" y="2830084"/>
            <a:ext cx="9144000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2E00D6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highlight>
                <a:srgbClr val="2E00D6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  <a:sym typeface="Helvetica"/>
              </a:rPr>
              <a:t>EXKALIBUR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406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D21F822-FDD1-FCAE-54F3-322F31D5B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10" y="5712082"/>
            <a:ext cx="4058323" cy="119650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1FC273C-2D01-DBE0-BEAE-717A42ED3503}"/>
              </a:ext>
            </a:extLst>
          </p:cNvPr>
          <p:cNvSpPr/>
          <p:nvPr/>
        </p:nvSpPr>
        <p:spPr>
          <a:xfrm>
            <a:off x="0" y="857251"/>
            <a:ext cx="9144000" cy="521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3381D-B447-8EB7-3F71-85C277EA2214}"/>
              </a:ext>
            </a:extLst>
          </p:cNvPr>
          <p:cNvSpPr txBox="1"/>
          <p:nvPr/>
        </p:nvSpPr>
        <p:spPr>
          <a:xfrm>
            <a:off x="6807119" y="1417078"/>
            <a:ext cx="19127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aonic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toms research: from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eryllium to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7E373-4028-4B07-8068-F8AC9583D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606" y="3512746"/>
            <a:ext cx="1371600" cy="2023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39E089-329F-1C5F-D3DB-950549BFCA91}"/>
              </a:ext>
            </a:extLst>
          </p:cNvPr>
          <p:cNvSpPr txBox="1"/>
          <p:nvPr/>
        </p:nvSpPr>
        <p:spPr>
          <a:xfrm>
            <a:off x="6852605" y="5536692"/>
            <a:ext cx="16459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EXKALIBUR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08BA9-0D75-C4EB-037D-3996681D7CCB}"/>
              </a:ext>
            </a:extLst>
          </p:cNvPr>
          <p:cNvSpPr txBox="1"/>
          <p:nvPr/>
        </p:nvSpPr>
        <p:spPr>
          <a:xfrm>
            <a:off x="274320" y="857251"/>
            <a:ext cx="8357617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to perform fundamental physics at the strangeness frontier at DAFNE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3-years period (post-SIDDHARTA-2)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54FB2C-01ED-3EF1-3F6B-BAE12051A2A1}"/>
              </a:ext>
            </a:extLst>
          </p:cNvPr>
          <p:cNvSpPr txBox="1"/>
          <p:nvPr/>
        </p:nvSpPr>
        <p:spPr>
          <a:xfrm>
            <a:off x="36867" y="1768113"/>
            <a:ext cx="6463989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propose to do precision measurements along the periodic table at DAFNE for: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Kaonic Hydrogen: 200 pb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with SIDDHARTA-2 setup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to get a precision &lt; 10 eV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(KH)</a:t>
            </a:r>
          </a:p>
          <a:p>
            <a:pPr marL="342900" marR="0" lvl="0" indent="-34290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light kaonic atoms (LHKA)</a:t>
            </a:r>
          </a:p>
          <a:p>
            <a:pPr marL="342900" marR="0" lvl="0" indent="-34290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intermediate  and heavy kaonic atoms charting the periodic table (IMKA)</a:t>
            </a:r>
          </a:p>
          <a:p>
            <a:pPr marL="342900" marR="0" lvl="0" indent="-34290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43E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Ultra-High precision measurements of Kaonic Atoms (UHKA)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492EA-F557-A922-C633-BD5D88BF5B89}"/>
              </a:ext>
            </a:extLst>
          </p:cNvPr>
          <p:cNvSpPr txBox="1"/>
          <p:nvPr/>
        </p:nvSpPr>
        <p:spPr>
          <a:xfrm>
            <a:off x="274320" y="4179246"/>
            <a:ext cx="54746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 runs with different types of detectors: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CZT detectors, 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SDD 1mm,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HAPG spectrometer from VOXES project 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MODULAR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C73B6-7E11-95A7-EA24-FB7D68CF80FA}"/>
              </a:ext>
            </a:extLst>
          </p:cNvPr>
          <p:cNvSpPr txBox="1"/>
          <p:nvPr/>
        </p:nvSpPr>
        <p:spPr>
          <a:xfrm>
            <a:off x="1265397" y="156258"/>
            <a:ext cx="6849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plans beyond SIDDHARTA-2: EXKALIBUR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B86F9-E7BC-DEE0-742F-C67B8155268F}"/>
              </a:ext>
            </a:extLst>
          </p:cNvPr>
          <p:cNvSpPr txBox="1"/>
          <p:nvPr/>
        </p:nvSpPr>
        <p:spPr>
          <a:xfrm>
            <a:off x="152086" y="5100129"/>
            <a:ext cx="6055059" cy="7848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physics at the strangeness frontier at DAΦNE. Outline of a proposal for future measurements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Curceanu et al., Front.in Phys. 11 (2023) 1240250</a:t>
            </a:r>
          </a:p>
        </p:txBody>
      </p:sp>
    </p:spTree>
    <p:extLst>
      <p:ext uri="{BB962C8B-B14F-4D97-AF65-F5344CB8AC3E}">
        <p14:creationId xmlns:p14="http://schemas.microsoft.com/office/powerpoint/2010/main" val="2493356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252536" y="0"/>
            <a:ext cx="885698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Light and Heavy Kaonic Atoms measurements: LHKA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Hydrogen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200 pb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-1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–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with SIDDHARTA-2 setup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–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to get a precision &lt; 10 eV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(present precision about 40 eV shift and 90 eV width) very important for theory (QCD at threshold with strangeness – physic below threshold) – as soon as possible!  (Weise,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Nucl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Phya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A 2021)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       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2) Setup with 1 mm SDD detectors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: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Li; Be; B; 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in the energy region 10-40 keV – precision &lt; 2-3 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SDDs are being built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2)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Setup with 2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detectors/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CdZnTe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Heavy kaonic atoms: transitions above 70 keV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Pb, 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– precision at the level of 3-10 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available (Zagreb) and ready for use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Total required integrated luminosity: 200 + 400 (200) pb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-1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E01A6CC-9CC8-4D8F-A35E-8F99B7305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62" y="1860454"/>
            <a:ext cx="2911388" cy="1077045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FC51C882-5F2B-45A2-83BF-647EE0424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410" y="3789040"/>
            <a:ext cx="3540038" cy="2491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7353C7-559F-41AA-8ACE-75E00A00A8FE}"/>
                  </a:ext>
                </a:extLst>
              </p:cNvPr>
              <p:cNvSpPr txBox="1"/>
              <p:nvPr/>
            </p:nvSpPr>
            <p:spPr>
              <a:xfrm>
                <a:off x="4788024" y="3953323"/>
                <a:ext cx="46971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</m:ctrlPr>
                        </m:sSubPr>
                        <m:e>
                          <m:r>
                            <a:rPr kumimoji="0" lang="en-GB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𝑬</m:t>
                          </m:r>
                        </m:e>
                        <m:sub>
                          <m:r>
                            <a:rPr kumimoji="0" lang="en-GB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𝑲𝑯𝒆</m:t>
                          </m:r>
                          <m:r>
                            <a:rPr kumimoji="0" lang="en-GB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 </m:t>
                          </m:r>
                          <m:r>
                            <a:rPr kumimoji="0" lang="en-GB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𝟑</m:t>
                          </m:r>
                          <m:r>
                            <a:rPr kumimoji="0" lang="en-GB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→</m:t>
                          </m:r>
                          <m:r>
                            <a:rPr kumimoji="0" lang="en-GB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𝒆𝑽</m:t>
                          </m:r>
                        </m:e>
                      </m:d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=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𝟔𝟒𝟔𝟑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.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𝟕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±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𝟐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.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𝟓</m:t>
                      </m:r>
                      <m:r>
                        <a:rPr kumimoji="0" lang="en-GB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 </m:t>
                      </m:r>
                      <m:d>
                        <m:dPr>
                          <m:ctrlP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𝒔𝒕𝒂𝒕</m:t>
                          </m:r>
                        </m:e>
                      </m:d>
                    </m:oMath>
                  </m:oMathPara>
                </a14:m>
                <a:endParaRPr kumimoji="0" lang="it-IT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Helvetica"/>
                </a:endParaRPr>
              </a:p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</m:ctrlPr>
                        </m:sSubPr>
                        <m:e>
                          <m: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𝝐</m:t>
                          </m:r>
                        </m:e>
                        <m:sub>
                          <m: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𝟐</m:t>
                          </m:r>
                          <m: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𝒔</m:t>
                          </m:r>
                        </m:sub>
                      </m:sSub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=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𝟎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.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𝟐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±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𝟐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.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𝟓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 </m:t>
                      </m:r>
                      <m:d>
                        <m:dPr>
                          <m:ctrlP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𝒔𝒕𝒂𝒕</m:t>
                          </m:r>
                        </m:e>
                      </m:d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±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𝟐</m:t>
                      </m:r>
                      <m:r>
                        <a:rPr kumimoji="0" lang="it-IT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"/>
                        </a:rPr>
                        <m:t> </m:t>
                      </m:r>
                      <m:d>
                        <m:dPr>
                          <m:ctrlP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it-IT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"/>
                            </a:rPr>
                            <m:t>𝒔𝒚𝒔𝒕</m:t>
                          </m:r>
                        </m:e>
                      </m:d>
                    </m:oMath>
                  </m:oMathPara>
                </a14:m>
                <a:endParaRPr kumimoji="0" lang="it-IT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  <a:sym typeface="Helvetica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7353C7-559F-41AA-8ACE-75E00A00A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3953323"/>
                <a:ext cx="4697184" cy="461665"/>
              </a:xfrm>
              <a:prstGeom prst="rect">
                <a:avLst/>
              </a:prstGeom>
              <a:blipFill>
                <a:blip r:embed="rId4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9210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252536" y="-99392"/>
            <a:ext cx="88569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Light and heavy kaonic atoms measurements: LHKA setup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8" name="Picture 7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2AC46740-CEC7-411E-AADF-C98C814D5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73" y="2048100"/>
            <a:ext cx="7968385" cy="47284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623633-9EA4-4A80-A686-F0D1296699FC}"/>
              </a:ext>
            </a:extLst>
          </p:cNvPr>
          <p:cNvSpPr/>
          <p:nvPr/>
        </p:nvSpPr>
        <p:spPr>
          <a:xfrm>
            <a:off x="1115616" y="1020006"/>
            <a:ext cx="2016224" cy="77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Li, Be, B targets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D933FE-0CA1-4832-97D8-0C0DA285347E}"/>
              </a:ext>
            </a:extLst>
          </p:cNvPr>
          <p:cNvCxnSpPr>
            <a:cxnSpLocks/>
          </p:cNvCxnSpPr>
          <p:nvPr/>
        </p:nvCxnSpPr>
        <p:spPr>
          <a:xfrm>
            <a:off x="2255234" y="2048100"/>
            <a:ext cx="864096" cy="14945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2">
            <a:extLst>
              <a:ext uri="{FF2B5EF4-FFF2-40B4-BE49-F238E27FC236}">
                <a16:creationId xmlns:a16="http://schemas.microsoft.com/office/drawing/2014/main" id="{62519484-7D0F-4EB9-9A81-78A9F7C31800}"/>
              </a:ext>
            </a:extLst>
          </p:cNvPr>
          <p:cNvGrpSpPr/>
          <p:nvPr/>
        </p:nvGrpSpPr>
        <p:grpSpPr>
          <a:xfrm>
            <a:off x="3419872" y="822950"/>
            <a:ext cx="2884559" cy="997361"/>
            <a:chOff x="-303615" y="-36447"/>
            <a:chExt cx="12304065" cy="6952580"/>
          </a:xfrm>
        </p:grpSpPr>
        <p:pic>
          <p:nvPicPr>
            <p:cNvPr id="11" name="Immagine 3">
              <a:extLst>
                <a:ext uri="{FF2B5EF4-FFF2-40B4-BE49-F238E27FC236}">
                  <a16:creationId xmlns:a16="http://schemas.microsoft.com/office/drawing/2014/main" id="{A2047170-FFA4-4C23-868D-4935597F5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2015" y="912780"/>
              <a:ext cx="9470140" cy="5070536"/>
            </a:xfrm>
            <a:prstGeom prst="rect">
              <a:avLst/>
            </a:prstGeom>
          </p:spPr>
        </p:pic>
        <p:pic>
          <p:nvPicPr>
            <p:cNvPr id="12" name="Immagine 4" descr="Immagine che contiene elettronico, screenshot&#10;&#10;Descrizione generata automaticamente">
              <a:extLst>
                <a:ext uri="{FF2B5EF4-FFF2-40B4-BE49-F238E27FC236}">
                  <a16:creationId xmlns:a16="http://schemas.microsoft.com/office/drawing/2014/main" id="{98489A10-2DCD-465A-9A54-13AA54580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615" y="-36447"/>
              <a:ext cx="12304065" cy="6952580"/>
            </a:xfrm>
            <a:prstGeom prst="rect">
              <a:avLst/>
            </a:prstGeom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4CE2F3-50E8-4756-8E87-6B2BFEB45EA9}"/>
              </a:ext>
            </a:extLst>
          </p:cNvPr>
          <p:cNvCxnSpPr>
            <a:cxnSpLocks/>
          </p:cNvCxnSpPr>
          <p:nvPr/>
        </p:nvCxnSpPr>
        <p:spPr>
          <a:xfrm flipH="1">
            <a:off x="3676345" y="1698769"/>
            <a:ext cx="2184807" cy="19714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BE4278DC-59B0-4F94-99F1-1AFCF9A82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72" y="476672"/>
            <a:ext cx="2804057" cy="2089475"/>
          </a:xfrm>
          <a:prstGeom prst="rect">
            <a:avLst/>
          </a:prstGeom>
        </p:spPr>
      </p:pic>
      <p:pic>
        <p:nvPicPr>
          <p:cNvPr id="19" name="Segnaposto contenuto 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FD267350-7090-4842-93CD-8B65591CEE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41119" y="4221675"/>
            <a:ext cx="3217928" cy="181169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CB5235-7BC8-4F04-B379-F3FBB351CE1A}"/>
              </a:ext>
            </a:extLst>
          </p:cNvPr>
          <p:cNvCxnSpPr>
            <a:cxnSpLocks/>
          </p:cNvCxnSpPr>
          <p:nvPr/>
        </p:nvCxnSpPr>
        <p:spPr>
          <a:xfrm flipH="1">
            <a:off x="4572000" y="5030444"/>
            <a:ext cx="2772236" cy="970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11EE29-9B5D-4462-9BEF-5D33096FBB8B}"/>
              </a:ext>
            </a:extLst>
          </p:cNvPr>
          <p:cNvCxnSpPr>
            <a:cxnSpLocks/>
          </p:cNvCxnSpPr>
          <p:nvPr/>
        </p:nvCxnSpPr>
        <p:spPr>
          <a:xfrm flipH="1" flipV="1">
            <a:off x="2123728" y="4622622"/>
            <a:ext cx="5241402" cy="2975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71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837571-2E78-C021-F5D8-411A7C349930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Catalina Curceanu (A. Scordo)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76A1A53-F23A-2823-F43D-11B27F39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5" y="739468"/>
            <a:ext cx="6451439" cy="2748371"/>
          </a:xfrm>
          <a:prstGeom prst="rect">
            <a:avLst/>
          </a:prstGeom>
        </p:spPr>
      </p:pic>
      <p:pic>
        <p:nvPicPr>
          <p:cNvPr id="12" name="Segnaposto contenuto 8">
            <a:extLst>
              <a:ext uri="{FF2B5EF4-FFF2-40B4-BE49-F238E27FC236}">
                <a16:creationId xmlns:a16="http://schemas.microsoft.com/office/drawing/2014/main" id="{ED4E3E90-FED7-CBCF-AB91-A9AD02DF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691" y="3100171"/>
            <a:ext cx="5137910" cy="339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5A0F1E9-84AB-8A59-C013-AC9E834610EB}"/>
                  </a:ext>
                </a:extLst>
              </p:cNvPr>
              <p:cNvSpPr txBox="1"/>
              <p:nvPr/>
            </p:nvSpPr>
            <p:spPr>
              <a:xfrm>
                <a:off x="231494" y="4339944"/>
                <a:ext cx="350712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shift </a:t>
                </a:r>
                <a14:m>
                  <m:oMath xmlns:m="http://schemas.openxmlformats.org/officeDocument/2006/math">
                    <m:r>
                      <a:rPr kumimoji="0" lang="en-GB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obtained by measuring the X-rays emitted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5A0F1E9-84AB-8A59-C013-AC9E83461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94" y="4339944"/>
                <a:ext cx="3507129" cy="1292662"/>
              </a:xfrm>
              <a:prstGeom prst="rect">
                <a:avLst/>
              </a:prstGeom>
              <a:blipFill>
                <a:blip r:embed="rId5"/>
                <a:stretch>
                  <a:fillRect l="-3249" t="-3883" b="-116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nello 2">
            <a:extLst>
              <a:ext uri="{FF2B5EF4-FFF2-40B4-BE49-F238E27FC236}">
                <a16:creationId xmlns:a16="http://schemas.microsoft.com/office/drawing/2014/main" id="{C860E4FD-8C64-32EC-764D-20995585C15B}"/>
              </a:ext>
            </a:extLst>
          </p:cNvPr>
          <p:cNvSpPr/>
          <p:nvPr/>
        </p:nvSpPr>
        <p:spPr>
          <a:xfrm>
            <a:off x="1157468" y="4358431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nello 14">
            <a:extLst>
              <a:ext uri="{FF2B5EF4-FFF2-40B4-BE49-F238E27FC236}">
                <a16:creationId xmlns:a16="http://schemas.microsoft.com/office/drawing/2014/main" id="{8124E722-0F97-15EF-9259-7B41B3BD3193}"/>
              </a:ext>
            </a:extLst>
          </p:cNvPr>
          <p:cNvSpPr/>
          <p:nvPr/>
        </p:nvSpPr>
        <p:spPr>
          <a:xfrm>
            <a:off x="2652477" y="4358431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6E90365C-D042-4365-374E-F9C05BC95E1C}"/>
              </a:ext>
            </a:extLst>
          </p:cNvPr>
          <p:cNvCxnSpPr>
            <a:cxnSpLocks/>
          </p:cNvCxnSpPr>
          <p:nvPr/>
        </p:nvCxnSpPr>
        <p:spPr>
          <a:xfrm>
            <a:off x="1446835" y="4683211"/>
            <a:ext cx="3032568" cy="1349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19456124-40BC-24F5-E534-EF2514E3EDF2}"/>
              </a:ext>
            </a:extLst>
          </p:cNvPr>
          <p:cNvCxnSpPr>
            <a:cxnSpLocks/>
          </p:cNvCxnSpPr>
          <p:nvPr/>
        </p:nvCxnSpPr>
        <p:spPr>
          <a:xfrm>
            <a:off x="2941844" y="4683211"/>
            <a:ext cx="2556913" cy="1435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388910-6766-5DDD-496D-BC6D8462579E}"/>
              </a:ext>
            </a:extLst>
          </p:cNvPr>
          <p:cNvSpPr/>
          <p:nvPr/>
        </p:nvSpPr>
        <p:spPr>
          <a:xfrm>
            <a:off x="1783657" y="0"/>
            <a:ext cx="55755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Kaonic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atom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Formation</a:t>
            </a: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rotWithShape="0">
                  <a:srgbClr val="002060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8A1A150-2E85-75DC-0926-BAF88DA83EA2}"/>
              </a:ext>
            </a:extLst>
          </p:cNvPr>
          <p:cNvSpPr/>
          <p:nvPr/>
        </p:nvSpPr>
        <p:spPr>
          <a:xfrm>
            <a:off x="3043419" y="6583251"/>
            <a:ext cx="59527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renaissance for kaonic atoms at DAΦNE: future measurements and perspectives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385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feld 7">
            <a:extLst>
              <a:ext uri="{FF2B5EF4-FFF2-40B4-BE49-F238E27FC236}">
                <a16:creationId xmlns:a16="http://schemas.microsoft.com/office/drawing/2014/main" id="{741DC8CE-DFE5-4C22-9646-1819B42EF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85838"/>
            <a:ext cx="20637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Li-transitions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3-2	~15 keV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4-2	~21 keV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5-2	~23 keV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4-3	~ 5 keV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5-3	~ 8 keV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6-3	~ 9 keV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5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5-4	~2.5 keV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6-4	~ 4 keV</a:t>
            </a:r>
          </a:p>
        </p:txBody>
      </p:sp>
      <p:pic>
        <p:nvPicPr>
          <p:cNvPr id="111619" name="Picture 2" descr="Chart&#10;&#10;Description automatically generated">
            <a:extLst>
              <a:ext uri="{FF2B5EF4-FFF2-40B4-BE49-F238E27FC236}">
                <a16:creationId xmlns:a16="http://schemas.microsoft.com/office/drawing/2014/main" id="{56923C27-CAB6-4D92-8FBE-FCA14968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1300163"/>
            <a:ext cx="56705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E490CF-EB88-4538-9BBE-1BA6AA0D1767}"/>
              </a:ext>
            </a:extLst>
          </p:cNvPr>
          <p:cNvSpPr txBox="1"/>
          <p:nvPr/>
        </p:nvSpPr>
        <p:spPr>
          <a:xfrm>
            <a:off x="88731" y="4608115"/>
            <a:ext cx="87153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  <a:sym typeface="Helvetica"/>
              </a:rPr>
              <a:t>The energy spectra of light kaonic atom transitions for Li, Be and B targets below 17 keV can achieve a precision below 2-3 eV, for an integrated luminosity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  <a:sym typeface="Helvetica"/>
              </a:rPr>
              <a:t>about 200 pb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  <a:sym typeface="Helvetica"/>
              </a:rPr>
              <a:t>-1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  <a:sym typeface="Helvetica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  <a:sym typeface="Helvetica"/>
              </a:rPr>
              <a:t>(including calibrations and test).</a:t>
            </a:r>
          </a:p>
        </p:txBody>
      </p:sp>
      <p:pic>
        <p:nvPicPr>
          <p:cNvPr id="111621" name="Grafik 3">
            <a:extLst>
              <a:ext uri="{FF2B5EF4-FFF2-40B4-BE49-F238E27FC236}">
                <a16:creationId xmlns:a16="http://schemas.microsoft.com/office/drawing/2014/main" id="{27F4A22E-1BCE-4300-AB55-8F80BD66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0"/>
            <a:ext cx="231616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Textfeld 5">
            <a:extLst>
              <a:ext uri="{FF2B5EF4-FFF2-40B4-BE49-F238E27FC236}">
                <a16:creationId xmlns:a16="http://schemas.microsoft.com/office/drawing/2014/main" id="{F3D3748A-BEFA-4E02-9E21-32F594F4B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825"/>
            <a:ext cx="85439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Solid target system for light kaonic atoms: e.g. Li – Be – B</a:t>
            </a:r>
          </a:p>
        </p:txBody>
      </p:sp>
      <p:sp>
        <p:nvSpPr>
          <p:cNvPr id="111623" name="Segnaposto numero diapositiva 1">
            <a:extLst>
              <a:ext uri="{FF2B5EF4-FFF2-40B4-BE49-F238E27FC236}">
                <a16:creationId xmlns:a16="http://schemas.microsoft.com/office/drawing/2014/main" id="{8CD53048-6C53-4D2D-A228-F92714970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8820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2FE08-E60B-4303-AABD-BFCD18C6D4FC}" type="slidenum">
              <a:rPr kumimoji="0" lang="it-IT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DejaVu Sans"/>
                <a:sym typeface="Helvetic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  <a:sym typeface="Helvetica"/>
            </a:endParaRPr>
          </a:p>
        </p:txBody>
      </p:sp>
      <p:sp>
        <p:nvSpPr>
          <p:cNvPr id="111624" name="CasellaDiTesto 9">
            <a:extLst>
              <a:ext uri="{FF2B5EF4-FFF2-40B4-BE49-F238E27FC236}">
                <a16:creationId xmlns:a16="http://schemas.microsoft.com/office/drawing/2014/main" id="{12DF60CA-B1A6-44EB-A77A-AA57404D6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1600200"/>
            <a:ext cx="696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"/>
              </a:rPr>
              <a:t>KLi</a:t>
            </a:r>
          </a:p>
        </p:txBody>
      </p:sp>
      <p:sp>
        <p:nvSpPr>
          <p:cNvPr id="111625" name="CasellaDiTesto 10">
            <a:extLst>
              <a:ext uri="{FF2B5EF4-FFF2-40B4-BE49-F238E27FC236}">
                <a16:creationId xmlns:a16="http://schemas.microsoft.com/office/drawing/2014/main" id="{10AC757F-17F8-40FD-BC43-EE0C115EA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263" y="2228850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"/>
              </a:rPr>
              <a:t>57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"/>
              </a:rPr>
              <a:t>Co</a:t>
            </a: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B7C747FF-212A-C3E9-5D8C-DC780A72AB10}"/>
                  </a:ext>
                </a:extLst>
              </p:cNvPr>
              <p:cNvSpPr/>
              <p:nvPr/>
            </p:nvSpPr>
            <p:spPr>
              <a:xfrm>
                <a:off x="198671" y="2255844"/>
                <a:ext cx="5094546" cy="1131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SDD monolithic array (designed and produced by Fondazione Bruno Kessler, FBK):</a:t>
                </a:r>
              </a:p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35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135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r>
                      <a:rPr kumimoji="0" lang="en-US" sz="135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matrix, square pixels, each one having active area of </a:t>
                </a:r>
                <a14:m>
                  <m:oMath xmlns:m="http://schemas.openxmlformats.org/officeDocument/2006/math">
                    <m:r>
                      <a: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8</m:t>
                    </m:r>
                    <m:r>
                      <a:rPr kumimoji="0" lang="en-US" sz="135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×8</m:t>
                    </m:r>
                  </m:oMath>
                </a14:m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mm</a:t>
                </a:r>
                <a:r>
                  <a:rPr kumimoji="0" lang="en-US" sz="135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2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;</a:t>
                </a:r>
                <a:endPara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1-mm-thick, total 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chip dimensions are </a:t>
                </a: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20 mm </a:t>
                </a:r>
                <a14:m>
                  <m:oMath xmlns:m="http://schemas.openxmlformats.org/officeDocument/2006/math">
                    <m:r>
                      <a:rPr kumimoji="0" lang="en-US" sz="135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36 mm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B7C747FF-212A-C3E9-5D8C-DC780A72A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71" y="2255844"/>
                <a:ext cx="5094546" cy="1131079"/>
              </a:xfrm>
              <a:prstGeom prst="rect">
                <a:avLst/>
              </a:prstGeom>
              <a:blipFill>
                <a:blip r:embed="rId2"/>
                <a:stretch>
                  <a:fillRect l="-359" t="-538" r="-240" b="-4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86753-D403-36C4-D7D9-887FEAD7742C}"/>
              </a:ext>
            </a:extLst>
          </p:cNvPr>
          <p:cNvSpPr txBox="1"/>
          <p:nvPr/>
        </p:nvSpPr>
        <p:spPr>
          <a:xfrm>
            <a:off x="275943" y="857251"/>
            <a:ext cx="8564186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Development of 1 mm SDD Detector Modules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20E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20E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Fiorini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20E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G.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20E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20E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G.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20E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Borghi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b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 SDD Module: the Prototype Design</a:t>
            </a:r>
            <a:endParaRPr kumimoji="0" lang="en-GB" sz="19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DDBA418A-9F2F-A03C-FCE6-CB43265916D9}"/>
              </a:ext>
            </a:extLst>
          </p:cNvPr>
          <p:cNvSpPr txBox="1">
            <a:spLocks/>
          </p:cNvSpPr>
          <p:nvPr/>
        </p:nvSpPr>
        <p:spPr>
          <a:xfrm>
            <a:off x="8313416" y="5682324"/>
            <a:ext cx="78938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D39A71E-6F07-32CC-084A-23206E1F8C41}"/>
              </a:ext>
            </a:extLst>
          </p:cNvPr>
          <p:cNvGrpSpPr/>
          <p:nvPr/>
        </p:nvGrpSpPr>
        <p:grpSpPr>
          <a:xfrm>
            <a:off x="5368521" y="1488895"/>
            <a:ext cx="3339585" cy="2430000"/>
            <a:chOff x="7158028" y="3186148"/>
            <a:chExt cx="4452780" cy="32400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D5B9001-F42F-1964-F6E8-1472A4B00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756" t="25877" r="31315" b="47967"/>
            <a:stretch/>
          </p:blipFill>
          <p:spPr>
            <a:xfrm>
              <a:off x="7158028" y="3186148"/>
              <a:ext cx="4452780" cy="3240000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3AB8368-CF44-BB8D-B8DB-3D8989741924}"/>
                </a:ext>
              </a:extLst>
            </p:cNvPr>
            <p:cNvSpPr txBox="1"/>
            <p:nvPr/>
          </p:nvSpPr>
          <p:spPr>
            <a:xfrm>
              <a:off x="7158028" y="3244335"/>
              <a:ext cx="233238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 mm SDD array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A26BAAD5-4E60-623A-980D-3F1713DAA118}"/>
              </a:ext>
            </a:extLst>
          </p:cNvPr>
          <p:cNvGrpSpPr>
            <a:grpSpLocks noChangeAspect="1"/>
          </p:cNvGrpSpPr>
          <p:nvPr/>
        </p:nvGrpSpPr>
        <p:grpSpPr>
          <a:xfrm>
            <a:off x="918547" y="3489399"/>
            <a:ext cx="3850406" cy="2466768"/>
            <a:chOff x="22385130" y="16552276"/>
            <a:chExt cx="5160171" cy="3305871"/>
          </a:xfrm>
        </p:grpSpPr>
        <p:pic>
          <p:nvPicPr>
            <p:cNvPr id="5" name="Immagine 4" descr="Immagine che contiene testo, diagramma, Piano, linea&#10;&#10;Descrizione generata automaticamente">
              <a:extLst>
                <a:ext uri="{FF2B5EF4-FFF2-40B4-BE49-F238E27FC236}">
                  <a16:creationId xmlns:a16="http://schemas.microsoft.com/office/drawing/2014/main" id="{0E298EE2-5EDB-99F2-AEB9-0ED4E84E5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46" b="51119"/>
            <a:stretch/>
          </p:blipFill>
          <p:spPr>
            <a:xfrm>
              <a:off x="22448581" y="16552276"/>
              <a:ext cx="5035218" cy="1705815"/>
            </a:xfrm>
            <a:prstGeom prst="rect">
              <a:avLst/>
            </a:prstGeom>
          </p:spPr>
        </p:pic>
        <p:pic>
          <p:nvPicPr>
            <p:cNvPr id="9" name="Immagine 8" descr="Immagine che contiene testo, diagramma, Piano, linea&#10;&#10;Descrizione generata automaticamente">
              <a:extLst>
                <a:ext uri="{FF2B5EF4-FFF2-40B4-BE49-F238E27FC236}">
                  <a16:creationId xmlns:a16="http://schemas.microsoft.com/office/drawing/2014/main" id="{B2B724AD-9A12-0859-D5CD-9D104A531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3" t="51119"/>
            <a:stretch/>
          </p:blipFill>
          <p:spPr>
            <a:xfrm>
              <a:off x="22385130" y="18152333"/>
              <a:ext cx="5160171" cy="17058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206">
                <a:extLst>
                  <a:ext uri="{FF2B5EF4-FFF2-40B4-BE49-F238E27FC236}">
                    <a16:creationId xmlns:a16="http://schemas.microsoft.com/office/drawing/2014/main" id="{85E173FE-89FB-D3FC-EBC7-44871D154AA2}"/>
                  </a:ext>
                </a:extLst>
              </p:cNvPr>
              <p:cNvSpPr/>
              <p:nvPr/>
            </p:nvSpPr>
            <p:spPr>
              <a:xfrm>
                <a:off x="4797814" y="4121486"/>
                <a:ext cx="3427639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Spectroscopic measurements with a first prototype with partially working channels:</a:t>
                </a:r>
              </a:p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irradiation with an </a:t>
                </a:r>
                <a:r>
                  <a:rPr kumimoji="0" lang="en-US" sz="135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55</a:t>
                </a: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Fe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X-ray source;</a:t>
                </a:r>
              </a:p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detector temperature: -30° C;</a:t>
                </a:r>
              </a:p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spectra acquired with </a:t>
                </a: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SFERA APP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,</a:t>
                </a: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shaping time 6 </a:t>
                </a:r>
                <a14:m>
                  <m:oMath xmlns:m="http://schemas.openxmlformats.org/officeDocument/2006/math">
                    <m:r>
                      <a:rPr kumimoji="0" lang="en-US" sz="135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s;</a:t>
                </a:r>
              </a:p>
              <a:p>
                <a:pPr marL="342900" marR="0" lvl="0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best </a:t>
                </a: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energy resolution 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@5.9keV (Mn-K</a:t>
                </a:r>
                <a14:m>
                  <m:oMath xmlns:m="http://schemas.openxmlformats.org/officeDocument/2006/math">
                    <m:r>
                      <a:rPr kumimoji="0" lang="en-US" sz="135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</m:t>
                    </m:r>
                  </m:oMath>
                </a14:m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 peak ): </a:t>
                </a: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138.2 eV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, (channel 2).</a:t>
                </a:r>
              </a:p>
            </p:txBody>
          </p:sp>
        </mc:Choice>
        <mc:Fallback xmlns="">
          <p:sp>
            <p:nvSpPr>
              <p:cNvPr id="10" name="Rettangolo 206">
                <a:extLst>
                  <a:ext uri="{FF2B5EF4-FFF2-40B4-BE49-F238E27FC236}">
                    <a16:creationId xmlns:a16="http://schemas.microsoft.com/office/drawing/2014/main" id="{85E173FE-89FB-D3FC-EBC7-44871D154A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814" y="4121486"/>
                <a:ext cx="3427639" cy="1754326"/>
              </a:xfrm>
              <a:prstGeom prst="rect">
                <a:avLst/>
              </a:prstGeom>
              <a:blipFill>
                <a:blip r:embed="rId5"/>
                <a:stretch>
                  <a:fillRect l="-356" t="-347" r="-534" b="-24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logo with text and black text&#10;&#10;Description automatically generated with medium confidence">
            <a:extLst>
              <a:ext uri="{FF2B5EF4-FFF2-40B4-BE49-F238E27FC236}">
                <a16:creationId xmlns:a16="http://schemas.microsoft.com/office/drawing/2014/main" id="{BEA6D9AB-854C-EE7E-4F8F-6F748CDA4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2" y="5206003"/>
            <a:ext cx="882512" cy="6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886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2D5043B-9B6F-D794-8630-38760C301368}"/>
              </a:ext>
            </a:extLst>
          </p:cNvPr>
          <p:cNvSpPr txBox="1"/>
          <p:nvPr/>
        </p:nvSpPr>
        <p:spPr>
          <a:xfrm>
            <a:off x="6156669" y="4147914"/>
            <a:ext cx="284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707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Production run very successfully concluded at FBK: test of all the devices with automatic probers –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completed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707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SDD samples delivered to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707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PoliMi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707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July 2023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Development of the new PCB and DAQ on going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36F4B1-9A75-C1FA-9F82-21804A3E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3416" y="5682324"/>
            <a:ext cx="789381" cy="273844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5B066B0-A55B-CFE9-0C1C-09FFC5057D17}"/>
              </a:ext>
            </a:extLst>
          </p:cNvPr>
          <p:cNvSpPr txBox="1"/>
          <p:nvPr/>
        </p:nvSpPr>
        <p:spPr>
          <a:xfrm>
            <a:off x="337962" y="807818"/>
            <a:ext cx="8663164" cy="39962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lvl="0" indent="-357" algn="l" defTabSz="457200" rtl="0" eaLnBrk="1" fontAlgn="auto" latinLnBrk="0" hangingPunct="1">
              <a:lnSpc>
                <a:spcPct val="100000"/>
              </a:lnSpc>
              <a:spcBef>
                <a:spcPts val="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50" b="1" i="0" u="none" strike="noStrike" kern="1200" cap="none" spc="-3" normalizeH="0" baseline="0" noProof="0" dirty="0">
                <a:ln>
                  <a:noFill/>
                </a:ln>
                <a:solidFill>
                  <a:srgbClr val="FF90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Light kaonic atoms measurement with SIDDHARTA-2</a:t>
            </a:r>
            <a:endParaRPr kumimoji="0" lang="en-GB" sz="2550" b="1" i="0" u="none" strike="noStrike" kern="1200" cap="none" spc="-3" normalizeH="0" baseline="0" noProof="0" dirty="0">
              <a:ln>
                <a:noFill/>
              </a:ln>
              <a:solidFill>
                <a:srgbClr val="FF901C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DB511F-FB51-EC5D-0F6A-ECFF0E1B5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62" y="2294914"/>
            <a:ext cx="5574295" cy="34205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EEE3FEC-942D-077B-B25D-FAF9CBC63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0" y="4392784"/>
            <a:ext cx="2584108" cy="14863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F08524-1A1C-6B96-28DC-65C8E3CE8532}"/>
              </a:ext>
            </a:extLst>
          </p:cNvPr>
          <p:cNvSpPr txBox="1"/>
          <p:nvPr/>
        </p:nvSpPr>
        <p:spPr>
          <a:xfrm>
            <a:off x="337961" y="1311247"/>
            <a:ext cx="9461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The energy spectra of light kaonic atom transitions for Li, Be and B can achieve a precision below 2-3 eV,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for an integrated luminosity of about 100-150 pb</a:t>
            </a:r>
            <a:r>
              <a:rPr kumimoji="0" lang="en-GB" sz="15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-1;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;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Use of present SDDs +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1mm SDDs and target materials financed – construction ongoing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7E08541-259E-876B-3FA8-F24A2FA47DAA}"/>
              </a:ext>
            </a:extLst>
          </p:cNvPr>
          <p:cNvSpPr/>
          <p:nvPr/>
        </p:nvSpPr>
        <p:spPr>
          <a:xfrm>
            <a:off x="6838029" y="2047864"/>
            <a:ext cx="1686937" cy="3231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2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SDD 1mm detector </a:t>
            </a:r>
          </a:p>
        </p:txBody>
      </p:sp>
      <p:pic>
        <p:nvPicPr>
          <p:cNvPr id="12" name="Immagine 18">
            <a:extLst>
              <a:ext uri="{FF2B5EF4-FFF2-40B4-BE49-F238E27FC236}">
                <a16:creationId xmlns:a16="http://schemas.microsoft.com/office/drawing/2014/main" id="{51874CD9-A06F-4235-0C12-09F140DD6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143" y="2361532"/>
            <a:ext cx="1739823" cy="168953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49C56954-0C50-9514-F106-C73D62A67DD5}"/>
              </a:ext>
            </a:extLst>
          </p:cNvPr>
          <p:cNvSpPr txBox="1"/>
          <p:nvPr/>
        </p:nvSpPr>
        <p:spPr>
          <a:xfrm>
            <a:off x="894487" y="2427861"/>
            <a:ext cx="3909476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Multi element target (Li, Be, B) under construction financed by INFN (gr 3) </a:t>
            </a:r>
          </a:p>
        </p:txBody>
      </p:sp>
    </p:spTree>
    <p:extLst>
      <p:ext uri="{BB962C8B-B14F-4D97-AF65-F5344CB8AC3E}">
        <p14:creationId xmlns:p14="http://schemas.microsoft.com/office/powerpoint/2010/main" val="2495984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macchina, strumento, ingegneria, metallo&#10;&#10;Descrizione generata automaticamente">
            <a:extLst>
              <a:ext uri="{FF2B5EF4-FFF2-40B4-BE49-F238E27FC236}">
                <a16:creationId xmlns:a16="http://schemas.microsoft.com/office/drawing/2014/main" id="{51F52917-2C22-5AD4-BA5C-8182C447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96" y="2367620"/>
            <a:ext cx="3925614" cy="294421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F8759D-DDCE-6776-8068-990AF68D0A3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57271" y="2391276"/>
            <a:ext cx="4262116" cy="2862052"/>
          </a:xfrm>
          <a:prstGeom prst="rect">
            <a:avLst/>
          </a:prstGeom>
          <a:ln w="0">
            <a:noFill/>
          </a:ln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C24517D2-CBBA-E25B-4426-F9B173291B3B}"/>
              </a:ext>
            </a:extLst>
          </p:cNvPr>
          <p:cNvSpPr txBox="1"/>
          <p:nvPr/>
        </p:nvSpPr>
        <p:spPr>
          <a:xfrm>
            <a:off x="234040" y="808966"/>
            <a:ext cx="8548154" cy="39962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lvl="0" indent="-357" algn="l" defTabSz="342900" rtl="0" eaLnBrk="1" fontAlgn="auto" latinLnBrk="0" hangingPunct="1">
              <a:lnSpc>
                <a:spcPct val="100000"/>
              </a:lnSpc>
              <a:spcBef>
                <a:spcPts val="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50" b="1" i="0" u="none" strike="noStrike" kern="1200" cap="none" spc="-3" normalizeH="0" baseline="0" noProof="0" dirty="0" err="1">
                <a:ln>
                  <a:noFill/>
                </a:ln>
                <a:solidFill>
                  <a:srgbClr val="FF90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CdZnTe</a:t>
            </a:r>
            <a:r>
              <a:rPr kumimoji="0" lang="en-GB" sz="2550" b="1" i="0" u="none" strike="noStrike" kern="1200" cap="none" spc="-3" normalizeH="0" baseline="0" noProof="0" dirty="0">
                <a:ln>
                  <a:noFill/>
                </a:ln>
                <a:solidFill>
                  <a:srgbClr val="FF90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detectors: next run with 16 cm</a:t>
            </a:r>
            <a:r>
              <a:rPr kumimoji="0" lang="en-GB" sz="2550" b="1" i="0" u="none" strike="noStrike" kern="1200" cap="none" spc="-3" normalizeH="0" baseline="30000" noProof="0" dirty="0">
                <a:ln>
                  <a:noFill/>
                </a:ln>
                <a:solidFill>
                  <a:srgbClr val="FF90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GB" sz="2550" b="1" i="0" u="none" strike="noStrike" kern="1200" cap="none" spc="-3" normalizeH="0" baseline="0" noProof="0" dirty="0">
              <a:ln>
                <a:noFill/>
              </a:ln>
              <a:solidFill>
                <a:srgbClr val="FF901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12A677-7916-7CCC-EFBB-C715C38BF628}"/>
              </a:ext>
            </a:extLst>
          </p:cNvPr>
          <p:cNvSpPr txBox="1"/>
          <p:nvPr/>
        </p:nvSpPr>
        <p:spPr>
          <a:xfrm>
            <a:off x="6449737" y="2500396"/>
            <a:ext cx="1974038" cy="300082"/>
          </a:xfrm>
          <a:prstGeom prst="rect">
            <a:avLst/>
          </a:prstGeom>
          <a:solidFill>
            <a:srgbClr val="FFFFFF">
              <a:alpha val="80952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New lead shield installed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B0BEB7-F88B-23FC-20B0-C9FA9F2E414C}"/>
              </a:ext>
            </a:extLst>
          </p:cNvPr>
          <p:cNvSpPr txBox="1"/>
          <p:nvPr/>
        </p:nvSpPr>
        <p:spPr>
          <a:xfrm>
            <a:off x="4831579" y="5034832"/>
            <a:ext cx="3902516" cy="300082"/>
          </a:xfrm>
          <a:prstGeom prst="rect">
            <a:avLst/>
          </a:prstGeom>
          <a:solidFill>
            <a:srgbClr val="FFFFFF">
              <a:alpha val="80952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Two modules (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8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CdZnTe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installed and ready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B3C46D-214F-D0A3-67D8-781071ED9BCD}"/>
              </a:ext>
            </a:extLst>
          </p:cNvPr>
          <p:cNvSpPr txBox="1"/>
          <p:nvPr/>
        </p:nvSpPr>
        <p:spPr>
          <a:xfrm>
            <a:off x="351925" y="1490102"/>
            <a:ext cx="8430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16 cm</a:t>
            </a:r>
            <a:r>
              <a:rPr kumimoji="0" lang="en-GB" sz="1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2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CdZnTe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 detectors to perform X-ray spectroscopy of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kaonic carbon and aluminium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in parallel with SIDDHARTA-2 kaonic deuterium run  (L.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Abbene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, A.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Buttacavoli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, F.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Principato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,  A. 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Scordo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87D39C4A-188D-4CCD-9A1E-DAAF1355A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4619" y="5601927"/>
            <a:ext cx="789381" cy="273844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srgbClr val="ED8428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ED8428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03C206EA-5CD2-CE23-A2E2-621171F5BF1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57271" y="5341757"/>
            <a:ext cx="2115599" cy="520339"/>
          </a:xfrm>
          <a:prstGeom prst="rect">
            <a:avLst/>
          </a:prstGeom>
          <a:ln w="0">
            <a:noFill/>
          </a:ln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F4A4ED7A-78CC-3216-7A81-F62A08CBAB9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644799" y="5378484"/>
            <a:ext cx="1769468" cy="520339"/>
          </a:xfrm>
          <a:prstGeom prst="rect">
            <a:avLst/>
          </a:prstGeom>
          <a:ln w="0">
            <a:noFill/>
          </a:ln>
        </p:spPr>
      </p:pic>
      <p:sp>
        <p:nvSpPr>
          <p:cNvPr id="7" name="Rettangolo 10">
            <a:extLst>
              <a:ext uri="{FF2B5EF4-FFF2-40B4-BE49-F238E27FC236}">
                <a16:creationId xmlns:a16="http://schemas.microsoft.com/office/drawing/2014/main" id="{C295A0DE-1878-00BE-D357-D6DBE00662BB}"/>
              </a:ext>
            </a:extLst>
          </p:cNvPr>
          <p:cNvSpPr/>
          <p:nvPr/>
        </p:nvSpPr>
        <p:spPr>
          <a:xfrm>
            <a:off x="4589346" y="5408529"/>
            <a:ext cx="4554655" cy="592221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-1" normalizeH="0" baseline="0" noProof="0" dirty="0" err="1">
                <a:ln>
                  <a:noFill/>
                </a:ln>
                <a:solidFill>
                  <a:srgbClr val="0A00E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MCarlo</a:t>
            </a: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srgbClr val="0A00E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</a:t>
            </a:r>
            <a:r>
              <a:rPr kumimoji="0" lang="en-GB" sz="15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KAl</a:t>
            </a: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(4→3) with </a:t>
            </a: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Noto Sans CJK SC"/>
                <a:cs typeface="+mn-cs"/>
              </a:rPr>
              <a:t>10% yield we expect :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srgbClr val="0A00E7"/>
                </a:solidFill>
                <a:effectLst/>
                <a:uLnTx/>
                <a:uFillTx/>
                <a:latin typeface="Arial"/>
                <a:ea typeface="Noto Sans CJK SC"/>
                <a:cs typeface="+mn-cs"/>
              </a:rPr>
              <a:t>10 (signal) </a:t>
            </a:r>
            <a:r>
              <a:rPr kumimoji="0" lang="en-GB" sz="1500" b="0" i="0" u="none" strike="noStrike" kern="1200" cap="none" spc="-1" normalizeH="0" baseline="0" noProof="0" dirty="0" err="1">
                <a:ln>
                  <a:noFill/>
                </a:ln>
                <a:solidFill>
                  <a:srgbClr val="0A00E7"/>
                </a:solidFill>
                <a:effectLst/>
                <a:uLnTx/>
                <a:uFillTx/>
                <a:latin typeface="Arial"/>
                <a:ea typeface="Noto Sans CJK SC"/>
                <a:cs typeface="+mn-cs"/>
              </a:rPr>
              <a:t>ev</a:t>
            </a:r>
            <a:r>
              <a:rPr kumimoji="0" lang="en-GB" sz="1500" b="0" i="0" u="none" strike="noStrike" kern="1200" cap="none" spc="-1" normalizeH="0" baseline="0" noProof="0" dirty="0">
                <a:ln>
                  <a:noFill/>
                </a:ln>
                <a:solidFill>
                  <a:srgbClr val="0A00E7"/>
                </a:solidFill>
                <a:effectLst/>
                <a:uLnTx/>
                <a:uFillTx/>
                <a:latin typeface="Arial"/>
                <a:ea typeface="Noto Sans CJK SC"/>
                <a:cs typeface="+mn-cs"/>
              </a:rPr>
              <a:t>/pb</a:t>
            </a:r>
            <a:r>
              <a:rPr kumimoji="0" lang="en-GB" sz="1500" b="0" i="0" u="none" strike="noStrike" kern="1200" cap="none" spc="-1" normalizeH="0" baseline="33000" noProof="0" dirty="0">
                <a:ln>
                  <a:noFill/>
                </a:ln>
                <a:solidFill>
                  <a:srgbClr val="0A00E7"/>
                </a:solidFill>
                <a:effectLst/>
                <a:uLnTx/>
                <a:uFillTx/>
                <a:latin typeface="Arial"/>
                <a:ea typeface="Noto Sans CJK SC"/>
                <a:cs typeface="+mn-cs"/>
              </a:rPr>
              <a:t>-1</a:t>
            </a:r>
            <a:endParaRPr kumimoji="0" lang="en-GB" sz="1500" b="0" i="0" u="none" strike="noStrike" kern="1200" cap="none" spc="-1" normalizeH="0" baseline="0" noProof="0" dirty="0">
              <a:ln>
                <a:noFill/>
              </a:ln>
              <a:solidFill>
                <a:srgbClr val="0A00E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8517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8C6455-1AF2-49B3-94A2-CAE42BF2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7" y="974166"/>
            <a:ext cx="4427984" cy="308077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5078" y="136524"/>
            <a:ext cx="9159078" cy="761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Intermediate and Heavy Kaonic Atoms measurements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IHKA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Setup with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CdZnTe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detectors: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talk F.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Sgaramella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and J.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Zmeskal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Ti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, V, Zr, Ag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, between 40 and 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200 keV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keV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– precision 3-5  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CdZnTe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 are developed within 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ASTRA STRONG-2020 project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Ph1, Ph2, Ph3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3)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Setup with 2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detectors continued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Heavy kaonic atoms: transitions above 70/100 keV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Co, Au, Pt – precision at the level of 5-10 eV (depending on energy of transition)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available and ready for use (Zagreb Univ. plus Mainz – additional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HPGe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Ph1, Ph2, Ph3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Total required integrated luminosity: 400 (200) pb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-1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9135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252536" y="-99392"/>
            <a:ext cx="88569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Intermediate and heavy kaonic atoms measurements: IHKA setup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8" name="Picture 7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2AC46740-CEC7-411E-AADF-C98C814D5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73" y="2048100"/>
            <a:ext cx="7968385" cy="47284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623633-9EA4-4A80-A686-F0D1296699FC}"/>
              </a:ext>
            </a:extLst>
          </p:cNvPr>
          <p:cNvSpPr/>
          <p:nvPr/>
        </p:nvSpPr>
        <p:spPr>
          <a:xfrm>
            <a:off x="1115616" y="1020006"/>
            <a:ext cx="2016224" cy="77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, V, Zr, Ag targets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D933FE-0CA1-4832-97D8-0C0DA285347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2123728" y="1790390"/>
            <a:ext cx="995602" cy="17523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4CE2F3-50E8-4756-8E87-6B2BFEB45EA9}"/>
              </a:ext>
            </a:extLst>
          </p:cNvPr>
          <p:cNvCxnSpPr>
            <a:cxnSpLocks/>
          </p:cNvCxnSpPr>
          <p:nvPr/>
        </p:nvCxnSpPr>
        <p:spPr>
          <a:xfrm flipH="1">
            <a:off x="3676345" y="1698769"/>
            <a:ext cx="2184807" cy="19714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egnaposto contenuto 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FD267350-7090-4842-93CD-8B65591CE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41119" y="4221675"/>
            <a:ext cx="3217928" cy="181169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CB5235-7BC8-4F04-B379-F3FBB351CE1A}"/>
              </a:ext>
            </a:extLst>
          </p:cNvPr>
          <p:cNvCxnSpPr>
            <a:cxnSpLocks/>
          </p:cNvCxnSpPr>
          <p:nvPr/>
        </p:nvCxnSpPr>
        <p:spPr>
          <a:xfrm flipH="1">
            <a:off x="4572000" y="5030444"/>
            <a:ext cx="2772236" cy="970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11EE29-9B5D-4462-9BEF-5D33096FBB8B}"/>
              </a:ext>
            </a:extLst>
          </p:cNvPr>
          <p:cNvCxnSpPr>
            <a:cxnSpLocks/>
          </p:cNvCxnSpPr>
          <p:nvPr/>
        </p:nvCxnSpPr>
        <p:spPr>
          <a:xfrm flipH="1" flipV="1">
            <a:off x="2123728" y="4622622"/>
            <a:ext cx="5241402" cy="2975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FCB75C46-FED2-4140-A094-25AA97A22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8638"/>
            <a:ext cx="3206793" cy="16901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972A68-088F-4B6E-80A4-A2D99CBC5A79}"/>
              </a:ext>
            </a:extLst>
          </p:cNvPr>
          <p:cNvSpPr/>
          <p:nvPr/>
        </p:nvSpPr>
        <p:spPr>
          <a:xfrm>
            <a:off x="6888766" y="2013857"/>
            <a:ext cx="2015748" cy="984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Cd(Zn)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ASTRA STRONG-2020</a:t>
            </a:r>
          </a:p>
        </p:txBody>
      </p:sp>
    </p:spTree>
    <p:extLst>
      <p:ext uri="{BB962C8B-B14F-4D97-AF65-F5344CB8AC3E}">
        <p14:creationId xmlns:p14="http://schemas.microsoft.com/office/powerpoint/2010/main" val="3054343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C0113-5FF8-45F2-B364-16E7EA85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62C52-A888-4C31-901E-2D9E680BEADD}"/>
              </a:ext>
            </a:extLst>
          </p:cNvPr>
          <p:cNvSpPr txBox="1"/>
          <p:nvPr/>
        </p:nvSpPr>
        <p:spPr>
          <a:xfrm>
            <a:off x="347730" y="243512"/>
            <a:ext cx="868876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New physics? Cascade calculations – Paul Indelicato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In principle one could use precision measurements of  K - atoms to set constraints on some sort of new physics.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The best sensitivity will be for masses of mediating particles in the ~ few MeV mass range.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(Maxim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Pospelov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Randolf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 Pohl: similar to muonic atoms -&gt; proton radius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We study feasibility!</a:t>
            </a:r>
          </a:p>
        </p:txBody>
      </p:sp>
    </p:spTree>
    <p:extLst>
      <p:ext uri="{BB962C8B-B14F-4D97-AF65-F5344CB8AC3E}">
        <p14:creationId xmlns:p14="http://schemas.microsoft.com/office/powerpoint/2010/main" val="34014687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43151" y="1447523"/>
            <a:ext cx="83198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The present knowledge of total and differential cross sections of low energy kaon-nucleon reactions is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very limited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. 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Below 150 MeV/c there is a “desert”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- the experimental data are very scarce and with large errors and practically no data exist below 100 MeV/c.</a:t>
            </a:r>
          </a:p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Kaon-nucleon scattering/interaction data are fundamental to validate theories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: chiral symmetries; lattice calculations; potential models etc.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81012" y="349027"/>
            <a:ext cx="8456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Knscat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and int: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KAON-NUCLEI SCATTERING and INTERACTION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sym typeface="Helvetica"/>
              </a:rPr>
              <a:t>FFF-Meeting, LNF Jan. 13, 2021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481012" y="3628093"/>
            <a:ext cx="8181976" cy="2257425"/>
            <a:chOff x="0" y="2551477"/>
            <a:chExt cx="12192001" cy="416571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52259"/>
              <a:ext cx="6316579" cy="4164928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2359" y="2551477"/>
              <a:ext cx="5959642" cy="4164928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300" y="931601"/>
            <a:ext cx="496847" cy="49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2827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77" y="1410579"/>
            <a:ext cx="2994047" cy="318125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07492" y="925831"/>
            <a:ext cx="51283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KN1: elastic scattering, layout</a:t>
            </a:r>
          </a:p>
        </p:txBody>
      </p:sp>
      <p:grpSp>
        <p:nvGrpSpPr>
          <p:cNvPr id="45" name="Gruppieren 44"/>
          <p:cNvGrpSpPr/>
          <p:nvPr/>
        </p:nvGrpSpPr>
        <p:grpSpPr>
          <a:xfrm>
            <a:off x="507492" y="1633388"/>
            <a:ext cx="5211241" cy="3937818"/>
            <a:chOff x="806704" y="1382221"/>
            <a:chExt cx="6948321" cy="525042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248" y="1477715"/>
              <a:ext cx="4956664" cy="5154930"/>
            </a:xfrm>
            <a:prstGeom prst="rect">
              <a:avLst/>
            </a:prstGeom>
          </p:spPr>
        </p:pic>
        <p:grpSp>
          <p:nvGrpSpPr>
            <p:cNvPr id="44" name="Gruppieren 43"/>
            <p:cNvGrpSpPr/>
            <p:nvPr/>
          </p:nvGrpSpPr>
          <p:grpSpPr>
            <a:xfrm>
              <a:off x="806704" y="1382221"/>
              <a:ext cx="6948321" cy="4634531"/>
              <a:chOff x="806704" y="1382221"/>
              <a:chExt cx="6948321" cy="4634531"/>
            </a:xfrm>
          </p:grpSpPr>
          <p:sp>
            <p:nvSpPr>
              <p:cNvPr id="5" name="Textfeld 4"/>
              <p:cNvSpPr txBox="1"/>
              <p:nvPr/>
            </p:nvSpPr>
            <p:spPr>
              <a:xfrm>
                <a:off x="997847" y="3824347"/>
                <a:ext cx="176800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beam pipe</a:t>
                </a:r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5559552" y="4055179"/>
                <a:ext cx="219547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kaon monitor</a:t>
                </a: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806704" y="1382221"/>
                <a:ext cx="2246769" cy="861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charged kaon</a:t>
                </a:r>
              </a:p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detector</a:t>
                </a:r>
              </a:p>
            </p:txBody>
          </p:sp>
          <p:cxnSp>
            <p:nvCxnSpPr>
              <p:cNvPr id="20" name="Gerade Verbindung mit Pfeil 19"/>
              <p:cNvCxnSpPr/>
              <p:nvPr/>
            </p:nvCxnSpPr>
            <p:spPr>
              <a:xfrm>
                <a:off x="2636566" y="4109918"/>
                <a:ext cx="1497429" cy="8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/>
              <p:cNvCxnSpPr/>
              <p:nvPr/>
            </p:nvCxnSpPr>
            <p:spPr>
              <a:xfrm flipH="1">
                <a:off x="4846320" y="4286012"/>
                <a:ext cx="6858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feld 26"/>
              <p:cNvSpPr txBox="1"/>
              <p:nvPr/>
            </p:nvSpPr>
            <p:spPr>
              <a:xfrm>
                <a:off x="4043881" y="2270597"/>
                <a:ext cx="964367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TPC</a:t>
                </a:r>
              </a:p>
            </p:txBody>
          </p:sp>
          <p:cxnSp>
            <p:nvCxnSpPr>
              <p:cNvPr id="30" name="Gerade Verbindung mit Pfeil 29"/>
              <p:cNvCxnSpPr/>
              <p:nvPr/>
            </p:nvCxnSpPr>
            <p:spPr>
              <a:xfrm>
                <a:off x="2299639" y="1797719"/>
                <a:ext cx="98755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mit Pfeil 31"/>
              <p:cNvCxnSpPr/>
              <p:nvPr/>
            </p:nvCxnSpPr>
            <p:spPr>
              <a:xfrm flipV="1">
                <a:off x="4416579" y="2907792"/>
                <a:ext cx="985543" cy="120212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mit Pfeil 33"/>
              <p:cNvCxnSpPr/>
              <p:nvPr/>
            </p:nvCxnSpPr>
            <p:spPr>
              <a:xfrm flipH="1">
                <a:off x="2816461" y="4109918"/>
                <a:ext cx="1609263" cy="1906834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feld 34"/>
              <p:cNvSpPr txBox="1"/>
              <p:nvPr/>
            </p:nvSpPr>
            <p:spPr>
              <a:xfrm>
                <a:off x="5179946" y="3022848"/>
                <a:ext cx="583920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K</a:t>
                </a:r>
                <a:r>
                  <a:rPr kumimoji="0" lang="en-GB" sz="21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-</a:t>
                </a: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3246464" y="4545691"/>
                <a:ext cx="643765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K</a:t>
                </a:r>
                <a:r>
                  <a:rPr kumimoji="0" lang="en-GB" sz="21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sym typeface="Helvetica"/>
                  </a:rPr>
                  <a:t>+</a:t>
                </a:r>
              </a:p>
            </p:txBody>
          </p:sp>
          <p:cxnSp>
            <p:nvCxnSpPr>
              <p:cNvPr id="38" name="Gerade Verbindung mit Pfeil 37"/>
              <p:cNvCxnSpPr/>
              <p:nvPr/>
            </p:nvCxnSpPr>
            <p:spPr>
              <a:xfrm flipV="1">
                <a:off x="5402122" y="2389421"/>
                <a:ext cx="935753" cy="51837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uppieren 5"/>
          <p:cNvGrpSpPr/>
          <p:nvPr/>
        </p:nvGrpSpPr>
        <p:grpSpPr>
          <a:xfrm>
            <a:off x="1805841" y="5571205"/>
            <a:ext cx="3406071" cy="378700"/>
            <a:chOff x="2407788" y="6285274"/>
            <a:chExt cx="4541428" cy="504933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2569290" y="6602251"/>
              <a:ext cx="3467918" cy="100584"/>
              <a:chOff x="153174" y="6562220"/>
              <a:chExt cx="3467918" cy="100584"/>
            </a:xfrm>
          </p:grpSpPr>
          <p:sp>
            <p:nvSpPr>
              <p:cNvPr id="41" name="Rechteck 40"/>
              <p:cNvSpPr/>
              <p:nvPr/>
            </p:nvSpPr>
            <p:spPr>
              <a:xfrm>
                <a:off x="153174" y="6562220"/>
                <a:ext cx="1733959" cy="1005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sym typeface="Helvetica"/>
                </a:endParaRPr>
              </a:p>
            </p:txBody>
          </p:sp>
          <p:sp>
            <p:nvSpPr>
              <p:cNvPr id="43" name="Rechteck 42"/>
              <p:cNvSpPr/>
              <p:nvPr/>
            </p:nvSpPr>
            <p:spPr>
              <a:xfrm>
                <a:off x="1887133" y="6562220"/>
                <a:ext cx="1733959" cy="10058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sym typeface="Helvetica"/>
                </a:endParaRPr>
              </a:p>
            </p:txBody>
          </p:sp>
        </p:grpSp>
        <p:sp>
          <p:nvSpPr>
            <p:cNvPr id="47" name="Textfeld 46"/>
            <p:cNvSpPr txBox="1"/>
            <p:nvPr/>
          </p:nvSpPr>
          <p:spPr>
            <a:xfrm>
              <a:off x="4046811" y="6297765"/>
              <a:ext cx="111825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Helvetica"/>
                </a:rPr>
                <a:t>25 cm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830961" y="6285274"/>
              <a:ext cx="111825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Helvetica"/>
                </a:rPr>
                <a:t>50 cm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2407788" y="6297765"/>
              <a:ext cx="947268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Helvetica"/>
                </a:rPr>
                <a:t>0 cm</a:t>
              </a:r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5269719" y="2593473"/>
            <a:ext cx="12954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Scint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. bars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read out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with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Helvetica"/>
              </a:rPr>
              <a:t>SiPMs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Helvetica"/>
            </a:endParaRPr>
          </a:p>
        </p:txBody>
      </p:sp>
      <p:cxnSp>
        <p:nvCxnSpPr>
          <p:cNvPr id="53" name="Gerade Verbindung mit Pfeil 52"/>
          <p:cNvCxnSpPr/>
          <p:nvPr/>
        </p:nvCxnSpPr>
        <p:spPr>
          <a:xfrm>
            <a:off x="6273737" y="3001204"/>
            <a:ext cx="45408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sym typeface="Helvetica"/>
              </a:rPr>
              <a:t>FFF-Meeting, LNF Jan. 13, 2021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sym typeface="Helvetica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87827" y="4716871"/>
            <a:ext cx="39837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Helvetica"/>
              </a:rPr>
              <a:t>TPC prototyping ongoing at: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Helvetica"/>
              </a:rPr>
              <a:t>	Sendai Univ., Japan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Helvetica"/>
              </a:rPr>
              <a:t>	SMI, Austria (EU-STRONG2020)</a:t>
            </a:r>
          </a:p>
        </p:txBody>
      </p:sp>
    </p:spTree>
    <p:extLst>
      <p:ext uri="{BB962C8B-B14F-4D97-AF65-F5344CB8AC3E}">
        <p14:creationId xmlns:p14="http://schemas.microsoft.com/office/powerpoint/2010/main" val="6608849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7764" y="1042416"/>
            <a:ext cx="500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KN2 – inelastic scattering, layout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81" y="1624731"/>
            <a:ext cx="3800695" cy="3791945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2414490" y="5560406"/>
            <a:ext cx="2871505" cy="380129"/>
            <a:chOff x="2407788" y="6285274"/>
            <a:chExt cx="4835493" cy="439730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569290" y="6602251"/>
              <a:ext cx="3467918" cy="100584"/>
              <a:chOff x="153174" y="6562220"/>
              <a:chExt cx="3467918" cy="100584"/>
            </a:xfrm>
          </p:grpSpPr>
          <p:sp>
            <p:nvSpPr>
              <p:cNvPr id="12" name="Rechteck 11"/>
              <p:cNvSpPr/>
              <p:nvPr/>
            </p:nvSpPr>
            <p:spPr>
              <a:xfrm>
                <a:off x="153174" y="6562220"/>
                <a:ext cx="1733959" cy="1005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sym typeface="Helvetica"/>
                </a:endParaRPr>
              </a:p>
            </p:txBody>
          </p:sp>
          <p:sp>
            <p:nvSpPr>
              <p:cNvPr id="13" name="Rechteck 12"/>
              <p:cNvSpPr/>
              <p:nvPr/>
            </p:nvSpPr>
            <p:spPr>
              <a:xfrm>
                <a:off x="1887133" y="6562220"/>
                <a:ext cx="1733959" cy="10058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sym typeface="Helvetica"/>
                </a:endParaRPr>
              </a:p>
            </p:txBody>
          </p:sp>
        </p:grpSp>
        <p:sp>
          <p:nvSpPr>
            <p:cNvPr id="9" name="Textfeld 8"/>
            <p:cNvSpPr txBox="1"/>
            <p:nvPr/>
          </p:nvSpPr>
          <p:spPr>
            <a:xfrm>
              <a:off x="4046811" y="6297764"/>
              <a:ext cx="1412320" cy="427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Helvetica"/>
                </a:rPr>
                <a:t>25 cm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830961" y="6285274"/>
              <a:ext cx="1412320" cy="427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Helvetica"/>
                </a:rPr>
                <a:t>50 cm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407788" y="6297764"/>
              <a:ext cx="1196369" cy="427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Helvetica"/>
                </a:rPr>
                <a:t>0 cm</a:t>
              </a: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588221" y="3579326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Cryogenic target: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Solid H2, D2,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Ar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Liquid He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sym typeface="Helvetica"/>
              </a:rPr>
              <a:t>FFF-Meeting, LNF Jan. 13, 2021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sym typeface="Helvetica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2056519" y="3305556"/>
            <a:ext cx="1998416" cy="691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85348" y="434107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Kaon monitor</a:t>
            </a:r>
          </a:p>
        </p:txBody>
      </p:sp>
      <p:cxnSp>
        <p:nvCxnSpPr>
          <p:cNvPr id="16" name="Gerade Verbindung mit Pfeil 15"/>
          <p:cNvCxnSpPr>
            <a:stCxn id="14" idx="3"/>
          </p:cNvCxnSpPr>
          <p:nvPr/>
        </p:nvCxnSpPr>
        <p:spPr>
          <a:xfrm flipV="1">
            <a:off x="2270425" y="3787571"/>
            <a:ext cx="1784509" cy="73816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778897" y="2758610"/>
            <a:ext cx="723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TPC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735378" y="4059469"/>
            <a:ext cx="723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TPC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85348" y="2839402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Charged kaon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detector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2023393" y="2599373"/>
            <a:ext cx="1380089" cy="40685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6541559" y="2921454"/>
            <a:ext cx="20954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“Sandwich” type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calorimeter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32 layers Pb –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liq. Scintillator,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Helvetica"/>
              </a:rPr>
              <a:t>thickness 25 cm</a:t>
            </a:r>
          </a:p>
        </p:txBody>
      </p:sp>
      <p:cxnSp>
        <p:nvCxnSpPr>
          <p:cNvPr id="28" name="Gerade Verbindung mit Pfeil 27"/>
          <p:cNvCxnSpPr/>
          <p:nvPr/>
        </p:nvCxnSpPr>
        <p:spPr>
          <a:xfrm flipH="1">
            <a:off x="5824087" y="3216402"/>
            <a:ext cx="704729" cy="68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63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75563" y="4545769"/>
            <a:ext cx="250068" cy="2757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10751" hangingPunct="0"/>
            <a:fld id="{86CB4B4D-7CA3-9044-876B-883B54F8677D}" type="slidenum">
              <a:rPr kern="0"/>
              <a:pPr defTabSz="410751" hangingPunct="0"/>
              <a:t>7</a:t>
            </a:fld>
            <a:endParaRPr kern="0"/>
          </a:p>
        </p:txBody>
      </p:sp>
      <p:grpSp>
        <p:nvGrpSpPr>
          <p:cNvPr id="434" name="Gruppo 23"/>
          <p:cNvGrpSpPr/>
          <p:nvPr/>
        </p:nvGrpSpPr>
        <p:grpSpPr>
          <a:xfrm>
            <a:off x="366034" y="4316551"/>
            <a:ext cx="2831349" cy="2098143"/>
            <a:chOff x="0" y="0"/>
            <a:chExt cx="4026806" cy="2984025"/>
          </a:xfrm>
        </p:grpSpPr>
        <p:pic>
          <p:nvPicPr>
            <p:cNvPr id="432" name="Immagine 19" descr="Immagin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026807" cy="2984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" name="CasellaDiTesto 21"/>
            <p:cNvSpPr txBox="1"/>
            <p:nvPr/>
          </p:nvSpPr>
          <p:spPr>
            <a:xfrm>
              <a:off x="2958550" y="60786"/>
              <a:ext cx="975368" cy="382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 defTabSz="457200">
                <a:spcBef>
                  <a:spcPts val="0"/>
                </a:spcBef>
                <a:defRPr sz="1800" b="1" i="0" spc="0">
                  <a:solidFill>
                    <a:srgbClr val="FFCF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321457" hangingPunct="0"/>
              <a:r>
                <a:rPr sz="1266" kern="0"/>
                <a:t>DAFNE</a:t>
              </a:r>
            </a:p>
          </p:txBody>
        </p:sp>
      </p:grpSp>
      <p:grpSp>
        <p:nvGrpSpPr>
          <p:cNvPr id="441" name="Gruppo 24"/>
          <p:cNvGrpSpPr/>
          <p:nvPr/>
        </p:nvGrpSpPr>
        <p:grpSpPr>
          <a:xfrm>
            <a:off x="3423874" y="4588453"/>
            <a:ext cx="5978480" cy="1826241"/>
            <a:chOff x="0" y="0"/>
            <a:chExt cx="8502726" cy="2597318"/>
          </a:xfrm>
        </p:grpSpPr>
        <p:pic>
          <p:nvPicPr>
            <p:cNvPr id="435" name="Picture 5" descr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714" y="947102"/>
              <a:ext cx="2567717" cy="1650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Immagine 2" descr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434" y="947104"/>
              <a:ext cx="2567717" cy="1650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TextBox 5"/>
            <p:cNvSpPr txBox="1"/>
            <p:nvPr/>
          </p:nvSpPr>
          <p:spPr>
            <a:xfrm>
              <a:off x="370542" y="4440"/>
              <a:ext cx="1850799" cy="952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b="1" i="0" spc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1266" b="1" kern="0">
                  <a:solidFill>
                    <a:srgbClr val="FFFFFF"/>
                  </a:solidFill>
                  <a:latin typeface="Century Gothic"/>
                  <a:sym typeface="Century Gothic"/>
                </a:rPr>
                <a:t>DEAR </a:t>
              </a:r>
            </a:p>
            <a:p>
              <a:pPr defTabSz="321457" hangingPunct="0">
                <a:defRPr sz="1800" b="1" i="0" spc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1266" b="1" kern="0">
                  <a:solidFill>
                    <a:srgbClr val="FFFFFF"/>
                  </a:solidFill>
                  <a:latin typeface="Century Gothic"/>
                  <a:sym typeface="Century Gothic"/>
                </a:rPr>
                <a:t>2002</a:t>
              </a:r>
            </a:p>
          </p:txBody>
        </p:sp>
        <p:sp>
          <p:nvSpPr>
            <p:cNvPr id="438" name="TextBox 6"/>
            <p:cNvSpPr txBox="1"/>
            <p:nvPr/>
          </p:nvSpPr>
          <p:spPr>
            <a:xfrm>
              <a:off x="5730430" y="0"/>
              <a:ext cx="2433724" cy="952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 defTabSz="457200">
                <a:spcBef>
                  <a:spcPts val="0"/>
                </a:spcBef>
                <a:defRPr sz="1800" b="1" i="0" spc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defTabSz="321457" hangingPunct="0"/>
              <a:r>
                <a:rPr sz="1266" kern="0"/>
                <a:t>SIDDHARTA-2 2022</a:t>
              </a:r>
            </a:p>
          </p:txBody>
        </p:sp>
        <p:sp>
          <p:nvSpPr>
            <p:cNvPr id="439" name="TextBox 18"/>
            <p:cNvSpPr txBox="1"/>
            <p:nvPr/>
          </p:nvSpPr>
          <p:spPr>
            <a:xfrm>
              <a:off x="2979113" y="0"/>
              <a:ext cx="2374508" cy="952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b="1" i="0" spc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1266" b="1" kern="0">
                  <a:solidFill>
                    <a:srgbClr val="FFFFFF"/>
                  </a:solidFill>
                  <a:latin typeface="Century Gothic"/>
                  <a:sym typeface="Century Gothic"/>
                </a:rPr>
                <a:t>SIDDHARTA</a:t>
              </a:r>
            </a:p>
            <a:p>
              <a:pPr defTabSz="321457" hangingPunct="0">
                <a:defRPr sz="1800" b="1" i="0" spc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1266" b="1" kern="0">
                  <a:solidFill>
                    <a:srgbClr val="FFFFFF"/>
                  </a:solidFill>
                  <a:latin typeface="Century Gothic"/>
                  <a:sym typeface="Century Gothic"/>
                </a:rPr>
                <a:t>2009</a:t>
              </a:r>
            </a:p>
          </p:txBody>
        </p:sp>
        <p:sp>
          <p:nvSpPr>
            <p:cNvPr id="440" name="Straight Arrow Connector 23"/>
            <p:cNvSpPr/>
            <p:nvPr/>
          </p:nvSpPr>
          <p:spPr>
            <a:xfrm>
              <a:off x="0" y="897616"/>
              <a:ext cx="850272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 hangingPunct="0">
                <a:defRPr sz="1800" i="0" spc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266" kern="0">
                <a:solidFill>
                  <a:srgbClr val="000000"/>
                </a:solidFill>
                <a:latin typeface="Century Gothic"/>
                <a:sym typeface="Century Gothic"/>
              </a:endParaRPr>
            </a:p>
          </p:txBody>
        </p:sp>
      </p:grpSp>
      <p:sp>
        <p:nvSpPr>
          <p:cNvPr id="442" name="CasellaDiTesto 13"/>
          <p:cNvSpPr txBox="1"/>
          <p:nvPr/>
        </p:nvSpPr>
        <p:spPr>
          <a:xfrm>
            <a:off x="1075594" y="2927124"/>
            <a:ext cx="6307985" cy="1325556"/>
          </a:xfrm>
          <a:prstGeom prst="rect">
            <a:avLst/>
          </a:prstGeom>
          <a:ln w="19050">
            <a:solidFill>
              <a:schemeClr val="accent1">
                <a:hueOff val="-522454"/>
                <a:satOff val="1153"/>
                <a:lumOff val="1344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/>
          <a:p>
            <a:pPr algn="ctr" defTabSz="321457" hangingPunct="0">
              <a:defRPr sz="2700" i="0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98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The modern era of light kaonic atom experiments</a:t>
            </a:r>
            <a:br>
              <a:rPr sz="1898" kern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</a:br>
            <a:r>
              <a:rPr sz="1195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Catalina Curceanu, Carlo Guaraldo, Mihail Iliescu, Michael Cargnelli, Ryugo Hayano, Johann Marton, Johann Zmeskal, Tomoichi Ishiwatari, Masa Iwasaki, Shinji Okada, Diana Laura Sirghi, and Hideyuki Tatsuno</a:t>
            </a:r>
            <a:br>
              <a:rPr sz="1195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1195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 defTabSz="321457" hangingPunct="0">
              <a:defRPr sz="1900" i="0" spc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336" kern="0">
                <a:solidFill>
                  <a:srgbClr val="FFFFFF"/>
                </a:solidFill>
                <a:latin typeface="Proxima Nova"/>
                <a:sym typeface="Proxima Nova"/>
              </a:rPr>
              <a:t>Rev. Mod. Phys. </a:t>
            </a:r>
            <a:r>
              <a:rPr sz="1336" b="1" kern="0">
                <a:solidFill>
                  <a:srgbClr val="FFFFFF"/>
                </a:solidFill>
                <a:latin typeface="Proxima Nova"/>
                <a:sym typeface="Proxima Nova"/>
              </a:rPr>
              <a:t>91</a:t>
            </a:r>
            <a:r>
              <a:rPr sz="1336" kern="0">
                <a:solidFill>
                  <a:srgbClr val="FFFFFF"/>
                </a:solidFill>
                <a:latin typeface="Proxima Nova"/>
                <a:sym typeface="Proxima Nova"/>
              </a:rPr>
              <a:t>, 025006 – Published 20 June 2019</a:t>
            </a:r>
          </a:p>
        </p:txBody>
      </p:sp>
      <p:grpSp>
        <p:nvGrpSpPr>
          <p:cNvPr id="445" name="Gruppo 22"/>
          <p:cNvGrpSpPr/>
          <p:nvPr/>
        </p:nvGrpSpPr>
        <p:grpSpPr>
          <a:xfrm>
            <a:off x="107248" y="740105"/>
            <a:ext cx="3426573" cy="2098143"/>
            <a:chOff x="0" y="0"/>
            <a:chExt cx="4873347" cy="2984025"/>
          </a:xfrm>
        </p:grpSpPr>
        <p:pic>
          <p:nvPicPr>
            <p:cNvPr id="443" name="Immagine 18" descr="Immagin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873348" cy="2984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4" name="CasellaDiTesto 16"/>
            <p:cNvSpPr txBox="1"/>
            <p:nvPr/>
          </p:nvSpPr>
          <p:spPr>
            <a:xfrm>
              <a:off x="3679700" y="19506"/>
              <a:ext cx="1129918" cy="464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2146" tIns="32146" rIns="32146" bIns="32146" numCol="1" anchor="t">
              <a:noAutofit/>
            </a:bodyPr>
            <a:lstStyle>
              <a:lvl1pPr defTabSz="457200">
                <a:spcBef>
                  <a:spcPts val="0"/>
                </a:spcBef>
                <a:defRPr sz="1800" b="1" i="0" spc="0">
                  <a:solidFill>
                    <a:srgbClr val="FFCF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321457" hangingPunct="0"/>
              <a:r>
                <a:rPr sz="1266" kern="0"/>
                <a:t>J-PARC</a:t>
              </a:r>
            </a:p>
          </p:txBody>
        </p:sp>
      </p:grpSp>
      <p:pic>
        <p:nvPicPr>
          <p:cNvPr id="446" name="Immagine 12" descr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28" y="1050460"/>
            <a:ext cx="4057220" cy="2214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magine 17" descr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9605" y="681906"/>
            <a:ext cx="4218783" cy="2214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Screen Shot 2023-06-26 at 4.30.37 PM.png" descr="Screen Shot 2023-06-26 at 4.30.37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692" y="5233246"/>
            <a:ext cx="1885524" cy="1197814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A long journey"/>
          <p:cNvSpPr txBox="1"/>
          <p:nvPr/>
        </p:nvSpPr>
        <p:spPr>
          <a:xfrm>
            <a:off x="3065024" y="45325"/>
            <a:ext cx="279595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 i="0" spc="50">
                <a:solidFill>
                  <a:srgbClr val="FFFFFF"/>
                </a:solidFill>
              </a:defRPr>
            </a:lvl1pPr>
          </a:lstStyle>
          <a:p>
            <a:pPr defTabSz="410751" hangingPunct="0">
              <a:spcBef>
                <a:spcPts val="984"/>
              </a:spcBef>
            </a:pPr>
            <a:r>
              <a:rPr sz="3516" kern="0" spc="35">
                <a:latin typeface="Iowan Old Style Roman"/>
                <a:sym typeface="Iowan Old Style Roman"/>
              </a:rPr>
              <a:t>A long journey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Risultati immagini per gravitational waves neutron stars">
            <a:hlinkClick r:id="rId2"/>
            <a:extLst>
              <a:ext uri="{FF2B5EF4-FFF2-40B4-BE49-F238E27FC236}">
                <a16:creationId xmlns:a16="http://schemas.microsoft.com/office/drawing/2014/main" id="{026D29C6-DF6A-6CCB-E47C-151E8A5F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4652963"/>
            <a:ext cx="350043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607373-E391-3118-268F-CBC9B1ABF197}"/>
              </a:ext>
            </a:extLst>
          </p:cNvPr>
          <p:cNvSpPr/>
          <p:nvPr/>
        </p:nvSpPr>
        <p:spPr>
          <a:xfrm>
            <a:off x="251520" y="116632"/>
            <a:ext cx="8892480" cy="393954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0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GB" sz="30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Modern Era of </a:t>
            </a:r>
            <a:r>
              <a:rPr kumimoji="0" lang="en-GB" sz="3000" b="1" i="0" u="none" strike="noStrike" kern="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precision measurements of </a:t>
            </a:r>
            <a:r>
              <a:rPr kumimoji="0" lang="en-GB" sz="3000" b="1" i="0" u="none" strike="noStrike" kern="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hadronic</a:t>
            </a:r>
            <a:r>
              <a:rPr kumimoji="0" lang="en-GB" sz="3000" b="1" i="0" u="none" strike="noStrike" kern="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GB" sz="3000" b="1" i="0" u="none" strike="noStrike" kern="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kaonic</a:t>
            </a:r>
            <a:r>
              <a:rPr kumimoji="0" lang="en-GB" sz="3000" b="1" i="0" u="none" strike="noStrike" kern="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atoms </a:t>
            </a:r>
            <a:r>
              <a:rPr kumimoji="0" lang="en-GB" sz="30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fosteres</a:t>
            </a:r>
            <a:r>
              <a:rPr kumimoji="0" lang="en-GB" sz="30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deeper understanding of the </a:t>
            </a:r>
            <a:r>
              <a:rPr kumimoji="0" lang="en-GB" sz="30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antikaon</a:t>
            </a:r>
            <a:r>
              <a:rPr kumimoji="0" lang="en-GB" sz="30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-nuclei interactions at threshold, which is fundamental to unveil the mechanisms at work on non-</a:t>
            </a:r>
            <a:r>
              <a:rPr kumimoji="0" lang="en-GB" sz="30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perturbative</a:t>
            </a:r>
            <a:r>
              <a:rPr kumimoji="0" lang="en-GB" sz="30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strangeness QCD.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Implications going from </a:t>
            </a:r>
            <a:r>
              <a:rPr kumimoji="0" lang="en-GB" sz="3000" b="1" i="0" u="none" strike="noStrike" kern="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particle and nuclear physics to astrophysics</a:t>
            </a:r>
            <a:r>
              <a:rPr kumimoji="0" lang="en-GB" sz="30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GB" sz="3000" b="1" i="0" u="sng" strike="noStrike" kern="1200" cap="none" spc="50" normalizeH="0" baseline="0" noProof="0" dirty="0">
              <a:ln w="11430"/>
              <a:gradFill>
                <a:gsLst>
                  <a:gs pos="25000">
                    <a:srgbClr val="3333CC">
                      <a:satMod val="155000"/>
                    </a:srgbClr>
                  </a:gs>
                  <a:gs pos="100000">
                    <a:srgbClr val="3333C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586EAF31-DC95-8B76-E4CD-B1E721AF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3073400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7">
            <a:extLst>
              <a:ext uri="{FF2B5EF4-FFF2-40B4-BE49-F238E27FC236}">
                <a16:creationId xmlns:a16="http://schemas.microsoft.com/office/drawing/2014/main" id="{B4768711-8F15-2B7F-C6DB-8AA53F33F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826000"/>
            <a:ext cx="287972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BB6A3-B68B-4362-8BEA-501DC5CC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4" name="Picture 3" descr="A yellow circle with text&#10;&#10;Description automatically generated with low confidence">
            <a:extLst>
              <a:ext uri="{FF2B5EF4-FFF2-40B4-BE49-F238E27FC236}">
                <a16:creationId xmlns:a16="http://schemas.microsoft.com/office/drawing/2014/main" id="{896CDA1E-FE61-47CB-9876-B77212539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" y="3194449"/>
            <a:ext cx="1230935" cy="1226720"/>
          </a:xfrm>
          <a:prstGeom prst="rect">
            <a:avLst/>
          </a:prstGeom>
        </p:spPr>
      </p:pic>
      <p:pic>
        <p:nvPicPr>
          <p:cNvPr id="8" name="Picture 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F44263E-7564-4EF8-888D-BB04883BA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47" y="857250"/>
            <a:ext cx="2110295" cy="1632966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6EFFC2B4-1B23-4769-9C8E-F4E36404B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26" y="4548536"/>
            <a:ext cx="3419170" cy="1505732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D9B7D49-8940-4CD4-B057-334C3DE608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48" y="4266587"/>
            <a:ext cx="1654367" cy="1870305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A1C18E10-AC95-4AB0-8EBB-7D5EAEB924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1" y="903756"/>
            <a:ext cx="3138659" cy="1496257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7E083BB2-1D30-43F6-9226-390833F936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" y="830074"/>
            <a:ext cx="2107096" cy="2114533"/>
          </a:xfrm>
          <a:prstGeom prst="rect">
            <a:avLst/>
          </a:prstGeom>
        </p:spPr>
      </p:pic>
      <p:pic>
        <p:nvPicPr>
          <p:cNvPr id="1026" name="Picture 2" descr="Is Dark Matter Fuzzy? | Live Science">
            <a:extLst>
              <a:ext uri="{FF2B5EF4-FFF2-40B4-BE49-F238E27FC236}">
                <a16:creationId xmlns:a16="http://schemas.microsoft.com/office/drawing/2014/main" id="{2806E5B4-188D-4531-A544-5C398AACA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01" y="4775662"/>
            <a:ext cx="2028825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1">
            <a:extLst>
              <a:ext uri="{FF2B5EF4-FFF2-40B4-BE49-F238E27FC236}">
                <a16:creationId xmlns:a16="http://schemas.microsoft.com/office/drawing/2014/main" id="{C6E8A73F-A34E-44CA-8C23-2A2F854E16A9}"/>
              </a:ext>
            </a:extLst>
          </p:cNvPr>
          <p:cNvSpPr txBox="1"/>
          <p:nvPr/>
        </p:nvSpPr>
        <p:spPr>
          <a:xfrm>
            <a:off x="3409264" y="4025615"/>
            <a:ext cx="2325473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QCD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Chiral </a:t>
            </a:r>
            <a:r>
              <a:rPr kumimoji="0" lang="en-GB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symm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.</a:t>
            </a:r>
          </a:p>
        </p:txBody>
      </p:sp>
      <p:sp>
        <p:nvSpPr>
          <p:cNvPr id="39" name="Textfeld 1">
            <a:extLst>
              <a:ext uri="{FF2B5EF4-FFF2-40B4-BE49-F238E27FC236}">
                <a16:creationId xmlns:a16="http://schemas.microsoft.com/office/drawing/2014/main" id="{F1280C06-B6C8-4E60-9CE4-A3741803CA2D}"/>
              </a:ext>
            </a:extLst>
          </p:cNvPr>
          <p:cNvSpPr txBox="1"/>
          <p:nvPr/>
        </p:nvSpPr>
        <p:spPr>
          <a:xfrm>
            <a:off x="6714827" y="3708701"/>
            <a:ext cx="2325473" cy="10618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Mass generation, visible Universe</a:t>
            </a:r>
          </a:p>
        </p:txBody>
      </p:sp>
      <p:sp>
        <p:nvSpPr>
          <p:cNvPr id="41" name="Textfeld 1">
            <a:extLst>
              <a:ext uri="{FF2B5EF4-FFF2-40B4-BE49-F238E27FC236}">
                <a16:creationId xmlns:a16="http://schemas.microsoft.com/office/drawing/2014/main" id="{07004FB1-88BC-47D3-808D-15D9511FB04F}"/>
              </a:ext>
            </a:extLst>
          </p:cNvPr>
          <p:cNvSpPr txBox="1"/>
          <p:nvPr/>
        </p:nvSpPr>
        <p:spPr>
          <a:xfrm>
            <a:off x="6047704" y="2388964"/>
            <a:ext cx="264647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Particles structure</a:t>
            </a:r>
          </a:p>
        </p:txBody>
      </p:sp>
      <p:sp>
        <p:nvSpPr>
          <p:cNvPr id="43" name="Textfeld 1">
            <a:extLst>
              <a:ext uri="{FF2B5EF4-FFF2-40B4-BE49-F238E27FC236}">
                <a16:creationId xmlns:a16="http://schemas.microsoft.com/office/drawing/2014/main" id="{ABF43D81-F515-4CBA-A809-B48F53E763BD}"/>
              </a:ext>
            </a:extLst>
          </p:cNvPr>
          <p:cNvSpPr txBox="1"/>
          <p:nvPr/>
        </p:nvSpPr>
        <p:spPr>
          <a:xfrm>
            <a:off x="2824369" y="2420857"/>
            <a:ext cx="2934387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Neutron star EOS</a:t>
            </a:r>
          </a:p>
        </p:txBody>
      </p:sp>
      <p:sp>
        <p:nvSpPr>
          <p:cNvPr id="45" name="Textfeld 1">
            <a:extLst>
              <a:ext uri="{FF2B5EF4-FFF2-40B4-BE49-F238E27FC236}">
                <a16:creationId xmlns:a16="http://schemas.microsoft.com/office/drawing/2014/main" id="{9D2FA4AA-18DE-4A31-A462-38FF71FAF0B3}"/>
              </a:ext>
            </a:extLst>
          </p:cNvPr>
          <p:cNvSpPr txBox="1"/>
          <p:nvPr/>
        </p:nvSpPr>
        <p:spPr>
          <a:xfrm>
            <a:off x="-158381" y="2911423"/>
            <a:ext cx="2790968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Cold Dense matter</a:t>
            </a:r>
          </a:p>
        </p:txBody>
      </p:sp>
      <p:sp>
        <p:nvSpPr>
          <p:cNvPr id="47" name="Textfeld 1">
            <a:extLst>
              <a:ext uri="{FF2B5EF4-FFF2-40B4-BE49-F238E27FC236}">
                <a16:creationId xmlns:a16="http://schemas.microsoft.com/office/drawing/2014/main" id="{5E9E900A-C5C8-4218-8E49-478935E567BD}"/>
              </a:ext>
            </a:extLst>
          </p:cNvPr>
          <p:cNvSpPr txBox="1"/>
          <p:nvPr/>
        </p:nvSpPr>
        <p:spPr>
          <a:xfrm>
            <a:off x="-94661" y="4311703"/>
            <a:ext cx="341058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Strangelets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 &amp; Dark Matter</a:t>
            </a: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C7A8B804-C2F4-490D-B9DA-E112C5E99090}"/>
              </a:ext>
            </a:extLst>
          </p:cNvPr>
          <p:cNvSpPr txBox="1"/>
          <p:nvPr/>
        </p:nvSpPr>
        <p:spPr>
          <a:xfrm>
            <a:off x="2246526" y="3245974"/>
            <a:ext cx="5887642" cy="507831"/>
          </a:xfrm>
          <a:prstGeom prst="rect">
            <a:avLst/>
          </a:prstGeom>
          <a:solidFill>
            <a:srgbClr val="2E00D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Strangeness Fundamental Physics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83800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iana Sirghi\Desktop\LNF-Pictures_April2019\IXBQ5099.JPG">
            <a:extLst>
              <a:ext uri="{FF2B5EF4-FFF2-40B4-BE49-F238E27FC236}">
                <a16:creationId xmlns:a16="http://schemas.microsoft.com/office/drawing/2014/main" id="{FE883A49-EEC3-7A80-D37F-072C847DC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"/>
            <a:ext cx="9144472" cy="68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A19208-09D6-0669-83D4-E690898A20A9}"/>
              </a:ext>
            </a:extLst>
          </p:cNvPr>
          <p:cNvSpPr txBox="1"/>
          <p:nvPr/>
        </p:nvSpPr>
        <p:spPr>
          <a:xfrm>
            <a:off x="2193579" y="1409192"/>
            <a:ext cx="4756841" cy="1107996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You</a:t>
            </a:r>
          </a:p>
        </p:txBody>
      </p:sp>
    </p:spTree>
    <p:extLst>
      <p:ext uri="{BB962C8B-B14F-4D97-AF65-F5344CB8AC3E}">
        <p14:creationId xmlns:p14="http://schemas.microsoft.com/office/powerpoint/2010/main" val="37059574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sym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sym typeface="Helvetic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4" y="953715"/>
            <a:ext cx="8659678" cy="48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C1CAF8-3D53-45EE-92CC-B620DEE3DBC9}"/>
              </a:ext>
            </a:extLst>
          </p:cNvPr>
          <p:cNvSpPr/>
          <p:nvPr/>
        </p:nvSpPr>
        <p:spPr>
          <a:xfrm>
            <a:off x="270" y="857250"/>
            <a:ext cx="7557570" cy="56716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67500" tIns="33750" rIns="67500" bIns="3375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Lohit Hindi" pitchFamily="2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990805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6411-C78D-4B63-B068-80EEC8A9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72" y="89484"/>
            <a:ext cx="8291292" cy="2403411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Gantt chart – possible implementation of the kaonic atoms measurements</a:t>
            </a:r>
            <a:br>
              <a:rPr lang="en-GB" sz="3200" b="1" dirty="0">
                <a:solidFill>
                  <a:srgbClr val="FF0000"/>
                </a:solidFill>
              </a:rPr>
            </a:br>
            <a:br>
              <a:rPr lang="en-GB" sz="3200" b="1" dirty="0">
                <a:solidFill>
                  <a:srgbClr val="FF0000"/>
                </a:solidFill>
              </a:rPr>
            </a:br>
            <a:r>
              <a:rPr lang="en-GB" sz="3200" b="1" dirty="0">
                <a:solidFill>
                  <a:srgbClr val="0000FF"/>
                </a:solidFill>
              </a:rPr>
              <a:t>Total integrated Luminosity:</a:t>
            </a:r>
            <a:br>
              <a:rPr lang="en-GB" sz="3200" b="1" dirty="0">
                <a:solidFill>
                  <a:srgbClr val="0000FF"/>
                </a:solidFill>
              </a:rPr>
            </a:br>
            <a:r>
              <a:rPr lang="en-GB" sz="3200" b="1" dirty="0">
                <a:solidFill>
                  <a:srgbClr val="0000FF"/>
                </a:solidFill>
              </a:rPr>
              <a:t>200 + 400 (200) + 400 (200) + 400 pb</a:t>
            </a:r>
            <a:r>
              <a:rPr lang="en-GB" sz="3200" b="1" baseline="30000" dirty="0">
                <a:solidFill>
                  <a:srgbClr val="0000FF"/>
                </a:solidFill>
              </a:rPr>
              <a:t>-1</a:t>
            </a:r>
            <a:br>
              <a:rPr lang="en-GB" sz="3200" b="1" dirty="0">
                <a:solidFill>
                  <a:srgbClr val="FF0000"/>
                </a:solidFill>
              </a:rPr>
            </a:b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950D60-EFEF-4A73-B4FB-B29386A2A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24944"/>
            <a:ext cx="8685935" cy="31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43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3F9CF11E-1563-452E-9156-83C0AE9D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74" y="2104089"/>
            <a:ext cx="6332769" cy="137934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252536" y="0"/>
            <a:ext cx="885698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Ultra-High precision measurements of Kaonic Atoms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UHKA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Setup with 8 VOXES lines (crystal HAPG spectrometer): 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Kaonic C, N, 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: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precision &lt; 0.5 eV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VOXES detector developed; financing for building 8 lines required (possibility of external funding)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Will be ready within early 2025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2) Feasibility test (measurements) for kaon-nuclei scattering exp.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With TPG detector 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TPC developed by Sendai ELPH Japan, SMI-Vienna and LNF-INFN (HP2, HP3 EU)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KP nuclear scattering – feasibility for FUTURE MEASUREMETS (2 years after KA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grpSp>
        <p:nvGrpSpPr>
          <p:cNvPr id="10" name="Gruppieren 5">
            <a:extLst>
              <a:ext uri="{FF2B5EF4-FFF2-40B4-BE49-F238E27FC236}">
                <a16:creationId xmlns:a16="http://schemas.microsoft.com/office/drawing/2014/main" id="{D5A1FDA0-44C6-4263-BC4D-B542A76C6D6C}"/>
              </a:ext>
            </a:extLst>
          </p:cNvPr>
          <p:cNvGrpSpPr/>
          <p:nvPr/>
        </p:nvGrpSpPr>
        <p:grpSpPr>
          <a:xfrm>
            <a:off x="3865662" y="5411950"/>
            <a:ext cx="5184576" cy="1406275"/>
            <a:chOff x="0" y="2551477"/>
            <a:chExt cx="12192001" cy="4165710"/>
          </a:xfrm>
        </p:grpSpPr>
        <p:pic>
          <p:nvPicPr>
            <p:cNvPr id="11" name="Grafik 6">
              <a:extLst>
                <a:ext uri="{FF2B5EF4-FFF2-40B4-BE49-F238E27FC236}">
                  <a16:creationId xmlns:a16="http://schemas.microsoft.com/office/drawing/2014/main" id="{B74B92EE-3728-4839-BD70-8BAF9ECFD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52259"/>
              <a:ext cx="6316579" cy="4164928"/>
            </a:xfrm>
            <a:prstGeom prst="rect">
              <a:avLst/>
            </a:prstGeom>
          </p:spPr>
        </p:pic>
        <p:pic>
          <p:nvPicPr>
            <p:cNvPr id="12" name="Grafik 7">
              <a:extLst>
                <a:ext uri="{FF2B5EF4-FFF2-40B4-BE49-F238E27FC236}">
                  <a16:creationId xmlns:a16="http://schemas.microsoft.com/office/drawing/2014/main" id="{E18CA945-7661-4A6D-9A8E-2F1B8B51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2359" y="2551477"/>
              <a:ext cx="5959642" cy="41649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20C8592-2B13-4657-B3D1-8FA6EB09B6E2}"/>
              </a:ext>
            </a:extLst>
          </p:cNvPr>
          <p:cNvSpPr txBox="1"/>
          <p:nvPr/>
        </p:nvSpPr>
        <p:spPr>
          <a:xfrm>
            <a:off x="-174907" y="5940852"/>
            <a:ext cx="5136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Total required integrated luminosity: 400 pb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9549124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252536" y="0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Ultra-high precision measurements of kaonic atoms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UHKA (VOXES or TES)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5" name="Picture 4" descr="A picture containing weapon&#10;&#10;Description automatically generated">
            <a:extLst>
              <a:ext uri="{FF2B5EF4-FFF2-40B4-BE49-F238E27FC236}">
                <a16:creationId xmlns:a16="http://schemas.microsoft.com/office/drawing/2014/main" id="{8022B419-B134-4CC3-BCBD-5754D65A9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18778"/>
            <a:ext cx="7886700" cy="468002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27FD18B-7DD1-45E8-974D-5FF0B946E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8" y="5244329"/>
            <a:ext cx="3093620" cy="159774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1A4866-B601-421F-84FF-E588A19C3A52}"/>
              </a:ext>
            </a:extLst>
          </p:cNvPr>
          <p:cNvCxnSpPr>
            <a:cxnSpLocks/>
          </p:cNvCxnSpPr>
          <p:nvPr/>
        </p:nvCxnSpPr>
        <p:spPr>
          <a:xfrm flipV="1">
            <a:off x="2339752" y="3635566"/>
            <a:ext cx="936104" cy="19536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polygon&#10;&#10;Description automatically generated">
            <a:extLst>
              <a:ext uri="{FF2B5EF4-FFF2-40B4-BE49-F238E27FC236}">
                <a16:creationId xmlns:a16="http://schemas.microsoft.com/office/drawing/2014/main" id="{4CA23141-C862-4923-ACB3-B7F05814F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14798"/>
            <a:ext cx="4496190" cy="1966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D963A-5242-43A9-8562-FE78AF59911C}"/>
              </a:ext>
            </a:extLst>
          </p:cNvPr>
          <p:cNvSpPr txBox="1"/>
          <p:nvPr/>
        </p:nvSpPr>
        <p:spPr>
          <a:xfrm>
            <a:off x="5292080" y="1087141"/>
            <a:ext cx="4696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Helvetica"/>
              </a:rPr>
              <a:t>Modern Instrumentation, 2015, 4, 32-4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79563C-B166-4F4D-8F0D-D623C5D7EF2F}"/>
              </a:ext>
            </a:extLst>
          </p:cNvPr>
          <p:cNvSpPr txBox="1"/>
          <p:nvPr/>
        </p:nvSpPr>
        <p:spPr>
          <a:xfrm>
            <a:off x="3561164" y="6538913"/>
            <a:ext cx="5119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JINST</a:t>
            </a:r>
            <a:r>
              <a:rPr kumimoji="0" lang="nn-NO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13 (2018) 04, C04002</a:t>
            </a:r>
          </a:p>
        </p:txBody>
      </p:sp>
    </p:spTree>
    <p:extLst>
      <p:ext uri="{BB962C8B-B14F-4D97-AF65-F5344CB8AC3E}">
        <p14:creationId xmlns:p14="http://schemas.microsoft.com/office/powerpoint/2010/main" val="14330125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7C13-29D5-48A7-BB11-4F5A8D34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900" b="1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485F62-8377-45A4-B7D9-D8B2501C1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0" y="491235"/>
            <a:ext cx="8062659" cy="5875529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F25B861-9E2E-46B0-8A79-EC646B06DE0F}"/>
              </a:ext>
            </a:extLst>
          </p:cNvPr>
          <p:cNvSpPr txBox="1">
            <a:spLocks/>
          </p:cNvSpPr>
          <p:nvPr/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"/>
              </a:rPr>
              <a:t>Alessandro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"/>
              </a:rPr>
              <a:t>Scordo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570210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2C61B1-1CE9-4ECA-AA67-7FFCA788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DAFNE-TF workshop - Dec. 17,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BFB28-4B30-4E05-836F-CF62E0B3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900" b="1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CBCDA3-D96D-4805-A8AC-AA982B210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27" y="553449"/>
            <a:ext cx="8397145" cy="6168027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E2ED143-1522-44CC-8DE2-B6E1FCE3B433}"/>
              </a:ext>
            </a:extLst>
          </p:cNvPr>
          <p:cNvSpPr txBox="1">
            <a:spLocks/>
          </p:cNvSpPr>
          <p:nvPr/>
        </p:nvSpPr>
        <p:spPr>
          <a:xfrm>
            <a:off x="3200400" y="5971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"/>
              </a:rPr>
              <a:t>Alessandro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"/>
              </a:rPr>
              <a:t>Scordo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769938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900" b="1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1520" y="136523"/>
            <a:ext cx="8784976" cy="620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Fundamental Physics at the strangeness frontier at DAFNE: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We have a very rich and broad scientific case for unique measurements of kaonic atoms and kaon-nuclei interactions processes at DAFNE contributing to understand physics  going from chiral symmetry breaking to neutron stars EOS setting LNF in forefront of these studied – 5 years after SIDDHARTA-2 (modular)</a:t>
            </a:r>
          </a:p>
          <a:p>
            <a:pPr marL="1114425" marR="0" lvl="2" indent="-42862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The proposed measurements have the potential to guide the developments of physics at the strangeness frontier in the coming decade, being fundamental not only for a better understanding of the strong interaction  (QCD),  but  also  in  astrophysics  and  particle  physics. 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DAFNE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AND J-PARC – Consortium?</a:t>
            </a:r>
          </a:p>
        </p:txBody>
      </p:sp>
    </p:spTree>
    <p:extLst>
      <p:ext uri="{BB962C8B-B14F-4D97-AF65-F5344CB8AC3E}">
        <p14:creationId xmlns:p14="http://schemas.microsoft.com/office/powerpoint/2010/main" val="172603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climbing a rock out of a boat&#10;&#10;Description automatically generated">
            <a:extLst>
              <a:ext uri="{FF2B5EF4-FFF2-40B4-BE49-F238E27FC236}">
                <a16:creationId xmlns:a16="http://schemas.microsoft.com/office/drawing/2014/main" id="{D65BB8B3-4036-37F1-9F94-94A8BCED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5755" y="979815"/>
            <a:ext cx="11348257" cy="48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684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2">
            <a:extLst>
              <a:ext uri="{FF2B5EF4-FFF2-40B4-BE49-F238E27FC236}">
                <a16:creationId xmlns:a16="http://schemas.microsoft.com/office/drawing/2014/main" id="{4C5CD60C-C369-494C-A586-45343BE7C0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64E068-8BAF-4ED9-B987-17B48A591396}" type="slidenum">
              <a:rPr kumimoji="0" lang="en-GB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867" name="Textfeld 1">
            <a:extLst>
              <a:ext uri="{FF2B5EF4-FFF2-40B4-BE49-F238E27FC236}">
                <a16:creationId xmlns:a16="http://schemas.microsoft.com/office/drawing/2014/main" id="{BAD79B9E-25FE-D828-7330-EBD146417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2471738"/>
            <a:ext cx="6516687" cy="1338262"/>
          </a:xfrm>
          <a:prstGeom prst="rect">
            <a:avLst/>
          </a:prstGeom>
          <a:solidFill>
            <a:srgbClr val="2E00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Kaonic atoms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Kaon-nuclei interactions (scattering and nuclear interactions)</a:t>
            </a:r>
            <a:endParaRPr kumimoji="0" lang="en-GB" altLang="en-US" sz="21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Textfeld 1">
            <a:extLst>
              <a:ext uri="{FF2B5EF4-FFF2-40B4-BE49-F238E27FC236}">
                <a16:creationId xmlns:a16="http://schemas.microsoft.com/office/drawing/2014/main" id="{235E0E28-8310-C63C-6F5B-5E9FBCB11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4486275"/>
            <a:ext cx="4781550" cy="1338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Part. and Nuclear physics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QCD @ low-energy limit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Chiral symmetry, Lattice</a:t>
            </a:r>
            <a:endParaRPr kumimoji="0" lang="en-GB" altLang="en-US" sz="2100" b="1" i="0" u="none" strike="noStrike" kern="1200" cap="none" spc="0" normalizeH="0" baseline="0" noProof="0">
              <a:ln>
                <a:noFill/>
              </a:ln>
              <a:solidFill>
                <a:srgbClr val="2E00D6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869" name="Textfeld 1">
            <a:extLst>
              <a:ext uri="{FF2B5EF4-FFF2-40B4-BE49-F238E27FC236}">
                <a16:creationId xmlns:a16="http://schemas.microsoft.com/office/drawing/2014/main" id="{E9B1DAA5-D123-0073-A3CD-41866377B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8" y="4529138"/>
            <a:ext cx="3532187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Astrophysics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EOS Neutron Stars</a:t>
            </a:r>
            <a:endParaRPr kumimoji="0" lang="en-GB" altLang="en-US" sz="2100" b="1" i="0" u="none" strike="noStrike" kern="1200" cap="none" spc="0" normalizeH="0" baseline="0" noProof="0">
              <a:ln>
                <a:noFill/>
              </a:ln>
              <a:solidFill>
                <a:srgbClr val="2E00D6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870" name="Textfeld 1">
            <a:extLst>
              <a:ext uri="{FF2B5EF4-FFF2-40B4-BE49-F238E27FC236}">
                <a16:creationId xmlns:a16="http://schemas.microsoft.com/office/drawing/2014/main" id="{60992E65-2DA4-DD02-6451-B2EFE90DB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274763"/>
            <a:ext cx="3390900" cy="50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Dark Matter studies</a:t>
            </a:r>
            <a:endParaRPr kumimoji="0" lang="en-GB" altLang="en-US" sz="2100" b="1" i="0" u="none" strike="noStrike" kern="1200" cap="none" spc="0" normalizeH="0" baseline="0" noProof="0">
              <a:ln>
                <a:noFill/>
              </a:ln>
              <a:solidFill>
                <a:srgbClr val="2E00D6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871" name="Textfeld 1">
            <a:extLst>
              <a:ext uri="{FF2B5EF4-FFF2-40B4-BE49-F238E27FC236}">
                <a16:creationId xmlns:a16="http://schemas.microsoft.com/office/drawing/2014/main" id="{DA553E32-208B-47BD-C840-D8C8F6016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19175"/>
            <a:ext cx="3887787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Fundamental physics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Physics</a:t>
            </a:r>
            <a:endParaRPr kumimoji="0" lang="en-GB" altLang="en-US" sz="2100" b="1" i="0" u="none" strike="noStrike" kern="1200" cap="none" spc="0" normalizeH="0" baseline="0" noProof="0">
              <a:ln>
                <a:noFill/>
              </a:ln>
              <a:solidFill>
                <a:srgbClr val="2E00D6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6F5824-03C9-DD00-4EE7-2E90906DEFA2}"/>
              </a:ext>
            </a:extLst>
          </p:cNvPr>
          <p:cNvSpPr/>
          <p:nvPr/>
        </p:nvSpPr>
        <p:spPr>
          <a:xfrm rot="2320338" flipH="1">
            <a:off x="2651125" y="2016125"/>
            <a:ext cx="1150938" cy="182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7B1E8E6-AF06-0579-C526-D5AD6B61C503}"/>
              </a:ext>
            </a:extLst>
          </p:cNvPr>
          <p:cNvSpPr/>
          <p:nvPr/>
        </p:nvSpPr>
        <p:spPr>
          <a:xfrm rot="7462096" flipH="1">
            <a:off x="5287169" y="2093119"/>
            <a:ext cx="619125" cy="147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19A7E6CD-8D04-D785-3FC0-4BC9C15CCFB8}"/>
              </a:ext>
            </a:extLst>
          </p:cNvPr>
          <p:cNvSpPr/>
          <p:nvPr/>
        </p:nvSpPr>
        <p:spPr>
          <a:xfrm rot="18370014" flipH="1">
            <a:off x="3273425" y="4013200"/>
            <a:ext cx="915988" cy="147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B1FFCA8-DB6D-86B5-D027-19C09B54ADDA}"/>
              </a:ext>
            </a:extLst>
          </p:cNvPr>
          <p:cNvSpPr/>
          <p:nvPr/>
        </p:nvSpPr>
        <p:spPr>
          <a:xfrm rot="13193445" flipH="1">
            <a:off x="5267325" y="4040188"/>
            <a:ext cx="1150938" cy="182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9DA06F-C18F-4F0E-F103-A14C2C2A8E4A}"/>
              </a:ext>
            </a:extLst>
          </p:cNvPr>
          <p:cNvSpPr txBox="1"/>
          <p:nvPr/>
        </p:nvSpPr>
        <p:spPr>
          <a:xfrm>
            <a:off x="223838" y="831850"/>
            <a:ext cx="458152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self-gravitating strange dark matter halos around galaxies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60F3A4-4957-AA97-9247-D9E7E0050BB8}"/>
              </a:ext>
            </a:extLst>
          </p:cNvPr>
          <p:cNvSpPr txBox="1"/>
          <p:nvPr/>
        </p:nvSpPr>
        <p:spPr>
          <a:xfrm>
            <a:off x="449263" y="1041400"/>
            <a:ext cx="458152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Phys.Rev.D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102 (2020) 8, 083015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B3BAE4-8076-128C-42C1-5015697CE936}"/>
              </a:ext>
            </a:extLst>
          </p:cNvPr>
          <p:cNvSpPr txBox="1"/>
          <p:nvPr/>
        </p:nvSpPr>
        <p:spPr>
          <a:xfrm>
            <a:off x="123825" y="3776663"/>
            <a:ext cx="4579938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Kaonic Atoms to Investigate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Symmetry Breaking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2D58E8-8C0A-CEE0-EFD5-E5D9281D5A1F}"/>
              </a:ext>
            </a:extLst>
          </p:cNvPr>
          <p:cNvSpPr txBox="1"/>
          <p:nvPr/>
        </p:nvSpPr>
        <p:spPr>
          <a:xfrm>
            <a:off x="85725" y="4208463"/>
            <a:ext cx="4613275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Symmetry 12 (2020) 4, 547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AD20BA-AFCD-D99C-5CC9-47E0B42C170C}"/>
              </a:ext>
            </a:extLst>
          </p:cNvPr>
          <p:cNvSpPr txBox="1"/>
          <p:nvPr/>
        </p:nvSpPr>
        <p:spPr>
          <a:xfrm>
            <a:off x="5597525" y="1955800"/>
            <a:ext cx="4611688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modern era of light kaonic atom experiments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8B3A61-91A2-7893-463A-66227FD7A483}"/>
              </a:ext>
            </a:extLst>
          </p:cNvPr>
          <p:cNvSpPr txBox="1"/>
          <p:nvPr/>
        </p:nvSpPr>
        <p:spPr>
          <a:xfrm>
            <a:off x="6078538" y="2160588"/>
            <a:ext cx="5153025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Rev.Mod.Phys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91 (2019) 2, 025006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B9B564-7E42-1DDB-2098-525DDE898D4F}"/>
              </a:ext>
            </a:extLst>
          </p:cNvPr>
          <p:cNvSpPr txBox="1"/>
          <p:nvPr/>
        </p:nvSpPr>
        <p:spPr>
          <a:xfrm>
            <a:off x="6284913" y="3821113"/>
            <a:ext cx="5646737" cy="50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Merger of compact stars in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two-families scenario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F0E78A-4541-6496-FEE3-25E445621BCA}"/>
              </a:ext>
            </a:extLst>
          </p:cNvPr>
          <p:cNvSpPr txBox="1"/>
          <p:nvPr/>
        </p:nvSpPr>
        <p:spPr>
          <a:xfrm>
            <a:off x="6186488" y="3813175"/>
            <a:ext cx="5999162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Astrophys.J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881 (2019) 2, 122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D18535-D3C9-4DA3-0F55-8F9C92828115}"/>
              </a:ext>
            </a:extLst>
          </p:cNvPr>
          <p:cNvSpPr txBox="1"/>
          <p:nvPr/>
        </p:nvSpPr>
        <p:spPr>
          <a:xfrm>
            <a:off x="6103938" y="5381625"/>
            <a:ext cx="6126162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equation of state of dense matter: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Stiff, soft, or both?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6221AE-38CE-C358-54BB-5D75B6DC5545}"/>
              </a:ext>
            </a:extLst>
          </p:cNvPr>
          <p:cNvSpPr txBox="1"/>
          <p:nvPr/>
        </p:nvSpPr>
        <p:spPr>
          <a:xfrm>
            <a:off x="6035675" y="5764213"/>
            <a:ext cx="6145213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Astron.Nachr. 340 (2019) 1-3, 189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173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Tema1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31B4836E-259F-EC4E-B24E-3134A75C6022}" vid="{2E03E03D-6664-8049-8332-A12396321E67}"/>
    </a:ext>
  </a:extLst>
</a:theme>
</file>

<file path=ppt/theme/theme10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Scia di vapore">
  <a:themeElements>
    <a:clrScheme name="Giallo arancion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13.xml><?xml version="1.0" encoding="utf-8"?>
<a:theme xmlns:a="http://schemas.openxmlformats.org/drawingml/2006/main" name="Dividendi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1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6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1255</TotalTime>
  <Words>3923</Words>
  <Application>Microsoft Office PowerPoint</Application>
  <PresentationFormat>On-screen Show (4:3)</PresentationFormat>
  <Paragraphs>714</Paragraphs>
  <Slides>79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79</vt:i4>
      </vt:variant>
    </vt:vector>
  </HeadingPairs>
  <TitlesOfParts>
    <vt:vector size="120" baseType="lpstr">
      <vt:lpstr>Yu Gothic UI Semibold</vt:lpstr>
      <vt:lpstr>-apple-system</vt:lpstr>
      <vt:lpstr>Arial</vt:lpstr>
      <vt:lpstr>Calibri</vt:lpstr>
      <vt:lpstr>Calibri Light</vt:lpstr>
      <vt:lpstr>Cambria Math</vt:lpstr>
      <vt:lpstr>Candara</vt:lpstr>
      <vt:lpstr>Century Gothic</vt:lpstr>
      <vt:lpstr>CMBX7</vt:lpstr>
      <vt:lpstr>CMSS10</vt:lpstr>
      <vt:lpstr>DIN Alternate Bold</vt:lpstr>
      <vt:lpstr>DIN Condensed Bold</vt:lpstr>
      <vt:lpstr>Gill Sans MT</vt:lpstr>
      <vt:lpstr>Helvetica Neue</vt:lpstr>
      <vt:lpstr>Iowan Old Style Roman</vt:lpstr>
      <vt:lpstr>Liberation Sans</vt:lpstr>
      <vt:lpstr>Lucida Sans</vt:lpstr>
      <vt:lpstr>Palatino Linotype</vt:lpstr>
      <vt:lpstr>Proxima Nova</vt:lpstr>
      <vt:lpstr>Roboto</vt:lpstr>
      <vt:lpstr>Symbol</vt:lpstr>
      <vt:lpstr>Times New Roman</vt:lpstr>
      <vt:lpstr>Trebuchet MS</vt:lpstr>
      <vt:lpstr>Wingdings</vt:lpstr>
      <vt:lpstr>Wingdings 2</vt:lpstr>
      <vt:lpstr>Zapf Dingbats</vt:lpstr>
      <vt:lpstr>ヒラギノ角ゴ Pro W6</vt:lpstr>
      <vt:lpstr>Tema1</vt:lpstr>
      <vt:lpstr>3_Office Theme</vt:lpstr>
      <vt:lpstr>Default Design</vt:lpstr>
      <vt:lpstr>1_Default Design</vt:lpstr>
      <vt:lpstr>Berlino</vt:lpstr>
      <vt:lpstr>Waveform</vt:lpstr>
      <vt:lpstr>2_Default Design</vt:lpstr>
      <vt:lpstr>1_Office Theme</vt:lpstr>
      <vt:lpstr>5_Office Theme</vt:lpstr>
      <vt:lpstr>New_Template9</vt:lpstr>
      <vt:lpstr>5_Default Design</vt:lpstr>
      <vt:lpstr>Scia di vapore</vt:lpstr>
      <vt:lpstr>Dividendi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DAΦNE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Kaonic helium (puzzle)</vt:lpstr>
      <vt:lpstr>Kaonic 4 old data</vt:lpstr>
      <vt:lpstr>E570 solved the kaonic hydrogen puzzle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SDD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K-4He low density run: 0.75% liquid helium density -&gt; yields at lowest measured density</vt:lpstr>
      <vt:lpstr>PowerPoint Presentation</vt:lpstr>
      <vt:lpstr>PowerPoint Presentation</vt:lpstr>
      <vt:lpstr>kaonic Neon</vt:lpstr>
      <vt:lpstr>First measurement of kaonic neon X-ray transitions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Gantt chart – possible implementation of the kaonic atoms measurements  Total integrated Luminosity: 200 + 400 (200) + 400 (200) + 400 pb-1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sgaramella</dc:creator>
  <cp:lastModifiedBy>Catalina Oana Curceanu</cp:lastModifiedBy>
  <cp:revision>100</cp:revision>
  <dcterms:created xsi:type="dcterms:W3CDTF">2022-05-01T15:47:21Z</dcterms:created>
  <dcterms:modified xsi:type="dcterms:W3CDTF">2024-01-12T16:49:38Z</dcterms:modified>
</cp:coreProperties>
</file>