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0"/>
  </p:notesMasterIdLst>
  <p:sldIdLst>
    <p:sldId id="709" r:id="rId2"/>
    <p:sldId id="599" r:id="rId3"/>
    <p:sldId id="675" r:id="rId4"/>
    <p:sldId id="318" r:id="rId5"/>
    <p:sldId id="600" r:id="rId6"/>
    <p:sldId id="700" r:id="rId7"/>
    <p:sldId id="313" r:id="rId8"/>
    <p:sldId id="424" r:id="rId9"/>
    <p:sldId id="311" r:id="rId10"/>
    <p:sldId id="658" r:id="rId11"/>
    <p:sldId id="701" r:id="rId12"/>
    <p:sldId id="697" r:id="rId13"/>
    <p:sldId id="506" r:id="rId14"/>
    <p:sldId id="327" r:id="rId15"/>
    <p:sldId id="678" r:id="rId16"/>
    <p:sldId id="300" r:id="rId17"/>
    <p:sldId id="387" r:id="rId18"/>
    <p:sldId id="716" r:id="rId19"/>
    <p:sldId id="264" r:id="rId20"/>
    <p:sldId id="606" r:id="rId21"/>
    <p:sldId id="268" r:id="rId22"/>
    <p:sldId id="539" r:id="rId23"/>
    <p:sldId id="680" r:id="rId24"/>
    <p:sldId id="679" r:id="rId25"/>
    <p:sldId id="665" r:id="rId26"/>
    <p:sldId id="666" r:id="rId27"/>
    <p:sldId id="668" r:id="rId28"/>
    <p:sldId id="690" r:id="rId29"/>
    <p:sldId id="691" r:id="rId30"/>
    <p:sldId id="688" r:id="rId31"/>
    <p:sldId id="686" r:id="rId32"/>
    <p:sldId id="693" r:id="rId33"/>
    <p:sldId id="692" r:id="rId34"/>
    <p:sldId id="717" r:id="rId35"/>
    <p:sldId id="698" r:id="rId36"/>
    <p:sldId id="699" r:id="rId37"/>
    <p:sldId id="549" r:id="rId38"/>
    <p:sldId id="685" r:id="rId39"/>
    <p:sldId id="683" r:id="rId40"/>
    <p:sldId id="659" r:id="rId41"/>
    <p:sldId id="660" r:id="rId42"/>
    <p:sldId id="297" r:id="rId43"/>
    <p:sldId id="339" r:id="rId44"/>
    <p:sldId id="333" r:id="rId45"/>
    <p:sldId id="343" r:id="rId46"/>
    <p:sldId id="711" r:id="rId47"/>
    <p:sldId id="551" r:id="rId48"/>
    <p:sldId id="706" r:id="rId49"/>
    <p:sldId id="704" r:id="rId50"/>
    <p:sldId id="705" r:id="rId51"/>
    <p:sldId id="703" r:id="rId52"/>
    <p:sldId id="530" r:id="rId53"/>
    <p:sldId id="472" r:id="rId54"/>
    <p:sldId id="707" r:id="rId55"/>
    <p:sldId id="708" r:id="rId56"/>
    <p:sldId id="710" r:id="rId57"/>
    <p:sldId id="567" r:id="rId58"/>
    <p:sldId id="623" r:id="rId59"/>
    <p:sldId id="612" r:id="rId60"/>
    <p:sldId id="712" r:id="rId61"/>
    <p:sldId id="713" r:id="rId62"/>
    <p:sldId id="614" r:id="rId63"/>
    <p:sldId id="617" r:id="rId64"/>
    <p:sldId id="618" r:id="rId65"/>
    <p:sldId id="628" r:id="rId66"/>
    <p:sldId id="629" r:id="rId67"/>
    <p:sldId id="625" r:id="rId68"/>
    <p:sldId id="714" r:id="rId69"/>
    <p:sldId id="715" r:id="rId70"/>
    <p:sldId id="580" r:id="rId71"/>
    <p:sldId id="630" r:id="rId72"/>
    <p:sldId id="632" r:id="rId73"/>
    <p:sldId id="636" r:id="rId74"/>
    <p:sldId id="639" r:id="rId75"/>
    <p:sldId id="633" r:id="rId76"/>
    <p:sldId id="718" r:id="rId77"/>
    <p:sldId id="634" r:id="rId78"/>
    <p:sldId id="607" r:id="rId79"/>
    <p:sldId id="627" r:id="rId80"/>
    <p:sldId id="631" r:id="rId81"/>
    <p:sldId id="641" r:id="rId82"/>
    <p:sldId id="574" r:id="rId83"/>
    <p:sldId id="616" r:id="rId84"/>
    <p:sldId id="640" r:id="rId85"/>
    <p:sldId id="620" r:id="rId86"/>
    <p:sldId id="319" r:id="rId87"/>
    <p:sldId id="280" r:id="rId88"/>
    <p:sldId id="269" r:id="rId89"/>
    <p:sldId id="270" r:id="rId90"/>
    <p:sldId id="514" r:id="rId91"/>
    <p:sldId id="271" r:id="rId92"/>
    <p:sldId id="273" r:id="rId93"/>
    <p:sldId id="274" r:id="rId94"/>
    <p:sldId id="272" r:id="rId95"/>
    <p:sldId id="304" r:id="rId96"/>
    <p:sldId id="518" r:id="rId97"/>
    <p:sldId id="332" r:id="rId98"/>
    <p:sldId id="602" r:id="rId99"/>
    <p:sldId id="672" r:id="rId100"/>
    <p:sldId id="684" r:id="rId101"/>
    <p:sldId id="428" r:id="rId102"/>
    <p:sldId id="670" r:id="rId103"/>
    <p:sldId id="669" r:id="rId104"/>
    <p:sldId id="662" r:id="rId105"/>
    <p:sldId id="661" r:id="rId106"/>
    <p:sldId id="642" r:id="rId107"/>
    <p:sldId id="643" r:id="rId108"/>
    <p:sldId id="647" r:id="rId109"/>
    <p:sldId id="648" r:id="rId110"/>
    <p:sldId id="649" r:id="rId111"/>
    <p:sldId id="650" r:id="rId112"/>
    <p:sldId id="644" r:id="rId113"/>
    <p:sldId id="645" r:id="rId114"/>
    <p:sldId id="646" r:id="rId115"/>
    <p:sldId id="635" r:id="rId116"/>
    <p:sldId id="656" r:id="rId117"/>
    <p:sldId id="664" r:id="rId118"/>
    <p:sldId id="305" r:id="rId1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
          <p15:clr>
            <a:srgbClr val="747775"/>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D6BA79-7F5B-4165-8AB1-5915C662B486}">
  <a:tblStyle styleId="{A9D6BA79-7F5B-4165-8AB1-5915C662B4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5" autoAdjust="0"/>
    <p:restoredTop sz="94660"/>
  </p:normalViewPr>
  <p:slideViewPr>
    <p:cSldViewPr snapToGrid="0">
      <p:cViewPr varScale="1">
        <p:scale>
          <a:sx n="103" d="100"/>
          <a:sy n="103" d="100"/>
        </p:scale>
        <p:origin x="552" y="67"/>
      </p:cViewPr>
      <p:guideLst>
        <p:guide orient="horz" pos="18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5" Type="http://schemas.openxmlformats.org/officeDocument/2006/relationships/image" Target="../media/image11.wmf"/><Relationship Id="rId4"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0.wmf"/><Relationship Id="rId1" Type="http://schemas.openxmlformats.org/officeDocument/2006/relationships/image" Target="../media/image8.wmf"/><Relationship Id="rId5" Type="http://schemas.openxmlformats.org/officeDocument/2006/relationships/image" Target="../media/image11.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AF7FD41-A1E0-4AFF-9396-E11A23CE7F8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85D36EA-4467-4DD2-8D9B-B007F0AF7570}" type="slidenum">
              <a:rPr lang="en-US" altLang="en-US"/>
              <a:pPr eaLnBrk="1" hangingPunct="1">
                <a:spcBef>
                  <a:spcPct val="0"/>
                </a:spcBef>
              </a:pPr>
              <a:t>7</a:t>
            </a:fld>
            <a:endParaRPr lang="en-US" altLang="en-US"/>
          </a:p>
        </p:txBody>
      </p:sp>
      <p:sp>
        <p:nvSpPr>
          <p:cNvPr id="82947" name="Rectangle 7">
            <a:extLst>
              <a:ext uri="{FF2B5EF4-FFF2-40B4-BE49-F238E27FC236}">
                <a16:creationId xmlns:a16="http://schemas.microsoft.com/office/drawing/2014/main" id="{3F5AA1AD-42A3-4F7A-A57C-6EF2A22EEB24}"/>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1" tIns="45711" rIns="91421" bIns="45711" anchor="b"/>
          <a:lstStyle>
            <a:lvl1pPr eaLnBrk="0" hangingPunct="0">
              <a:spcBef>
                <a:spcPct val="30000"/>
              </a:spcBef>
              <a:defRPr sz="1200">
                <a:solidFill>
                  <a:schemeClr val="tx1"/>
                </a:solidFill>
                <a:latin typeface="Arial" panose="020B0604020202020204" pitchFamily="34" charset="0"/>
              </a:defRPr>
            </a:lvl1pPr>
            <a:lvl2pPr marL="685800" indent="-263525" eaLnBrk="0" hangingPunct="0">
              <a:spcBef>
                <a:spcPct val="30000"/>
              </a:spcBef>
              <a:defRPr sz="1200">
                <a:solidFill>
                  <a:schemeClr val="tx1"/>
                </a:solidFill>
                <a:latin typeface="Arial" panose="020B0604020202020204" pitchFamily="34" charset="0"/>
              </a:defRPr>
            </a:lvl2pPr>
            <a:lvl3pPr marL="1055688" indent="-211138" eaLnBrk="0" hangingPunct="0">
              <a:spcBef>
                <a:spcPct val="30000"/>
              </a:spcBef>
              <a:defRPr sz="1200">
                <a:solidFill>
                  <a:schemeClr val="tx1"/>
                </a:solidFill>
                <a:latin typeface="Arial" panose="020B0604020202020204" pitchFamily="34" charset="0"/>
              </a:defRPr>
            </a:lvl3pPr>
            <a:lvl4pPr marL="1476375" indent="-211138" eaLnBrk="0" hangingPunct="0">
              <a:spcBef>
                <a:spcPct val="30000"/>
              </a:spcBef>
              <a:defRPr sz="1200">
                <a:solidFill>
                  <a:schemeClr val="tx1"/>
                </a:solidFill>
                <a:latin typeface="Arial" panose="020B0604020202020204" pitchFamily="34" charset="0"/>
              </a:defRPr>
            </a:lvl4pPr>
            <a:lvl5pPr marL="1898650" indent="-211138" eaLnBrk="0" hangingPunct="0">
              <a:spcBef>
                <a:spcPct val="30000"/>
              </a:spcBef>
              <a:defRPr sz="1200">
                <a:solidFill>
                  <a:schemeClr val="tx1"/>
                </a:solidFill>
                <a:latin typeface="Arial" panose="020B0604020202020204" pitchFamily="34" charset="0"/>
              </a:defRPr>
            </a:lvl5pPr>
            <a:lvl6pPr marL="2355850" indent="-211138" eaLnBrk="0" fontAlgn="base" hangingPunct="0">
              <a:spcBef>
                <a:spcPct val="30000"/>
              </a:spcBef>
              <a:spcAft>
                <a:spcPct val="0"/>
              </a:spcAft>
              <a:defRPr sz="1200">
                <a:solidFill>
                  <a:schemeClr val="tx1"/>
                </a:solidFill>
                <a:latin typeface="Arial" panose="020B0604020202020204" pitchFamily="34" charset="0"/>
              </a:defRPr>
            </a:lvl6pPr>
            <a:lvl7pPr marL="2813050" indent="-211138" eaLnBrk="0" fontAlgn="base" hangingPunct="0">
              <a:spcBef>
                <a:spcPct val="30000"/>
              </a:spcBef>
              <a:spcAft>
                <a:spcPct val="0"/>
              </a:spcAft>
              <a:defRPr sz="1200">
                <a:solidFill>
                  <a:schemeClr val="tx1"/>
                </a:solidFill>
                <a:latin typeface="Arial" panose="020B0604020202020204" pitchFamily="34" charset="0"/>
              </a:defRPr>
            </a:lvl7pPr>
            <a:lvl8pPr marL="3270250" indent="-211138" eaLnBrk="0" fontAlgn="base" hangingPunct="0">
              <a:spcBef>
                <a:spcPct val="30000"/>
              </a:spcBef>
              <a:spcAft>
                <a:spcPct val="0"/>
              </a:spcAft>
              <a:defRPr sz="1200">
                <a:solidFill>
                  <a:schemeClr val="tx1"/>
                </a:solidFill>
                <a:latin typeface="Arial" panose="020B0604020202020204" pitchFamily="34" charset="0"/>
              </a:defRPr>
            </a:lvl8pPr>
            <a:lvl9pPr marL="3727450" indent="-2111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6BD927A-63B6-46EF-9627-41F94062CB7A}" type="slidenum">
              <a:rPr lang="en-US" altLang="en-US">
                <a:cs typeface="Arial" panose="020B0604020202020204" pitchFamily="34" charset="0"/>
              </a:rPr>
              <a:pPr algn="r" eaLnBrk="1" hangingPunct="1">
                <a:spcBef>
                  <a:spcPct val="0"/>
                </a:spcBef>
              </a:pPr>
              <a:t>7</a:t>
            </a:fld>
            <a:endParaRPr lang="en-US" altLang="en-US">
              <a:cs typeface="Arial" panose="020B0604020202020204" pitchFamily="34" charset="0"/>
            </a:endParaRPr>
          </a:p>
        </p:txBody>
      </p:sp>
      <p:sp>
        <p:nvSpPr>
          <p:cNvPr id="82948" name="Rectangle 2">
            <a:extLst>
              <a:ext uri="{FF2B5EF4-FFF2-40B4-BE49-F238E27FC236}">
                <a16:creationId xmlns:a16="http://schemas.microsoft.com/office/drawing/2014/main" id="{8ACF65AF-AD69-4999-B717-D594B614367B}"/>
              </a:ext>
            </a:extLst>
          </p:cNvPr>
          <p:cNvSpPr>
            <a:spLocks noGrp="1" noRot="1" noChangeAspect="1" noChangeArrowheads="1" noTextEdit="1"/>
          </p:cNvSpPr>
          <p:nvPr>
            <p:ph type="sldImg"/>
          </p:nvPr>
        </p:nvSpPr>
        <p:spPr>
          <a:xfrm>
            <a:off x="381000" y="685800"/>
            <a:ext cx="6096000" cy="3429000"/>
          </a:xfrm>
          <a:ln/>
        </p:spPr>
      </p:sp>
      <p:sp>
        <p:nvSpPr>
          <p:cNvPr id="82949" name="Rectangle 3">
            <a:extLst>
              <a:ext uri="{FF2B5EF4-FFF2-40B4-BE49-F238E27FC236}">
                <a16:creationId xmlns:a16="http://schemas.microsoft.com/office/drawing/2014/main" id="{1A581438-23FE-4816-8D88-3E9CD5E686B5}"/>
              </a:ext>
            </a:extLst>
          </p:cNvPr>
          <p:cNvSpPr>
            <a:spLocks noGrp="1" noChangeArrowheads="1"/>
          </p:cNvSpPr>
          <p:nvPr>
            <p:ph type="body" idx="1"/>
          </p:nvPr>
        </p:nvSpPr>
        <p:spPr>
          <a:noFill/>
        </p:spPr>
        <p:txBody>
          <a:bodyPr lIns="91421" tIns="45711" rIns="91421" bIns="45711"/>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15534ea83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15534ea83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007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c8d37ca8f6_0_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c8d37ca8f6_0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3516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15534ea837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15534ea837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50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15534ea837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15534ea837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9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15534ea837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15534ea837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6708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15534ea837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15534ea83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052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15534ea837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15534ea837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527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15534ea837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15534ea837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002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ea047f70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ea047f70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47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4EF4863-075C-4B47-AC4C-EFF74505147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AE36519-6DFC-4DE2-9F58-12365CFB3727}" type="slidenum">
              <a:rPr lang="en-US" altLang="en-US"/>
              <a:pPr eaLnBrk="1" hangingPunct="1">
                <a:spcBef>
                  <a:spcPct val="0"/>
                </a:spcBef>
              </a:pPr>
              <a:t>8</a:t>
            </a:fld>
            <a:endParaRPr lang="en-US" altLang="en-US"/>
          </a:p>
        </p:txBody>
      </p:sp>
      <p:sp>
        <p:nvSpPr>
          <p:cNvPr id="83971" name="Rectangle 7">
            <a:extLst>
              <a:ext uri="{FF2B5EF4-FFF2-40B4-BE49-F238E27FC236}">
                <a16:creationId xmlns:a16="http://schemas.microsoft.com/office/drawing/2014/main" id="{AEE71EF4-0986-48B0-B11B-E00364E14EE0}"/>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1" tIns="45711" rIns="91421" bIns="45711" anchor="b"/>
          <a:lstStyle>
            <a:lvl1pPr eaLnBrk="0" hangingPunct="0">
              <a:spcBef>
                <a:spcPct val="30000"/>
              </a:spcBef>
              <a:defRPr sz="1200">
                <a:solidFill>
                  <a:schemeClr val="tx1"/>
                </a:solidFill>
                <a:latin typeface="Arial" panose="020B0604020202020204" pitchFamily="34" charset="0"/>
              </a:defRPr>
            </a:lvl1pPr>
            <a:lvl2pPr marL="685800" indent="-263525" eaLnBrk="0" hangingPunct="0">
              <a:spcBef>
                <a:spcPct val="30000"/>
              </a:spcBef>
              <a:defRPr sz="1200">
                <a:solidFill>
                  <a:schemeClr val="tx1"/>
                </a:solidFill>
                <a:latin typeface="Arial" panose="020B0604020202020204" pitchFamily="34" charset="0"/>
              </a:defRPr>
            </a:lvl2pPr>
            <a:lvl3pPr marL="1055688" indent="-211138" eaLnBrk="0" hangingPunct="0">
              <a:spcBef>
                <a:spcPct val="30000"/>
              </a:spcBef>
              <a:defRPr sz="1200">
                <a:solidFill>
                  <a:schemeClr val="tx1"/>
                </a:solidFill>
                <a:latin typeface="Arial" panose="020B0604020202020204" pitchFamily="34" charset="0"/>
              </a:defRPr>
            </a:lvl3pPr>
            <a:lvl4pPr marL="1476375" indent="-211138" eaLnBrk="0" hangingPunct="0">
              <a:spcBef>
                <a:spcPct val="30000"/>
              </a:spcBef>
              <a:defRPr sz="1200">
                <a:solidFill>
                  <a:schemeClr val="tx1"/>
                </a:solidFill>
                <a:latin typeface="Arial" panose="020B0604020202020204" pitchFamily="34" charset="0"/>
              </a:defRPr>
            </a:lvl4pPr>
            <a:lvl5pPr marL="1898650" indent="-211138" eaLnBrk="0" hangingPunct="0">
              <a:spcBef>
                <a:spcPct val="30000"/>
              </a:spcBef>
              <a:defRPr sz="1200">
                <a:solidFill>
                  <a:schemeClr val="tx1"/>
                </a:solidFill>
                <a:latin typeface="Arial" panose="020B0604020202020204" pitchFamily="34" charset="0"/>
              </a:defRPr>
            </a:lvl5pPr>
            <a:lvl6pPr marL="2355850" indent="-211138" eaLnBrk="0" fontAlgn="base" hangingPunct="0">
              <a:spcBef>
                <a:spcPct val="30000"/>
              </a:spcBef>
              <a:spcAft>
                <a:spcPct val="0"/>
              </a:spcAft>
              <a:defRPr sz="1200">
                <a:solidFill>
                  <a:schemeClr val="tx1"/>
                </a:solidFill>
                <a:latin typeface="Arial" panose="020B0604020202020204" pitchFamily="34" charset="0"/>
              </a:defRPr>
            </a:lvl6pPr>
            <a:lvl7pPr marL="2813050" indent="-211138" eaLnBrk="0" fontAlgn="base" hangingPunct="0">
              <a:spcBef>
                <a:spcPct val="30000"/>
              </a:spcBef>
              <a:spcAft>
                <a:spcPct val="0"/>
              </a:spcAft>
              <a:defRPr sz="1200">
                <a:solidFill>
                  <a:schemeClr val="tx1"/>
                </a:solidFill>
                <a:latin typeface="Arial" panose="020B0604020202020204" pitchFamily="34" charset="0"/>
              </a:defRPr>
            </a:lvl7pPr>
            <a:lvl8pPr marL="3270250" indent="-211138" eaLnBrk="0" fontAlgn="base" hangingPunct="0">
              <a:spcBef>
                <a:spcPct val="30000"/>
              </a:spcBef>
              <a:spcAft>
                <a:spcPct val="0"/>
              </a:spcAft>
              <a:defRPr sz="1200">
                <a:solidFill>
                  <a:schemeClr val="tx1"/>
                </a:solidFill>
                <a:latin typeface="Arial" panose="020B0604020202020204" pitchFamily="34" charset="0"/>
              </a:defRPr>
            </a:lvl8pPr>
            <a:lvl9pPr marL="3727450" indent="-2111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C56831D-4112-4656-8CBF-71E504A1D18D}" type="slidenum">
              <a:rPr lang="en-US" altLang="en-US">
                <a:cs typeface="Arial" panose="020B0604020202020204" pitchFamily="34" charset="0"/>
              </a:rPr>
              <a:pPr algn="r" eaLnBrk="1" hangingPunct="1">
                <a:spcBef>
                  <a:spcPct val="0"/>
                </a:spcBef>
              </a:pPr>
              <a:t>8</a:t>
            </a:fld>
            <a:endParaRPr lang="en-US" altLang="en-US">
              <a:cs typeface="Arial" panose="020B0604020202020204" pitchFamily="34" charset="0"/>
            </a:endParaRPr>
          </a:p>
        </p:txBody>
      </p:sp>
      <p:sp>
        <p:nvSpPr>
          <p:cNvPr id="83972" name="Rectangle 2">
            <a:extLst>
              <a:ext uri="{FF2B5EF4-FFF2-40B4-BE49-F238E27FC236}">
                <a16:creationId xmlns:a16="http://schemas.microsoft.com/office/drawing/2014/main" id="{C68F36D4-BDFB-4FDF-BF13-E1EBA0176317}"/>
              </a:ext>
            </a:extLst>
          </p:cNvPr>
          <p:cNvSpPr>
            <a:spLocks noGrp="1" noRot="1" noChangeAspect="1" noChangeArrowheads="1" noTextEdit="1"/>
          </p:cNvSpPr>
          <p:nvPr>
            <p:ph type="sldImg"/>
          </p:nvPr>
        </p:nvSpPr>
        <p:spPr>
          <a:xfrm>
            <a:off x="381000" y="685800"/>
            <a:ext cx="6096000" cy="3429000"/>
          </a:xfrm>
          <a:ln/>
        </p:spPr>
      </p:sp>
      <p:sp>
        <p:nvSpPr>
          <p:cNvPr id="83973" name="Rectangle 3">
            <a:extLst>
              <a:ext uri="{FF2B5EF4-FFF2-40B4-BE49-F238E27FC236}">
                <a16:creationId xmlns:a16="http://schemas.microsoft.com/office/drawing/2014/main" id="{56E165EA-F2F3-41C3-8D6D-D7E385E300BD}"/>
              </a:ext>
            </a:extLst>
          </p:cNvPr>
          <p:cNvSpPr>
            <a:spLocks noGrp="1" noChangeArrowheads="1"/>
          </p:cNvSpPr>
          <p:nvPr>
            <p:ph type="body" idx="1"/>
          </p:nvPr>
        </p:nvSpPr>
        <p:spPr>
          <a:noFill/>
        </p:spPr>
        <p:txBody>
          <a:bodyPr lIns="91421" tIns="45711" rIns="91421" bIns="45711"/>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c8d37ca8f6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c8d37ca8f6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1380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c8d37ca8f6_0_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c8d37ca8f6_0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99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58DD669-69F3-4AFF-96D0-5DAD69129613}"/>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05A9395-E27A-43AD-96FF-AC1B6E5B9959}" type="slidenum">
              <a:rPr lang="en-US" altLang="en-US"/>
              <a:pPr eaLnBrk="1" hangingPunct="1">
                <a:spcBef>
                  <a:spcPct val="0"/>
                </a:spcBef>
              </a:pPr>
              <a:t>9</a:t>
            </a:fld>
            <a:endParaRPr lang="en-US" altLang="en-US"/>
          </a:p>
        </p:txBody>
      </p:sp>
      <p:sp>
        <p:nvSpPr>
          <p:cNvPr id="84995" name="Rectangle 7">
            <a:extLst>
              <a:ext uri="{FF2B5EF4-FFF2-40B4-BE49-F238E27FC236}">
                <a16:creationId xmlns:a16="http://schemas.microsoft.com/office/drawing/2014/main" id="{C025DC8A-4FA9-4B19-A20E-FD034A5A6924}"/>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1" tIns="45711" rIns="91421" bIns="45711" anchor="b"/>
          <a:lstStyle>
            <a:lvl1pPr eaLnBrk="0" hangingPunct="0">
              <a:spcBef>
                <a:spcPct val="30000"/>
              </a:spcBef>
              <a:defRPr sz="1200">
                <a:solidFill>
                  <a:schemeClr val="tx1"/>
                </a:solidFill>
                <a:latin typeface="Arial" panose="020B0604020202020204" pitchFamily="34" charset="0"/>
              </a:defRPr>
            </a:lvl1pPr>
            <a:lvl2pPr marL="685800" indent="-263525" eaLnBrk="0" hangingPunct="0">
              <a:spcBef>
                <a:spcPct val="30000"/>
              </a:spcBef>
              <a:defRPr sz="1200">
                <a:solidFill>
                  <a:schemeClr val="tx1"/>
                </a:solidFill>
                <a:latin typeface="Arial" panose="020B0604020202020204" pitchFamily="34" charset="0"/>
              </a:defRPr>
            </a:lvl2pPr>
            <a:lvl3pPr marL="1055688" indent="-211138" eaLnBrk="0" hangingPunct="0">
              <a:spcBef>
                <a:spcPct val="30000"/>
              </a:spcBef>
              <a:defRPr sz="1200">
                <a:solidFill>
                  <a:schemeClr val="tx1"/>
                </a:solidFill>
                <a:latin typeface="Arial" panose="020B0604020202020204" pitchFamily="34" charset="0"/>
              </a:defRPr>
            </a:lvl3pPr>
            <a:lvl4pPr marL="1476375" indent="-211138" eaLnBrk="0" hangingPunct="0">
              <a:spcBef>
                <a:spcPct val="30000"/>
              </a:spcBef>
              <a:defRPr sz="1200">
                <a:solidFill>
                  <a:schemeClr val="tx1"/>
                </a:solidFill>
                <a:latin typeface="Arial" panose="020B0604020202020204" pitchFamily="34" charset="0"/>
              </a:defRPr>
            </a:lvl4pPr>
            <a:lvl5pPr marL="1898650" indent="-211138" eaLnBrk="0" hangingPunct="0">
              <a:spcBef>
                <a:spcPct val="30000"/>
              </a:spcBef>
              <a:defRPr sz="1200">
                <a:solidFill>
                  <a:schemeClr val="tx1"/>
                </a:solidFill>
                <a:latin typeface="Arial" panose="020B0604020202020204" pitchFamily="34" charset="0"/>
              </a:defRPr>
            </a:lvl5pPr>
            <a:lvl6pPr marL="2355850" indent="-211138" eaLnBrk="0" fontAlgn="base" hangingPunct="0">
              <a:spcBef>
                <a:spcPct val="30000"/>
              </a:spcBef>
              <a:spcAft>
                <a:spcPct val="0"/>
              </a:spcAft>
              <a:defRPr sz="1200">
                <a:solidFill>
                  <a:schemeClr val="tx1"/>
                </a:solidFill>
                <a:latin typeface="Arial" panose="020B0604020202020204" pitchFamily="34" charset="0"/>
              </a:defRPr>
            </a:lvl6pPr>
            <a:lvl7pPr marL="2813050" indent="-211138" eaLnBrk="0" fontAlgn="base" hangingPunct="0">
              <a:spcBef>
                <a:spcPct val="30000"/>
              </a:spcBef>
              <a:spcAft>
                <a:spcPct val="0"/>
              </a:spcAft>
              <a:defRPr sz="1200">
                <a:solidFill>
                  <a:schemeClr val="tx1"/>
                </a:solidFill>
                <a:latin typeface="Arial" panose="020B0604020202020204" pitchFamily="34" charset="0"/>
              </a:defRPr>
            </a:lvl7pPr>
            <a:lvl8pPr marL="3270250" indent="-211138" eaLnBrk="0" fontAlgn="base" hangingPunct="0">
              <a:spcBef>
                <a:spcPct val="30000"/>
              </a:spcBef>
              <a:spcAft>
                <a:spcPct val="0"/>
              </a:spcAft>
              <a:defRPr sz="1200">
                <a:solidFill>
                  <a:schemeClr val="tx1"/>
                </a:solidFill>
                <a:latin typeface="Arial" panose="020B0604020202020204" pitchFamily="34" charset="0"/>
              </a:defRPr>
            </a:lvl8pPr>
            <a:lvl9pPr marL="3727450" indent="-2111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18262B2-88BE-4CD0-A3CF-CDB8D7E36C2E}" type="slidenum">
              <a:rPr lang="en-US" altLang="en-US"/>
              <a:pPr algn="r" eaLnBrk="1" hangingPunct="1">
                <a:spcBef>
                  <a:spcPct val="0"/>
                </a:spcBef>
              </a:pPr>
              <a:t>9</a:t>
            </a:fld>
            <a:endParaRPr lang="en-US" altLang="en-US"/>
          </a:p>
        </p:txBody>
      </p:sp>
      <p:sp>
        <p:nvSpPr>
          <p:cNvPr id="84996" name="Rectangle 2">
            <a:extLst>
              <a:ext uri="{FF2B5EF4-FFF2-40B4-BE49-F238E27FC236}">
                <a16:creationId xmlns:a16="http://schemas.microsoft.com/office/drawing/2014/main" id="{50CE4154-549E-4E05-AB0F-C1CE0ACB397B}"/>
              </a:ext>
            </a:extLst>
          </p:cNvPr>
          <p:cNvSpPr>
            <a:spLocks noGrp="1" noRot="1" noChangeAspect="1" noChangeArrowheads="1" noTextEdit="1"/>
          </p:cNvSpPr>
          <p:nvPr>
            <p:ph type="sldImg"/>
          </p:nvPr>
        </p:nvSpPr>
        <p:spPr>
          <a:xfrm>
            <a:off x="381000" y="685800"/>
            <a:ext cx="6096000" cy="3429000"/>
          </a:xfrm>
          <a:ln/>
        </p:spPr>
      </p:sp>
      <p:sp>
        <p:nvSpPr>
          <p:cNvPr id="84997" name="Rectangle 3">
            <a:extLst>
              <a:ext uri="{FF2B5EF4-FFF2-40B4-BE49-F238E27FC236}">
                <a16:creationId xmlns:a16="http://schemas.microsoft.com/office/drawing/2014/main" id="{0EB3D783-7B2D-450B-B07D-CAF7BEBB287F}"/>
              </a:ext>
            </a:extLst>
          </p:cNvPr>
          <p:cNvSpPr>
            <a:spLocks noGrp="1" noChangeArrowheads="1"/>
          </p:cNvSpPr>
          <p:nvPr>
            <p:ph type="body" idx="1"/>
          </p:nvPr>
        </p:nvSpPr>
        <p:spPr>
          <a:noFill/>
        </p:spPr>
        <p:txBody>
          <a:bodyPr lIns="91421" tIns="45711" rIns="91421" bIns="45711"/>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CD283EA-C1AA-4764-A6F4-7F11A1398F05}" type="slidenum">
              <a:rPr lang="en-US" altLang="en-US" smtClean="0"/>
              <a:pPr eaLnBrk="1" hangingPunct="1">
                <a:spcBef>
                  <a:spcPct val="0"/>
                </a:spcBef>
              </a:pPr>
              <a:t>17</a:t>
            </a:fld>
            <a:endParaRPr lang="en-US" altLang="en-US"/>
          </a:p>
        </p:txBody>
      </p:sp>
      <p:sp>
        <p:nvSpPr>
          <p:cNvPr id="66563"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FCEFED7-D4C2-429E-B0A7-0BFF73F55D4A}" type="slidenum">
              <a:rPr lang="en-US" altLang="en-US">
                <a:cs typeface="Arial" charset="0"/>
              </a:rPr>
              <a:pPr algn="r" eaLnBrk="1" hangingPunct="1">
                <a:spcBef>
                  <a:spcPct val="0"/>
                </a:spcBef>
              </a:pPr>
              <a:t>17</a:t>
            </a:fld>
            <a:endParaRPr lang="en-US" altLang="en-US">
              <a:cs typeface="Arial" charset="0"/>
            </a:endParaRPr>
          </a:p>
        </p:txBody>
      </p:sp>
      <p:sp>
        <p:nvSpPr>
          <p:cNvPr id="66564" name="Rectangle 2"/>
          <p:cNvSpPr>
            <a:spLocks noGrp="1" noRot="1" noChangeAspect="1" noChangeArrowheads="1" noTextEdit="1"/>
          </p:cNvSpPr>
          <p:nvPr>
            <p:ph type="sldImg"/>
          </p:nvPr>
        </p:nvSpPr>
        <p:spPr>
          <a:xfrm>
            <a:off x="381000" y="685800"/>
            <a:ext cx="6096000" cy="3429000"/>
          </a:xfrm>
          <a:ln/>
        </p:spPr>
      </p:sp>
      <p:sp>
        <p:nvSpPr>
          <p:cNvPr id="66565" name="Rectangle 3"/>
          <p:cNvSpPr>
            <a:spLocks noGrp="1" noChangeArrowheads="1"/>
          </p:cNvSpPr>
          <p:nvPr>
            <p:ph type="body" idx="1"/>
          </p:nvPr>
        </p:nvSpPr>
        <p:spPr>
          <a:noFill/>
        </p:spPr>
        <p:txBody>
          <a:bodyPr/>
          <a:lstStyle/>
          <a:p>
            <a:pPr eaLnBrk="1" hangingPunct="1"/>
            <a:endParaRPr lang="it-IT" altLang="en-US"/>
          </a:p>
        </p:txBody>
      </p:sp>
    </p:spTree>
    <p:extLst>
      <p:ext uri="{BB962C8B-B14F-4D97-AF65-F5344CB8AC3E}">
        <p14:creationId xmlns:p14="http://schemas.microsoft.com/office/powerpoint/2010/main" val="12302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b426319e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eb426319e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626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b5e36b4c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b5e36b4c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085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b5e36b4c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eb5e36b4c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210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296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15534ea83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15534ea83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Calibri"/>
              <a:buNone/>
              <a:defRPr>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819150"/>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A64D79"/>
              </a:buClr>
              <a:buSzPts val="1800"/>
              <a:buFont typeface="Calibri"/>
              <a:buChar char="●"/>
              <a:defRPr sz="2300">
                <a:latin typeface="Calibri"/>
                <a:ea typeface="Calibri"/>
                <a:cs typeface="Calibri"/>
                <a:sym typeface="Calibri"/>
              </a:defRPr>
            </a:lvl1pPr>
            <a:lvl2pPr marL="914400" lvl="1" indent="-317500">
              <a:lnSpc>
                <a:spcPct val="150000"/>
              </a:lnSpc>
              <a:spcBef>
                <a:spcPts val="0"/>
              </a:spcBef>
              <a:spcAft>
                <a:spcPts val="0"/>
              </a:spcAft>
              <a:buClr>
                <a:srgbClr val="0000FF"/>
              </a:buClr>
              <a:buSzPts val="1400"/>
              <a:buFont typeface="Calibri"/>
              <a:buChar char="◆"/>
              <a:defRPr sz="1900">
                <a:latin typeface="Calibri"/>
                <a:ea typeface="Calibri"/>
                <a:cs typeface="Calibri"/>
                <a:sym typeface="Calibri"/>
              </a:defRPr>
            </a:lvl2pPr>
            <a:lvl3pPr marL="1371600" lvl="2" indent="-317500">
              <a:spcBef>
                <a:spcPts val="0"/>
              </a:spcBef>
              <a:spcAft>
                <a:spcPts val="0"/>
              </a:spcAft>
              <a:buClr>
                <a:schemeClr val="dk1"/>
              </a:buClr>
              <a:buSzPts val="1400"/>
              <a:buFont typeface="Calibri"/>
              <a:buChar char="●"/>
              <a:defRPr>
                <a:latin typeface="Calibri"/>
                <a:ea typeface="Calibri"/>
                <a:cs typeface="Calibri"/>
                <a:sym typeface="Calibri"/>
              </a:defRPr>
            </a:lvl3pPr>
            <a:lvl4pPr marL="1828800" lvl="3" indent="-317500">
              <a:spcBef>
                <a:spcPts val="0"/>
              </a:spcBef>
              <a:spcAft>
                <a:spcPts val="0"/>
              </a:spcAft>
              <a:buClr>
                <a:schemeClr val="dk1"/>
              </a:buClr>
              <a:buSzPts val="1400"/>
              <a:buFont typeface="Calibri"/>
              <a:buChar char="○"/>
              <a:defRPr>
                <a:latin typeface="Calibri"/>
                <a:ea typeface="Calibri"/>
                <a:cs typeface="Calibri"/>
                <a:sym typeface="Calibri"/>
              </a:defRPr>
            </a:lvl4pPr>
            <a:lvl5pPr marL="2286000" lvl="4" indent="-317500">
              <a:spcBef>
                <a:spcPts val="0"/>
              </a:spcBef>
              <a:spcAft>
                <a:spcPts val="0"/>
              </a:spcAft>
              <a:buClr>
                <a:schemeClr val="dk1"/>
              </a:buClr>
              <a:buSzPts val="1400"/>
              <a:buFont typeface="Calibri"/>
              <a:buChar char="◆"/>
              <a:defRPr>
                <a:latin typeface="Calibri"/>
                <a:ea typeface="Calibri"/>
                <a:cs typeface="Calibri"/>
                <a:sym typeface="Calibri"/>
              </a:defRPr>
            </a:lvl5pPr>
            <a:lvl6pPr marL="2743200" lvl="5" indent="-317500">
              <a:spcBef>
                <a:spcPts val="0"/>
              </a:spcBef>
              <a:spcAft>
                <a:spcPts val="0"/>
              </a:spcAft>
              <a:buClr>
                <a:schemeClr val="dk1"/>
              </a:buClr>
              <a:buSzPts val="1400"/>
              <a:buFont typeface="Calibri"/>
              <a:buChar char="●"/>
              <a:defRPr>
                <a:latin typeface="Calibri"/>
                <a:ea typeface="Calibri"/>
                <a:cs typeface="Calibri"/>
                <a:sym typeface="Calibri"/>
              </a:defRPr>
            </a:lvl6pPr>
            <a:lvl7pPr marL="3200400" lvl="6" indent="-317500">
              <a:spcBef>
                <a:spcPts val="0"/>
              </a:spcBef>
              <a:spcAft>
                <a:spcPts val="0"/>
              </a:spcAft>
              <a:buClr>
                <a:schemeClr val="dk1"/>
              </a:buClr>
              <a:buSzPts val="1400"/>
              <a:buFont typeface="Calibri"/>
              <a:buChar char="○"/>
              <a:defRPr>
                <a:latin typeface="Calibri"/>
                <a:ea typeface="Calibri"/>
                <a:cs typeface="Calibri"/>
                <a:sym typeface="Calibri"/>
              </a:defRPr>
            </a:lvl7pPr>
            <a:lvl8pPr marL="3657600" lvl="7" indent="-317500">
              <a:spcBef>
                <a:spcPts val="0"/>
              </a:spcBef>
              <a:spcAft>
                <a:spcPts val="0"/>
              </a:spcAft>
              <a:buClr>
                <a:schemeClr val="dk1"/>
              </a:buClr>
              <a:buSzPts val="1400"/>
              <a:buFont typeface="Calibri"/>
              <a:buChar char="◆"/>
              <a:defRPr>
                <a:latin typeface="Calibri"/>
                <a:ea typeface="Calibri"/>
                <a:cs typeface="Calibri"/>
                <a:sym typeface="Calibri"/>
              </a:defRPr>
            </a:lvl8pPr>
            <a:lvl9pPr marL="4114800" lvl="8" indent="-317500">
              <a:spcBef>
                <a:spcPts val="0"/>
              </a:spcBef>
              <a:spcAft>
                <a:spcPts val="0"/>
              </a:spcAft>
              <a:buClr>
                <a:schemeClr val="dk1"/>
              </a:buClr>
              <a:buSzPts val="1400"/>
              <a:buFont typeface="Calibri"/>
              <a:buChar char="●"/>
              <a:defRPr>
                <a:latin typeface="Calibri"/>
                <a:ea typeface="Calibri"/>
                <a:cs typeface="Calibri"/>
                <a:sym typeface="Calibri"/>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C818D6B-7FBC-4043-B161-A47C73E2DD67}" type="datetime1">
              <a:rPr lang="es-ES" smtClean="0"/>
              <a:t>12/09/2024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407558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‹Nº›</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vmlDrawing" Target="../drawings/vmlDrawing5.vml"/><Relationship Id="rId5" Type="http://schemas.openxmlformats.org/officeDocument/2006/relationships/image" Target="../media/image31.wmf"/><Relationship Id="rId4" Type="http://schemas.openxmlformats.org/officeDocument/2006/relationships/oleObject" Target="../embeddings/oleObject12.bin"/></Relationships>
</file>

<file path=ppt/slides/_rels/slide10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9.xml"/><Relationship Id="rId4" Type="http://schemas.openxmlformats.org/officeDocument/2006/relationships/image" Target="../media/image195.png"/></Relationships>
</file>

<file path=ppt/slides/_rels/slide101.xml.rels><?xml version="1.0" encoding="UTF-8" standalone="yes"?>
<Relationships xmlns="http://schemas.openxmlformats.org/package/2006/relationships"><Relationship Id="rId8" Type="http://schemas.openxmlformats.org/officeDocument/2006/relationships/hyperlink" Target="http://win.ciemat.es/SaG4n/" TargetMode="External"/><Relationship Id="rId3" Type="http://schemas.openxmlformats.org/officeDocument/2006/relationships/image" Target="../media/image520.png"/><Relationship Id="rId7" Type="http://schemas.openxmlformats.org/officeDocument/2006/relationships/image" Target="../media/image200.png"/><Relationship Id="rId12" Type="http://schemas.openxmlformats.org/officeDocument/2006/relationships/hyperlink" Target="mailto:alphan@ciemat.es" TargetMode="External"/><Relationship Id="rId2" Type="http://schemas.openxmlformats.org/officeDocument/2006/relationships/image" Target="../media/image196.png"/><Relationship Id="rId1" Type="http://schemas.openxmlformats.org/officeDocument/2006/relationships/slideLayout" Target="../slideLayouts/slideLayout10.xml"/><Relationship Id="rId6" Type="http://schemas.openxmlformats.org/officeDocument/2006/relationships/image" Target="../media/image199.png"/><Relationship Id="rId11" Type="http://schemas.openxmlformats.org/officeDocument/2006/relationships/image" Target="../media/image202.png"/><Relationship Id="rId5" Type="http://schemas.openxmlformats.org/officeDocument/2006/relationships/image" Target="../media/image198.png"/><Relationship Id="rId10" Type="http://schemas.openxmlformats.org/officeDocument/2006/relationships/hyperlink" Target="https://arxiv.org/abs/2405.07952" TargetMode="External"/><Relationship Id="rId4" Type="http://schemas.openxmlformats.org/officeDocument/2006/relationships/image" Target="../media/image197.png"/><Relationship Id="rId9" Type="http://schemas.openxmlformats.org/officeDocument/2006/relationships/image" Target="../media/image201.png"/></Relationships>
</file>

<file path=ppt/slides/_rels/slide10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9.xml"/><Relationship Id="rId5" Type="http://schemas.openxmlformats.org/officeDocument/2006/relationships/image" Target="../media/image209.png"/><Relationship Id="rId4" Type="http://schemas.openxmlformats.org/officeDocument/2006/relationships/image" Target="../media/image208.png"/></Relationships>
</file>

<file path=ppt/slides/_rels/slide1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0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vmlDrawing" Target="../drawings/vmlDrawing6.vml"/><Relationship Id="rId5" Type="http://schemas.openxmlformats.org/officeDocument/2006/relationships/image" Target="../media/image31.wmf"/><Relationship Id="rId4" Type="http://schemas.openxmlformats.org/officeDocument/2006/relationships/oleObject" Target="../embeddings/oleObject12.bin"/></Relationships>
</file>

<file path=ppt/slides/_rels/slide11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26.png"/><Relationship Id="rId4" Type="http://schemas.openxmlformats.org/officeDocument/2006/relationships/image" Target="../media/image169.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0.xml"/><Relationship Id="rId1" Type="http://schemas.openxmlformats.org/officeDocument/2006/relationships/vmlDrawing" Target="../drawings/vmlDrawing7.vml"/><Relationship Id="rId5" Type="http://schemas.openxmlformats.org/officeDocument/2006/relationships/image" Target="../media/image31.wmf"/><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0.xml"/><Relationship Id="rId1" Type="http://schemas.openxmlformats.org/officeDocument/2006/relationships/vmlDrawing" Target="../drawings/vmlDrawing8.vml"/><Relationship Id="rId4" Type="http://schemas.openxmlformats.org/officeDocument/2006/relationships/image" Target="../media/image31.w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4.xml"/><Relationship Id="rId7"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vmlDrawing" Target="../drawings/vmlDrawing9.v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wmf"/><Relationship Id="rId10" Type="http://schemas.openxmlformats.org/officeDocument/2006/relationships/image" Target="../media/image48.png"/><Relationship Id="rId4" Type="http://schemas.openxmlformats.org/officeDocument/2006/relationships/oleObject" Target="../embeddings/oleObject13.bin"/><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0.xml"/><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1.wmf"/><Relationship Id="rId3" Type="http://schemas.openxmlformats.org/officeDocument/2006/relationships/image" Target="../media/image12.jpeg"/><Relationship Id="rId7" Type="http://schemas.openxmlformats.org/officeDocument/2006/relationships/image" Target="../media/image8.wmf"/><Relationship Id="rId12" Type="http://schemas.openxmlformats.org/officeDocument/2006/relationships/oleObject" Target="../embeddings/oleObject5.bin"/><Relationship Id="rId2" Type="http://schemas.openxmlformats.org/officeDocument/2006/relationships/slideLayout" Target="../slideLayouts/slideLayout10.xml"/><Relationship Id="rId16"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wmf"/><Relationship Id="rId5" Type="http://schemas.openxmlformats.org/officeDocument/2006/relationships/image" Target="../media/image7.wmf"/><Relationship Id="rId15" Type="http://schemas.openxmlformats.org/officeDocument/2006/relationships/image" Target="../media/image14.jpe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9.wmf"/><Relationship Id="rId1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0.xml"/><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230.png"/><Relationship Id="rId1" Type="http://schemas.openxmlformats.org/officeDocument/2006/relationships/slideLayout" Target="../slideLayouts/slideLayout9.xml"/><Relationship Id="rId5" Type="http://schemas.openxmlformats.org/officeDocument/2006/relationships/image" Target="../media/image1250.png"/><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oleObject" Target="../embeddings/oleObject5.bin"/><Relationship Id="rId3" Type="http://schemas.openxmlformats.org/officeDocument/2006/relationships/image" Target="../media/image12.jpeg"/><Relationship Id="rId7" Type="http://schemas.openxmlformats.org/officeDocument/2006/relationships/image" Target="../media/image10.wmf"/><Relationship Id="rId12" Type="http://schemas.openxmlformats.org/officeDocument/2006/relationships/image" Target="../media/image17.jpeg"/><Relationship Id="rId17" Type="http://schemas.openxmlformats.org/officeDocument/2006/relationships/image" Target="../media/image9.wmf"/><Relationship Id="rId2" Type="http://schemas.openxmlformats.org/officeDocument/2006/relationships/slideLayout" Target="../slideLayouts/slideLayout10.xml"/><Relationship Id="rId16"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6.jpeg"/><Relationship Id="rId5" Type="http://schemas.openxmlformats.org/officeDocument/2006/relationships/image" Target="../media/image8.wmf"/><Relationship Id="rId15" Type="http://schemas.openxmlformats.org/officeDocument/2006/relationships/image" Target="../media/image7.wmf"/><Relationship Id="rId10" Type="http://schemas.openxmlformats.org/officeDocument/2006/relationships/image" Target="../media/image15.png"/><Relationship Id="rId19" Type="http://schemas.openxmlformats.org/officeDocument/2006/relationships/image" Target="../media/image11.wmf"/><Relationship Id="rId4" Type="http://schemas.openxmlformats.org/officeDocument/2006/relationships/oleObject" Target="../embeddings/oleObject2.bin"/><Relationship Id="rId9" Type="http://schemas.openxmlformats.org/officeDocument/2006/relationships/image" Target="../media/image14.jpeg"/><Relationship Id="rId1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jpg"/></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0.bin"/><Relationship Id="rId18" Type="http://schemas.openxmlformats.org/officeDocument/2006/relationships/image" Target="../media/image30.png"/><Relationship Id="rId3" Type="http://schemas.openxmlformats.org/officeDocument/2006/relationships/notesSlide" Target="../notesSlides/notesSlide2.xml"/><Relationship Id="rId7" Type="http://schemas.openxmlformats.org/officeDocument/2006/relationships/oleObject" Target="../embeddings/oleObject7.bin"/><Relationship Id="rId12" Type="http://schemas.openxmlformats.org/officeDocument/2006/relationships/image" Target="../media/image25.wmf"/><Relationship Id="rId17" Type="http://schemas.openxmlformats.org/officeDocument/2006/relationships/image" Target="../media/image29.png"/><Relationship Id="rId2" Type="http://schemas.openxmlformats.org/officeDocument/2006/relationships/slideLayout" Target="../slideLayouts/slideLayout9.xml"/><Relationship Id="rId16" Type="http://schemas.openxmlformats.org/officeDocument/2006/relationships/image" Target="../media/image27.wmf"/><Relationship Id="rId20" Type="http://schemas.openxmlformats.org/officeDocument/2006/relationships/image" Target="../media/image32.png"/><Relationship Id="rId1" Type="http://schemas.openxmlformats.org/officeDocument/2006/relationships/vmlDrawing" Target="../drawings/vmlDrawing3.vml"/><Relationship Id="rId6" Type="http://schemas.openxmlformats.org/officeDocument/2006/relationships/image" Target="../media/image22.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24.wmf"/><Relationship Id="rId19"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oleObject" Target="../embeddings/oleObject8.bin"/><Relationship Id="rId14" Type="http://schemas.openxmlformats.org/officeDocument/2006/relationships/image" Target="../media/image26.wmf"/></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9.xml"/><Relationship Id="rId4" Type="http://schemas.openxmlformats.org/officeDocument/2006/relationships/image" Target="../media/image161.png"/></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8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50.png"/><Relationship Id="rId2" Type="http://schemas.openxmlformats.org/officeDocument/2006/relationships/image" Target="../media/image1400.png"/><Relationship Id="rId1" Type="http://schemas.openxmlformats.org/officeDocument/2006/relationships/slideLayout" Target="../slideLayouts/slideLayout9.xml"/><Relationship Id="rId6" Type="http://schemas.openxmlformats.org/officeDocument/2006/relationships/image" Target="../media/image1440.png"/><Relationship Id="rId5" Type="http://schemas.openxmlformats.org/officeDocument/2006/relationships/image" Target="../media/image1430.png"/><Relationship Id="rId4" Type="http://schemas.openxmlformats.org/officeDocument/2006/relationships/image" Target="../media/image1420.png"/></Relationships>
</file>

<file path=ppt/slides/_rels/slide86.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vmlDrawing" Target="../drawings/vmlDrawing4.vml"/><Relationship Id="rId6" Type="http://schemas.openxmlformats.org/officeDocument/2006/relationships/image" Target="../media/image33.png"/><Relationship Id="rId5" Type="http://schemas.openxmlformats.org/officeDocument/2006/relationships/image" Target="../media/image31.wmf"/><Relationship Id="rId4" Type="http://schemas.openxmlformats.org/officeDocument/2006/relationships/oleObject" Target="../embeddings/oleObject12.bin"/></Relationships>
</file>

<file path=ppt/slides/_rels/slide9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hyperlink" Target="http://win.ciemat.es/SaG4n/" TargetMode="External"/><Relationship Id="rId7" Type="http://schemas.openxmlformats.org/officeDocument/2006/relationships/image" Target="../media/image17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42.png"/></Relationships>
</file>

<file path=ppt/slides/_rels/slide9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arxiv.org/abs/2405.07952"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mailto:alphan@ciemat.es" TargetMode="External"/><Relationship Id="rId5" Type="http://schemas.openxmlformats.org/officeDocument/2006/relationships/image" Target="../media/image182.png"/><Relationship Id="rId4" Type="http://schemas.openxmlformats.org/officeDocument/2006/relationships/image" Target="../media/image181.png"/></Relationships>
</file>

<file path=ppt/slides/_rels/slide95.xml.rels><?xml version="1.0" encoding="UTF-8" standalone="yes"?>
<Relationships xmlns="http://schemas.openxmlformats.org/package/2006/relationships"><Relationship Id="rId3" Type="http://schemas.openxmlformats.org/officeDocument/2006/relationships/image" Target="../media/image183.jpg"/><Relationship Id="rId7" Type="http://schemas.openxmlformats.org/officeDocument/2006/relationships/image" Target="../media/image18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85.png"/><Relationship Id="rId4" Type="http://schemas.openxmlformats.org/officeDocument/2006/relationships/image" Target="../media/image184.jpg"/></Relationships>
</file>

<file path=ppt/slides/_rels/slide9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9.xml"/><Relationship Id="rId4" Type="http://schemas.openxmlformats.org/officeDocument/2006/relationships/image" Target="../media/image19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9a">
            <a:extLst>
              <a:ext uri="{FF2B5EF4-FFF2-40B4-BE49-F238E27FC236}">
                <a16:creationId xmlns:a16="http://schemas.microsoft.com/office/drawing/2014/main" id="{5356122C-D824-451C-9805-5F88B51FE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53" r="5344"/>
          <a:stretch>
            <a:fillRect/>
          </a:stretch>
        </p:blipFill>
        <p:spPr bwMode="auto">
          <a:xfrm>
            <a:off x="2290409" y="700538"/>
            <a:ext cx="4563181" cy="3422386"/>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124F1C2C-16B6-4241-B797-B92C3F1824EB}"/>
              </a:ext>
            </a:extLst>
          </p:cNvPr>
          <p:cNvSpPr txBox="1"/>
          <p:nvPr/>
        </p:nvSpPr>
        <p:spPr>
          <a:xfrm>
            <a:off x="557561" y="156117"/>
            <a:ext cx="8135560" cy="646331"/>
          </a:xfrm>
          <a:prstGeom prst="rect">
            <a:avLst/>
          </a:prstGeom>
          <a:noFill/>
        </p:spPr>
        <p:txBody>
          <a:bodyPr wrap="none" rtlCol="0">
            <a:spAutoFit/>
          </a:bodyPr>
          <a:lstStyle/>
          <a:p>
            <a:pPr algn="l"/>
            <a:r>
              <a:rPr lang="en-US" sz="3600" dirty="0">
                <a:solidFill>
                  <a:schemeClr val="bg1"/>
                </a:solidFill>
                <a:latin typeface="Arial Black" panose="020B0A04020102020204" pitchFamily="34" charset="0"/>
                <a:cs typeface="Times New Roman" panose="02020603050405020304" pitchFamily="18" charset="0"/>
              </a:rPr>
              <a:t>Direct Detection of Dark Matter</a:t>
            </a:r>
          </a:p>
        </p:txBody>
      </p:sp>
      <p:pic>
        <p:nvPicPr>
          <p:cNvPr id="5" name="Google Shape;59;p13">
            <a:extLst>
              <a:ext uri="{FF2B5EF4-FFF2-40B4-BE49-F238E27FC236}">
                <a16:creationId xmlns:a16="http://schemas.microsoft.com/office/drawing/2014/main" id="{6D234F5C-6267-40D3-AC9A-61D5B6BABAEB}"/>
              </a:ext>
            </a:extLst>
          </p:cNvPr>
          <p:cNvPicPr preferRelativeResize="0"/>
          <p:nvPr/>
        </p:nvPicPr>
        <p:blipFill>
          <a:blip r:embed="rId3">
            <a:alphaModFix/>
          </a:blip>
          <a:stretch>
            <a:fillRect/>
          </a:stretch>
        </p:blipFill>
        <p:spPr>
          <a:xfrm>
            <a:off x="1873992" y="4442962"/>
            <a:ext cx="3481025" cy="612775"/>
          </a:xfrm>
          <a:prstGeom prst="rect">
            <a:avLst/>
          </a:prstGeom>
          <a:noFill/>
          <a:ln>
            <a:noFill/>
          </a:ln>
        </p:spPr>
      </p:pic>
      <p:pic>
        <p:nvPicPr>
          <p:cNvPr id="6" name="Google Shape;60;p13">
            <a:extLst>
              <a:ext uri="{FF2B5EF4-FFF2-40B4-BE49-F238E27FC236}">
                <a16:creationId xmlns:a16="http://schemas.microsoft.com/office/drawing/2014/main" id="{585C29B2-5B8E-47E5-83AC-D91C9B8EA62A}"/>
              </a:ext>
            </a:extLst>
          </p:cNvPr>
          <p:cNvPicPr preferRelativeResize="0"/>
          <p:nvPr/>
        </p:nvPicPr>
        <p:blipFill>
          <a:blip r:embed="rId4">
            <a:alphaModFix/>
          </a:blip>
          <a:stretch>
            <a:fillRect/>
          </a:stretch>
        </p:blipFill>
        <p:spPr>
          <a:xfrm>
            <a:off x="5803653" y="4387083"/>
            <a:ext cx="1049937" cy="702625"/>
          </a:xfrm>
          <a:prstGeom prst="rect">
            <a:avLst/>
          </a:prstGeom>
          <a:noFill/>
          <a:ln>
            <a:noFill/>
          </a:ln>
        </p:spPr>
      </p:pic>
      <p:sp>
        <p:nvSpPr>
          <p:cNvPr id="7" name="CuadroTexto 6">
            <a:extLst>
              <a:ext uri="{FF2B5EF4-FFF2-40B4-BE49-F238E27FC236}">
                <a16:creationId xmlns:a16="http://schemas.microsoft.com/office/drawing/2014/main" id="{9C666AF9-17E3-4F32-BCA4-C075A0C44DA6}"/>
              </a:ext>
            </a:extLst>
          </p:cNvPr>
          <p:cNvSpPr txBox="1"/>
          <p:nvPr/>
        </p:nvSpPr>
        <p:spPr>
          <a:xfrm>
            <a:off x="3009418" y="3501483"/>
            <a:ext cx="2736647" cy="707886"/>
          </a:xfrm>
          <a:prstGeom prst="rect">
            <a:avLst/>
          </a:prstGeom>
          <a:noFill/>
        </p:spPr>
        <p:txBody>
          <a:bodyPr wrap="none" rtlCol="0">
            <a:spAutoFit/>
          </a:bodyPr>
          <a:lstStyle/>
          <a:p>
            <a:pPr algn="l"/>
            <a:r>
              <a:rPr lang="en-US" sz="2000" dirty="0">
                <a:solidFill>
                  <a:schemeClr val="bg1"/>
                </a:solidFill>
                <a:latin typeface="Arial Black" panose="020B0A04020102020204" pitchFamily="34" charset="0"/>
                <a:cs typeface="Times New Roman" panose="02020603050405020304" pitchFamily="18" charset="0"/>
              </a:rPr>
              <a:t>Roberto Santorelli</a:t>
            </a:r>
          </a:p>
          <a:p>
            <a:pPr algn="ctr"/>
            <a:r>
              <a:rPr lang="en-US" sz="2000" dirty="0">
                <a:solidFill>
                  <a:schemeClr val="bg1"/>
                </a:solidFill>
                <a:latin typeface="Arial Black" panose="020B0A04020102020204" pitchFamily="34" charset="0"/>
                <a:cs typeface="Times New Roman" panose="02020603050405020304" pitchFamily="18" charset="0"/>
              </a:rPr>
              <a:t>CIEMAT</a:t>
            </a:r>
          </a:p>
        </p:txBody>
      </p:sp>
    </p:spTree>
    <p:extLst>
      <p:ext uri="{BB962C8B-B14F-4D97-AF65-F5344CB8AC3E}">
        <p14:creationId xmlns:p14="http://schemas.microsoft.com/office/powerpoint/2010/main" val="94240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C6B5D4-3A2A-4D08-9C9E-3606466F4B8F}"/>
              </a:ext>
            </a:extLst>
          </p:cNvPr>
          <p:cNvPicPr>
            <a:picLocks noChangeAspect="1"/>
          </p:cNvPicPr>
          <p:nvPr/>
        </p:nvPicPr>
        <p:blipFill rotWithShape="1">
          <a:blip r:embed="rId3"/>
          <a:srcRect t="8238"/>
          <a:stretch/>
        </p:blipFill>
        <p:spPr>
          <a:xfrm>
            <a:off x="677636" y="423746"/>
            <a:ext cx="7788728" cy="4719754"/>
          </a:xfrm>
          <a:prstGeom prst="rect">
            <a:avLst/>
          </a:prstGeom>
        </p:spPr>
      </p:pic>
      <p:sp>
        <p:nvSpPr>
          <p:cNvPr id="6" name="CuadroTexto 5">
            <a:extLst>
              <a:ext uri="{FF2B5EF4-FFF2-40B4-BE49-F238E27FC236}">
                <a16:creationId xmlns:a16="http://schemas.microsoft.com/office/drawing/2014/main" id="{5F96C83A-C869-44A6-91BE-3E8A617ED550}"/>
              </a:ext>
            </a:extLst>
          </p:cNvPr>
          <p:cNvSpPr txBox="1"/>
          <p:nvPr/>
        </p:nvSpPr>
        <p:spPr>
          <a:xfrm>
            <a:off x="-59474" y="4835723"/>
            <a:ext cx="2223686" cy="307777"/>
          </a:xfrm>
          <a:prstGeom prst="rect">
            <a:avLst/>
          </a:prstGeom>
          <a:noFill/>
        </p:spPr>
        <p:txBody>
          <a:bodyPr wrap="none" rtlCol="0">
            <a:spAutoFit/>
          </a:bodyPr>
          <a:lstStyle/>
          <a:p>
            <a:pPr algn="l"/>
            <a:r>
              <a:rPr lang="en-US" dirty="0" err="1">
                <a:latin typeface="Times New Roman" panose="02020603050405020304" pitchFamily="18" charset="0"/>
                <a:cs typeface="Times New Roman" panose="02020603050405020304" pitchFamily="18" charset="0"/>
              </a:rPr>
              <a:t>Baudis-Profumo</a:t>
            </a:r>
            <a:r>
              <a:rPr lang="en-US" dirty="0">
                <a:latin typeface="Times New Roman" panose="02020603050405020304" pitchFamily="18" charset="0"/>
                <a:cs typeface="Times New Roman" panose="02020603050405020304" pitchFamily="18" charset="0"/>
              </a:rPr>
              <a:t>, PDG 2024</a:t>
            </a:r>
          </a:p>
        </p:txBody>
      </p:sp>
      <p:sp>
        <p:nvSpPr>
          <p:cNvPr id="7" name="Text Box 4">
            <a:extLst>
              <a:ext uri="{FF2B5EF4-FFF2-40B4-BE49-F238E27FC236}">
                <a16:creationId xmlns:a16="http://schemas.microsoft.com/office/drawing/2014/main" id="{079BFB69-4CD9-4640-87D7-5F247244B308}"/>
              </a:ext>
            </a:extLst>
          </p:cNvPr>
          <p:cNvSpPr txBox="1">
            <a:spLocks noChangeArrowheads="1"/>
          </p:cNvSpPr>
          <p:nvPr/>
        </p:nvSpPr>
        <p:spPr bwMode="auto">
          <a:xfrm>
            <a:off x="1810570" y="-70425"/>
            <a:ext cx="58336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latin typeface="+mj-lt"/>
                <a:cs typeface="Arial" panose="020B0604020202020204" pitchFamily="34" charset="0"/>
              </a:rPr>
              <a:t>WIMP parameter space (S.I.)</a:t>
            </a:r>
          </a:p>
        </p:txBody>
      </p:sp>
      <p:graphicFrame>
        <p:nvGraphicFramePr>
          <p:cNvPr id="8" name="Object 11">
            <a:extLst>
              <a:ext uri="{FF2B5EF4-FFF2-40B4-BE49-F238E27FC236}">
                <a16:creationId xmlns:a16="http://schemas.microsoft.com/office/drawing/2014/main" id="{1DE00A50-597A-463C-970A-152AC2D093AB}"/>
              </a:ext>
            </a:extLst>
          </p:cNvPr>
          <p:cNvGraphicFramePr>
            <a:graphicFrameLocks noChangeAspect="1"/>
          </p:cNvGraphicFramePr>
          <p:nvPr/>
        </p:nvGraphicFramePr>
        <p:xfrm>
          <a:off x="1385888" y="400050"/>
          <a:ext cx="85725" cy="161925"/>
        </p:xfrm>
        <a:graphic>
          <a:graphicData uri="http://schemas.openxmlformats.org/presentationml/2006/ole">
            <mc:AlternateContent xmlns:mc="http://schemas.openxmlformats.org/markup-compatibility/2006">
              <mc:Choice xmlns:v="urn:schemas-microsoft-com:vml" Requires="v">
                <p:oleObj spid="_x0000_s17607" name="Equation" r:id="rId4" imgW="114151" imgH="215619" progId="Equation.3">
                  <p:embed/>
                </p:oleObj>
              </mc:Choice>
              <mc:Fallback>
                <p:oleObj name="Equation" r:id="rId4" imgW="114151" imgH="215619" progId="Equation.3">
                  <p:embed/>
                  <p:pic>
                    <p:nvPicPr>
                      <p:cNvPr id="15364" name="Object 11">
                        <a:extLst>
                          <a:ext uri="{FF2B5EF4-FFF2-40B4-BE49-F238E27FC236}">
                            <a16:creationId xmlns:a16="http://schemas.microsoft.com/office/drawing/2014/main" id="{3DD404DC-D2E9-4148-AF16-C83E78469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400050"/>
                        <a:ext cx="85725"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5">
            <a:extLst>
              <a:ext uri="{FF2B5EF4-FFF2-40B4-BE49-F238E27FC236}">
                <a16:creationId xmlns:a16="http://schemas.microsoft.com/office/drawing/2014/main" id="{7459EA79-D8A1-48C5-B800-06A99A939D06}"/>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sp>
        <p:nvSpPr>
          <p:cNvPr id="10" name="Marcador de número de diapositiva 11">
            <a:extLst>
              <a:ext uri="{FF2B5EF4-FFF2-40B4-BE49-F238E27FC236}">
                <a16:creationId xmlns:a16="http://schemas.microsoft.com/office/drawing/2014/main" id="{1CFE490E-010E-4608-8F21-6FB41053F930}"/>
              </a:ext>
            </a:extLst>
          </p:cNvPr>
          <p:cNvSpPr>
            <a:spLocks noGrp="1"/>
          </p:cNvSpPr>
          <p:nvPr>
            <p:ph type="sldNum" sz="quarter" idx="12"/>
          </p:nvPr>
        </p:nvSpPr>
        <p:spPr>
          <a:xfrm>
            <a:off x="0" y="4950214"/>
            <a:ext cx="9144000" cy="193286"/>
          </a:xfrm>
        </p:spPr>
        <p:txBody>
          <a:bodyPr tIns="0" bIns="0">
            <a:normAutofit/>
          </a:bodyPr>
          <a:lstStyle/>
          <a:p>
            <a:pPr algn="l"/>
            <a:r>
              <a:rPr lang="en-US" dirty="0"/>
              <a:t>									               </a:t>
            </a:r>
            <a:fld id="{132FADFE-3B8F-471C-ABF0-DBC7717ECBBC}" type="slidenum">
              <a:rPr lang="es-ES" smtClean="0"/>
              <a:pPr algn="l"/>
              <a:t>10</a:t>
            </a:fld>
            <a:endParaRPr lang="es-ES" dirty="0"/>
          </a:p>
        </p:txBody>
      </p:sp>
    </p:spTree>
    <p:extLst>
      <p:ext uri="{BB962C8B-B14F-4D97-AF65-F5344CB8AC3E}">
        <p14:creationId xmlns:p14="http://schemas.microsoft.com/office/powerpoint/2010/main" val="19009831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6B3EC13-64F8-42AC-8E14-DD90664F6D8E}"/>
              </a:ext>
            </a:extLst>
          </p:cNvPr>
          <p:cNvSpPr txBox="1"/>
          <p:nvPr/>
        </p:nvSpPr>
        <p:spPr>
          <a:xfrm>
            <a:off x="0" y="3019842"/>
            <a:ext cx="3338906" cy="212365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Gd</a:t>
            </a:r>
            <a:r>
              <a:rPr lang="en-US" sz="1200" dirty="0">
                <a:latin typeface="Times New Roman" panose="02020603050405020304" pitchFamily="18" charset="0"/>
                <a:cs typeface="Times New Roman" panose="02020603050405020304" pitchFamily="18" charset="0"/>
              </a:rPr>
              <a:t>-loaded Water: 0.2% of </a:t>
            </a:r>
            <a:r>
              <a:rPr lang="en-US" sz="1200" dirty="0" err="1">
                <a:latin typeface="Times New Roman" panose="02020603050405020304" pitchFamily="18" charset="0"/>
                <a:cs typeface="Times New Roman" panose="02020603050405020304" pitchFamily="18" charset="0"/>
              </a:rPr>
              <a:t>Gd</a:t>
            </a:r>
            <a:r>
              <a:rPr lang="en-US" sz="1200" dirty="0">
                <a:latin typeface="Times New Roman" panose="02020603050405020304" pitchFamily="18" charset="0"/>
                <a:cs typeface="Times New Roman" panose="02020603050405020304" pitchFamily="18" charset="0"/>
              </a:rPr>
              <a:t> in mass -&gt; 3.4 t of </a:t>
            </a:r>
            <a:r>
              <a:rPr lang="en-US" sz="1200" dirty="0" err="1">
                <a:latin typeface="Times New Roman" panose="02020603050405020304" pitchFamily="18" charset="0"/>
                <a:cs typeface="Times New Roman" panose="02020603050405020304" pitchFamily="18" charset="0"/>
              </a:rPr>
              <a:t>Gd</a:t>
            </a:r>
            <a:r>
              <a:rPr lang="en-US" sz="1200" dirty="0">
                <a:latin typeface="Times New Roman" panose="02020603050405020304" pitchFamily="18" charset="0"/>
                <a:cs typeface="Times New Roman" panose="02020603050405020304" pitchFamily="18" charset="0"/>
              </a:rPr>
              <a:t>-sulphate-octahydrate;</a:t>
            </a:r>
          </a:p>
          <a:p>
            <a:r>
              <a:rPr lang="en-US" sz="1200" dirty="0">
                <a:latin typeface="Times New Roman" panose="02020603050405020304" pitchFamily="18" charset="0"/>
                <a:cs typeface="Times New Roman" panose="02020603050405020304" pitchFamily="18" charset="0"/>
              </a:rPr>
              <a:t>(technology from EGADS-SK)</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Cherenkov light is detected by 120 8” high-QE low-radioactivity PMTs</a:t>
            </a:r>
          </a:p>
          <a:p>
            <a:r>
              <a:rPr lang="en-US" sz="1200" dirty="0">
                <a:latin typeface="Times New Roman" panose="02020603050405020304" pitchFamily="18" charset="0"/>
                <a:cs typeface="Times New Roman" panose="02020603050405020304" pitchFamily="18" charset="0"/>
              </a:rPr>
              <a:t>(Hamamatsu R5912) installed in water 1m away from the cryostat;</a:t>
            </a:r>
          </a:p>
          <a:p>
            <a:r>
              <a:rPr lang="en-US" sz="1200" dirty="0">
                <a:latin typeface="Times New Roman" panose="02020603050405020304" pitchFamily="18" charset="0"/>
                <a:cs typeface="Times New Roman" panose="02020603050405020304" pitchFamily="18" charset="0"/>
              </a:rPr>
              <a:t>- High-reflectivity </a:t>
            </a:r>
            <a:r>
              <a:rPr lang="en-US" sz="1200" dirty="0" err="1">
                <a:latin typeface="Times New Roman" panose="02020603050405020304" pitchFamily="18" charset="0"/>
                <a:cs typeface="Times New Roman" panose="02020603050405020304" pitchFamily="18" charset="0"/>
              </a:rPr>
              <a:t>ePTFE</a:t>
            </a:r>
            <a:r>
              <a:rPr lang="en-US" sz="1200" dirty="0">
                <a:latin typeface="Times New Roman" panose="02020603050405020304" pitchFamily="18" charset="0"/>
                <a:cs typeface="Times New Roman" panose="02020603050405020304" pitchFamily="18" charset="0"/>
              </a:rPr>
              <a:t> panels confine an inner </a:t>
            </a:r>
            <a:r>
              <a:rPr lang="en-US" sz="1200" dirty="0" err="1">
                <a:latin typeface="Times New Roman" panose="02020603050405020304" pitchFamily="18" charset="0"/>
                <a:cs typeface="Times New Roman" panose="02020603050405020304" pitchFamily="18" charset="0"/>
              </a:rPr>
              <a:t>nVeto</a:t>
            </a:r>
            <a:r>
              <a:rPr lang="en-US" sz="1200" dirty="0">
                <a:latin typeface="Times New Roman" panose="02020603050405020304" pitchFamily="18" charset="0"/>
                <a:cs typeface="Times New Roman" panose="02020603050405020304" pitchFamily="18" charset="0"/>
              </a:rPr>
              <a:t> region (33 m3) with large light-collection efficiency</a:t>
            </a:r>
          </a:p>
        </p:txBody>
      </p:sp>
      <p:pic>
        <p:nvPicPr>
          <p:cNvPr id="7" name="Imagen 6">
            <a:extLst>
              <a:ext uri="{FF2B5EF4-FFF2-40B4-BE49-F238E27FC236}">
                <a16:creationId xmlns:a16="http://schemas.microsoft.com/office/drawing/2014/main" id="{DECF5AB1-A69C-47D2-A4D8-BC2880888AF3}"/>
              </a:ext>
            </a:extLst>
          </p:cNvPr>
          <p:cNvPicPr>
            <a:picLocks noChangeAspect="1"/>
          </p:cNvPicPr>
          <p:nvPr/>
        </p:nvPicPr>
        <p:blipFill>
          <a:blip r:embed="rId2"/>
          <a:stretch>
            <a:fillRect/>
          </a:stretch>
        </p:blipFill>
        <p:spPr>
          <a:xfrm>
            <a:off x="5521327" y="222101"/>
            <a:ext cx="3601345" cy="2757139"/>
          </a:xfrm>
          <a:prstGeom prst="rect">
            <a:avLst/>
          </a:prstGeom>
        </p:spPr>
      </p:pic>
      <p:pic>
        <p:nvPicPr>
          <p:cNvPr id="8" name="Imagen 7">
            <a:extLst>
              <a:ext uri="{FF2B5EF4-FFF2-40B4-BE49-F238E27FC236}">
                <a16:creationId xmlns:a16="http://schemas.microsoft.com/office/drawing/2014/main" id="{68E3EDA7-7490-49AF-9655-7FBDCBC29DBB}"/>
              </a:ext>
            </a:extLst>
          </p:cNvPr>
          <p:cNvPicPr>
            <a:picLocks noChangeAspect="1"/>
          </p:cNvPicPr>
          <p:nvPr/>
        </p:nvPicPr>
        <p:blipFill>
          <a:blip r:embed="rId3"/>
          <a:stretch>
            <a:fillRect/>
          </a:stretch>
        </p:blipFill>
        <p:spPr>
          <a:xfrm>
            <a:off x="5542655" y="3385647"/>
            <a:ext cx="3601345" cy="1757853"/>
          </a:xfrm>
          <a:prstGeom prst="rect">
            <a:avLst/>
          </a:prstGeom>
        </p:spPr>
      </p:pic>
      <p:sp>
        <p:nvSpPr>
          <p:cNvPr id="9" name="Rectángulo 8">
            <a:extLst>
              <a:ext uri="{FF2B5EF4-FFF2-40B4-BE49-F238E27FC236}">
                <a16:creationId xmlns:a16="http://schemas.microsoft.com/office/drawing/2014/main" id="{822F4041-6C35-4B0B-A8F1-042DC448DF2D}"/>
              </a:ext>
            </a:extLst>
          </p:cNvPr>
          <p:cNvSpPr/>
          <p:nvPr/>
        </p:nvSpPr>
        <p:spPr>
          <a:xfrm>
            <a:off x="3644590" y="3385647"/>
            <a:ext cx="1854820" cy="1600438"/>
          </a:xfrm>
          <a:prstGeom prst="rect">
            <a:avLst/>
          </a:prstGeom>
        </p:spPr>
        <p:txBody>
          <a:bodyPr wrap="square">
            <a:spAutoFit/>
          </a:bodyPr>
          <a:lstStyle/>
          <a:p>
            <a:r>
              <a:rPr lang="en-US" dirty="0" err="1"/>
              <a:t>AmBe</a:t>
            </a:r>
            <a:r>
              <a:rPr lang="en-US" dirty="0"/>
              <a:t> calibration:  tagging</a:t>
            </a:r>
          </a:p>
          <a:p>
            <a:r>
              <a:rPr lang="en-US" dirty="0"/>
              <a:t>efficiency of 68%, (the highest ever measured in a water Cherenkov</a:t>
            </a:r>
          </a:p>
          <a:p>
            <a:r>
              <a:rPr lang="en-US" dirty="0"/>
              <a:t>Detector)</a:t>
            </a:r>
          </a:p>
        </p:txBody>
      </p:sp>
      <p:pic>
        <p:nvPicPr>
          <p:cNvPr id="10" name="Imagen 9">
            <a:extLst>
              <a:ext uri="{FF2B5EF4-FFF2-40B4-BE49-F238E27FC236}">
                <a16:creationId xmlns:a16="http://schemas.microsoft.com/office/drawing/2014/main" id="{4BD7FFDE-5D46-4786-88CF-410F77FFC0F3}"/>
              </a:ext>
            </a:extLst>
          </p:cNvPr>
          <p:cNvPicPr>
            <a:picLocks noChangeAspect="1"/>
          </p:cNvPicPr>
          <p:nvPr/>
        </p:nvPicPr>
        <p:blipFill rotWithShape="1">
          <a:blip r:embed="rId4"/>
          <a:srcRect b="39362"/>
          <a:stretch/>
        </p:blipFill>
        <p:spPr>
          <a:xfrm>
            <a:off x="262526" y="497895"/>
            <a:ext cx="1936417" cy="1806690"/>
          </a:xfrm>
          <a:prstGeom prst="rect">
            <a:avLst/>
          </a:prstGeom>
        </p:spPr>
      </p:pic>
      <p:pic>
        <p:nvPicPr>
          <p:cNvPr id="11" name="Imagen 10">
            <a:extLst>
              <a:ext uri="{FF2B5EF4-FFF2-40B4-BE49-F238E27FC236}">
                <a16:creationId xmlns:a16="http://schemas.microsoft.com/office/drawing/2014/main" id="{F4BDFA67-A4A6-4C53-A9A2-47450B64EBE0}"/>
              </a:ext>
            </a:extLst>
          </p:cNvPr>
          <p:cNvPicPr>
            <a:picLocks noChangeAspect="1"/>
          </p:cNvPicPr>
          <p:nvPr/>
        </p:nvPicPr>
        <p:blipFill rotWithShape="1">
          <a:blip r:embed="rId4"/>
          <a:srcRect t="60650" b="1"/>
          <a:stretch/>
        </p:blipFill>
        <p:spPr>
          <a:xfrm>
            <a:off x="2300950" y="537163"/>
            <a:ext cx="2643448" cy="1600438"/>
          </a:xfrm>
          <a:prstGeom prst="rect">
            <a:avLst/>
          </a:prstGeom>
        </p:spPr>
      </p:pic>
    </p:spTree>
    <p:extLst>
      <p:ext uri="{BB962C8B-B14F-4D97-AF65-F5344CB8AC3E}">
        <p14:creationId xmlns:p14="http://schemas.microsoft.com/office/powerpoint/2010/main" val="18760404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71981" y="11674"/>
            <a:ext cx="3429000"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(,n) reactions</a:t>
            </a:r>
            <a:endParaRPr lang="en-US" sz="2700" b="1" dirty="0">
              <a:solidFill>
                <a:srgbClr val="FF0000"/>
              </a:solidFill>
              <a:latin typeface="+mj-lt"/>
              <a:cs typeface="Arial" panose="020B060402020202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1" y="138399"/>
            <a:ext cx="1967341" cy="108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4 CuadroTexto"/>
              <p:cNvSpPr txBox="1"/>
              <p:nvPr/>
            </p:nvSpPr>
            <p:spPr>
              <a:xfrm>
                <a:off x="2170540" y="1522748"/>
                <a:ext cx="4586492" cy="1136080"/>
              </a:xfrm>
              <a:prstGeom prst="rect">
                <a:avLst/>
              </a:prstGeom>
              <a:noFill/>
            </p:spPr>
            <p:txBody>
              <a:bodyPr wrap="square" rtlCol="0">
                <a:spAutoFit/>
              </a:bodyPr>
              <a:lstStyle/>
              <a:p>
                <a:r>
                  <a:rPr lang="en-US" sz="1050" b="1" dirty="0">
                    <a:solidFill>
                      <a:srgbClr val="00B050"/>
                    </a:solidFill>
                    <a:latin typeface="+mj-lt"/>
                  </a:rPr>
                  <a:t>𝐸</a:t>
                </a:r>
                <a:r>
                  <a:rPr lang="en-US" sz="1050" b="1" baseline="-25000" dirty="0">
                    <a:solidFill>
                      <a:srgbClr val="00B050"/>
                    </a:solidFill>
                    <a:latin typeface="+mj-lt"/>
                  </a:rPr>
                  <a:t>𝛼</a:t>
                </a:r>
                <a:r>
                  <a:rPr lang="en-US" sz="1050" dirty="0">
                    <a:latin typeface="+mj-lt"/>
                  </a:rPr>
                  <a:t> is the initial energy of the 𝛼 particle; </a:t>
                </a:r>
              </a:p>
              <a:p>
                <a:r>
                  <a:rPr lang="en-US" sz="1050" b="1" dirty="0">
                    <a:solidFill>
                      <a:srgbClr val="FF0000"/>
                    </a:solidFill>
                    <a:latin typeface="+mj-lt"/>
                  </a:rPr>
                  <a:t>𝜂</a:t>
                </a:r>
                <a:r>
                  <a:rPr lang="en-US" sz="1050" b="1" baseline="-25000" dirty="0">
                    <a:solidFill>
                      <a:srgbClr val="FF0000"/>
                    </a:solidFill>
                    <a:latin typeface="+mj-lt"/>
                  </a:rPr>
                  <a:t>𝑖</a:t>
                </a:r>
                <a:r>
                  <a:rPr lang="en-US" sz="1050" dirty="0">
                    <a:latin typeface="+mj-lt"/>
                  </a:rPr>
                  <a:t> is the number density of nuclide 𝑖; </a:t>
                </a:r>
              </a:p>
              <a:p>
                <a:r>
                  <a:rPr lang="en-US" sz="1050" b="1" dirty="0">
                    <a:solidFill>
                      <a:srgbClr val="FF0000"/>
                    </a:solidFill>
                    <a:latin typeface="+mj-lt"/>
                  </a:rPr>
                  <a:t>𝜂</a:t>
                </a:r>
                <a:r>
                  <a:rPr lang="en-US" sz="1050" dirty="0">
                    <a:latin typeface="+mj-lt"/>
                  </a:rPr>
                  <a:t> is the number density of the material; </a:t>
                </a:r>
              </a:p>
              <a:p>
                <a:r>
                  <a:rPr lang="en-US" sz="1050" b="1" dirty="0">
                    <a:solidFill>
                      <a:srgbClr val="3636F6"/>
                    </a:solidFill>
                    <a:latin typeface="+mj-lt"/>
                  </a:rPr>
                  <a:t>𝜎</a:t>
                </a:r>
                <a:r>
                  <a:rPr lang="en-US" sz="1050" b="1" baseline="30000" dirty="0">
                    <a:solidFill>
                      <a:srgbClr val="3636F6"/>
                    </a:solidFill>
                    <a:latin typeface="+mj-lt"/>
                  </a:rPr>
                  <a:t>𝑖</a:t>
                </a:r>
                <a:r>
                  <a:rPr lang="en-US" sz="1050" b="1" dirty="0">
                    <a:solidFill>
                      <a:srgbClr val="3636F6"/>
                    </a:solidFill>
                    <a:latin typeface="+mj-lt"/>
                  </a:rPr>
                  <a:t>(𝛼,𝑋𝑛)(𝐸) </a:t>
                </a:r>
                <a:r>
                  <a:rPr lang="en-US" sz="1050" dirty="0">
                    <a:latin typeface="+mj-lt"/>
                  </a:rPr>
                  <a:t>is the neutron production x-sec for the nuclide 𝑖</a:t>
                </a:r>
              </a:p>
              <a:p>
                <a:r>
                  <a:rPr lang="en-US" sz="1050" b="1" i="1" dirty="0">
                    <a:solidFill>
                      <a:srgbClr val="60F52B"/>
                    </a:solidFill>
                    <a:latin typeface="+mj-lt"/>
                  </a:rPr>
                  <a:t>𝜀</a:t>
                </a:r>
                <a:r>
                  <a:rPr lang="en-US" sz="1050" b="1" dirty="0">
                    <a:solidFill>
                      <a:srgbClr val="60F52B"/>
                    </a:solidFill>
                    <a:latin typeface="+mj-lt"/>
                  </a:rPr>
                  <a:t>(</a:t>
                </a:r>
                <a:r>
                  <a:rPr lang="en-US" sz="1050" b="1" i="1" dirty="0">
                    <a:solidFill>
                      <a:srgbClr val="60F52B"/>
                    </a:solidFill>
                    <a:latin typeface="+mj-lt"/>
                  </a:rPr>
                  <a:t>𝐸</a:t>
                </a:r>
                <a:r>
                  <a:rPr lang="en-US" sz="1050" b="1" dirty="0">
                    <a:solidFill>
                      <a:srgbClr val="60F52B"/>
                    </a:solidFill>
                    <a:latin typeface="+mj-lt"/>
                  </a:rPr>
                  <a:t>) = − </a:t>
                </a:r>
                <a14:m>
                  <m:oMath xmlns:m="http://schemas.openxmlformats.org/officeDocument/2006/math">
                    <m:f>
                      <m:fPr>
                        <m:ctrlPr>
                          <a:rPr lang="en-US" sz="1050" b="1" i="1">
                            <a:solidFill>
                              <a:srgbClr val="60F52B"/>
                            </a:solidFill>
                            <a:latin typeface="Cambria Math" panose="02040503050406030204" pitchFamily="18" charset="0"/>
                          </a:rPr>
                        </m:ctrlPr>
                      </m:fPr>
                      <m:num>
                        <m:r>
                          <a:rPr lang="es-ES" sz="1050" b="1" i="1">
                            <a:solidFill>
                              <a:srgbClr val="60F52B"/>
                            </a:solidFill>
                            <a:latin typeface="Cambria Math"/>
                          </a:rPr>
                          <m:t>𝒅𝑬</m:t>
                        </m:r>
                      </m:num>
                      <m:den>
                        <m:r>
                          <a:rPr lang="es-ES" sz="1050" b="1" i="1">
                            <a:solidFill>
                              <a:srgbClr val="60F52B"/>
                            </a:solidFill>
                            <a:latin typeface="Cambria Math"/>
                          </a:rPr>
                          <m:t>𝒅𝒙</m:t>
                        </m:r>
                      </m:den>
                    </m:f>
                  </m:oMath>
                </a14:m>
                <a:r>
                  <a:rPr lang="en-US" sz="1050" b="1" dirty="0">
                    <a:solidFill>
                      <a:srgbClr val="60F52B"/>
                    </a:solidFill>
                    <a:latin typeface="+mj-lt"/>
                  </a:rPr>
                  <a:t> </a:t>
                </a:r>
                <a:r>
                  <a:rPr lang="en-US" sz="1050" dirty="0">
                    <a:latin typeface="+mj-lt"/>
                  </a:rPr>
                  <a:t>is the stopping power of the material</a:t>
                </a:r>
              </a:p>
              <a:p>
                <a:endParaRPr lang="en-US" sz="1050" dirty="0">
                  <a:latin typeface="+mj-lt"/>
                  <a:cs typeface="Arial" panose="020B0604020202020204" pitchFamily="34" charset="0"/>
                </a:endParaRPr>
              </a:p>
            </p:txBody>
          </p:sp>
        </mc:Choice>
        <mc:Fallback xmlns="">
          <p:sp>
            <p:nvSpPr>
              <p:cNvPr id="5" name="4 CuadroTexto"/>
              <p:cNvSpPr txBox="1">
                <a:spLocks noRot="1" noChangeAspect="1" noMove="1" noResize="1" noEditPoints="1" noAdjustHandles="1" noChangeArrowheads="1" noChangeShapeType="1" noTextEdit="1"/>
              </p:cNvSpPr>
              <p:nvPr/>
            </p:nvSpPr>
            <p:spPr>
              <a:xfrm>
                <a:off x="2170540" y="1522748"/>
                <a:ext cx="4586492" cy="1136080"/>
              </a:xfrm>
              <a:prstGeom prst="rect">
                <a:avLst/>
              </a:prstGeom>
              <a:blipFill>
                <a:blip r:embed="rId3"/>
                <a:stretch>
                  <a:fillRect/>
                </a:stretch>
              </a:blipFill>
            </p:spPr>
            <p:txBody>
              <a:bodyPr/>
              <a:lstStyle/>
              <a:p>
                <a:r>
                  <a:rPr lang="en-US">
                    <a:noFill/>
                  </a:rPr>
                  <a:t> </a:t>
                </a:r>
              </a:p>
            </p:txBody>
          </p:sp>
        </mc:Fallback>
      </mc:AlternateContent>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3" y="1395014"/>
            <a:ext cx="1862649" cy="171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80" y="3064669"/>
            <a:ext cx="1914525" cy="207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186" y="3070938"/>
            <a:ext cx="2014538"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4667" y="3078956"/>
            <a:ext cx="1921669"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479458" y="2552482"/>
            <a:ext cx="1830950" cy="415498"/>
          </a:xfrm>
          <a:prstGeom prst="rect">
            <a:avLst/>
          </a:prstGeom>
        </p:spPr>
        <p:txBody>
          <a:bodyPr wrap="none">
            <a:spAutoFit/>
          </a:bodyPr>
          <a:lstStyle/>
          <a:p>
            <a:r>
              <a:rPr lang="en-US" sz="1050" i="1" dirty="0">
                <a:hlinkClick r:id="rId8"/>
              </a:rPr>
              <a:t>http://win.ciemat.es/SaG4n/</a:t>
            </a:r>
            <a:endParaRPr lang="en-US" sz="1050" i="1" dirty="0"/>
          </a:p>
          <a:p>
            <a:endParaRPr lang="en-US" sz="1050" i="1" dirty="0"/>
          </a:p>
        </p:txBody>
      </p:sp>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8115" y="491001"/>
            <a:ext cx="3620728" cy="106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Google Shape;245;p29">
            <a:extLst>
              <a:ext uri="{FF2B5EF4-FFF2-40B4-BE49-F238E27FC236}">
                <a16:creationId xmlns:a16="http://schemas.microsoft.com/office/drawing/2014/main" id="{502E25D7-C445-484C-8502-9F966692CCE3}"/>
              </a:ext>
            </a:extLst>
          </p:cNvPr>
          <p:cNvSpPr txBox="1"/>
          <p:nvPr/>
        </p:nvSpPr>
        <p:spPr>
          <a:xfrm>
            <a:off x="6922067" y="-92419"/>
            <a:ext cx="214936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u="sng" dirty="0">
                <a:solidFill>
                  <a:schemeClr val="hlink"/>
                </a:solidFill>
                <a:hlinkClick r:id="rId10"/>
              </a:rPr>
              <a:t>2405.07952</a:t>
            </a:r>
            <a:endParaRPr sz="1800" dirty="0">
              <a:solidFill>
                <a:schemeClr val="dk2"/>
              </a:solidFill>
            </a:endParaRPr>
          </a:p>
        </p:txBody>
      </p:sp>
      <p:pic>
        <p:nvPicPr>
          <p:cNvPr id="2" name="Imagen 1">
            <a:extLst>
              <a:ext uri="{FF2B5EF4-FFF2-40B4-BE49-F238E27FC236}">
                <a16:creationId xmlns:a16="http://schemas.microsoft.com/office/drawing/2014/main" id="{F11AEADF-AA2C-47A7-840B-9A4D21BB12D0}"/>
              </a:ext>
            </a:extLst>
          </p:cNvPr>
          <p:cNvPicPr>
            <a:picLocks noChangeAspect="1"/>
          </p:cNvPicPr>
          <p:nvPr/>
        </p:nvPicPr>
        <p:blipFill>
          <a:blip r:embed="rId11"/>
          <a:stretch>
            <a:fillRect/>
          </a:stretch>
        </p:blipFill>
        <p:spPr>
          <a:xfrm>
            <a:off x="5792309" y="322347"/>
            <a:ext cx="3296137" cy="3083262"/>
          </a:xfrm>
          <a:prstGeom prst="rect">
            <a:avLst/>
          </a:prstGeom>
        </p:spPr>
      </p:pic>
      <p:sp>
        <p:nvSpPr>
          <p:cNvPr id="15" name="Google Shape;244;p29">
            <a:extLst>
              <a:ext uri="{FF2B5EF4-FFF2-40B4-BE49-F238E27FC236}">
                <a16:creationId xmlns:a16="http://schemas.microsoft.com/office/drawing/2014/main" id="{59BBAA15-37E0-45CE-B379-04BAC2DEB147}"/>
              </a:ext>
            </a:extLst>
          </p:cNvPr>
          <p:cNvSpPr txBox="1"/>
          <p:nvPr/>
        </p:nvSpPr>
        <p:spPr>
          <a:xfrm>
            <a:off x="5954337" y="3330499"/>
            <a:ext cx="3189663"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solidFill>
                  <a:schemeClr val="dk1"/>
                </a:solidFill>
                <a:latin typeface="Calibri"/>
                <a:ea typeface="Calibri"/>
                <a:cs typeface="Calibri"/>
                <a:sym typeface="Calibri"/>
              </a:rPr>
              <a:t>Multidisciplinar WG on (α,n) neutron yield studies:       </a:t>
            </a:r>
          </a:p>
          <a:p>
            <a:pPr marL="0" lvl="0" indent="0" algn="l" rtl="0">
              <a:spcBef>
                <a:spcPts val="0"/>
              </a:spcBef>
              <a:spcAft>
                <a:spcPts val="0"/>
              </a:spcAft>
              <a:buNone/>
            </a:pPr>
            <a:endParaRPr lang="it" dirty="0">
              <a:solidFill>
                <a:schemeClr val="dk1"/>
              </a:solidFill>
              <a:latin typeface="Calibri"/>
              <a:ea typeface="Calibri"/>
              <a:cs typeface="Calibri"/>
              <a:sym typeface="Calibri"/>
            </a:endParaRPr>
          </a:p>
          <a:p>
            <a:pPr marL="0" lvl="0" indent="0" algn="l" rtl="0">
              <a:spcBef>
                <a:spcPts val="0"/>
              </a:spcBef>
              <a:spcAft>
                <a:spcPts val="0"/>
              </a:spcAft>
              <a:buNone/>
            </a:pPr>
            <a:endParaRPr lang="it" dirty="0">
              <a:solidFill>
                <a:schemeClr val="dk1"/>
              </a:solidFill>
              <a:latin typeface="Calibri"/>
              <a:ea typeface="Calibri"/>
              <a:cs typeface="Calibri"/>
              <a:sym typeface="Calibri"/>
            </a:endParaRPr>
          </a:p>
          <a:p>
            <a:pPr marL="0" lvl="0" indent="0" algn="l" rtl="0">
              <a:spcBef>
                <a:spcPts val="0"/>
              </a:spcBef>
              <a:spcAft>
                <a:spcPts val="0"/>
              </a:spcAft>
              <a:buNone/>
            </a:pPr>
            <a:r>
              <a:rPr lang="it" dirty="0">
                <a:solidFill>
                  <a:schemeClr val="dk1"/>
                </a:solidFill>
                <a:latin typeface="Calibri"/>
                <a:ea typeface="Calibri"/>
                <a:cs typeface="Calibri"/>
                <a:sym typeface="Calibri"/>
              </a:rPr>
              <a:t>Members of several DM experiments + Neutrino + Nuclear + IAEA:</a:t>
            </a:r>
          </a:p>
          <a:p>
            <a:pPr marL="0" lvl="0" indent="0" algn="l" rtl="0">
              <a:spcBef>
                <a:spcPts val="0"/>
              </a:spcBef>
              <a:spcAft>
                <a:spcPts val="0"/>
              </a:spcAft>
              <a:buNone/>
            </a:pPr>
            <a:r>
              <a:rPr lang="it" dirty="0">
                <a:solidFill>
                  <a:schemeClr val="dk1"/>
                </a:solidFill>
                <a:latin typeface="Calibri"/>
                <a:ea typeface="Calibri"/>
                <a:cs typeface="Calibri"/>
                <a:sym typeface="Calibri"/>
              </a:rPr>
              <a:t>DarkSide-20k, XENON, </a:t>
            </a:r>
            <a:r>
              <a:rPr lang="es-ES" dirty="0">
                <a:solidFill>
                  <a:schemeClr val="dk1"/>
                </a:solidFill>
                <a:latin typeface="Calibri"/>
                <a:ea typeface="Calibri"/>
                <a:cs typeface="Calibri"/>
                <a:sym typeface="Calibri"/>
              </a:rPr>
              <a:t>L</a:t>
            </a:r>
            <a:r>
              <a:rPr lang="it" dirty="0">
                <a:solidFill>
                  <a:schemeClr val="dk1"/>
                </a:solidFill>
                <a:latin typeface="Calibri"/>
                <a:ea typeface="Calibri"/>
                <a:cs typeface="Calibri"/>
                <a:sym typeface="Calibri"/>
              </a:rPr>
              <a:t>Z, CRESST …</a:t>
            </a:r>
            <a:endParaRPr dirty="0">
              <a:solidFill>
                <a:schemeClr val="dk1"/>
              </a:solidFill>
              <a:latin typeface="Calibri"/>
              <a:ea typeface="Calibri"/>
              <a:cs typeface="Calibri"/>
              <a:sym typeface="Calibri"/>
            </a:endParaRPr>
          </a:p>
        </p:txBody>
      </p:sp>
      <p:sp>
        <p:nvSpPr>
          <p:cNvPr id="3" name="CuadroTexto 2">
            <a:extLst>
              <a:ext uri="{FF2B5EF4-FFF2-40B4-BE49-F238E27FC236}">
                <a16:creationId xmlns:a16="http://schemas.microsoft.com/office/drawing/2014/main" id="{ED8B9B8D-20B7-475B-9753-616BB0E7D30E}"/>
              </a:ext>
            </a:extLst>
          </p:cNvPr>
          <p:cNvSpPr txBox="1"/>
          <p:nvPr/>
        </p:nvSpPr>
        <p:spPr>
          <a:xfrm>
            <a:off x="6491418" y="3851795"/>
            <a:ext cx="1984839" cy="646331"/>
          </a:xfrm>
          <a:prstGeom prst="rect">
            <a:avLst/>
          </a:prstGeom>
          <a:noFill/>
        </p:spPr>
        <p:txBody>
          <a:bodyPr wrap="none" rtlCol="0">
            <a:spAutoFit/>
          </a:bodyPr>
          <a:lstStyle/>
          <a:p>
            <a:r>
              <a:rPr lang="es-ES" sz="1800" u="sng" dirty="0">
                <a:solidFill>
                  <a:schemeClr val="hlink"/>
                </a:solidFill>
                <a:latin typeface="Calibri"/>
                <a:ea typeface="Calibri"/>
                <a:cs typeface="Calibri"/>
                <a:sym typeface="Calibri"/>
                <a:hlinkClick r:id="rId12"/>
              </a:rPr>
              <a:t>alphan@ciemat.es</a:t>
            </a:r>
            <a:r>
              <a:rPr lang="es-ES" sz="1800" dirty="0">
                <a:solidFill>
                  <a:schemeClr val="dk1"/>
                </a:solidFill>
                <a:latin typeface="Calibri"/>
                <a:ea typeface="Calibri"/>
                <a:cs typeface="Calibri"/>
                <a:sym typeface="Calibri"/>
              </a:rPr>
              <a:t> </a:t>
            </a:r>
          </a:p>
          <a:p>
            <a:pPr algn="l"/>
            <a:endParaRPr lang="en-US" sz="1800" dirty="0">
              <a:latin typeface="Times New Roman" panose="02020603050405020304" pitchFamily="18" charset="0"/>
              <a:cs typeface="Times New Roman" panose="02020603050405020304" pitchFamily="18" charset="0"/>
            </a:endParaRPr>
          </a:p>
        </p:txBody>
      </p:sp>
      <p:sp>
        <p:nvSpPr>
          <p:cNvPr id="16" name="Rectangle 5">
            <a:extLst>
              <a:ext uri="{FF2B5EF4-FFF2-40B4-BE49-F238E27FC236}">
                <a16:creationId xmlns:a16="http://schemas.microsoft.com/office/drawing/2014/main" id="{3C75AC29-60B8-49DF-99A4-23533EFD183B}"/>
              </a:ext>
            </a:extLst>
          </p:cNvPr>
          <p:cNvSpPr>
            <a:spLocks noChangeArrowheads="1"/>
          </p:cNvSpPr>
          <p:nvPr/>
        </p:nvSpPr>
        <p:spPr bwMode="auto">
          <a:xfrm flipV="1">
            <a:off x="1990186" y="482982"/>
            <a:ext cx="3908563"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Tree>
    <p:extLst>
      <p:ext uri="{BB962C8B-B14F-4D97-AF65-F5344CB8AC3E}">
        <p14:creationId xmlns:p14="http://schemas.microsoft.com/office/powerpoint/2010/main" val="31908093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174D74-3351-4C94-999D-6E39B56A2D6C}"/>
              </a:ext>
            </a:extLst>
          </p:cNvPr>
          <p:cNvPicPr>
            <a:picLocks noChangeAspect="1"/>
          </p:cNvPicPr>
          <p:nvPr/>
        </p:nvPicPr>
        <p:blipFill>
          <a:blip r:embed="rId2"/>
          <a:stretch>
            <a:fillRect/>
          </a:stretch>
        </p:blipFill>
        <p:spPr>
          <a:xfrm>
            <a:off x="0" y="271706"/>
            <a:ext cx="9144000" cy="4600087"/>
          </a:xfrm>
          <a:prstGeom prst="rect">
            <a:avLst/>
          </a:prstGeom>
        </p:spPr>
      </p:pic>
    </p:spTree>
    <p:extLst>
      <p:ext uri="{BB962C8B-B14F-4D97-AF65-F5344CB8AC3E}">
        <p14:creationId xmlns:p14="http://schemas.microsoft.com/office/powerpoint/2010/main" val="29076737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407EF3-B757-42A3-B72C-BCEDCB1D1AEE}"/>
              </a:ext>
            </a:extLst>
          </p:cNvPr>
          <p:cNvPicPr>
            <a:picLocks noChangeAspect="1"/>
          </p:cNvPicPr>
          <p:nvPr/>
        </p:nvPicPr>
        <p:blipFill>
          <a:blip r:embed="rId2"/>
          <a:stretch>
            <a:fillRect/>
          </a:stretch>
        </p:blipFill>
        <p:spPr>
          <a:xfrm>
            <a:off x="439991" y="229728"/>
            <a:ext cx="8050919" cy="4044906"/>
          </a:xfrm>
          <a:prstGeom prst="rect">
            <a:avLst/>
          </a:prstGeom>
        </p:spPr>
      </p:pic>
    </p:spTree>
    <p:extLst>
      <p:ext uri="{BB962C8B-B14F-4D97-AF65-F5344CB8AC3E}">
        <p14:creationId xmlns:p14="http://schemas.microsoft.com/office/powerpoint/2010/main" val="30897275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AE676FB-D7B5-4684-A512-56AFC7E1AFA6}"/>
              </a:ext>
            </a:extLst>
          </p:cNvPr>
          <p:cNvPicPr>
            <a:picLocks noChangeAspect="1"/>
          </p:cNvPicPr>
          <p:nvPr/>
        </p:nvPicPr>
        <p:blipFill>
          <a:blip r:embed="rId2"/>
          <a:stretch>
            <a:fillRect/>
          </a:stretch>
        </p:blipFill>
        <p:spPr>
          <a:xfrm>
            <a:off x="0" y="636737"/>
            <a:ext cx="9144000" cy="3210870"/>
          </a:xfrm>
          <a:prstGeom prst="rect">
            <a:avLst/>
          </a:prstGeom>
        </p:spPr>
      </p:pic>
      <p:sp>
        <p:nvSpPr>
          <p:cNvPr id="7" name="CuadroTexto 6">
            <a:extLst>
              <a:ext uri="{FF2B5EF4-FFF2-40B4-BE49-F238E27FC236}">
                <a16:creationId xmlns:a16="http://schemas.microsoft.com/office/drawing/2014/main" id="{8D4E7135-6680-47AC-AAB6-4D0033A6F53A}"/>
              </a:ext>
            </a:extLst>
          </p:cNvPr>
          <p:cNvSpPr txBox="1"/>
          <p:nvPr/>
        </p:nvSpPr>
        <p:spPr>
          <a:xfrm>
            <a:off x="165039" y="3490968"/>
            <a:ext cx="4648199" cy="1169551"/>
          </a:xfrm>
          <a:prstGeom prst="rect">
            <a:avLst/>
          </a:prstGeom>
          <a:noFill/>
        </p:spPr>
        <p:txBody>
          <a:bodyPr wrap="square" rtlCol="0">
            <a:spAutoFit/>
          </a:bodyPr>
          <a:lstStyle/>
          <a:p>
            <a:r>
              <a:rPr lang="en-US" dirty="0"/>
              <a:t>Custom cryogenic </a:t>
            </a:r>
            <a:r>
              <a:rPr lang="en-US" dirty="0" err="1"/>
              <a:t>SiPMs</a:t>
            </a:r>
            <a:r>
              <a:rPr lang="en-US" dirty="0"/>
              <a:t> developed in collaboration with </a:t>
            </a:r>
            <a:r>
              <a:rPr lang="en-US" b="1" dirty="0"/>
              <a:t>Fondazione Bruno Kessler (FBK), </a:t>
            </a:r>
            <a:r>
              <a:rPr lang="en-US" dirty="0"/>
              <a:t>in </a:t>
            </a:r>
            <a:r>
              <a:rPr lang="en-US" b="1" dirty="0"/>
              <a:t>Italy</a:t>
            </a:r>
            <a:r>
              <a:rPr lang="en-US" dirty="0"/>
              <a:t>. </a:t>
            </a:r>
          </a:p>
          <a:p>
            <a:r>
              <a:rPr lang="en-US" b="1" dirty="0"/>
              <a:t>• </a:t>
            </a:r>
            <a:r>
              <a:rPr lang="en-US" dirty="0"/>
              <a:t>Photon detection efficiency (PDE) ~45% </a:t>
            </a:r>
          </a:p>
          <a:p>
            <a:r>
              <a:rPr lang="en-US" dirty="0"/>
              <a:t>• Low dark-count rate &lt; 0.01 Hz/mm2 at 77K (7 </a:t>
            </a:r>
            <a:r>
              <a:rPr lang="en-US" dirty="0" err="1"/>
              <a:t>VoV</a:t>
            </a:r>
            <a:r>
              <a:rPr lang="en-US" dirty="0"/>
              <a:t>) </a:t>
            </a:r>
          </a:p>
          <a:p>
            <a:r>
              <a:rPr lang="en-US" dirty="0"/>
              <a:t>• Timing resolution ~ 10 ns • SNR&gt;8 for 10x10cm2 </a:t>
            </a:r>
            <a:endParaRPr lang="en-US"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899C2127-22A1-4F6E-A5F6-5F421073345C}"/>
              </a:ext>
            </a:extLst>
          </p:cNvPr>
          <p:cNvSpPr txBox="1"/>
          <p:nvPr/>
        </p:nvSpPr>
        <p:spPr>
          <a:xfrm>
            <a:off x="5222485" y="3741786"/>
            <a:ext cx="3444240" cy="954107"/>
          </a:xfrm>
          <a:prstGeom prst="rect">
            <a:avLst/>
          </a:prstGeom>
          <a:noFill/>
        </p:spPr>
        <p:txBody>
          <a:bodyPr wrap="square" rtlCol="0">
            <a:spAutoFit/>
          </a:bodyPr>
          <a:lstStyle/>
          <a:p>
            <a:pPr marL="285750" indent="-285750">
              <a:buFont typeface="Arial" panose="020B0604020202020204" pitchFamily="34" charset="0"/>
              <a:buChar char="•"/>
            </a:pPr>
            <a:r>
              <a:rPr lang="en-US" dirty="0"/>
              <a:t>Mass production of the raw wafers at </a:t>
            </a:r>
            <a:r>
              <a:rPr lang="en-US" b="1" dirty="0" err="1"/>
              <a:t>LFoundry</a:t>
            </a:r>
            <a:r>
              <a:rPr lang="en-US" b="1" dirty="0"/>
              <a:t> (Italy) </a:t>
            </a:r>
          </a:p>
          <a:p>
            <a:pPr marL="285750" indent="-285750">
              <a:buFont typeface="Arial" panose="020B0604020202020204" pitchFamily="34" charset="0"/>
              <a:buChar char="•"/>
            </a:pPr>
            <a:r>
              <a:rPr lang="en-US" dirty="0" err="1"/>
              <a:t>SiPM</a:t>
            </a:r>
            <a:r>
              <a:rPr lang="en-US" dirty="0"/>
              <a:t> testing and assembling facility at </a:t>
            </a:r>
            <a:r>
              <a:rPr lang="en-US" b="1" dirty="0"/>
              <a:t>NOA (Nuova </a:t>
            </a:r>
            <a:r>
              <a:rPr lang="en-US" b="1" dirty="0" err="1"/>
              <a:t>officina</a:t>
            </a:r>
            <a:r>
              <a:rPr lang="en-US" b="1" dirty="0"/>
              <a:t> </a:t>
            </a:r>
            <a:r>
              <a:rPr lang="en-US" b="1" dirty="0" err="1"/>
              <a:t>Assergi</a:t>
            </a:r>
            <a:r>
              <a:rPr lang="en-US" b="1" dirty="0"/>
              <a:t>). </a:t>
            </a:r>
            <a:endParaRPr lang="en-US" dirty="0">
              <a:latin typeface="Times New Roman" panose="02020603050405020304" pitchFamily="18" charset="0"/>
              <a:cs typeface="Times New Roman" panose="02020603050405020304" pitchFamily="18" charset="0"/>
            </a:endParaRPr>
          </a:p>
        </p:txBody>
      </p:sp>
      <p:sp>
        <p:nvSpPr>
          <p:cNvPr id="9" name="3 CuadroTexto">
            <a:extLst>
              <a:ext uri="{FF2B5EF4-FFF2-40B4-BE49-F238E27FC236}">
                <a16:creationId xmlns:a16="http://schemas.microsoft.com/office/drawing/2014/main" id="{3F881B81-E910-4BE3-83A3-D24184DA49B9}"/>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SiPMs</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3AC65166-88C6-4592-A73B-B3F480A7AAC7}"/>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Tree>
    <p:extLst>
      <p:ext uri="{BB962C8B-B14F-4D97-AF65-F5344CB8AC3E}">
        <p14:creationId xmlns:p14="http://schemas.microsoft.com/office/powerpoint/2010/main" val="4282117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037749" y="23172"/>
            <a:ext cx="3054041" cy="438582"/>
          </a:xfrm>
          <a:prstGeom prst="rect">
            <a:avLst/>
          </a:prstGeom>
          <a:noFill/>
        </p:spPr>
        <p:txBody>
          <a:bodyPr wrap="none" rtlCol="0">
            <a:spAutoFit/>
          </a:bodyPr>
          <a:lstStyle/>
          <a:p>
            <a:r>
              <a:rPr lang="en-US" sz="2250" b="1" dirty="0">
                <a:latin typeface="Times New Roman" panose="02020603050405020304" pitchFamily="18" charset="0"/>
                <a:cs typeface="Times New Roman" panose="02020603050405020304" pitchFamily="18" charset="0"/>
              </a:rPr>
              <a:t>Extraction/Purification</a:t>
            </a:r>
          </a:p>
        </p:txBody>
      </p:sp>
      <p:sp>
        <p:nvSpPr>
          <p:cNvPr id="13" name="Rectangle 5"/>
          <p:cNvSpPr>
            <a:spLocks noChangeArrowheads="1"/>
          </p:cNvSpPr>
          <p:nvPr/>
        </p:nvSpPr>
        <p:spPr bwMode="auto">
          <a:xfrm>
            <a:off x="1314450" y="411510"/>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Times New Roman" pitchFamily="18" charset="0"/>
              <a:cs typeface="Arial" charset="0"/>
            </a:endParaRPr>
          </a:p>
        </p:txBody>
      </p:sp>
      <p:sp>
        <p:nvSpPr>
          <p:cNvPr id="3" name="2 CuadroTexto"/>
          <p:cNvSpPr txBox="1"/>
          <p:nvPr/>
        </p:nvSpPr>
        <p:spPr>
          <a:xfrm>
            <a:off x="529197" y="717866"/>
            <a:ext cx="4324676" cy="1431161"/>
          </a:xfrm>
          <a:prstGeom prst="rect">
            <a:avLst/>
          </a:prstGeom>
          <a:noFill/>
        </p:spPr>
        <p:txBody>
          <a:bodyPr wrap="square" rtlCol="0">
            <a:spAutoFit/>
          </a:bodyPr>
          <a:lstStyle/>
          <a:p>
            <a:pPr marL="257175" indent="-257175">
              <a:buFont typeface="Wingdings" panose="05000000000000000000" pitchFamily="2" charset="2"/>
              <a:buChar char="Ø"/>
            </a:pPr>
            <a:r>
              <a:rPr lang="en-US" sz="1800" b="1" dirty="0">
                <a:solidFill>
                  <a:srgbClr val="FF0000"/>
                </a:solidFill>
                <a:latin typeface="Times New Roman" panose="02020603050405020304" pitchFamily="18" charset="0"/>
                <a:cs typeface="Times New Roman" panose="02020603050405020304" pitchFamily="18" charset="0"/>
              </a:rPr>
              <a:t>URANIA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project:    </a:t>
            </a:r>
            <a:r>
              <a:rPr lang="en-US" sz="1800" b="1" i="1" u="sng" dirty="0">
                <a:solidFill>
                  <a:srgbClr val="0070C0"/>
                </a:solidFill>
                <a:latin typeface="Times New Roman" panose="02020603050405020304" pitchFamily="18" charset="0"/>
                <a:cs typeface="Times New Roman" panose="02020603050405020304" pitchFamily="18" charset="0"/>
              </a:rPr>
              <a:t>Production</a:t>
            </a:r>
            <a:r>
              <a:rPr lang="en-US" sz="1800" b="1" dirty="0">
                <a:solidFill>
                  <a:srgbClr val="0070C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ready for construction in Cortez mine, Colorado.  First procurement of </a:t>
            </a:r>
            <a:r>
              <a:rPr lang="en-US" sz="1500" dirty="0">
                <a:latin typeface="Times New Roman" panose="02020603050405020304" pitchFamily="18" charset="0"/>
                <a:cs typeface="Times New Roman" panose="02020603050405020304" pitchFamily="18" charset="0"/>
                <a:sym typeface="Symbol"/>
              </a:rPr>
              <a:t></a:t>
            </a:r>
            <a:r>
              <a:rPr lang="en-US" sz="1500" dirty="0">
                <a:latin typeface="Times New Roman" panose="02020603050405020304" pitchFamily="18" charset="0"/>
                <a:cs typeface="Times New Roman" panose="02020603050405020304" pitchFamily="18" charset="0"/>
              </a:rPr>
              <a:t>100 ton from the CO</a:t>
            </a:r>
            <a:r>
              <a:rPr lang="en-US" sz="1500" baseline="-25000" dirty="0">
                <a:latin typeface="Times New Roman" panose="02020603050405020304" pitchFamily="18" charset="0"/>
                <a:cs typeface="Times New Roman" panose="02020603050405020304" pitchFamily="18" charset="0"/>
              </a:rPr>
              <a:t>2</a:t>
            </a:r>
            <a:r>
              <a:rPr lang="en-US" sz="1500" dirty="0">
                <a:latin typeface="Times New Roman" panose="02020603050405020304" pitchFamily="18" charset="0"/>
                <a:cs typeface="Times New Roman" panose="02020603050405020304" pitchFamily="18" charset="0"/>
              </a:rPr>
              <a:t> wells </a:t>
            </a:r>
          </a:p>
          <a:p>
            <a:r>
              <a:rPr lang="en-US" sz="1500" dirty="0">
                <a:latin typeface="Times New Roman" panose="02020603050405020304" pitchFamily="18" charset="0"/>
                <a:cs typeface="Times New Roman" panose="02020603050405020304" pitchFamily="18" charset="0"/>
              </a:rPr>
              <a:t>	</a:t>
            </a:r>
            <a:r>
              <a:rPr lang="en-US" sz="1500" b="1" dirty="0">
                <a:latin typeface="Times New Roman" panose="02020603050405020304" pitchFamily="18" charset="0"/>
                <a:cs typeface="Times New Roman" panose="02020603050405020304" pitchFamily="18" charset="0"/>
                <a:sym typeface="Symbol"/>
              </a:rPr>
              <a:t>25</a:t>
            </a:r>
            <a:r>
              <a:rPr lang="en-US" sz="1500" b="1" dirty="0">
                <a:latin typeface="Times New Roman" panose="02020603050405020304" pitchFamily="18" charset="0"/>
                <a:cs typeface="Times New Roman" panose="02020603050405020304" pitchFamily="18" charset="0"/>
              </a:rPr>
              <a:t>0 kg/d, 99.99% purity</a:t>
            </a:r>
          </a:p>
          <a:p>
            <a:r>
              <a:rPr lang="en-US" sz="1500" b="1" i="1"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(120t +25th per 0vbb)</a:t>
            </a:r>
          </a:p>
          <a:p>
            <a:endParaRPr lang="en-US" sz="900"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798" y="579187"/>
            <a:ext cx="2788202"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2 CuadroTexto">
            <a:extLst>
              <a:ext uri="{FF2B5EF4-FFF2-40B4-BE49-F238E27FC236}">
                <a16:creationId xmlns:a16="http://schemas.microsoft.com/office/drawing/2014/main" id="{90D92B45-AE94-430A-A6B3-A733B0579AB3}"/>
              </a:ext>
            </a:extLst>
          </p:cNvPr>
          <p:cNvSpPr txBox="1"/>
          <p:nvPr/>
        </p:nvSpPr>
        <p:spPr>
          <a:xfrm>
            <a:off x="429874" y="2467555"/>
            <a:ext cx="4324676" cy="1292662"/>
          </a:xfrm>
          <a:prstGeom prst="rect">
            <a:avLst/>
          </a:prstGeom>
          <a:noFill/>
        </p:spPr>
        <p:txBody>
          <a:bodyPr wrap="square" rtlCol="0">
            <a:spAutoFit/>
          </a:bodyPr>
          <a:lstStyle/>
          <a:p>
            <a:endParaRPr lang="en-US" sz="1500" dirty="0">
              <a:latin typeface="Times New Roman" panose="02020603050405020304" pitchFamily="18" charset="0"/>
              <a:cs typeface="Times New Roman" panose="02020603050405020304" pitchFamily="18" charset="0"/>
            </a:endParaRPr>
          </a:p>
          <a:p>
            <a:endParaRPr lang="en-US" sz="900" dirty="0">
              <a:latin typeface="Times New Roman" panose="02020603050405020304" pitchFamily="18" charset="0"/>
              <a:cs typeface="Times New Roman" panose="02020603050405020304" pitchFamily="18" charset="0"/>
            </a:endParaRPr>
          </a:p>
          <a:p>
            <a:pPr marL="257175" indent="-257175">
              <a:buFont typeface="Wingdings" panose="05000000000000000000" pitchFamily="2" charset="2"/>
              <a:buChar char="Ø"/>
            </a:pPr>
            <a:r>
              <a:rPr lang="en-US" sz="1800" b="1" dirty="0">
                <a:solidFill>
                  <a:srgbClr val="FF0000"/>
                </a:solidFill>
                <a:latin typeface="Times New Roman" panose="02020603050405020304" pitchFamily="18" charset="0"/>
                <a:cs typeface="Times New Roman" panose="02020603050405020304" pitchFamily="18" charset="0"/>
              </a:rPr>
              <a:t>ARIA</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project: Ar chemical </a:t>
            </a:r>
            <a:r>
              <a:rPr lang="en-US" sz="1800" b="1" i="1" u="sng" dirty="0">
                <a:solidFill>
                  <a:srgbClr val="0070C0"/>
                </a:solidFill>
                <a:latin typeface="Times New Roman" panose="02020603050405020304" pitchFamily="18" charset="0"/>
                <a:cs typeface="Times New Roman" panose="02020603050405020304" pitchFamily="18" charset="0"/>
              </a:rPr>
              <a:t>purification</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by cryogenic distillation </a:t>
            </a:r>
            <a:r>
              <a:rPr lang="en-US" sz="1800" b="1" dirty="0">
                <a:latin typeface="Times New Roman" panose="02020603050405020304" pitchFamily="18" charset="0"/>
                <a:cs typeface="Times New Roman" panose="02020603050405020304" pitchFamily="18" charset="0"/>
              </a:rPr>
              <a:t>(1t/day)</a:t>
            </a:r>
          </a:p>
          <a:p>
            <a:endParaRPr lang="en-US" sz="1800" dirty="0">
              <a:latin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9EE7CB2E-807A-4D3A-8B0C-6E8CDA7407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790" y="2584521"/>
            <a:ext cx="1572816" cy="236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6456FBE8-58DB-4AC5-8ADC-DA958515E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845" y="2584521"/>
            <a:ext cx="1438320" cy="2183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5 CuadroTexto">
            <a:extLst>
              <a:ext uri="{FF2B5EF4-FFF2-40B4-BE49-F238E27FC236}">
                <a16:creationId xmlns:a16="http://schemas.microsoft.com/office/drawing/2014/main" id="{5F8CA64C-1CDF-42E0-852D-0D0F516226AF}"/>
              </a:ext>
            </a:extLst>
          </p:cNvPr>
          <p:cNvSpPr txBox="1"/>
          <p:nvPr/>
        </p:nvSpPr>
        <p:spPr>
          <a:xfrm>
            <a:off x="88754" y="3443713"/>
            <a:ext cx="4133842" cy="1708160"/>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350 m height, 31.8 cm inner cryogenic distillation column (Sardinia, Italy) </a:t>
            </a:r>
          </a:p>
          <a:p>
            <a:pPr marL="257175" indent="-257175">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Production rate with ARIA in chemical purification mode (DarkSide-20k): </a:t>
            </a:r>
            <a:r>
              <a:rPr lang="en-US" sz="1500" dirty="0">
                <a:latin typeface="Times New Roman" panose="02020603050405020304" pitchFamily="18" charset="0"/>
                <a:cs typeface="Times New Roman" panose="02020603050405020304" pitchFamily="18" charset="0"/>
                <a:sym typeface="Symbol"/>
              </a:rPr>
              <a:t></a:t>
            </a:r>
            <a:r>
              <a:rPr lang="en-US" sz="1500" dirty="0">
                <a:latin typeface="Times New Roman" panose="02020603050405020304" pitchFamily="18" charset="0"/>
                <a:cs typeface="Times New Roman" panose="02020603050405020304" pitchFamily="18" charset="0"/>
              </a:rPr>
              <a:t>1ton/day</a:t>
            </a:r>
          </a:p>
          <a:p>
            <a:pPr marL="257175" indent="-257175">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Production rate with ARIA in isotopic separation mode: several kg d</a:t>
            </a:r>
            <a:r>
              <a:rPr lang="en-US" sz="1500" baseline="30000" dirty="0">
                <a:latin typeface="Times New Roman" panose="02020603050405020304" pitchFamily="18" charset="0"/>
                <a:cs typeface="Times New Roman" panose="02020603050405020304" pitchFamily="18" charset="0"/>
              </a:rPr>
              <a:t>-1</a:t>
            </a:r>
            <a:endParaRPr lang="en-US" sz="150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Medical applications (isotope supply)</a:t>
            </a:r>
          </a:p>
        </p:txBody>
      </p:sp>
      <p:pic>
        <p:nvPicPr>
          <p:cNvPr id="16" name="Picture 2">
            <a:extLst>
              <a:ext uri="{FF2B5EF4-FFF2-40B4-BE49-F238E27FC236}">
                <a16:creationId xmlns:a16="http://schemas.microsoft.com/office/drawing/2014/main" id="{032E7673-7FD5-487A-B89C-B7A55EB4B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489" y="2352212"/>
            <a:ext cx="1344028" cy="276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9809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2" name="Imagen 1">
            <a:extLst>
              <a:ext uri="{FF2B5EF4-FFF2-40B4-BE49-F238E27FC236}">
                <a16:creationId xmlns:a16="http://schemas.microsoft.com/office/drawing/2014/main" id="{D4C9DAAB-9F14-49A8-8222-BCC54FB52CC7}"/>
              </a:ext>
            </a:extLst>
          </p:cNvPr>
          <p:cNvPicPr>
            <a:picLocks noChangeAspect="1"/>
          </p:cNvPicPr>
          <p:nvPr/>
        </p:nvPicPr>
        <p:blipFill>
          <a:blip r:embed="rId2"/>
          <a:stretch>
            <a:fillRect/>
          </a:stretch>
        </p:blipFill>
        <p:spPr>
          <a:xfrm>
            <a:off x="677636" y="0"/>
            <a:ext cx="7788728" cy="5143500"/>
          </a:xfrm>
          <a:prstGeom prst="rect">
            <a:avLst/>
          </a:prstGeom>
        </p:spPr>
      </p:pic>
      <p:sp>
        <p:nvSpPr>
          <p:cNvPr id="3" name="Rectángulo 2">
            <a:extLst>
              <a:ext uri="{FF2B5EF4-FFF2-40B4-BE49-F238E27FC236}">
                <a16:creationId xmlns:a16="http://schemas.microsoft.com/office/drawing/2014/main" id="{B34C7A5F-009C-49B2-A526-C2F86700F94F}"/>
              </a:ext>
            </a:extLst>
          </p:cNvPr>
          <p:cNvSpPr/>
          <p:nvPr/>
        </p:nvSpPr>
        <p:spPr>
          <a:xfrm>
            <a:off x="2263140" y="342900"/>
            <a:ext cx="1577340" cy="4640580"/>
          </a:xfrm>
          <a:prstGeom prst="rect">
            <a:avLst/>
          </a:prstGeom>
          <a:solidFill>
            <a:srgbClr val="FF0000">
              <a:alpha val="40000"/>
            </a:srgbClr>
          </a:solidFill>
          <a:ln w="1905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087087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sp>
        <p:nvSpPr>
          <p:cNvPr id="2" name="CuadroTexto 1">
            <a:extLst>
              <a:ext uri="{FF2B5EF4-FFF2-40B4-BE49-F238E27FC236}">
                <a16:creationId xmlns:a16="http://schemas.microsoft.com/office/drawing/2014/main" id="{3D073DB2-CF52-4B68-AE80-45C218B7A0EB}"/>
              </a:ext>
            </a:extLst>
          </p:cNvPr>
          <p:cNvSpPr txBox="1"/>
          <p:nvPr/>
        </p:nvSpPr>
        <p:spPr>
          <a:xfrm>
            <a:off x="239318" y="91205"/>
            <a:ext cx="7246620" cy="138499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Cryogenic detectors:  phonons (TES or NTD) and charge (electrodes on the surfaces)</a:t>
            </a:r>
          </a:p>
          <a:p>
            <a:r>
              <a:rPr lang="en-US" dirty="0">
                <a:latin typeface="Times New Roman" panose="02020603050405020304" pitchFamily="18" charset="0"/>
                <a:cs typeface="Times New Roman" panose="02020603050405020304" pitchFamily="18" charset="0"/>
              </a:rPr>
              <a:t>operate the crystals with HV electric field applied to the crystal drifts charges</a:t>
            </a:r>
          </a:p>
          <a:p>
            <a:r>
              <a:rPr lang="en-US" dirty="0">
                <a:latin typeface="Times New Roman" panose="02020603050405020304" pitchFamily="18" charset="0"/>
                <a:cs typeface="Times New Roman" panose="02020603050405020304" pitchFamily="18" charset="0"/>
              </a:rPr>
              <a:t>Second detection channel for background discrimination</a:t>
            </a:r>
          </a:p>
          <a:p>
            <a:r>
              <a:rPr lang="en-US" dirty="0">
                <a:latin typeface="Times New Roman" panose="02020603050405020304" pitchFamily="18" charset="0"/>
                <a:cs typeface="Times New Roman" panose="02020603050405020304" pitchFamily="18" charset="0"/>
              </a:rPr>
              <a:t>sensitivity to single e-/h+ pairs</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SuperCDMS@SNOLAB</a:t>
            </a:r>
            <a:r>
              <a:rPr lang="en-US" dirty="0">
                <a:latin typeface="Times New Roman" panose="02020603050405020304" pitchFamily="18" charset="0"/>
                <a:cs typeface="Times New Roman" panose="02020603050405020304" pitchFamily="18" charset="0"/>
              </a:rPr>
              <a:t>:  Super Cryogenic Dark Matter Search</a:t>
            </a:r>
          </a:p>
        </p:txBody>
      </p:sp>
      <p:pic>
        <p:nvPicPr>
          <p:cNvPr id="3" name="Imagen 2">
            <a:extLst>
              <a:ext uri="{FF2B5EF4-FFF2-40B4-BE49-F238E27FC236}">
                <a16:creationId xmlns:a16="http://schemas.microsoft.com/office/drawing/2014/main" id="{DC408383-3F72-433D-86DA-435909F3E34D}"/>
              </a:ext>
            </a:extLst>
          </p:cNvPr>
          <p:cNvPicPr>
            <a:picLocks noChangeAspect="1"/>
          </p:cNvPicPr>
          <p:nvPr/>
        </p:nvPicPr>
        <p:blipFill rotWithShape="1">
          <a:blip r:embed="rId2"/>
          <a:srcRect r="39951"/>
          <a:stretch/>
        </p:blipFill>
        <p:spPr>
          <a:xfrm>
            <a:off x="441960" y="1892465"/>
            <a:ext cx="1973580" cy="2181529"/>
          </a:xfrm>
          <a:prstGeom prst="rect">
            <a:avLst/>
          </a:prstGeom>
        </p:spPr>
      </p:pic>
      <p:sp>
        <p:nvSpPr>
          <p:cNvPr id="4" name="CuadroTexto 3">
            <a:extLst>
              <a:ext uri="{FF2B5EF4-FFF2-40B4-BE49-F238E27FC236}">
                <a16:creationId xmlns:a16="http://schemas.microsoft.com/office/drawing/2014/main" id="{25E21747-9642-4523-90EF-95D9C6F9610A}"/>
              </a:ext>
            </a:extLst>
          </p:cNvPr>
          <p:cNvSpPr txBox="1"/>
          <p:nvPr/>
        </p:nvSpPr>
        <p:spPr>
          <a:xfrm>
            <a:off x="2491740" y="2417862"/>
            <a:ext cx="1370888" cy="73866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Infrastructure @</a:t>
            </a:r>
          </a:p>
          <a:p>
            <a:r>
              <a:rPr lang="en-US" dirty="0">
                <a:latin typeface="Times New Roman" panose="02020603050405020304" pitchFamily="18" charset="0"/>
                <a:cs typeface="Times New Roman" panose="02020603050405020304" pitchFamily="18" charset="0"/>
              </a:rPr>
              <a:t>SNOLAB under</a:t>
            </a:r>
          </a:p>
          <a:p>
            <a:r>
              <a:rPr lang="en-US" dirty="0">
                <a:latin typeface="Times New Roman" panose="02020603050405020304" pitchFamily="18" charset="0"/>
                <a:cs typeface="Times New Roman" panose="02020603050405020304" pitchFamily="18" charset="0"/>
              </a:rPr>
              <a:t>construction</a:t>
            </a:r>
          </a:p>
        </p:txBody>
      </p:sp>
      <p:pic>
        <p:nvPicPr>
          <p:cNvPr id="7" name="Imagen 6">
            <a:extLst>
              <a:ext uri="{FF2B5EF4-FFF2-40B4-BE49-F238E27FC236}">
                <a16:creationId xmlns:a16="http://schemas.microsoft.com/office/drawing/2014/main" id="{B5F0D4E0-3040-47D8-8252-8B099BA87833}"/>
              </a:ext>
            </a:extLst>
          </p:cNvPr>
          <p:cNvPicPr>
            <a:picLocks noChangeAspect="1"/>
          </p:cNvPicPr>
          <p:nvPr/>
        </p:nvPicPr>
        <p:blipFill>
          <a:blip r:embed="rId3"/>
          <a:stretch>
            <a:fillRect/>
          </a:stretch>
        </p:blipFill>
        <p:spPr>
          <a:xfrm>
            <a:off x="2574921" y="3985346"/>
            <a:ext cx="2743583" cy="1066949"/>
          </a:xfrm>
          <a:prstGeom prst="rect">
            <a:avLst/>
          </a:prstGeom>
        </p:spPr>
      </p:pic>
      <p:pic>
        <p:nvPicPr>
          <p:cNvPr id="9" name="Imagen 8">
            <a:extLst>
              <a:ext uri="{FF2B5EF4-FFF2-40B4-BE49-F238E27FC236}">
                <a16:creationId xmlns:a16="http://schemas.microsoft.com/office/drawing/2014/main" id="{1A473295-978E-41CB-B487-48D38A9BF841}"/>
              </a:ext>
            </a:extLst>
          </p:cNvPr>
          <p:cNvPicPr>
            <a:picLocks noChangeAspect="1"/>
          </p:cNvPicPr>
          <p:nvPr/>
        </p:nvPicPr>
        <p:blipFill>
          <a:blip r:embed="rId4"/>
          <a:stretch>
            <a:fillRect/>
          </a:stretch>
        </p:blipFill>
        <p:spPr>
          <a:xfrm>
            <a:off x="5318800" y="411544"/>
            <a:ext cx="3443796" cy="1809750"/>
          </a:xfrm>
          <a:prstGeom prst="rect">
            <a:avLst/>
          </a:prstGeom>
        </p:spPr>
      </p:pic>
    </p:spTree>
    <p:extLst>
      <p:ext uri="{BB962C8B-B14F-4D97-AF65-F5344CB8AC3E}">
        <p14:creationId xmlns:p14="http://schemas.microsoft.com/office/powerpoint/2010/main" val="42579712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2" name="Imagen 1">
            <a:extLst>
              <a:ext uri="{FF2B5EF4-FFF2-40B4-BE49-F238E27FC236}">
                <a16:creationId xmlns:a16="http://schemas.microsoft.com/office/drawing/2014/main" id="{4A82C552-2727-4CF0-B2FA-6D228B22103B}"/>
              </a:ext>
            </a:extLst>
          </p:cNvPr>
          <p:cNvPicPr>
            <a:picLocks noChangeAspect="1"/>
          </p:cNvPicPr>
          <p:nvPr/>
        </p:nvPicPr>
        <p:blipFill>
          <a:blip r:embed="rId2"/>
          <a:stretch>
            <a:fillRect/>
          </a:stretch>
        </p:blipFill>
        <p:spPr>
          <a:xfrm>
            <a:off x="0" y="109904"/>
            <a:ext cx="9144000" cy="4923692"/>
          </a:xfrm>
          <a:prstGeom prst="rect">
            <a:avLst/>
          </a:prstGeom>
        </p:spPr>
      </p:pic>
    </p:spTree>
    <p:extLst>
      <p:ext uri="{BB962C8B-B14F-4D97-AF65-F5344CB8AC3E}">
        <p14:creationId xmlns:p14="http://schemas.microsoft.com/office/powerpoint/2010/main" val="7655894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3" name="Imagen 2">
            <a:extLst>
              <a:ext uri="{FF2B5EF4-FFF2-40B4-BE49-F238E27FC236}">
                <a16:creationId xmlns:a16="http://schemas.microsoft.com/office/drawing/2014/main" id="{76F41A2D-3868-4A60-B6FC-49E6AB210717}"/>
              </a:ext>
            </a:extLst>
          </p:cNvPr>
          <p:cNvPicPr>
            <a:picLocks noChangeAspect="1"/>
          </p:cNvPicPr>
          <p:nvPr/>
        </p:nvPicPr>
        <p:blipFill>
          <a:blip r:embed="rId2"/>
          <a:stretch>
            <a:fillRect/>
          </a:stretch>
        </p:blipFill>
        <p:spPr>
          <a:xfrm>
            <a:off x="0" y="969527"/>
            <a:ext cx="9144000" cy="3204446"/>
          </a:xfrm>
          <a:prstGeom prst="rect">
            <a:avLst/>
          </a:prstGeom>
        </p:spPr>
      </p:pic>
      <p:sp>
        <p:nvSpPr>
          <p:cNvPr id="4" name="CuadroTexto 3">
            <a:extLst>
              <a:ext uri="{FF2B5EF4-FFF2-40B4-BE49-F238E27FC236}">
                <a16:creationId xmlns:a16="http://schemas.microsoft.com/office/drawing/2014/main" id="{DF2D94D4-3AA2-4745-B4EE-FE8B39B937D1}"/>
              </a:ext>
            </a:extLst>
          </p:cNvPr>
          <p:cNvSpPr txBox="1"/>
          <p:nvPr/>
        </p:nvSpPr>
        <p:spPr>
          <a:xfrm>
            <a:off x="312420" y="172506"/>
            <a:ext cx="2478564"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Status: All towers underground </a:t>
            </a:r>
          </a:p>
        </p:txBody>
      </p:sp>
    </p:spTree>
    <p:extLst>
      <p:ext uri="{BB962C8B-B14F-4D97-AF65-F5344CB8AC3E}">
        <p14:creationId xmlns:p14="http://schemas.microsoft.com/office/powerpoint/2010/main" val="226159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C6B5D4-3A2A-4D08-9C9E-3606466F4B8F}"/>
              </a:ext>
            </a:extLst>
          </p:cNvPr>
          <p:cNvPicPr>
            <a:picLocks noChangeAspect="1"/>
          </p:cNvPicPr>
          <p:nvPr/>
        </p:nvPicPr>
        <p:blipFill rotWithShape="1">
          <a:blip r:embed="rId3"/>
          <a:srcRect t="8238"/>
          <a:stretch/>
        </p:blipFill>
        <p:spPr>
          <a:xfrm>
            <a:off x="677636" y="423746"/>
            <a:ext cx="7788728" cy="4719754"/>
          </a:xfrm>
          <a:prstGeom prst="rect">
            <a:avLst/>
          </a:prstGeom>
        </p:spPr>
      </p:pic>
      <p:sp>
        <p:nvSpPr>
          <p:cNvPr id="6" name="CuadroTexto 5">
            <a:extLst>
              <a:ext uri="{FF2B5EF4-FFF2-40B4-BE49-F238E27FC236}">
                <a16:creationId xmlns:a16="http://schemas.microsoft.com/office/drawing/2014/main" id="{5F96C83A-C869-44A6-91BE-3E8A617ED550}"/>
              </a:ext>
            </a:extLst>
          </p:cNvPr>
          <p:cNvSpPr txBox="1"/>
          <p:nvPr/>
        </p:nvSpPr>
        <p:spPr>
          <a:xfrm>
            <a:off x="-59474" y="4835723"/>
            <a:ext cx="2223686" cy="307777"/>
          </a:xfrm>
          <a:prstGeom prst="rect">
            <a:avLst/>
          </a:prstGeom>
          <a:noFill/>
        </p:spPr>
        <p:txBody>
          <a:bodyPr wrap="none" rtlCol="0">
            <a:spAutoFit/>
          </a:bodyPr>
          <a:lstStyle/>
          <a:p>
            <a:pPr algn="l"/>
            <a:r>
              <a:rPr lang="en-US" dirty="0" err="1">
                <a:latin typeface="Times New Roman" panose="02020603050405020304" pitchFamily="18" charset="0"/>
                <a:cs typeface="Times New Roman" panose="02020603050405020304" pitchFamily="18" charset="0"/>
              </a:rPr>
              <a:t>Baudis-Profumo</a:t>
            </a:r>
            <a:r>
              <a:rPr lang="en-US" dirty="0">
                <a:latin typeface="Times New Roman" panose="02020603050405020304" pitchFamily="18" charset="0"/>
                <a:cs typeface="Times New Roman" panose="02020603050405020304" pitchFamily="18" charset="0"/>
              </a:rPr>
              <a:t>, PDG 2024</a:t>
            </a:r>
          </a:p>
        </p:txBody>
      </p:sp>
      <p:sp>
        <p:nvSpPr>
          <p:cNvPr id="7" name="Text Box 4">
            <a:extLst>
              <a:ext uri="{FF2B5EF4-FFF2-40B4-BE49-F238E27FC236}">
                <a16:creationId xmlns:a16="http://schemas.microsoft.com/office/drawing/2014/main" id="{079BFB69-4CD9-4640-87D7-5F247244B308}"/>
              </a:ext>
            </a:extLst>
          </p:cNvPr>
          <p:cNvSpPr txBox="1">
            <a:spLocks noChangeArrowheads="1"/>
          </p:cNvSpPr>
          <p:nvPr/>
        </p:nvSpPr>
        <p:spPr bwMode="auto">
          <a:xfrm>
            <a:off x="1810570" y="-70425"/>
            <a:ext cx="58336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latin typeface="+mj-lt"/>
                <a:cs typeface="Arial" panose="020B0604020202020204" pitchFamily="34" charset="0"/>
              </a:rPr>
              <a:t>WIMP parameter space (S.I.)</a:t>
            </a:r>
          </a:p>
        </p:txBody>
      </p:sp>
      <p:graphicFrame>
        <p:nvGraphicFramePr>
          <p:cNvPr id="8" name="Object 11">
            <a:extLst>
              <a:ext uri="{FF2B5EF4-FFF2-40B4-BE49-F238E27FC236}">
                <a16:creationId xmlns:a16="http://schemas.microsoft.com/office/drawing/2014/main" id="{1DE00A50-597A-463C-970A-152AC2D093AB}"/>
              </a:ext>
            </a:extLst>
          </p:cNvPr>
          <p:cNvGraphicFramePr>
            <a:graphicFrameLocks noChangeAspect="1"/>
          </p:cNvGraphicFramePr>
          <p:nvPr/>
        </p:nvGraphicFramePr>
        <p:xfrm>
          <a:off x="1385888" y="400050"/>
          <a:ext cx="85725" cy="161925"/>
        </p:xfrm>
        <a:graphic>
          <a:graphicData uri="http://schemas.openxmlformats.org/presentationml/2006/ole">
            <mc:AlternateContent xmlns:mc="http://schemas.openxmlformats.org/markup-compatibility/2006">
              <mc:Choice xmlns:v="urn:schemas-microsoft-com:vml" Requires="v">
                <p:oleObj spid="_x0000_s18631" name="Equation" r:id="rId4" imgW="114151" imgH="215619" progId="Equation.3">
                  <p:embed/>
                </p:oleObj>
              </mc:Choice>
              <mc:Fallback>
                <p:oleObj name="Equation" r:id="rId4" imgW="114151" imgH="215619" progId="Equation.3">
                  <p:embed/>
                  <p:pic>
                    <p:nvPicPr>
                      <p:cNvPr id="8" name="Object 11">
                        <a:extLst>
                          <a:ext uri="{FF2B5EF4-FFF2-40B4-BE49-F238E27FC236}">
                            <a16:creationId xmlns:a16="http://schemas.microsoft.com/office/drawing/2014/main" id="{1DE00A50-597A-463C-970A-152AC2D09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400050"/>
                        <a:ext cx="85725"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5">
            <a:extLst>
              <a:ext uri="{FF2B5EF4-FFF2-40B4-BE49-F238E27FC236}">
                <a16:creationId xmlns:a16="http://schemas.microsoft.com/office/drawing/2014/main" id="{7459EA79-D8A1-48C5-B800-06A99A939D06}"/>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sp>
        <p:nvSpPr>
          <p:cNvPr id="11" name="Rectángulo 10">
            <a:extLst>
              <a:ext uri="{FF2B5EF4-FFF2-40B4-BE49-F238E27FC236}">
                <a16:creationId xmlns:a16="http://schemas.microsoft.com/office/drawing/2014/main" id="{11C25DA7-3EBC-4E81-A73C-2C75A2EAC564}"/>
              </a:ext>
            </a:extLst>
          </p:cNvPr>
          <p:cNvSpPr/>
          <p:nvPr/>
        </p:nvSpPr>
        <p:spPr>
          <a:xfrm>
            <a:off x="1524000" y="655320"/>
            <a:ext cx="6185210" cy="3931920"/>
          </a:xfrm>
          <a:prstGeom prst="rect">
            <a:avLst/>
          </a:prstGeom>
          <a:gradFill flip="none" rotWithShape="1">
            <a:gsLst>
              <a:gs pos="57000">
                <a:schemeClr val="accent1">
                  <a:lumMod val="5000"/>
                  <a:lumOff val="95000"/>
                  <a:alpha val="0"/>
                </a:schemeClr>
              </a:gs>
              <a:gs pos="100000">
                <a:schemeClr val="accent1">
                  <a:lumMod val="30000"/>
                  <a:lumOff val="70000"/>
                </a:schemeClr>
              </a:gs>
            </a:gsLst>
            <a:lin ang="10800000" scaled="1"/>
            <a:tileRect/>
          </a:gradFill>
          <a:ln w="190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Marcador de número de diapositiva 11">
            <a:extLst>
              <a:ext uri="{FF2B5EF4-FFF2-40B4-BE49-F238E27FC236}">
                <a16:creationId xmlns:a16="http://schemas.microsoft.com/office/drawing/2014/main" id="{1CC158A4-E4A0-4616-9E0C-12F500D2D814}"/>
              </a:ext>
            </a:extLst>
          </p:cNvPr>
          <p:cNvSpPr>
            <a:spLocks noGrp="1"/>
          </p:cNvSpPr>
          <p:nvPr>
            <p:ph type="sldNum" sz="quarter" idx="12"/>
          </p:nvPr>
        </p:nvSpPr>
        <p:spPr>
          <a:xfrm>
            <a:off x="0" y="4950214"/>
            <a:ext cx="9144000" cy="193286"/>
          </a:xfrm>
        </p:spPr>
        <p:txBody>
          <a:bodyPr tIns="0" bIns="0">
            <a:normAutofit/>
          </a:bodyPr>
          <a:lstStyle/>
          <a:p>
            <a:pPr algn="l"/>
            <a:r>
              <a:rPr lang="en-US" dirty="0"/>
              <a:t>									               </a:t>
            </a:r>
            <a:fld id="{132FADFE-3B8F-471C-ABF0-DBC7717ECBBC}" type="slidenum">
              <a:rPr lang="es-ES" smtClean="0"/>
              <a:pPr algn="l"/>
              <a:t>11</a:t>
            </a:fld>
            <a:endParaRPr lang="es-ES" dirty="0"/>
          </a:p>
        </p:txBody>
      </p:sp>
      <p:sp>
        <p:nvSpPr>
          <p:cNvPr id="2" name="Flecha: hacia abajo 1">
            <a:extLst>
              <a:ext uri="{FF2B5EF4-FFF2-40B4-BE49-F238E27FC236}">
                <a16:creationId xmlns:a16="http://schemas.microsoft.com/office/drawing/2014/main" id="{3678615C-553A-4D79-9F3F-3302410BE772}"/>
              </a:ext>
            </a:extLst>
          </p:cNvPr>
          <p:cNvSpPr/>
          <p:nvPr/>
        </p:nvSpPr>
        <p:spPr>
          <a:xfrm>
            <a:off x="4727394" y="750849"/>
            <a:ext cx="1419922" cy="661639"/>
          </a:xfrm>
          <a:prstGeom prst="downArrow">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28057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2" name="Imagen 1">
            <a:extLst>
              <a:ext uri="{FF2B5EF4-FFF2-40B4-BE49-F238E27FC236}">
                <a16:creationId xmlns:a16="http://schemas.microsoft.com/office/drawing/2014/main" id="{A87D33A8-76A5-49B2-948B-7C1F2555C67C}"/>
              </a:ext>
            </a:extLst>
          </p:cNvPr>
          <p:cNvPicPr>
            <a:picLocks noChangeAspect="1"/>
          </p:cNvPicPr>
          <p:nvPr/>
        </p:nvPicPr>
        <p:blipFill>
          <a:blip r:embed="rId2"/>
          <a:stretch>
            <a:fillRect/>
          </a:stretch>
        </p:blipFill>
        <p:spPr>
          <a:xfrm>
            <a:off x="0" y="291781"/>
            <a:ext cx="9144000" cy="4559937"/>
          </a:xfrm>
          <a:prstGeom prst="rect">
            <a:avLst/>
          </a:prstGeom>
        </p:spPr>
      </p:pic>
    </p:spTree>
    <p:extLst>
      <p:ext uri="{BB962C8B-B14F-4D97-AF65-F5344CB8AC3E}">
        <p14:creationId xmlns:p14="http://schemas.microsoft.com/office/powerpoint/2010/main" val="32005590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2" name="Imagen 1">
            <a:extLst>
              <a:ext uri="{FF2B5EF4-FFF2-40B4-BE49-F238E27FC236}">
                <a16:creationId xmlns:a16="http://schemas.microsoft.com/office/drawing/2014/main" id="{4F4BB598-CB9E-4DA7-859E-102484B7821C}"/>
              </a:ext>
            </a:extLst>
          </p:cNvPr>
          <p:cNvPicPr>
            <a:picLocks noChangeAspect="1"/>
          </p:cNvPicPr>
          <p:nvPr/>
        </p:nvPicPr>
        <p:blipFill>
          <a:blip r:embed="rId2"/>
          <a:stretch>
            <a:fillRect/>
          </a:stretch>
        </p:blipFill>
        <p:spPr>
          <a:xfrm>
            <a:off x="0" y="-78150"/>
            <a:ext cx="9144000" cy="4568280"/>
          </a:xfrm>
          <a:prstGeom prst="rect">
            <a:avLst/>
          </a:prstGeom>
        </p:spPr>
      </p:pic>
    </p:spTree>
    <p:extLst>
      <p:ext uri="{BB962C8B-B14F-4D97-AF65-F5344CB8AC3E}">
        <p14:creationId xmlns:p14="http://schemas.microsoft.com/office/powerpoint/2010/main" val="24423723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2" name="Imagen 1">
            <a:extLst>
              <a:ext uri="{FF2B5EF4-FFF2-40B4-BE49-F238E27FC236}">
                <a16:creationId xmlns:a16="http://schemas.microsoft.com/office/drawing/2014/main" id="{428D373C-D2AF-49C8-B885-CFC75F55CB6B}"/>
              </a:ext>
            </a:extLst>
          </p:cNvPr>
          <p:cNvPicPr>
            <a:picLocks noChangeAspect="1"/>
          </p:cNvPicPr>
          <p:nvPr/>
        </p:nvPicPr>
        <p:blipFill>
          <a:blip r:embed="rId2"/>
          <a:stretch>
            <a:fillRect/>
          </a:stretch>
        </p:blipFill>
        <p:spPr>
          <a:xfrm>
            <a:off x="353651" y="0"/>
            <a:ext cx="8436697" cy="5143500"/>
          </a:xfrm>
          <a:prstGeom prst="rect">
            <a:avLst/>
          </a:prstGeom>
        </p:spPr>
      </p:pic>
    </p:spTree>
    <p:extLst>
      <p:ext uri="{BB962C8B-B14F-4D97-AF65-F5344CB8AC3E}">
        <p14:creationId xmlns:p14="http://schemas.microsoft.com/office/powerpoint/2010/main" val="25610854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sp>
        <p:nvSpPr>
          <p:cNvPr id="2" name="Rectángulo 1">
            <a:extLst>
              <a:ext uri="{FF2B5EF4-FFF2-40B4-BE49-F238E27FC236}">
                <a16:creationId xmlns:a16="http://schemas.microsoft.com/office/drawing/2014/main" id="{11D7A8C7-CC6A-4F91-9437-E28EC1C32DD0}"/>
              </a:ext>
            </a:extLst>
          </p:cNvPr>
          <p:cNvSpPr/>
          <p:nvPr/>
        </p:nvSpPr>
        <p:spPr>
          <a:xfrm>
            <a:off x="281940" y="122158"/>
            <a:ext cx="8382000" cy="523220"/>
          </a:xfrm>
          <a:prstGeom prst="rect">
            <a:avLst/>
          </a:prstGeom>
        </p:spPr>
        <p:txBody>
          <a:bodyPr wrap="square">
            <a:spAutoFit/>
          </a:bodyPr>
          <a:lstStyle/>
          <a:p>
            <a:r>
              <a:rPr lang="en-US" dirty="0"/>
              <a:t>CRESST: Cryogenic Rare Event Search with Superconducting Thermometers</a:t>
            </a:r>
          </a:p>
          <a:p>
            <a:r>
              <a:rPr lang="en-US" dirty="0"/>
              <a:t>-&gt; Scintillating cryogenic detectors</a:t>
            </a:r>
          </a:p>
        </p:txBody>
      </p:sp>
      <p:sp>
        <p:nvSpPr>
          <p:cNvPr id="4" name="CuadroTexto 3">
            <a:extLst>
              <a:ext uri="{FF2B5EF4-FFF2-40B4-BE49-F238E27FC236}">
                <a16:creationId xmlns:a16="http://schemas.microsoft.com/office/drawing/2014/main" id="{869A1F67-9EE2-40A4-9A57-A572B3A5A45F}"/>
              </a:ext>
            </a:extLst>
          </p:cNvPr>
          <p:cNvSpPr txBox="1"/>
          <p:nvPr/>
        </p:nvSpPr>
        <p:spPr>
          <a:xfrm>
            <a:off x="533400" y="914400"/>
            <a:ext cx="5052986" cy="73866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Operated @ LNGS (Italy) in a low-background dilution refrigerator</a:t>
            </a:r>
          </a:p>
          <a:p>
            <a:r>
              <a:rPr lang="en-US" dirty="0">
                <a:latin typeface="Times New Roman" panose="02020603050405020304" pitchFamily="18" charset="0"/>
                <a:cs typeface="Times New Roman" panose="02020603050405020304" pitchFamily="18" charset="0"/>
              </a:rPr>
              <a:t>Thin wafer detector: (2x2x0.04) cm3, Si or silicon-on-sapphire</a:t>
            </a:r>
          </a:p>
          <a:p>
            <a:r>
              <a:rPr lang="en-US" dirty="0">
                <a:latin typeface="Times New Roman" panose="02020603050405020304" pitchFamily="18" charset="0"/>
                <a:cs typeface="Times New Roman" panose="02020603050405020304" pitchFamily="18" charset="0"/>
              </a:rPr>
              <a:t>(SOS) as light detector for scintillating absorbers </a:t>
            </a:r>
          </a:p>
        </p:txBody>
      </p:sp>
      <p:pic>
        <p:nvPicPr>
          <p:cNvPr id="7" name="Imagen 6">
            <a:extLst>
              <a:ext uri="{FF2B5EF4-FFF2-40B4-BE49-F238E27FC236}">
                <a16:creationId xmlns:a16="http://schemas.microsoft.com/office/drawing/2014/main" id="{0D098DB3-780C-47C0-9A7D-1D363885F4BC}"/>
              </a:ext>
            </a:extLst>
          </p:cNvPr>
          <p:cNvPicPr>
            <a:picLocks noChangeAspect="1"/>
          </p:cNvPicPr>
          <p:nvPr/>
        </p:nvPicPr>
        <p:blipFill>
          <a:blip r:embed="rId2"/>
          <a:stretch>
            <a:fillRect/>
          </a:stretch>
        </p:blipFill>
        <p:spPr>
          <a:xfrm>
            <a:off x="533400" y="1761008"/>
            <a:ext cx="2057687" cy="2353003"/>
          </a:xfrm>
          <a:prstGeom prst="rect">
            <a:avLst/>
          </a:prstGeom>
        </p:spPr>
      </p:pic>
      <p:pic>
        <p:nvPicPr>
          <p:cNvPr id="8" name="Imagen 7">
            <a:extLst>
              <a:ext uri="{FF2B5EF4-FFF2-40B4-BE49-F238E27FC236}">
                <a16:creationId xmlns:a16="http://schemas.microsoft.com/office/drawing/2014/main" id="{401085CA-DAB5-4B20-B21E-A5C6BD282689}"/>
              </a:ext>
            </a:extLst>
          </p:cNvPr>
          <p:cNvPicPr>
            <a:picLocks noChangeAspect="1"/>
          </p:cNvPicPr>
          <p:nvPr/>
        </p:nvPicPr>
        <p:blipFill>
          <a:blip r:embed="rId3"/>
          <a:stretch>
            <a:fillRect/>
          </a:stretch>
        </p:blipFill>
        <p:spPr>
          <a:xfrm>
            <a:off x="2967610" y="1706179"/>
            <a:ext cx="5449060" cy="3315163"/>
          </a:xfrm>
          <a:prstGeom prst="rect">
            <a:avLst/>
          </a:prstGeom>
        </p:spPr>
      </p:pic>
    </p:spTree>
    <p:extLst>
      <p:ext uri="{BB962C8B-B14F-4D97-AF65-F5344CB8AC3E}">
        <p14:creationId xmlns:p14="http://schemas.microsoft.com/office/powerpoint/2010/main" val="42468237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2" name="Imagen 1">
            <a:extLst>
              <a:ext uri="{FF2B5EF4-FFF2-40B4-BE49-F238E27FC236}">
                <a16:creationId xmlns:a16="http://schemas.microsoft.com/office/drawing/2014/main" id="{2FB748ED-3B87-4BE9-8BE9-635FAF12E32C}"/>
              </a:ext>
            </a:extLst>
          </p:cNvPr>
          <p:cNvPicPr>
            <a:picLocks noChangeAspect="1"/>
          </p:cNvPicPr>
          <p:nvPr/>
        </p:nvPicPr>
        <p:blipFill>
          <a:blip r:embed="rId2"/>
          <a:stretch>
            <a:fillRect/>
          </a:stretch>
        </p:blipFill>
        <p:spPr>
          <a:xfrm>
            <a:off x="0" y="212752"/>
            <a:ext cx="9144000" cy="4717996"/>
          </a:xfrm>
          <a:prstGeom prst="rect">
            <a:avLst/>
          </a:prstGeom>
        </p:spPr>
      </p:pic>
    </p:spTree>
    <p:extLst>
      <p:ext uri="{BB962C8B-B14F-4D97-AF65-F5344CB8AC3E}">
        <p14:creationId xmlns:p14="http://schemas.microsoft.com/office/powerpoint/2010/main" val="18707328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pic>
        <p:nvPicPr>
          <p:cNvPr id="3" name="Imagen 2">
            <a:extLst>
              <a:ext uri="{FF2B5EF4-FFF2-40B4-BE49-F238E27FC236}">
                <a16:creationId xmlns:a16="http://schemas.microsoft.com/office/drawing/2014/main" id="{28D65FC5-C7C8-4BBE-9D4B-02F535826F04}"/>
              </a:ext>
            </a:extLst>
          </p:cNvPr>
          <p:cNvPicPr>
            <a:picLocks noChangeAspect="1"/>
          </p:cNvPicPr>
          <p:nvPr/>
        </p:nvPicPr>
        <p:blipFill>
          <a:blip r:embed="rId2"/>
          <a:stretch>
            <a:fillRect/>
          </a:stretch>
        </p:blipFill>
        <p:spPr>
          <a:xfrm>
            <a:off x="0" y="238557"/>
            <a:ext cx="9144000" cy="4666385"/>
          </a:xfrm>
          <a:prstGeom prst="rect">
            <a:avLst/>
          </a:prstGeom>
        </p:spPr>
      </p:pic>
    </p:spTree>
    <p:extLst>
      <p:ext uri="{BB962C8B-B14F-4D97-AF65-F5344CB8AC3E}">
        <p14:creationId xmlns:p14="http://schemas.microsoft.com/office/powerpoint/2010/main" val="27857859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sp>
        <p:nvSpPr>
          <p:cNvPr id="2" name="CuadroTexto 1">
            <a:extLst>
              <a:ext uri="{FF2B5EF4-FFF2-40B4-BE49-F238E27FC236}">
                <a16:creationId xmlns:a16="http://schemas.microsoft.com/office/drawing/2014/main" id="{B78C4C0D-9FC4-4F33-AE2C-25CE09B06D59}"/>
              </a:ext>
            </a:extLst>
          </p:cNvPr>
          <p:cNvSpPr txBox="1"/>
          <p:nvPr/>
        </p:nvSpPr>
        <p:spPr>
          <a:xfrm>
            <a:off x="22869" y="60960"/>
            <a:ext cx="4053831" cy="138499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Spherical proportional counters: Metallic sphere filled with gas, with a central anode producing a radial electric field</a:t>
            </a:r>
          </a:p>
          <a:p>
            <a:r>
              <a:rPr lang="en-US" dirty="0">
                <a:latin typeface="Times New Roman" panose="02020603050405020304" pitchFamily="18" charset="0"/>
                <a:cs typeface="Times New Roman" panose="02020603050405020304" pitchFamily="18" charset="0"/>
              </a:rPr>
              <a:t>• different gases and mixtures (Ne, He, H)</a:t>
            </a:r>
          </a:p>
          <a:p>
            <a:r>
              <a:rPr lang="en-US" dirty="0">
                <a:latin typeface="Times New Roman" panose="02020603050405020304" pitchFamily="18" charset="0"/>
                <a:cs typeface="Times New Roman" panose="02020603050405020304" pitchFamily="18" charset="0"/>
              </a:rPr>
              <a:t>• low threshold (single-ionization)</a:t>
            </a:r>
          </a:p>
          <a:p>
            <a:r>
              <a:rPr lang="en-US" dirty="0">
                <a:latin typeface="Times New Roman" panose="02020603050405020304" pitchFamily="18" charset="0"/>
                <a:cs typeface="Times New Roman" panose="02020603050405020304" pitchFamily="18" charset="0"/>
              </a:rPr>
              <a:t>• sphere provides optimal volume/surface ratio</a:t>
            </a:r>
          </a:p>
        </p:txBody>
      </p:sp>
      <p:pic>
        <p:nvPicPr>
          <p:cNvPr id="3" name="Imagen 2">
            <a:extLst>
              <a:ext uri="{FF2B5EF4-FFF2-40B4-BE49-F238E27FC236}">
                <a16:creationId xmlns:a16="http://schemas.microsoft.com/office/drawing/2014/main" id="{82EAB971-D3C1-49E6-BE40-10D035329150}"/>
              </a:ext>
            </a:extLst>
          </p:cNvPr>
          <p:cNvPicPr>
            <a:picLocks noChangeAspect="1"/>
          </p:cNvPicPr>
          <p:nvPr/>
        </p:nvPicPr>
        <p:blipFill>
          <a:blip r:embed="rId2"/>
          <a:stretch>
            <a:fillRect/>
          </a:stretch>
        </p:blipFill>
        <p:spPr>
          <a:xfrm>
            <a:off x="549219" y="1743687"/>
            <a:ext cx="1672489" cy="2813073"/>
          </a:xfrm>
          <a:prstGeom prst="rect">
            <a:avLst/>
          </a:prstGeom>
        </p:spPr>
      </p:pic>
      <p:sp>
        <p:nvSpPr>
          <p:cNvPr id="4" name="CuadroTexto 3">
            <a:extLst>
              <a:ext uri="{FF2B5EF4-FFF2-40B4-BE49-F238E27FC236}">
                <a16:creationId xmlns:a16="http://schemas.microsoft.com/office/drawing/2014/main" id="{BCC6E7CB-CBE4-40C8-BD9F-DAC6E3DBFBE0}"/>
              </a:ext>
            </a:extLst>
          </p:cNvPr>
          <p:cNvSpPr txBox="1"/>
          <p:nvPr/>
        </p:nvSpPr>
        <p:spPr>
          <a:xfrm>
            <a:off x="411480" y="4556760"/>
            <a:ext cx="2382383"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Also: </a:t>
            </a:r>
            <a:r>
              <a:rPr lang="en-US" dirty="0" err="1">
                <a:latin typeface="Times New Roman" panose="02020603050405020304" pitchFamily="18" charset="0"/>
                <a:cs typeface="Times New Roman" panose="02020603050405020304" pitchFamily="18" charset="0"/>
              </a:rPr>
              <a:t>DarkSPHERE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ECuME</a:t>
            </a:r>
            <a:r>
              <a:rPr lang="en-US" dirty="0">
                <a:latin typeface="Times New Roman" panose="02020603050405020304" pitchFamily="18" charset="0"/>
                <a:cs typeface="Times New Roman" panose="02020603050405020304" pitchFamily="18" charset="0"/>
              </a:rPr>
              <a:t>)</a:t>
            </a:r>
          </a:p>
        </p:txBody>
      </p:sp>
      <p:sp>
        <p:nvSpPr>
          <p:cNvPr id="7" name="CuadroTexto 6">
            <a:extLst>
              <a:ext uri="{FF2B5EF4-FFF2-40B4-BE49-F238E27FC236}">
                <a16:creationId xmlns:a16="http://schemas.microsoft.com/office/drawing/2014/main" id="{9745D201-FA8B-43AC-91EA-C0844E9F16AD}"/>
              </a:ext>
            </a:extLst>
          </p:cNvPr>
          <p:cNvSpPr txBox="1"/>
          <p:nvPr/>
        </p:nvSpPr>
        <p:spPr>
          <a:xfrm>
            <a:off x="4213860" y="22860"/>
            <a:ext cx="4930140" cy="160043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Bubble chamber:</a:t>
            </a:r>
          </a:p>
          <a:p>
            <a:r>
              <a:rPr lang="en-US" dirty="0">
                <a:latin typeface="Times New Roman" panose="02020603050405020304" pitchFamily="18" charset="0"/>
                <a:cs typeface="Times New Roman" panose="02020603050405020304" pitchFamily="18" charset="0"/>
              </a:rPr>
              <a:t>Superheated state of the liquid: bubble nucleation when a particle (such as a dark matter candidate or a neutron) causes a sufficiently energetic nuclear recoil.</a:t>
            </a:r>
          </a:p>
          <a:p>
            <a:r>
              <a:rPr lang="en-US" dirty="0">
                <a:latin typeface="Times New Roman" panose="02020603050405020304" pitchFamily="18" charset="0"/>
                <a:cs typeface="Times New Roman" panose="02020603050405020304" pitchFamily="18" charset="0"/>
              </a:rPr>
              <a:t>• Great potential for nuclear recoil discrimination: insensitive to electron-recoil DM (bubble nucleation requires highly localized energy deposition)</a:t>
            </a:r>
          </a:p>
        </p:txBody>
      </p:sp>
      <p:pic>
        <p:nvPicPr>
          <p:cNvPr id="8" name="Imagen 7">
            <a:extLst>
              <a:ext uri="{FF2B5EF4-FFF2-40B4-BE49-F238E27FC236}">
                <a16:creationId xmlns:a16="http://schemas.microsoft.com/office/drawing/2014/main" id="{4293208C-E70A-400F-88A2-F612424D31A8}"/>
              </a:ext>
            </a:extLst>
          </p:cNvPr>
          <p:cNvPicPr>
            <a:picLocks noChangeAspect="1"/>
          </p:cNvPicPr>
          <p:nvPr/>
        </p:nvPicPr>
        <p:blipFill>
          <a:blip r:embed="rId3"/>
          <a:stretch>
            <a:fillRect/>
          </a:stretch>
        </p:blipFill>
        <p:spPr>
          <a:xfrm>
            <a:off x="4571999" y="1687756"/>
            <a:ext cx="3439005" cy="3219899"/>
          </a:xfrm>
          <a:prstGeom prst="rect">
            <a:avLst/>
          </a:prstGeom>
        </p:spPr>
      </p:pic>
    </p:spTree>
    <p:extLst>
      <p:ext uri="{BB962C8B-B14F-4D97-AF65-F5344CB8AC3E}">
        <p14:creationId xmlns:p14="http://schemas.microsoft.com/office/powerpoint/2010/main" val="6153661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70A8E3-0737-4BFE-A0F9-618E48A1F66D}"/>
              </a:ext>
            </a:extLst>
          </p:cNvPr>
          <p:cNvPicPr>
            <a:picLocks noChangeAspect="1"/>
          </p:cNvPicPr>
          <p:nvPr/>
        </p:nvPicPr>
        <p:blipFill>
          <a:blip r:embed="rId2"/>
          <a:stretch>
            <a:fillRect/>
          </a:stretch>
        </p:blipFill>
        <p:spPr>
          <a:xfrm>
            <a:off x="0" y="403298"/>
            <a:ext cx="9144000" cy="4336904"/>
          </a:xfrm>
          <a:prstGeom prst="rect">
            <a:avLst/>
          </a:prstGeom>
        </p:spPr>
      </p:pic>
      <p:sp>
        <p:nvSpPr>
          <p:cNvPr id="4" name="CuadroTexto 3">
            <a:extLst>
              <a:ext uri="{FF2B5EF4-FFF2-40B4-BE49-F238E27FC236}">
                <a16:creationId xmlns:a16="http://schemas.microsoft.com/office/drawing/2014/main" id="{D3F26790-9422-465E-9C7A-AFF6EBD211CC}"/>
              </a:ext>
            </a:extLst>
          </p:cNvPr>
          <p:cNvSpPr txBox="1"/>
          <p:nvPr/>
        </p:nvSpPr>
        <p:spPr>
          <a:xfrm>
            <a:off x="2049780" y="99060"/>
            <a:ext cx="3483646"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DarkSide-20k sensitivity to low mass WIMPs</a:t>
            </a:r>
          </a:p>
        </p:txBody>
      </p:sp>
    </p:spTree>
    <p:extLst>
      <p:ext uri="{BB962C8B-B14F-4D97-AF65-F5344CB8AC3E}">
        <p14:creationId xmlns:p14="http://schemas.microsoft.com/office/powerpoint/2010/main" val="14706048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13" name="Google Shape;269;p41"/>
          <p:cNvPicPr preferRelativeResize="0">
            <a:picLocks/>
          </p:cNvPicPr>
          <p:nvPr/>
        </p:nvPicPr>
        <p:blipFill>
          <a:blip r:embed="rId3">
            <a:alphaModFix/>
          </a:blip>
          <a:stretch>
            <a:fillRect/>
          </a:stretch>
        </p:blipFill>
        <p:spPr>
          <a:xfrm>
            <a:off x="3291840" y="1823027"/>
            <a:ext cx="1768433" cy="2788755"/>
          </a:xfrm>
          <a:prstGeom prst="rect">
            <a:avLst/>
          </a:prstGeom>
          <a:noFill/>
          <a:ln>
            <a:noFill/>
          </a:ln>
        </p:spPr>
      </p:pic>
      <p:sp>
        <p:nvSpPr>
          <p:cNvPr id="3" name="2 Rectángulo"/>
          <p:cNvSpPr/>
          <p:nvPr/>
        </p:nvSpPr>
        <p:spPr>
          <a:xfrm>
            <a:off x="48816" y="836492"/>
            <a:ext cx="4587868" cy="946413"/>
          </a:xfrm>
          <a:prstGeom prst="rect">
            <a:avLst/>
          </a:prstGeom>
        </p:spPr>
        <p:txBody>
          <a:bodyPr wrap="square">
            <a:spAutoFit/>
          </a:bodyPr>
          <a:lstStyle/>
          <a:p>
            <a:pPr marL="214313" indent="-214313">
              <a:spcAft>
                <a:spcPts val="900"/>
              </a:spcAft>
              <a:buFont typeface="Arial" panose="020B0604020202020204" pitchFamily="34" charset="0"/>
              <a:buChar char="•"/>
            </a:pPr>
            <a:r>
              <a:rPr lang="en-US" sz="1200" b="1" dirty="0">
                <a:latin typeface="+mn-lt"/>
                <a:cs typeface="Times New Roman" panose="02020603050405020304" pitchFamily="18" charset="0"/>
              </a:rPr>
              <a:t>Signal:</a:t>
            </a:r>
            <a:r>
              <a:rPr lang="en-US" sz="1200" dirty="0">
                <a:latin typeface="+mn-lt"/>
                <a:cs typeface="Times New Roman" panose="02020603050405020304" pitchFamily="18" charset="0"/>
              </a:rPr>
              <a:t> 𝛽 decays of </a:t>
            </a:r>
            <a:r>
              <a:rPr lang="en-US" sz="1200" baseline="30000" dirty="0">
                <a:latin typeface="+mn-lt"/>
                <a:cs typeface="Times New Roman" panose="02020603050405020304" pitchFamily="18" charset="0"/>
              </a:rPr>
              <a:t>39</a:t>
            </a:r>
            <a:r>
              <a:rPr lang="en-US" sz="1200" dirty="0">
                <a:latin typeface="+mn-lt"/>
                <a:cs typeface="Times New Roman" panose="02020603050405020304" pitchFamily="18" charset="0"/>
              </a:rPr>
              <a:t>Ar (ROI ∈ [0,600] </a:t>
            </a:r>
            <a:r>
              <a:rPr lang="en-US" sz="1200" dirty="0" err="1">
                <a:latin typeface="+mn-lt"/>
                <a:cs typeface="Times New Roman" panose="02020603050405020304" pitchFamily="18" charset="0"/>
              </a:rPr>
              <a:t>keV</a:t>
            </a:r>
            <a:r>
              <a:rPr lang="en-US" sz="1200" dirty="0">
                <a:latin typeface="+mn-lt"/>
                <a:cs typeface="Times New Roman" panose="02020603050405020304" pitchFamily="18" charset="0"/>
              </a:rPr>
              <a:t>) with &lt; 10 </a:t>
            </a:r>
            <a:r>
              <a:rPr lang="en-US" sz="1200" dirty="0" err="1">
                <a:latin typeface="+mn-lt"/>
                <a:cs typeface="Times New Roman" panose="02020603050405020304" pitchFamily="18" charset="0"/>
              </a:rPr>
              <a:t>keV</a:t>
            </a:r>
            <a:r>
              <a:rPr lang="en-US" sz="1200" dirty="0">
                <a:latin typeface="+mn-lt"/>
                <a:cs typeface="Times New Roman" panose="02020603050405020304" pitchFamily="18" charset="0"/>
              </a:rPr>
              <a:t> deposited in the veto (minimal veto threshold)</a:t>
            </a:r>
          </a:p>
          <a:p>
            <a:pPr marL="214313" indent="-214313">
              <a:spcAft>
                <a:spcPts val="900"/>
              </a:spcAft>
              <a:buFont typeface="Arial" panose="020B0604020202020204" pitchFamily="34" charset="0"/>
              <a:buChar char="•"/>
            </a:pPr>
            <a:r>
              <a:rPr lang="en-US" sz="1200" b="1" dirty="0">
                <a:latin typeface="+mn-lt"/>
                <a:cs typeface="Times New Roman" panose="02020603050405020304" pitchFamily="18" charset="0"/>
              </a:rPr>
              <a:t>Background:</a:t>
            </a:r>
            <a:r>
              <a:rPr lang="en-US" sz="1200" dirty="0">
                <a:latin typeface="+mn-lt"/>
                <a:cs typeface="Times New Roman" panose="02020603050405020304" pitchFamily="18" charset="0"/>
              </a:rPr>
              <a:t> untagged 𝛾 particles mainly from the radioactive decays in the detector materials (+ external)</a:t>
            </a:r>
          </a:p>
        </p:txBody>
      </p:sp>
      <p:sp>
        <p:nvSpPr>
          <p:cNvPr id="21" name="Google Shape;362;p74"/>
          <p:cNvSpPr txBox="1">
            <a:spLocks noGrp="1"/>
          </p:cNvSpPr>
          <p:nvPr>
            <p:ph type="title"/>
          </p:nvPr>
        </p:nvSpPr>
        <p:spPr>
          <a:xfrm>
            <a:off x="48816" y="-20538"/>
            <a:ext cx="6385050" cy="572625"/>
          </a:xfrm>
          <a:prstGeom prst="rect">
            <a:avLst/>
          </a:prstGeom>
        </p:spPr>
        <p:txBody>
          <a:bodyPr spcFirstLastPara="1" wrap="square" lIns="68569" tIns="68569" rIns="68569" bIns="68569" anchor="t" anchorCtr="0">
            <a:noAutofit/>
          </a:bodyPr>
          <a:lstStyle/>
          <a:p>
            <a:r>
              <a:rPr lang="ms" sz="3600" b="1" dirty="0">
                <a:solidFill>
                  <a:srgbClr val="FF0000"/>
                </a:solidFill>
                <a:latin typeface="Times New Roman" panose="02020603050405020304" pitchFamily="18" charset="0"/>
                <a:cs typeface="Times New Roman" panose="02020603050405020304" pitchFamily="18" charset="0"/>
              </a:rPr>
              <a:t>              in ArDM  </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22" name="Rectangle 5"/>
          <p:cNvSpPr>
            <a:spLocks noChangeArrowheads="1"/>
          </p:cNvSpPr>
          <p:nvPr/>
        </p:nvSpPr>
        <p:spPr bwMode="auto">
          <a:xfrm>
            <a:off x="156572" y="579688"/>
            <a:ext cx="3311556" cy="34289"/>
          </a:xfrm>
          <a:prstGeom prst="rect">
            <a:avLst/>
          </a:prstGeom>
          <a:gradFill rotWithShape="1">
            <a:gsLst>
              <a:gs pos="0">
                <a:srgbClr val="3333FF"/>
              </a:gs>
              <a:gs pos="100000">
                <a:srgbClr val="FF0000"/>
              </a:gs>
            </a:gsLst>
            <a:lin ang="2700000" scaled="1"/>
          </a:gradFill>
          <a:ln w="12700">
            <a:solidFill>
              <a:schemeClr val="tx1"/>
            </a:solidFill>
            <a:miter lim="800000"/>
            <a:headEnd/>
            <a:tailEnd/>
          </a:ln>
        </p:spPr>
        <p:txBody>
          <a:bodyPr wrap="none" anchor="ctr"/>
          <a:lstStyle/>
          <a:p>
            <a:endParaRPr lang="en-US" altLang="en-US" sz="1275">
              <a:latin typeface="+mn-lt"/>
            </a:endParaRPr>
          </a:p>
        </p:txBody>
      </p:sp>
      <p:pic>
        <p:nvPicPr>
          <p:cNvPr id="23" name="Picture 2" descr="https://lh4.googleusercontent.com/2-WsuTnN5jN1DODDFp6eGnam72X2B7uM4IIr-YAitRKjH6EFIjIZ8u948DXcSyBAonVHlC5L86WmWpTCdlzqRu800qVoDE_aKbEua-fZ-6jPXWsyhsIYM6L_L0usqAImQPfIFAYCSwT5ixZyf-dki91hng=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80" y="19911"/>
            <a:ext cx="1373907" cy="505346"/>
          </a:xfrm>
          <a:prstGeom prst="rect">
            <a:avLst/>
          </a:prstGeom>
          <a:noFill/>
          <a:extLst>
            <a:ext uri="{909E8E84-426E-40DD-AFC4-6F175D3DCCD1}">
              <a14:hiddenFill xmlns:a14="http://schemas.microsoft.com/office/drawing/2010/main">
                <a:solidFill>
                  <a:srgbClr val="FFFFFF"/>
                </a:solidFill>
              </a14:hiddenFill>
            </a:ext>
          </a:extLst>
        </p:spPr>
      </p:pic>
      <p:sp>
        <p:nvSpPr>
          <p:cNvPr id="29" name="28 CuadroTexto"/>
          <p:cNvSpPr txBox="1"/>
          <p:nvPr/>
        </p:nvSpPr>
        <p:spPr>
          <a:xfrm>
            <a:off x="5408626" y="4391456"/>
            <a:ext cx="3153317" cy="584775"/>
          </a:xfrm>
          <a:prstGeom prst="rect">
            <a:avLst/>
          </a:prstGeom>
          <a:noFill/>
        </p:spPr>
        <p:txBody>
          <a:bodyPr wrap="square" rtlCol="0">
            <a:spAutoFit/>
          </a:bodyPr>
          <a:lstStyle/>
          <a:p>
            <a:pPr lvl="0" algn="ctr"/>
            <a:r>
              <a:rPr lang="en-US" sz="1600" dirty="0">
                <a:latin typeface="+mn-lt"/>
                <a:cs typeface="Times New Roman" panose="02020603050405020304" pitchFamily="18" charset="0"/>
              </a:rPr>
              <a:t>Signal 620 </a:t>
            </a:r>
            <a:r>
              <a:rPr lang="en-US" sz="1600" dirty="0" err="1">
                <a:latin typeface="+mn-lt"/>
                <a:cs typeface="Times New Roman" panose="02020603050405020304" pitchFamily="18" charset="0"/>
              </a:rPr>
              <a:t>evt</a:t>
            </a:r>
            <a:r>
              <a:rPr lang="en-US" sz="1600" dirty="0">
                <a:latin typeface="+mn-lt"/>
                <a:cs typeface="Times New Roman" panose="02020603050405020304" pitchFamily="18" charset="0"/>
              </a:rPr>
              <a:t>/week (D.F. 1400)</a:t>
            </a:r>
          </a:p>
          <a:p>
            <a:pPr lvl="0" algn="ctr"/>
            <a:r>
              <a:rPr lang="en-US" sz="1600" dirty="0">
                <a:latin typeface="+mn-lt"/>
                <a:cs typeface="Times New Roman" panose="02020603050405020304" pitchFamily="18" charset="0"/>
              </a:rPr>
              <a:t>→ S/B &gt; 1 for </a:t>
            </a:r>
            <a:r>
              <a:rPr lang="en-US" sz="1600" dirty="0" err="1">
                <a:latin typeface="+mn-lt"/>
                <a:cs typeface="Times New Roman" panose="02020603050405020304" pitchFamily="18" charset="0"/>
              </a:rPr>
              <a:t>UAr</a:t>
            </a:r>
            <a:endParaRPr lang="en-US" sz="1600" dirty="0">
              <a:latin typeface="+mn-lt"/>
              <a:cs typeface="Times New Roman" panose="02020603050405020304" pitchFamily="18" charset="0"/>
            </a:endParaRPr>
          </a:p>
        </p:txBody>
      </p:sp>
      <p:pic>
        <p:nvPicPr>
          <p:cNvPr id="11" name="Picture 2">
            <a:extLst>
              <a:ext uri="{FF2B5EF4-FFF2-40B4-BE49-F238E27FC236}">
                <a16:creationId xmlns:a16="http://schemas.microsoft.com/office/drawing/2014/main" id="{06A8CD09-3D2D-442F-ACD0-40979818C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72" y="1951420"/>
            <a:ext cx="3135168" cy="302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3 CuadroTexto">
            <a:extLst>
              <a:ext uri="{FF2B5EF4-FFF2-40B4-BE49-F238E27FC236}">
                <a16:creationId xmlns:a16="http://schemas.microsoft.com/office/drawing/2014/main" id="{96E127CB-8600-4901-A21C-4729923C47A6}"/>
              </a:ext>
            </a:extLst>
          </p:cNvPr>
          <p:cNvSpPr txBox="1"/>
          <p:nvPr/>
        </p:nvSpPr>
        <p:spPr>
          <a:xfrm rot="20775695">
            <a:off x="1760184" y="2825982"/>
            <a:ext cx="1126592" cy="253916"/>
          </a:xfrm>
          <a:prstGeom prst="rect">
            <a:avLst/>
          </a:prstGeom>
          <a:noFill/>
        </p:spPr>
        <p:txBody>
          <a:bodyPr wrap="square" rtlCol="0">
            <a:spAutoFit/>
          </a:bodyPr>
          <a:lstStyle/>
          <a:p>
            <a:r>
              <a:rPr lang="en-US" sz="1050" b="1" i="1" u="sng" dirty="0">
                <a:latin typeface="+mn-lt"/>
                <a:cs typeface="Times New Roman" panose="02020603050405020304" pitchFamily="18" charset="0"/>
              </a:rPr>
              <a:t>Monte Carlo</a:t>
            </a:r>
          </a:p>
        </p:txBody>
      </p:sp>
      <p:sp>
        <p:nvSpPr>
          <p:cNvPr id="14" name="Google Shape;459;p82">
            <a:extLst>
              <a:ext uri="{FF2B5EF4-FFF2-40B4-BE49-F238E27FC236}">
                <a16:creationId xmlns:a16="http://schemas.microsoft.com/office/drawing/2014/main" id="{47A48D50-B938-440E-862E-EB5AD83043F4}"/>
              </a:ext>
            </a:extLst>
          </p:cNvPr>
          <p:cNvSpPr txBox="1"/>
          <p:nvPr/>
        </p:nvSpPr>
        <p:spPr>
          <a:xfrm>
            <a:off x="2461302" y="4780297"/>
            <a:ext cx="3429510" cy="300060"/>
          </a:xfrm>
          <a:prstGeom prst="rect">
            <a:avLst/>
          </a:prstGeom>
          <a:noFill/>
          <a:ln>
            <a:noFill/>
          </a:ln>
        </p:spPr>
        <p:txBody>
          <a:bodyPr spcFirstLastPara="1" wrap="square" lIns="68569" tIns="68569" rIns="68569" bIns="68569" anchor="t" anchorCtr="0">
            <a:spAutoFit/>
          </a:bodyPr>
          <a:lstStyle/>
          <a:p>
            <a:pPr algn="ctr"/>
            <a:r>
              <a:rPr lang="en-US" sz="1050" i="1" dirty="0">
                <a:latin typeface="+mn-lt"/>
                <a:cs typeface="Times New Roman" panose="02020603050405020304" pitchFamily="18" charset="0"/>
              </a:rPr>
              <a:t>“</a:t>
            </a:r>
            <a:r>
              <a:rPr lang="nn-NO" sz="1050" b="1" i="1" dirty="0">
                <a:latin typeface="+mn-lt"/>
                <a:cs typeface="Times New Roman" panose="02020603050405020304" pitchFamily="18" charset="0"/>
              </a:rPr>
              <a:t>JINST 15 (2020) 02, P02024</a:t>
            </a:r>
            <a:r>
              <a:rPr lang="ms" sz="1050" b="1" i="1" dirty="0">
                <a:latin typeface="+mn-lt"/>
                <a:cs typeface="Times New Roman" panose="02020603050405020304" pitchFamily="18" charset="0"/>
              </a:rPr>
              <a:t>.</a:t>
            </a:r>
            <a:endParaRPr sz="1050" b="1" i="1" dirty="0">
              <a:latin typeface="+mn-lt"/>
              <a:cs typeface="Times New Roman" panose="02020603050405020304" pitchFamily="18" charset="0"/>
            </a:endParaRPr>
          </a:p>
        </p:txBody>
      </p:sp>
      <p:graphicFrame>
        <p:nvGraphicFramePr>
          <p:cNvPr id="15" name="Google Shape;536;p89">
            <a:extLst>
              <a:ext uri="{FF2B5EF4-FFF2-40B4-BE49-F238E27FC236}">
                <a16:creationId xmlns:a16="http://schemas.microsoft.com/office/drawing/2014/main" id="{3FAEDEAF-882C-43CC-A9BE-DC5FD0B68801}"/>
              </a:ext>
            </a:extLst>
          </p:cNvPr>
          <p:cNvGraphicFramePr/>
          <p:nvPr>
            <p:extLst/>
          </p:nvPr>
        </p:nvGraphicFramePr>
        <p:xfrm>
          <a:off x="5508436" y="1864735"/>
          <a:ext cx="3132167" cy="2453641"/>
        </p:xfrm>
        <a:graphic>
          <a:graphicData uri="http://schemas.openxmlformats.org/drawingml/2006/table">
            <a:tbl>
              <a:tblPr>
                <a:noFill/>
              </a:tblPr>
              <a:tblGrid>
                <a:gridCol w="1344913">
                  <a:extLst>
                    <a:ext uri="{9D8B030D-6E8A-4147-A177-3AD203B41FA5}">
                      <a16:colId xmlns:a16="http://schemas.microsoft.com/office/drawing/2014/main" val="20000"/>
                    </a:ext>
                  </a:extLst>
                </a:gridCol>
                <a:gridCol w="1787254">
                  <a:extLst>
                    <a:ext uri="{9D8B030D-6E8A-4147-A177-3AD203B41FA5}">
                      <a16:colId xmlns:a16="http://schemas.microsoft.com/office/drawing/2014/main" val="20001"/>
                    </a:ext>
                  </a:extLst>
                </a:gridCol>
              </a:tblGrid>
              <a:tr h="789261">
                <a:tc>
                  <a:txBody>
                    <a:bodyPr/>
                    <a:lstStyle/>
                    <a:p>
                      <a:pPr marL="0" lvl="0" indent="0" algn="ctr" rtl="0">
                        <a:spcBef>
                          <a:spcPts val="0"/>
                        </a:spcBef>
                        <a:spcAft>
                          <a:spcPts val="0"/>
                        </a:spcAft>
                        <a:buNone/>
                      </a:pPr>
                      <a:r>
                        <a:rPr lang="ms" sz="1200" b="1" dirty="0">
                          <a:latin typeface="+mn-lt"/>
                          <a:cs typeface="Times New Roman" panose="02020603050405020304" pitchFamily="18" charset="0"/>
                        </a:rPr>
                        <a:t>Depletion factor with respect to AAr</a:t>
                      </a:r>
                      <a:endParaRPr sz="1200" b="1" dirty="0">
                        <a:latin typeface="+mn-lt"/>
                        <a:cs typeface="Times New Roman" panose="02020603050405020304" pitchFamily="18" charset="0"/>
                      </a:endParaRPr>
                    </a:p>
                  </a:txBody>
                  <a:tcPr marL="68569" marR="68569" marT="68569" marB="68569">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ms" sz="1200" b="1" dirty="0">
                          <a:solidFill>
                            <a:schemeClr val="dk1"/>
                          </a:solidFill>
                          <a:latin typeface="+mn-lt"/>
                          <a:cs typeface="Times New Roman" panose="02020603050405020304" pitchFamily="18" charset="0"/>
                        </a:rPr>
                        <a:t>Statistical uncertainty  [%]</a:t>
                      </a:r>
                      <a:endParaRPr sz="1200" b="1" dirty="0">
                        <a:latin typeface="+mn-lt"/>
                        <a:cs typeface="Times New Roman" panose="02020603050405020304" pitchFamily="18" charset="0"/>
                      </a:endParaRPr>
                    </a:p>
                  </a:txBody>
                  <a:tcPr marL="68569" marR="68569" marT="68569" marB="68569">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16095">
                <a:tc>
                  <a:txBody>
                    <a:bodyPr/>
                    <a:lstStyle/>
                    <a:p>
                      <a:pPr marL="0" lvl="0" indent="0" algn="ctr" rtl="0">
                        <a:spcBef>
                          <a:spcPts val="0"/>
                        </a:spcBef>
                        <a:spcAft>
                          <a:spcPts val="0"/>
                        </a:spcAft>
                        <a:buNone/>
                      </a:pPr>
                      <a:r>
                        <a:rPr lang="ms" sz="1200" b="1">
                          <a:latin typeface="+mn-lt"/>
                          <a:cs typeface="Times New Roman" panose="02020603050405020304" pitchFamily="18" charset="0"/>
                        </a:rPr>
                        <a:t>10</a:t>
                      </a:r>
                      <a:endParaRPr sz="1200" b="1">
                        <a:latin typeface="+mn-lt"/>
                        <a:cs typeface="Times New Roman" panose="02020603050405020304" pitchFamily="18" charset="0"/>
                      </a:endParaRPr>
                    </a:p>
                  </a:txBody>
                  <a:tcPr marL="68569" marR="68569" marT="68569" marB="68569">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ms" sz="1200" b="1">
                          <a:latin typeface="+mn-lt"/>
                          <a:cs typeface="Times New Roman" panose="02020603050405020304" pitchFamily="18" charset="0"/>
                        </a:rPr>
                        <a:t>0.4</a:t>
                      </a:r>
                      <a:endParaRPr sz="1200" b="1">
                        <a:latin typeface="+mn-lt"/>
                        <a:cs typeface="Times New Roman" panose="02020603050405020304" pitchFamily="18" charset="0"/>
                      </a:endParaRPr>
                    </a:p>
                  </a:txBody>
                  <a:tcPr marL="68569" marR="68569" marT="68569" marB="68569">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6095">
                <a:tc>
                  <a:txBody>
                    <a:bodyPr/>
                    <a:lstStyle/>
                    <a:p>
                      <a:pPr marL="0" lvl="0" indent="0" algn="ctr" rtl="0">
                        <a:spcBef>
                          <a:spcPts val="0"/>
                        </a:spcBef>
                        <a:spcAft>
                          <a:spcPts val="0"/>
                        </a:spcAft>
                        <a:buNone/>
                      </a:pPr>
                      <a:r>
                        <a:rPr lang="ms" sz="1200" b="1">
                          <a:latin typeface="+mn-lt"/>
                          <a:cs typeface="Times New Roman" panose="02020603050405020304" pitchFamily="18" charset="0"/>
                        </a:rPr>
                        <a:t>100</a:t>
                      </a:r>
                      <a:endParaRPr sz="1200" b="1">
                        <a:latin typeface="+mn-lt"/>
                        <a:cs typeface="Times New Roman" panose="02020603050405020304" pitchFamily="18" charset="0"/>
                      </a:endParaRPr>
                    </a:p>
                  </a:txBody>
                  <a:tcPr marL="68569" marR="68569" marT="68569" marB="68569">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ms" sz="1200" b="1">
                          <a:latin typeface="+mn-lt"/>
                          <a:cs typeface="Times New Roman" panose="02020603050405020304" pitchFamily="18" charset="0"/>
                        </a:rPr>
                        <a:t>1.3</a:t>
                      </a:r>
                      <a:endParaRPr sz="1200" b="1">
                        <a:latin typeface="+mn-lt"/>
                        <a:cs typeface="Times New Roman" panose="02020603050405020304" pitchFamily="18" charset="0"/>
                      </a:endParaRPr>
                    </a:p>
                  </a:txBody>
                  <a:tcPr marL="68569" marR="68569" marT="68569" marB="68569">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16095">
                <a:tc>
                  <a:txBody>
                    <a:bodyPr/>
                    <a:lstStyle/>
                    <a:p>
                      <a:pPr marL="0" lvl="0" indent="0" algn="ctr" rtl="0">
                        <a:spcBef>
                          <a:spcPts val="0"/>
                        </a:spcBef>
                        <a:spcAft>
                          <a:spcPts val="0"/>
                        </a:spcAft>
                        <a:buNone/>
                      </a:pPr>
                      <a:r>
                        <a:rPr lang="ms" sz="1200" b="1">
                          <a:latin typeface="+mn-lt"/>
                          <a:cs typeface="Times New Roman" panose="02020603050405020304" pitchFamily="18" charset="0"/>
                        </a:rPr>
                        <a:t>1400</a:t>
                      </a:r>
                      <a:endParaRPr sz="1200" b="1">
                        <a:latin typeface="+mn-lt"/>
                        <a:cs typeface="Times New Roman" panose="02020603050405020304" pitchFamily="18" charset="0"/>
                      </a:endParaRPr>
                    </a:p>
                  </a:txBody>
                  <a:tcPr marL="68569" marR="68569" marT="68569" marB="68569">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ms" sz="1200" b="1">
                          <a:latin typeface="+mn-lt"/>
                          <a:cs typeface="Times New Roman" panose="02020603050405020304" pitchFamily="18" charset="0"/>
                        </a:rPr>
                        <a:t>6.7</a:t>
                      </a:r>
                      <a:endParaRPr sz="1200" b="1">
                        <a:latin typeface="+mn-lt"/>
                        <a:cs typeface="Times New Roman" panose="02020603050405020304" pitchFamily="18" charset="0"/>
                      </a:endParaRPr>
                    </a:p>
                  </a:txBody>
                  <a:tcPr marL="68569" marR="68569" marT="68569" marB="68569">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416095">
                <a:tc>
                  <a:txBody>
                    <a:bodyPr/>
                    <a:lstStyle/>
                    <a:p>
                      <a:pPr marL="0" lvl="0" indent="0" algn="ctr" rtl="0">
                        <a:spcBef>
                          <a:spcPts val="0"/>
                        </a:spcBef>
                        <a:spcAft>
                          <a:spcPts val="0"/>
                        </a:spcAft>
                        <a:buNone/>
                      </a:pPr>
                      <a:r>
                        <a:rPr lang="ms" sz="1200" b="1" dirty="0">
                          <a:latin typeface="+mn-lt"/>
                          <a:cs typeface="Times New Roman" panose="02020603050405020304" pitchFamily="18" charset="0"/>
                        </a:rPr>
                        <a:t>14000</a:t>
                      </a:r>
                      <a:endParaRPr sz="1200" b="1" dirty="0">
                        <a:latin typeface="+mn-lt"/>
                        <a:cs typeface="Times New Roman" panose="02020603050405020304" pitchFamily="18" charset="0"/>
                      </a:endParaRPr>
                    </a:p>
                  </a:txBody>
                  <a:tcPr marL="68569" marR="68569" marT="68569" marB="68569">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ms" sz="1200" b="1" dirty="0">
                          <a:latin typeface="+mn-lt"/>
                          <a:cs typeface="Times New Roman" panose="02020603050405020304" pitchFamily="18" charset="0"/>
                        </a:rPr>
                        <a:t>41.1</a:t>
                      </a:r>
                      <a:endParaRPr sz="1200" b="1" dirty="0">
                        <a:latin typeface="+mn-lt"/>
                        <a:cs typeface="Times New Roman" panose="02020603050405020304" pitchFamily="18" charset="0"/>
                      </a:endParaRPr>
                    </a:p>
                  </a:txBody>
                  <a:tcPr marL="68569" marR="68569" marT="68569" marB="68569">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6" name="1 CuadroTexto">
            <a:extLst>
              <a:ext uri="{FF2B5EF4-FFF2-40B4-BE49-F238E27FC236}">
                <a16:creationId xmlns:a16="http://schemas.microsoft.com/office/drawing/2014/main" id="{A85BE57F-2DB9-425A-A901-8FB2B71A274A}"/>
              </a:ext>
            </a:extLst>
          </p:cNvPr>
          <p:cNvSpPr txBox="1"/>
          <p:nvPr/>
        </p:nvSpPr>
        <p:spPr>
          <a:xfrm>
            <a:off x="4572000" y="178757"/>
            <a:ext cx="4682556" cy="1600438"/>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mn-lt"/>
                <a:cs typeface="Times New Roman" panose="02020603050405020304" pitchFamily="18" charset="0"/>
              </a:rPr>
              <a:t>Installation in ArDM by the end of 2024</a:t>
            </a:r>
          </a:p>
          <a:p>
            <a:pPr marL="214313" indent="-214313">
              <a:buFont typeface="Arial" panose="020B0604020202020204" pitchFamily="34" charset="0"/>
              <a:buChar char="•"/>
            </a:pPr>
            <a:r>
              <a:rPr lang="en-US" dirty="0">
                <a:latin typeface="+mn-lt"/>
                <a:cs typeface="Times New Roman" panose="02020603050405020304" pitchFamily="18" charset="0"/>
              </a:rPr>
              <a:t>Commissioning of DArT in ArDM in 2024/25</a:t>
            </a:r>
          </a:p>
          <a:p>
            <a:endParaRPr lang="en-US" dirty="0">
              <a:latin typeface="+mn-lt"/>
              <a:cs typeface="Times New Roman" panose="02020603050405020304" pitchFamily="18" charset="0"/>
            </a:endParaRPr>
          </a:p>
          <a:p>
            <a:pPr marL="214313" indent="-214313">
              <a:buFont typeface="Arial" panose="020B0604020202020204" pitchFamily="34" charset="0"/>
              <a:buChar char="•"/>
            </a:pPr>
            <a:r>
              <a:rPr lang="en-US" dirty="0">
                <a:latin typeface="+mn-lt"/>
                <a:cs typeface="Times New Roman" panose="02020603050405020304" pitchFamily="18" charset="0"/>
              </a:rPr>
              <a:t>In the long term, DArT will measure on a regular basis the </a:t>
            </a:r>
            <a:r>
              <a:rPr lang="en-US" dirty="0" err="1">
                <a:latin typeface="+mn-lt"/>
                <a:cs typeface="Times New Roman" panose="02020603050405020304" pitchFamily="18" charset="0"/>
              </a:rPr>
              <a:t>UAr</a:t>
            </a:r>
            <a:r>
              <a:rPr lang="en-US" dirty="0">
                <a:latin typeface="+mn-lt"/>
                <a:cs typeface="Times New Roman" panose="02020603050405020304" pitchFamily="18" charset="0"/>
              </a:rPr>
              <a:t> batches received from URANIA/ARIA before their use in DarkSide-20k </a:t>
            </a:r>
          </a:p>
          <a:p>
            <a:pPr marL="214313" indent="-214313">
              <a:buFont typeface="Arial" panose="020B0604020202020204" pitchFamily="34" charset="0"/>
              <a:buChar char="•"/>
            </a:pPr>
            <a:endParaRPr lang="en-US" dirty="0">
              <a:latin typeface="+mn-lt"/>
              <a:cs typeface="Times New Roman" panose="02020603050405020304" pitchFamily="18" charset="0"/>
            </a:endParaRPr>
          </a:p>
        </p:txBody>
      </p:sp>
      <p:sp>
        <p:nvSpPr>
          <p:cNvPr id="17" name="Marcador de número de diapositiva 11">
            <a:extLst>
              <a:ext uri="{FF2B5EF4-FFF2-40B4-BE49-F238E27FC236}">
                <a16:creationId xmlns:a16="http://schemas.microsoft.com/office/drawing/2014/main" id="{189EF954-1EDE-4497-8A98-DC85CA4C1332}"/>
              </a:ext>
            </a:extLst>
          </p:cNvPr>
          <p:cNvSpPr>
            <a:spLocks noGrp="1"/>
          </p:cNvSpPr>
          <p:nvPr>
            <p:ph type="sldNum" sz="quarter" idx="12"/>
          </p:nvPr>
        </p:nvSpPr>
        <p:spPr>
          <a:xfrm>
            <a:off x="0" y="4950214"/>
            <a:ext cx="9144000" cy="193286"/>
          </a:xfrm>
        </p:spPr>
        <p:txBody>
          <a:bodyPr tIns="0" bIns="0">
            <a:normAutofit fontScale="92500"/>
          </a:bodyPr>
          <a:lstStyle/>
          <a:p>
            <a:pPr algn="l"/>
            <a:r>
              <a:rPr lang="en-US" dirty="0"/>
              <a:t>R. Santorelli                                                                         LI - International Meeting on Fundamental Physics                                                                               </a:t>
            </a:r>
            <a:fld id="{132FADFE-3B8F-471C-ABF0-DBC7717ECBBC}" type="slidenum">
              <a:rPr lang="es-ES" smtClean="0"/>
              <a:pPr algn="l"/>
              <a:t>118</a:t>
            </a:fld>
            <a:endParaRPr lang="es-ES" dirty="0"/>
          </a:p>
        </p:txBody>
      </p:sp>
    </p:spTree>
    <p:extLst>
      <p:ext uri="{BB962C8B-B14F-4D97-AF65-F5344CB8AC3E}">
        <p14:creationId xmlns:p14="http://schemas.microsoft.com/office/powerpoint/2010/main" val="127667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D317E51-AD30-4E47-A2C8-E2C1F7DDF54E}"/>
              </a:ext>
            </a:extLst>
          </p:cNvPr>
          <p:cNvPicPr>
            <a:picLocks noChangeAspect="1"/>
          </p:cNvPicPr>
          <p:nvPr/>
        </p:nvPicPr>
        <p:blipFill rotWithShape="1">
          <a:blip r:embed="rId3"/>
          <a:srcRect t="1656"/>
          <a:stretch/>
        </p:blipFill>
        <p:spPr>
          <a:xfrm>
            <a:off x="1178849" y="648891"/>
            <a:ext cx="6580455" cy="4206797"/>
          </a:xfrm>
          <a:prstGeom prst="rect">
            <a:avLst/>
          </a:prstGeom>
        </p:spPr>
      </p:pic>
      <p:sp>
        <p:nvSpPr>
          <p:cNvPr id="6" name="Text Box 4">
            <a:extLst>
              <a:ext uri="{FF2B5EF4-FFF2-40B4-BE49-F238E27FC236}">
                <a16:creationId xmlns:a16="http://schemas.microsoft.com/office/drawing/2014/main" id="{7C2E163F-A90B-45D5-A668-798C9E774B12}"/>
              </a:ext>
            </a:extLst>
          </p:cNvPr>
          <p:cNvSpPr txBox="1">
            <a:spLocks noChangeArrowheads="1"/>
          </p:cNvSpPr>
          <p:nvPr/>
        </p:nvSpPr>
        <p:spPr bwMode="auto">
          <a:xfrm>
            <a:off x="1810570" y="-70425"/>
            <a:ext cx="4899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latin typeface="+mj-lt"/>
                <a:cs typeface="Arial" panose="020B0604020202020204" pitchFamily="34" charset="0"/>
              </a:rPr>
              <a:t>The race for Dark Matter</a:t>
            </a:r>
          </a:p>
        </p:txBody>
      </p:sp>
      <p:graphicFrame>
        <p:nvGraphicFramePr>
          <p:cNvPr id="7" name="Object 11">
            <a:extLst>
              <a:ext uri="{FF2B5EF4-FFF2-40B4-BE49-F238E27FC236}">
                <a16:creationId xmlns:a16="http://schemas.microsoft.com/office/drawing/2014/main" id="{14DC9685-5B77-4A75-B9B1-97DE6F6B05EB}"/>
              </a:ext>
            </a:extLst>
          </p:cNvPr>
          <p:cNvGraphicFramePr>
            <a:graphicFrameLocks noChangeAspect="1"/>
          </p:cNvGraphicFramePr>
          <p:nvPr/>
        </p:nvGraphicFramePr>
        <p:xfrm>
          <a:off x="1385888" y="400050"/>
          <a:ext cx="85725" cy="161925"/>
        </p:xfrm>
        <a:graphic>
          <a:graphicData uri="http://schemas.openxmlformats.org/presentationml/2006/ole">
            <mc:AlternateContent xmlns:mc="http://schemas.openxmlformats.org/markup-compatibility/2006">
              <mc:Choice xmlns:v="urn:schemas-microsoft-com:vml" Requires="v">
                <p:oleObj spid="_x0000_s20678" name="Equation" r:id="rId4" imgW="114151" imgH="215619" progId="Equation.3">
                  <p:embed/>
                </p:oleObj>
              </mc:Choice>
              <mc:Fallback>
                <p:oleObj name="Equation" r:id="rId4" imgW="114151" imgH="215619" progId="Equation.3">
                  <p:embed/>
                  <p:pic>
                    <p:nvPicPr>
                      <p:cNvPr id="8" name="Object 11">
                        <a:extLst>
                          <a:ext uri="{FF2B5EF4-FFF2-40B4-BE49-F238E27FC236}">
                            <a16:creationId xmlns:a16="http://schemas.microsoft.com/office/drawing/2014/main" id="{1DE00A50-597A-463C-970A-152AC2D09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400050"/>
                        <a:ext cx="85725"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5">
            <a:extLst>
              <a:ext uri="{FF2B5EF4-FFF2-40B4-BE49-F238E27FC236}">
                <a16:creationId xmlns:a16="http://schemas.microsoft.com/office/drawing/2014/main" id="{4A8739C4-667D-45B9-B67D-B1931EBFB4A5}"/>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sp>
        <p:nvSpPr>
          <p:cNvPr id="9" name="Marcador de número de diapositiva 11">
            <a:extLst>
              <a:ext uri="{FF2B5EF4-FFF2-40B4-BE49-F238E27FC236}">
                <a16:creationId xmlns:a16="http://schemas.microsoft.com/office/drawing/2014/main" id="{1E7DAF15-285F-4535-8285-0FF96FF8E53E}"/>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12</a:t>
            </a:fld>
            <a:endParaRPr lang="es-ES" dirty="0"/>
          </a:p>
        </p:txBody>
      </p:sp>
    </p:spTree>
    <p:extLst>
      <p:ext uri="{BB962C8B-B14F-4D97-AF65-F5344CB8AC3E}">
        <p14:creationId xmlns:p14="http://schemas.microsoft.com/office/powerpoint/2010/main" val="3164440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43000" y="303498"/>
            <a:ext cx="7293334" cy="4212468"/>
          </a:xfrm>
        </p:spPr>
        <p:txBody>
          <a:bodyPr>
            <a:normAutofit fontScale="92500" lnSpcReduction="10000"/>
          </a:bodyPr>
          <a:lstStyle/>
          <a:p>
            <a:pPr marL="0" indent="0">
              <a:buNone/>
            </a:pPr>
            <a:endParaRPr lang="en-US" dirty="0"/>
          </a:p>
          <a:p>
            <a:pPr marL="0" indent="0">
              <a:buNone/>
            </a:pPr>
            <a:endParaRPr lang="en-US" dirty="0">
              <a:solidFill>
                <a:schemeClr val="tx1"/>
              </a:solidFill>
            </a:endParaRPr>
          </a:p>
          <a:p>
            <a:pPr marL="0" indent="0">
              <a:buNone/>
            </a:pPr>
            <a:r>
              <a:rPr lang="en-US" dirty="0">
                <a:solidFill>
                  <a:schemeClr val="tx1"/>
                </a:solidFill>
              </a:rPr>
              <a:t>Event rates as low as a few per year per </a:t>
            </a:r>
            <a:r>
              <a:rPr lang="en-US" dirty="0" err="1">
                <a:solidFill>
                  <a:schemeClr val="tx1"/>
                </a:solidFill>
              </a:rPr>
              <a:t>tonn</a:t>
            </a:r>
            <a:r>
              <a:rPr lang="en-US" dirty="0">
                <a:solidFill>
                  <a:schemeClr val="tx1"/>
                </a:solidFill>
              </a:rPr>
              <a:t> are predicted</a:t>
            </a:r>
          </a:p>
          <a:p>
            <a:pPr marL="0" indent="0">
              <a:buNone/>
            </a:pPr>
            <a:endParaRPr lang="en-US" dirty="0">
              <a:solidFill>
                <a:schemeClr val="tx1"/>
              </a:solidFill>
            </a:endParaRPr>
          </a:p>
          <a:p>
            <a:pPr>
              <a:spcAft>
                <a:spcPts val="1350"/>
              </a:spcAft>
            </a:pPr>
            <a:r>
              <a:rPr lang="en-US" i="1" dirty="0">
                <a:solidFill>
                  <a:schemeClr val="tx1"/>
                </a:solidFill>
              </a:rPr>
              <a:t>Improved technologies </a:t>
            </a:r>
          </a:p>
          <a:p>
            <a:pPr>
              <a:spcAft>
                <a:spcPts val="1350"/>
              </a:spcAft>
            </a:pPr>
            <a:r>
              <a:rPr lang="en-US" i="1" dirty="0">
                <a:solidFill>
                  <a:schemeClr val="tx1"/>
                </a:solidFill>
              </a:rPr>
              <a:t>Optimized detector design</a:t>
            </a:r>
          </a:p>
          <a:p>
            <a:pPr>
              <a:spcAft>
                <a:spcPts val="1350"/>
              </a:spcAft>
            </a:pPr>
            <a:r>
              <a:rPr lang="en-US" i="1" dirty="0">
                <a:solidFill>
                  <a:schemeClr val="tx1"/>
                </a:solidFill>
              </a:rPr>
              <a:t>New sensors (e.g. </a:t>
            </a:r>
            <a:r>
              <a:rPr lang="en-US" i="1" dirty="0" err="1">
                <a:solidFill>
                  <a:schemeClr val="tx1"/>
                </a:solidFill>
              </a:rPr>
              <a:t>SiPMs</a:t>
            </a:r>
            <a:r>
              <a:rPr lang="en-US" i="1" dirty="0">
                <a:solidFill>
                  <a:schemeClr val="tx1"/>
                </a:solidFill>
              </a:rPr>
              <a:t>)</a:t>
            </a:r>
          </a:p>
          <a:p>
            <a:pPr>
              <a:spcAft>
                <a:spcPts val="1350"/>
              </a:spcAft>
            </a:pPr>
            <a:r>
              <a:rPr lang="en-US" i="1" dirty="0">
                <a:solidFill>
                  <a:schemeClr val="tx1"/>
                </a:solidFill>
              </a:rPr>
              <a:t>New Veto design</a:t>
            </a:r>
          </a:p>
          <a:p>
            <a:pPr>
              <a:spcAft>
                <a:spcPts val="1350"/>
              </a:spcAft>
            </a:pPr>
            <a:r>
              <a:rPr lang="en-US" i="1" dirty="0">
                <a:solidFill>
                  <a:schemeClr val="tx1"/>
                </a:solidFill>
              </a:rPr>
              <a:t>Better techniques able to filter a weak signal out of background and noise</a:t>
            </a:r>
          </a:p>
          <a:p>
            <a:r>
              <a:rPr lang="en-US" i="1" dirty="0">
                <a:solidFill>
                  <a:schemeClr val="tx1"/>
                </a:solidFill>
              </a:rPr>
              <a:t>Data mining, machine learning….</a:t>
            </a:r>
            <a:r>
              <a:rPr lang="en-US" i="1" dirty="0" err="1">
                <a:solidFill>
                  <a:schemeClr val="tx1"/>
                </a:solidFill>
              </a:rPr>
              <a:t>etc</a:t>
            </a:r>
            <a:endParaRPr lang="en-US" i="1" dirty="0">
              <a:solidFill>
                <a:schemeClr val="tx1"/>
              </a:solidFill>
            </a:endParaRPr>
          </a:p>
          <a:p>
            <a:pPr marL="0" indent="0">
              <a:buNone/>
            </a:pPr>
            <a:endParaRPr lang="en-US" dirty="0"/>
          </a:p>
        </p:txBody>
      </p:sp>
      <p:sp>
        <p:nvSpPr>
          <p:cNvPr id="9" name="Text Box 4">
            <a:extLst>
              <a:ext uri="{FF2B5EF4-FFF2-40B4-BE49-F238E27FC236}">
                <a16:creationId xmlns:a16="http://schemas.microsoft.com/office/drawing/2014/main" id="{057CFF1E-86E9-47FC-B3E0-2D2AA153F6D9}"/>
              </a:ext>
            </a:extLst>
          </p:cNvPr>
          <p:cNvSpPr txBox="1">
            <a:spLocks noChangeArrowheads="1"/>
          </p:cNvSpPr>
          <p:nvPr/>
        </p:nvSpPr>
        <p:spPr bwMode="auto">
          <a:xfrm>
            <a:off x="1810570" y="-70425"/>
            <a:ext cx="59009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latin typeface="+mj-lt"/>
                <a:cs typeface="Arial" panose="020B0604020202020204" pitchFamily="34" charset="0"/>
              </a:rPr>
              <a:t>Progresses on many fronts…</a:t>
            </a:r>
          </a:p>
        </p:txBody>
      </p:sp>
      <p:graphicFrame>
        <p:nvGraphicFramePr>
          <p:cNvPr id="10" name="Object 11">
            <a:extLst>
              <a:ext uri="{FF2B5EF4-FFF2-40B4-BE49-F238E27FC236}">
                <a16:creationId xmlns:a16="http://schemas.microsoft.com/office/drawing/2014/main" id="{41D223C3-C9A1-44BA-98CA-B93F31F46D25}"/>
              </a:ext>
            </a:extLst>
          </p:cNvPr>
          <p:cNvGraphicFramePr>
            <a:graphicFrameLocks noChangeAspect="1"/>
          </p:cNvGraphicFramePr>
          <p:nvPr/>
        </p:nvGraphicFramePr>
        <p:xfrm>
          <a:off x="1385888" y="400050"/>
          <a:ext cx="85725" cy="161925"/>
        </p:xfrm>
        <a:graphic>
          <a:graphicData uri="http://schemas.openxmlformats.org/presentationml/2006/ole">
            <mc:AlternateContent xmlns:mc="http://schemas.openxmlformats.org/markup-compatibility/2006">
              <mc:Choice xmlns:v="urn:schemas-microsoft-com:vml" Requires="v">
                <p:oleObj spid="_x0000_s21700" name="Equation" r:id="rId3" imgW="114151" imgH="215619" progId="Equation.3">
                  <p:embed/>
                </p:oleObj>
              </mc:Choice>
              <mc:Fallback>
                <p:oleObj name="Equation" r:id="rId3" imgW="114151" imgH="215619" progId="Equation.3">
                  <p:embed/>
                  <p:pic>
                    <p:nvPicPr>
                      <p:cNvPr id="8" name="Object 11">
                        <a:extLst>
                          <a:ext uri="{FF2B5EF4-FFF2-40B4-BE49-F238E27FC236}">
                            <a16:creationId xmlns:a16="http://schemas.microsoft.com/office/drawing/2014/main" id="{1DE00A50-597A-463C-970A-152AC2D09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88" y="400050"/>
                        <a:ext cx="85725"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5">
            <a:extLst>
              <a:ext uri="{FF2B5EF4-FFF2-40B4-BE49-F238E27FC236}">
                <a16:creationId xmlns:a16="http://schemas.microsoft.com/office/drawing/2014/main" id="{DA1F5AA9-5807-4BD0-9EE9-6E939591A77F}"/>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sp>
        <p:nvSpPr>
          <p:cNvPr id="12" name="Marcador de número de diapositiva 11">
            <a:extLst>
              <a:ext uri="{FF2B5EF4-FFF2-40B4-BE49-F238E27FC236}">
                <a16:creationId xmlns:a16="http://schemas.microsoft.com/office/drawing/2014/main" id="{7A67CF65-1A41-44C7-97A2-9588AAA722EE}"/>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13</a:t>
            </a:fld>
            <a:endParaRPr lang="es-ES" dirty="0"/>
          </a:p>
        </p:txBody>
      </p:sp>
    </p:spTree>
    <p:extLst>
      <p:ext uri="{BB962C8B-B14F-4D97-AF65-F5344CB8AC3E}">
        <p14:creationId xmlns:p14="http://schemas.microsoft.com/office/powerpoint/2010/main" val="230426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0077">
            <a:off x="4640923" y="1644644"/>
            <a:ext cx="2364581"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rot="1961355">
            <a:off x="4625223" y="1951948"/>
            <a:ext cx="2912977" cy="392415"/>
          </a:xfrm>
          <a:prstGeom prst="rect">
            <a:avLst/>
          </a:prstGeom>
          <a:noFill/>
        </p:spPr>
        <p:txBody>
          <a:bodyPr wrap="none" rtlCol="0">
            <a:spAutoFit/>
          </a:bodyPr>
          <a:lstStyle/>
          <a:p>
            <a:r>
              <a:rPr lang="en-US" sz="1950" dirty="0">
                <a:solidFill>
                  <a:srgbClr val="FF0000"/>
                </a:solidFill>
              </a:rPr>
              <a:t>Reduce the background </a:t>
            </a:r>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226813"/>
            <a:ext cx="3240360" cy="1351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444" y="4574041"/>
            <a:ext cx="3301556" cy="21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0042" y="3111811"/>
            <a:ext cx="2646294" cy="187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rot="19681553">
            <a:off x="1681493" y="1868641"/>
            <a:ext cx="2951449" cy="692497"/>
          </a:xfrm>
          <a:prstGeom prst="rect">
            <a:avLst/>
          </a:prstGeom>
          <a:noFill/>
        </p:spPr>
        <p:txBody>
          <a:bodyPr wrap="none" rtlCol="0">
            <a:spAutoFit/>
          </a:bodyPr>
          <a:lstStyle/>
          <a:p>
            <a:r>
              <a:rPr lang="en-US" sz="1950" dirty="0">
                <a:solidFill>
                  <a:srgbClr val="FF0000"/>
                </a:solidFill>
              </a:rPr>
              <a:t>Increase the active mass</a:t>
            </a:r>
          </a:p>
          <a:p>
            <a:endParaRPr lang="en-US" sz="1950" dirty="0">
              <a:latin typeface="Arial" panose="020B0604020202020204" pitchFamily="34" charset="0"/>
              <a:cs typeface="Arial" panose="020B0604020202020204" pitchFamily="34" charset="0"/>
            </a:endParaRPr>
          </a:p>
        </p:txBody>
      </p:sp>
      <p:cxnSp>
        <p:nvCxnSpPr>
          <p:cNvPr id="8" name="7 Conector recto de flecha"/>
          <p:cNvCxnSpPr/>
          <p:nvPr/>
        </p:nvCxnSpPr>
        <p:spPr>
          <a:xfrm flipV="1">
            <a:off x="2201112" y="1707455"/>
            <a:ext cx="1998222" cy="124213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2486318" y="2800173"/>
            <a:ext cx="36252" cy="56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3242402" y="2314120"/>
            <a:ext cx="36252" cy="56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3998486" y="1857197"/>
            <a:ext cx="36252" cy="56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rot="19719004">
            <a:off x="2402721" y="2791113"/>
            <a:ext cx="38504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10</a:t>
            </a:r>
            <a:r>
              <a:rPr lang="en-US" sz="1050" baseline="30000" dirty="0">
                <a:latin typeface="Arial" panose="020B0604020202020204" pitchFamily="34" charset="0"/>
                <a:cs typeface="Arial" panose="020B0604020202020204" pitchFamily="34" charset="0"/>
              </a:rPr>
              <a:t>1</a:t>
            </a:r>
            <a:endParaRPr lang="en-US" sz="1050" dirty="0">
              <a:latin typeface="Arial" panose="020B0604020202020204" pitchFamily="34" charset="0"/>
              <a:cs typeface="Arial" panose="020B0604020202020204" pitchFamily="34" charset="0"/>
            </a:endParaRPr>
          </a:p>
        </p:txBody>
      </p:sp>
      <p:sp>
        <p:nvSpPr>
          <p:cNvPr id="25" name="24 CuadroTexto"/>
          <p:cNvSpPr txBox="1"/>
          <p:nvPr/>
        </p:nvSpPr>
        <p:spPr>
          <a:xfrm rot="19719004">
            <a:off x="3144538" y="2301679"/>
            <a:ext cx="38504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10</a:t>
            </a:r>
            <a:r>
              <a:rPr lang="en-US" sz="1050" baseline="30000" dirty="0">
                <a:latin typeface="Arial" panose="020B0604020202020204" pitchFamily="34" charset="0"/>
                <a:cs typeface="Arial" panose="020B0604020202020204" pitchFamily="34" charset="0"/>
              </a:rPr>
              <a:t>2</a:t>
            </a:r>
            <a:endParaRPr lang="en-US" sz="1050" dirty="0">
              <a:latin typeface="Arial" panose="020B0604020202020204" pitchFamily="34" charset="0"/>
              <a:cs typeface="Arial" panose="020B0604020202020204" pitchFamily="34" charset="0"/>
            </a:endParaRPr>
          </a:p>
        </p:txBody>
      </p:sp>
      <p:sp>
        <p:nvSpPr>
          <p:cNvPr id="26" name="25 CuadroTexto"/>
          <p:cNvSpPr txBox="1"/>
          <p:nvPr/>
        </p:nvSpPr>
        <p:spPr>
          <a:xfrm rot="19719004">
            <a:off x="3889458" y="1859836"/>
            <a:ext cx="38504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10</a:t>
            </a:r>
            <a:r>
              <a:rPr lang="en-US" sz="1050" baseline="30000" dirty="0">
                <a:latin typeface="Arial" panose="020B0604020202020204" pitchFamily="34" charset="0"/>
                <a:cs typeface="Arial" panose="020B0604020202020204" pitchFamily="34" charset="0"/>
              </a:rPr>
              <a:t>3</a:t>
            </a:r>
            <a:endParaRPr lang="en-US" sz="1050" dirty="0">
              <a:latin typeface="Arial" panose="020B0604020202020204" pitchFamily="34" charset="0"/>
              <a:cs typeface="Arial" panose="020B0604020202020204" pitchFamily="34" charset="0"/>
            </a:endParaRPr>
          </a:p>
        </p:txBody>
      </p:sp>
      <p:sp>
        <p:nvSpPr>
          <p:cNvPr id="46" name="45 CuadroTexto"/>
          <p:cNvSpPr txBox="1"/>
          <p:nvPr/>
        </p:nvSpPr>
        <p:spPr>
          <a:xfrm rot="2028171">
            <a:off x="4679628" y="1829362"/>
            <a:ext cx="4154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10</a:t>
            </a:r>
            <a:r>
              <a:rPr lang="en-US" sz="1050" baseline="30000" dirty="0">
                <a:latin typeface="Arial" panose="020B0604020202020204" pitchFamily="34" charset="0"/>
                <a:cs typeface="Arial" panose="020B0604020202020204" pitchFamily="34" charset="0"/>
              </a:rPr>
              <a:t>-1</a:t>
            </a:r>
          </a:p>
        </p:txBody>
      </p:sp>
      <p:sp>
        <p:nvSpPr>
          <p:cNvPr id="52" name="51 CuadroTexto"/>
          <p:cNvSpPr txBox="1"/>
          <p:nvPr/>
        </p:nvSpPr>
        <p:spPr>
          <a:xfrm rot="2000994">
            <a:off x="5445799" y="2284485"/>
            <a:ext cx="4154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10</a:t>
            </a:r>
            <a:r>
              <a:rPr lang="en-US" sz="1050" baseline="30000" dirty="0">
                <a:latin typeface="Arial" panose="020B0604020202020204" pitchFamily="34" charset="0"/>
                <a:cs typeface="Arial" panose="020B0604020202020204" pitchFamily="34" charset="0"/>
              </a:rPr>
              <a:t>-2</a:t>
            </a:r>
          </a:p>
        </p:txBody>
      </p:sp>
      <p:sp>
        <p:nvSpPr>
          <p:cNvPr id="53" name="52 CuadroTexto"/>
          <p:cNvSpPr txBox="1"/>
          <p:nvPr/>
        </p:nvSpPr>
        <p:spPr>
          <a:xfrm rot="2000994">
            <a:off x="6174528" y="2775375"/>
            <a:ext cx="415498"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10</a:t>
            </a:r>
            <a:r>
              <a:rPr lang="en-US" sz="1050" baseline="30000" dirty="0">
                <a:latin typeface="Arial" panose="020B0604020202020204" pitchFamily="34" charset="0"/>
                <a:cs typeface="Arial" panose="020B0604020202020204" pitchFamily="34" charset="0"/>
              </a:rPr>
              <a:t>-3</a:t>
            </a:r>
          </a:p>
        </p:txBody>
      </p:sp>
      <p:sp>
        <p:nvSpPr>
          <p:cNvPr id="24" name="Text Box 4">
            <a:extLst>
              <a:ext uri="{FF2B5EF4-FFF2-40B4-BE49-F238E27FC236}">
                <a16:creationId xmlns:a16="http://schemas.microsoft.com/office/drawing/2014/main" id="{46236F81-0EA5-49D5-A2F2-929DBBAA2587}"/>
              </a:ext>
            </a:extLst>
          </p:cNvPr>
          <p:cNvSpPr txBox="1">
            <a:spLocks noChangeArrowheads="1"/>
          </p:cNvSpPr>
          <p:nvPr/>
        </p:nvSpPr>
        <p:spPr bwMode="auto">
          <a:xfrm>
            <a:off x="1337781" y="-70425"/>
            <a:ext cx="64684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latin typeface="+mj-lt"/>
                <a:cs typeface="Arial" panose="020B0604020202020204" pitchFamily="34" charset="0"/>
              </a:rPr>
              <a:t>Basics of the rare events search</a:t>
            </a:r>
          </a:p>
        </p:txBody>
      </p:sp>
      <p:sp>
        <p:nvSpPr>
          <p:cNvPr id="27" name="Rectangle 5">
            <a:extLst>
              <a:ext uri="{FF2B5EF4-FFF2-40B4-BE49-F238E27FC236}">
                <a16:creationId xmlns:a16="http://schemas.microsoft.com/office/drawing/2014/main" id="{52692096-7EEF-4186-A26E-1F6F1F3BC589}"/>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sp>
        <p:nvSpPr>
          <p:cNvPr id="7" name="CuadroTexto 6">
            <a:extLst>
              <a:ext uri="{FF2B5EF4-FFF2-40B4-BE49-F238E27FC236}">
                <a16:creationId xmlns:a16="http://schemas.microsoft.com/office/drawing/2014/main" id="{2F43DD05-1F8A-4F39-9B72-8872308584B4}"/>
              </a:ext>
            </a:extLst>
          </p:cNvPr>
          <p:cNvSpPr txBox="1"/>
          <p:nvPr/>
        </p:nvSpPr>
        <p:spPr>
          <a:xfrm>
            <a:off x="160268" y="912333"/>
            <a:ext cx="3459601" cy="707886"/>
          </a:xfrm>
          <a:prstGeom prst="rect">
            <a:avLst/>
          </a:prstGeom>
          <a:noFill/>
        </p:spPr>
        <p:txBody>
          <a:bodyPr wrap="none" rtlCol="0">
            <a:spAutoFit/>
          </a:bodyPr>
          <a:lstStyle/>
          <a:p>
            <a:r>
              <a:rPr lang="en-US" sz="2000" dirty="0"/>
              <a:t>Two fundamental concepts : </a:t>
            </a:r>
          </a:p>
          <a:p>
            <a:pPr algn="l"/>
            <a:endParaRPr lang="en-US" sz="2000" dirty="0">
              <a:latin typeface="Times New Roman" panose="02020603050405020304" pitchFamily="18" charset="0"/>
              <a:cs typeface="Times New Roman" panose="02020603050405020304" pitchFamily="18" charset="0"/>
            </a:endParaRPr>
          </a:p>
        </p:txBody>
      </p:sp>
      <p:sp>
        <p:nvSpPr>
          <p:cNvPr id="28" name="Marcador de número de diapositiva 11">
            <a:extLst>
              <a:ext uri="{FF2B5EF4-FFF2-40B4-BE49-F238E27FC236}">
                <a16:creationId xmlns:a16="http://schemas.microsoft.com/office/drawing/2014/main" id="{3D3B24B1-BEF1-4458-A0F8-7239CFF3160C}"/>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14</a:t>
            </a:fld>
            <a:endParaRPr lang="es-ES" dirty="0"/>
          </a:p>
        </p:txBody>
      </p:sp>
    </p:spTree>
    <p:extLst>
      <p:ext uri="{BB962C8B-B14F-4D97-AF65-F5344CB8AC3E}">
        <p14:creationId xmlns:p14="http://schemas.microsoft.com/office/powerpoint/2010/main" val="3218798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175392D-159F-445F-A10A-D7AF5A499DA2}"/>
              </a:ext>
            </a:extLst>
          </p:cNvPr>
          <p:cNvPicPr>
            <a:picLocks noChangeAspect="1"/>
          </p:cNvPicPr>
          <p:nvPr/>
        </p:nvPicPr>
        <p:blipFill rotWithShape="1">
          <a:blip r:embed="rId2"/>
          <a:srcRect b="5013"/>
          <a:stretch/>
        </p:blipFill>
        <p:spPr>
          <a:xfrm>
            <a:off x="354370" y="652477"/>
            <a:ext cx="8118088" cy="3838546"/>
          </a:xfrm>
          <a:prstGeom prst="rect">
            <a:avLst/>
          </a:prstGeom>
        </p:spPr>
      </p:pic>
      <p:sp>
        <p:nvSpPr>
          <p:cNvPr id="6" name="Marcador de número de diapositiva 11">
            <a:extLst>
              <a:ext uri="{FF2B5EF4-FFF2-40B4-BE49-F238E27FC236}">
                <a16:creationId xmlns:a16="http://schemas.microsoft.com/office/drawing/2014/main" id="{9313FD0B-9EC7-4CE0-BF46-20D2CDC7AA0A}"/>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15</a:t>
            </a:fld>
            <a:endParaRPr lang="es-ES" dirty="0"/>
          </a:p>
        </p:txBody>
      </p:sp>
    </p:spTree>
    <p:extLst>
      <p:ext uri="{BB962C8B-B14F-4D97-AF65-F5344CB8AC3E}">
        <p14:creationId xmlns:p14="http://schemas.microsoft.com/office/powerpoint/2010/main" val="3409250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19">
            <a:extLst>
              <a:ext uri="{FF2B5EF4-FFF2-40B4-BE49-F238E27FC236}">
                <a16:creationId xmlns:a16="http://schemas.microsoft.com/office/drawing/2014/main" id="{4DF67415-09C8-44DD-8151-01191700BFE4}"/>
              </a:ext>
            </a:extLst>
          </p:cNvPr>
          <p:cNvSpPr txBox="1">
            <a:spLocks noChangeArrowheads="1"/>
          </p:cNvSpPr>
          <p:nvPr/>
        </p:nvSpPr>
        <p:spPr bwMode="auto">
          <a:xfrm>
            <a:off x="71745" y="2155954"/>
            <a:ext cx="4359758"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7800" indent="-177800" eaLnBrk="1" hangingPunct="1">
              <a:spcBef>
                <a:spcPct val="0"/>
              </a:spcBef>
              <a:spcAft>
                <a:spcPts val="1200"/>
              </a:spcAft>
              <a:buClrTx/>
            </a:pPr>
            <a:r>
              <a:rPr lang="en-US" altLang="en-US" sz="1350" i="1" dirty="0">
                <a:latin typeface="+mj-lt"/>
                <a:cs typeface="Arial" panose="020B0604020202020204" pitchFamily="34" charset="0"/>
                <a:sym typeface="Symbol" panose="05050102010706020507" pitchFamily="18" charset="2"/>
              </a:rPr>
              <a:t> </a:t>
            </a:r>
            <a:r>
              <a:rPr lang="en-US" altLang="en-US" sz="1350" i="1" dirty="0">
                <a:solidFill>
                  <a:srgbClr val="00B050"/>
                </a:solidFill>
                <a:latin typeface="+mj-lt"/>
                <a:cs typeface="Arial" panose="020B0604020202020204" pitchFamily="34" charset="0"/>
                <a:sym typeface="Symbol" panose="05050102010706020507" pitchFamily="18" charset="2"/>
              </a:rPr>
              <a:t>   : higher energy depositions but degraded surface  and (,n) reaction </a:t>
            </a:r>
          </a:p>
          <a:p>
            <a:pPr marL="177800" indent="-177800" eaLnBrk="1" hangingPunct="1">
              <a:spcBef>
                <a:spcPct val="0"/>
              </a:spcBef>
              <a:spcAft>
                <a:spcPts val="1200"/>
              </a:spcAft>
            </a:pPr>
            <a:r>
              <a:rPr lang="en-US" altLang="en-US" sz="1350" i="1" dirty="0">
                <a:solidFill>
                  <a:srgbClr val="00B050"/>
                </a:solidFill>
                <a:latin typeface="+mj-lt"/>
                <a:cs typeface="Arial" panose="020B0604020202020204" pitchFamily="34" charset="0"/>
                <a:sym typeface="Symbol" panose="05050102010706020507" pitchFamily="18" charset="2"/>
              </a:rPr>
              <a:t> </a:t>
            </a:r>
            <a:r>
              <a:rPr lang="en-US" altLang="en-US" sz="1350" i="1" dirty="0">
                <a:solidFill>
                  <a:srgbClr val="00B0F0"/>
                </a:solidFill>
                <a:latin typeface="+mj-lt"/>
                <a:cs typeface="Arial" panose="020B0604020202020204" pitchFamily="34" charset="0"/>
                <a:sym typeface="Symbol" panose="05050102010706020507" pitchFamily="18" charset="2"/>
              </a:rPr>
              <a:t>   : materials activation above/under –ground. Fast neutrons</a:t>
            </a:r>
          </a:p>
          <a:p>
            <a:pPr marL="177800" indent="-177800" eaLnBrk="1" hangingPunct="1">
              <a:spcBef>
                <a:spcPct val="0"/>
              </a:spcBef>
              <a:spcAft>
                <a:spcPts val="1200"/>
              </a:spcAft>
            </a:pPr>
            <a:r>
              <a:rPr lang="en-US" altLang="en-US" sz="1350" i="1" dirty="0">
                <a:solidFill>
                  <a:srgbClr val="0070C0"/>
                </a:solidFill>
                <a:latin typeface="+mj-lt"/>
                <a:cs typeface="Arial" panose="020B0604020202020204" pitchFamily="34" charset="0"/>
                <a:sym typeface="Symbol" panose="05050102010706020507" pitchFamily="18" charset="2"/>
              </a:rPr>
              <a:t>  : ER </a:t>
            </a:r>
          </a:p>
          <a:p>
            <a:pPr marL="177800" indent="-177800" eaLnBrk="1" hangingPunct="1">
              <a:spcBef>
                <a:spcPct val="0"/>
              </a:spcBef>
              <a:spcAft>
                <a:spcPts val="1200"/>
              </a:spcAft>
            </a:pPr>
            <a:r>
              <a:rPr lang="en-US" altLang="en-US" sz="1350" i="1" dirty="0">
                <a:solidFill>
                  <a:srgbClr val="0070C0"/>
                </a:solidFill>
                <a:latin typeface="+mj-lt"/>
                <a:cs typeface="Arial" panose="020B0604020202020204" pitchFamily="34" charset="0"/>
                <a:sym typeface="Symbol" panose="05050102010706020507" pitchFamily="18" charset="2"/>
              </a:rPr>
              <a:t>  : ER</a:t>
            </a:r>
          </a:p>
          <a:p>
            <a:pPr marL="177800" indent="-177800" eaLnBrk="1" hangingPunct="1">
              <a:spcBef>
                <a:spcPct val="0"/>
              </a:spcBef>
              <a:spcAft>
                <a:spcPts val="1200"/>
              </a:spcAft>
              <a:buClrTx/>
            </a:pPr>
            <a:r>
              <a:rPr lang="en-US" altLang="en-US" sz="1350" i="1" dirty="0">
                <a:latin typeface="+mj-lt"/>
                <a:cs typeface="Arial" panose="020B0604020202020204" pitchFamily="34" charset="0"/>
                <a:sym typeface="Symbol" panose="05050102010706020507" pitchFamily="18" charset="2"/>
              </a:rPr>
              <a:t> </a:t>
            </a:r>
            <a:r>
              <a:rPr lang="en-US" altLang="en-US" sz="1350" i="1" dirty="0">
                <a:solidFill>
                  <a:srgbClr val="FF0000"/>
                </a:solidFill>
                <a:latin typeface="+mj-lt"/>
                <a:cs typeface="Arial" panose="020B0604020202020204" pitchFamily="34" charset="0"/>
                <a:sym typeface="Symbol" panose="05050102010706020507" pitchFamily="18" charset="2"/>
              </a:rPr>
              <a:t>n: NR in the ROE (Signal  potentially irreducible background</a:t>
            </a:r>
            <a:endParaRPr lang="en-US" altLang="en-US" sz="1350" i="1" dirty="0">
              <a:latin typeface="+mj-lt"/>
              <a:cs typeface="Arial" panose="020B0604020202020204" pitchFamily="34" charset="0"/>
              <a:sym typeface="Symbol" panose="05050102010706020507" pitchFamily="18" charset="2"/>
            </a:endParaRPr>
          </a:p>
        </p:txBody>
      </p:sp>
      <p:sp>
        <p:nvSpPr>
          <p:cNvPr id="16388" name="Text Box 4">
            <a:extLst>
              <a:ext uri="{FF2B5EF4-FFF2-40B4-BE49-F238E27FC236}">
                <a16:creationId xmlns:a16="http://schemas.microsoft.com/office/drawing/2014/main" id="{CE418472-205E-4D3D-B3D7-180FFBB65A8C}"/>
              </a:ext>
            </a:extLst>
          </p:cNvPr>
          <p:cNvSpPr txBox="1">
            <a:spLocks noChangeArrowheads="1"/>
          </p:cNvSpPr>
          <p:nvPr/>
        </p:nvSpPr>
        <p:spPr bwMode="auto">
          <a:xfrm>
            <a:off x="2243268" y="-20865"/>
            <a:ext cx="430117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dirty="0">
                <a:solidFill>
                  <a:srgbClr val="FF0000"/>
                </a:solidFill>
                <a:latin typeface="+mj-lt"/>
                <a:cs typeface="Arial" panose="020B0604020202020204" pitchFamily="34" charset="0"/>
              </a:rPr>
              <a:t>WIMP D.D - backgrounds</a:t>
            </a:r>
          </a:p>
        </p:txBody>
      </p:sp>
      <p:sp>
        <p:nvSpPr>
          <p:cNvPr id="16393" name="Rectangle 5">
            <a:extLst>
              <a:ext uri="{FF2B5EF4-FFF2-40B4-BE49-F238E27FC236}">
                <a16:creationId xmlns:a16="http://schemas.microsoft.com/office/drawing/2014/main" id="{4927E681-280E-4DCE-A034-80CFA6BD3196}"/>
              </a:ext>
            </a:extLst>
          </p:cNvPr>
          <p:cNvSpPr>
            <a:spLocks noChangeArrowheads="1"/>
          </p:cNvSpPr>
          <p:nvPr/>
        </p:nvSpPr>
        <p:spPr bwMode="auto">
          <a:xfrm>
            <a:off x="1295895" y="439203"/>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sp>
        <p:nvSpPr>
          <p:cNvPr id="2" name="CuadroTexto 1">
            <a:extLst>
              <a:ext uri="{FF2B5EF4-FFF2-40B4-BE49-F238E27FC236}">
                <a16:creationId xmlns:a16="http://schemas.microsoft.com/office/drawing/2014/main" id="{A60D981A-EA02-4470-A647-228BFDB47620}"/>
              </a:ext>
            </a:extLst>
          </p:cNvPr>
          <p:cNvSpPr txBox="1"/>
          <p:nvPr/>
        </p:nvSpPr>
        <p:spPr>
          <a:xfrm>
            <a:off x="4274230" y="1867362"/>
            <a:ext cx="4654179" cy="2508379"/>
          </a:xfrm>
          <a:prstGeom prst="rect">
            <a:avLst/>
          </a:prstGeom>
          <a:noFill/>
        </p:spPr>
        <p:txBody>
          <a:bodyPr wrap="square" rtlCol="0">
            <a:spAutoFit/>
          </a:bodyPr>
          <a:lstStyle/>
          <a:p>
            <a:pPr>
              <a:spcAft>
                <a:spcPts val="600"/>
              </a:spcAft>
            </a:pPr>
            <a:r>
              <a:rPr lang="en-US" dirty="0">
                <a:latin typeface="+mj-lt"/>
                <a:cs typeface="Times New Roman" panose="02020603050405020304" pitchFamily="18" charset="0"/>
              </a:rPr>
              <a:t>Mitigation strategies:</a:t>
            </a:r>
          </a:p>
          <a:p>
            <a:pPr marL="285750" indent="-285750">
              <a:spcAft>
                <a:spcPts val="1200"/>
              </a:spcAft>
              <a:buSzPct val="80000"/>
              <a:buFont typeface="Wingdings" panose="05000000000000000000" pitchFamily="2" charset="2"/>
              <a:buChar char="Ø"/>
            </a:pPr>
            <a:r>
              <a:rPr lang="en-US" dirty="0">
                <a:latin typeface="+mj-lt"/>
                <a:cs typeface="Times New Roman" panose="02020603050405020304" pitchFamily="18" charset="0"/>
              </a:rPr>
              <a:t>Surface treatment, Rn daughter (Pb-210-Po210) polishing, material radiopurity</a:t>
            </a:r>
            <a:endParaRPr lang="en-US" sz="800" dirty="0">
              <a:latin typeface="+mj-lt"/>
              <a:cs typeface="Times New Roman" panose="02020603050405020304" pitchFamily="18" charset="0"/>
            </a:endParaRPr>
          </a:p>
          <a:p>
            <a:pPr marL="285750" indent="-285750">
              <a:spcAft>
                <a:spcPts val="1800"/>
              </a:spcAft>
              <a:buSzPct val="80000"/>
              <a:buFont typeface="Wingdings" panose="05000000000000000000" pitchFamily="2" charset="2"/>
              <a:buChar char="Ø"/>
            </a:pPr>
            <a:r>
              <a:rPr lang="en-US" dirty="0">
                <a:latin typeface="+mj-lt"/>
                <a:cs typeface="Times New Roman" panose="02020603050405020304" pitchFamily="18" charset="0"/>
              </a:rPr>
              <a:t>Deep UG labs, active Muon Veto</a:t>
            </a:r>
          </a:p>
          <a:p>
            <a:pPr marL="285750" indent="-285750">
              <a:spcAft>
                <a:spcPts val="600"/>
              </a:spcAft>
              <a:buSzPct val="80000"/>
              <a:buFont typeface="Wingdings" panose="05000000000000000000" pitchFamily="2" charset="2"/>
              <a:buChar char="Ø"/>
            </a:pPr>
            <a:r>
              <a:rPr lang="en-US" dirty="0">
                <a:latin typeface="+mj-lt"/>
                <a:cs typeface="Times New Roman" panose="02020603050405020304" pitchFamily="18" charset="0"/>
              </a:rPr>
              <a:t>ER discrimination techniques, materials radiopurity</a:t>
            </a:r>
          </a:p>
          <a:p>
            <a:pPr marL="285750" indent="-285750">
              <a:spcAft>
                <a:spcPts val="1200"/>
              </a:spcAft>
              <a:buSzPct val="80000"/>
              <a:buFont typeface="Wingdings" panose="05000000000000000000" pitchFamily="2" charset="2"/>
              <a:buChar char="Ø"/>
            </a:pPr>
            <a:r>
              <a:rPr lang="en-US" dirty="0">
                <a:latin typeface="+mj-lt"/>
                <a:cs typeface="Times New Roman" panose="02020603050405020304" pitchFamily="18" charset="0"/>
              </a:rPr>
              <a:t>Shielding (</a:t>
            </a:r>
            <a:r>
              <a:rPr lang="en-US" dirty="0" err="1">
                <a:latin typeface="+mj-lt"/>
                <a:cs typeface="Times New Roman" panose="02020603050405020304" pitchFamily="18" charset="0"/>
              </a:rPr>
              <a:t>active+passive</a:t>
            </a:r>
            <a:r>
              <a:rPr lang="en-US" dirty="0">
                <a:latin typeface="+mj-lt"/>
                <a:cs typeface="Times New Roman" panose="02020603050405020304" pitchFamily="18" charset="0"/>
              </a:rPr>
              <a:t>), Fiducial volume, ER discrimination techniques, materials radiopurity</a:t>
            </a:r>
          </a:p>
          <a:p>
            <a:pPr marL="285750" indent="-285750">
              <a:spcAft>
                <a:spcPts val="600"/>
              </a:spcAft>
              <a:buSzPct val="80000"/>
              <a:buFont typeface="Wingdings" panose="05000000000000000000" pitchFamily="2" charset="2"/>
              <a:buChar char="Ø"/>
            </a:pPr>
            <a:r>
              <a:rPr lang="en-US" dirty="0">
                <a:latin typeface="+mj-lt"/>
                <a:cs typeface="Times New Roman" panose="02020603050405020304" pitchFamily="18" charset="0"/>
              </a:rPr>
              <a:t>Shielding (</a:t>
            </a:r>
            <a:r>
              <a:rPr lang="en-US" dirty="0" err="1">
                <a:latin typeface="+mj-lt"/>
                <a:cs typeface="Times New Roman" panose="02020603050405020304" pitchFamily="18" charset="0"/>
              </a:rPr>
              <a:t>active+passive</a:t>
            </a:r>
            <a:r>
              <a:rPr lang="en-US" dirty="0">
                <a:latin typeface="+mj-lt"/>
                <a:cs typeface="Times New Roman" panose="02020603050405020304" pitchFamily="18" charset="0"/>
              </a:rPr>
              <a:t>), materials radiopurity</a:t>
            </a:r>
          </a:p>
        </p:txBody>
      </p:sp>
      <p:sp>
        <p:nvSpPr>
          <p:cNvPr id="3" name="Cerrar llave 2">
            <a:extLst>
              <a:ext uri="{FF2B5EF4-FFF2-40B4-BE49-F238E27FC236}">
                <a16:creationId xmlns:a16="http://schemas.microsoft.com/office/drawing/2014/main" id="{8C04209D-F4BA-4AC5-AE69-9127DFB53DFF}"/>
              </a:ext>
            </a:extLst>
          </p:cNvPr>
          <p:cNvSpPr/>
          <p:nvPr/>
        </p:nvSpPr>
        <p:spPr>
          <a:xfrm>
            <a:off x="1070444" y="3328808"/>
            <a:ext cx="244006" cy="61225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5" name="CuadroTexto 4">
            <a:extLst>
              <a:ext uri="{FF2B5EF4-FFF2-40B4-BE49-F238E27FC236}">
                <a16:creationId xmlns:a16="http://schemas.microsoft.com/office/drawing/2014/main" id="{3CA70F92-321A-42EC-9270-9C04F0D04FC4}"/>
              </a:ext>
            </a:extLst>
          </p:cNvPr>
          <p:cNvSpPr txBox="1"/>
          <p:nvPr/>
        </p:nvSpPr>
        <p:spPr>
          <a:xfrm>
            <a:off x="1357598" y="3481044"/>
            <a:ext cx="2074607" cy="307777"/>
          </a:xfrm>
          <a:prstGeom prst="rect">
            <a:avLst/>
          </a:prstGeom>
          <a:noFill/>
        </p:spPr>
        <p:txBody>
          <a:bodyPr wrap="none" rtlCol="0">
            <a:spAutoFit/>
          </a:bodyPr>
          <a:lstStyle/>
          <a:p>
            <a:pPr algn="l"/>
            <a:r>
              <a:rPr lang="en-US" dirty="0">
                <a:latin typeface="+mj-lt"/>
                <a:cs typeface="Times New Roman" panose="02020603050405020304" pitchFamily="18" charset="0"/>
              </a:rPr>
              <a:t> &gt; 10</a:t>
            </a:r>
            <a:r>
              <a:rPr lang="en-US" baseline="30000" dirty="0">
                <a:latin typeface="+mj-lt"/>
                <a:cs typeface="Times New Roman" panose="02020603050405020304" pitchFamily="18" charset="0"/>
              </a:rPr>
              <a:t>10</a:t>
            </a:r>
            <a:r>
              <a:rPr lang="en-US" dirty="0">
                <a:latin typeface="+mj-lt"/>
                <a:cs typeface="Times New Roman" panose="02020603050405020304" pitchFamily="18" charset="0"/>
              </a:rPr>
              <a:t> times our signal </a:t>
            </a:r>
          </a:p>
        </p:txBody>
      </p:sp>
      <p:sp>
        <p:nvSpPr>
          <p:cNvPr id="4" name="CuadroTexto 3">
            <a:extLst>
              <a:ext uri="{FF2B5EF4-FFF2-40B4-BE49-F238E27FC236}">
                <a16:creationId xmlns:a16="http://schemas.microsoft.com/office/drawing/2014/main" id="{76A723CD-A210-4CEF-829A-18999EFA86A9}"/>
              </a:ext>
            </a:extLst>
          </p:cNvPr>
          <p:cNvSpPr txBox="1"/>
          <p:nvPr/>
        </p:nvSpPr>
        <p:spPr>
          <a:xfrm>
            <a:off x="16378" y="1858537"/>
            <a:ext cx="1279517" cy="307777"/>
          </a:xfrm>
          <a:prstGeom prst="rect">
            <a:avLst/>
          </a:prstGeom>
          <a:noFill/>
        </p:spPr>
        <p:txBody>
          <a:bodyPr wrap="none" rtlCol="0">
            <a:spAutoFit/>
          </a:bodyPr>
          <a:lstStyle/>
          <a:p>
            <a:pPr algn="l"/>
            <a:r>
              <a:rPr lang="en-US" dirty="0">
                <a:latin typeface="+mj-lt"/>
                <a:cs typeface="Times New Roman" panose="02020603050405020304" pitchFamily="18" charset="0"/>
              </a:rPr>
              <a:t>Backgrounds:</a:t>
            </a:r>
          </a:p>
        </p:txBody>
      </p:sp>
      <p:sp>
        <p:nvSpPr>
          <p:cNvPr id="10" name="Marcador de número de diapositiva 11">
            <a:extLst>
              <a:ext uri="{FF2B5EF4-FFF2-40B4-BE49-F238E27FC236}">
                <a16:creationId xmlns:a16="http://schemas.microsoft.com/office/drawing/2014/main" id="{6C3416E6-3594-4588-BF9D-D5F37C078D18}"/>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16</a:t>
            </a:fld>
            <a:endParaRPr lang="es-ES" dirty="0"/>
          </a:p>
        </p:txBody>
      </p:sp>
      <p:pic>
        <p:nvPicPr>
          <p:cNvPr id="11" name="Google Shape;228;p28">
            <a:extLst>
              <a:ext uri="{FF2B5EF4-FFF2-40B4-BE49-F238E27FC236}">
                <a16:creationId xmlns:a16="http://schemas.microsoft.com/office/drawing/2014/main" id="{C41ECD73-4F83-41DD-AC16-00ACB261B328}"/>
              </a:ext>
            </a:extLst>
          </p:cNvPr>
          <p:cNvPicPr preferRelativeResize="0"/>
          <p:nvPr/>
        </p:nvPicPr>
        <p:blipFill>
          <a:blip r:embed="rId2">
            <a:alphaModFix/>
          </a:blip>
          <a:stretch>
            <a:fillRect/>
          </a:stretch>
        </p:blipFill>
        <p:spPr>
          <a:xfrm>
            <a:off x="3181968" y="617666"/>
            <a:ext cx="1627925" cy="1021075"/>
          </a:xfrm>
          <a:prstGeom prst="rect">
            <a:avLst/>
          </a:prstGeom>
          <a:noFill/>
          <a:ln>
            <a:noFill/>
          </a:ln>
        </p:spPr>
      </p:pic>
    </p:spTree>
    <p:extLst>
      <p:ext uri="{BB962C8B-B14F-4D97-AF65-F5344CB8AC3E}">
        <p14:creationId xmlns:p14="http://schemas.microsoft.com/office/powerpoint/2010/main" val="482065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2"/>
          <p:cNvSpPr txBox="1">
            <a:spLocks noChangeArrowheads="1"/>
          </p:cNvSpPr>
          <p:nvPr/>
        </p:nvSpPr>
        <p:spPr bwMode="auto">
          <a:xfrm>
            <a:off x="3853918" y="495814"/>
            <a:ext cx="200025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en-US" sz="1800" b="1" u="sng" dirty="0">
                <a:latin typeface="+mj-lt"/>
                <a:cs typeface="Arial" panose="020B0604020202020204" pitchFamily="34" charset="0"/>
                <a:sym typeface="Symbol" pitchFamily="18" charset="2"/>
              </a:rPr>
              <a:t>NR-</a:t>
            </a:r>
            <a:r>
              <a:rPr lang="it-IT" altLang="en-US" sz="1800" b="1" u="sng" dirty="0">
                <a:latin typeface="+mj-lt"/>
                <a:cs typeface="Arial" panose="020B0604020202020204" pitchFamily="34" charset="0"/>
              </a:rPr>
              <a:t>like event</a:t>
            </a:r>
            <a:endParaRPr lang="el-GR" altLang="en-US" sz="1800" b="1" u="sng" dirty="0">
              <a:latin typeface="+mj-lt"/>
              <a:cs typeface="Arial" panose="020B0604020202020204" pitchFamily="34" charset="0"/>
            </a:endParaRPr>
          </a:p>
        </p:txBody>
      </p:sp>
      <p:sp>
        <p:nvSpPr>
          <p:cNvPr id="39940" name="Text Box 3"/>
          <p:cNvSpPr txBox="1">
            <a:spLocks noChangeArrowheads="1"/>
          </p:cNvSpPr>
          <p:nvPr/>
        </p:nvSpPr>
        <p:spPr bwMode="auto">
          <a:xfrm>
            <a:off x="861671" y="495814"/>
            <a:ext cx="20574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en-US" sz="1800" b="1" u="sng" dirty="0">
                <a:latin typeface="+mj-lt"/>
                <a:cs typeface="Arial" panose="020B0604020202020204" pitchFamily="34" charset="0"/>
              </a:rPr>
              <a:t>ER-like event</a:t>
            </a:r>
            <a:endParaRPr lang="el-GR" altLang="en-US" sz="1800" b="1" u="sng" dirty="0">
              <a:latin typeface="+mj-lt"/>
              <a:cs typeface="Arial" panose="020B0604020202020204" pitchFamily="34" charset="0"/>
            </a:endParaRPr>
          </a:p>
        </p:txBody>
      </p:sp>
      <p:sp>
        <p:nvSpPr>
          <p:cNvPr id="39941" name="Text Box 4"/>
          <p:cNvSpPr txBox="1">
            <a:spLocks noChangeArrowheads="1"/>
          </p:cNvSpPr>
          <p:nvPr/>
        </p:nvSpPr>
        <p:spPr bwMode="auto">
          <a:xfrm>
            <a:off x="1923943" y="2502906"/>
            <a:ext cx="399644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200" dirty="0">
                <a:latin typeface="+mj-lt"/>
                <a:cs typeface="Arial" panose="020B0604020202020204" pitchFamily="34" charset="0"/>
              </a:rPr>
              <a:t>Due to an enhancement of the recombination process</a:t>
            </a:r>
          </a:p>
        </p:txBody>
      </p:sp>
      <p:sp>
        <p:nvSpPr>
          <p:cNvPr id="39942" name="Text Box 8"/>
          <p:cNvSpPr txBox="1">
            <a:spLocks noChangeArrowheads="1"/>
          </p:cNvSpPr>
          <p:nvPr/>
        </p:nvSpPr>
        <p:spPr bwMode="auto">
          <a:xfrm>
            <a:off x="1143000" y="6779"/>
            <a:ext cx="6855988" cy="461665"/>
          </a:xfrm>
          <a:prstGeom prst="rect">
            <a:avLst/>
          </a:prstGeom>
          <a:noFill/>
          <a:ln>
            <a:noFill/>
          </a:ln>
          <a:effectLst/>
          <a:extLst>
            <a:ext uri="{909E8E84-426E-40DD-AFC4-6F175D3DCCD1}">
              <a14:hiddenFill xmlns:a14="http://schemas.microsoft.com/office/drawing/2010/main">
                <a:solidFill>
                  <a:schemeClr val="accent1">
                    <a:alpha val="30196"/>
                  </a:schemeClr>
                </a:solidFill>
              </a14:hiddenFill>
            </a:ext>
            <a:ext uri="{91240B29-F687-4F45-9708-019B960494DF}">
              <a14:hiddenLine xmlns:a14="http://schemas.microsoft.com/office/drawing/2010/main" w="25400">
                <a:solidFill>
                  <a:srgbClr val="2E686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en-US" sz="2400" dirty="0">
                <a:solidFill>
                  <a:srgbClr val="FF0000"/>
                </a:solidFill>
                <a:latin typeface="+mj-lt"/>
                <a:cs typeface="Arial" panose="020B0604020202020204" pitchFamily="34" charset="0"/>
              </a:rPr>
              <a:t>Event discrimination technique in </a:t>
            </a:r>
            <a:r>
              <a:rPr lang="en-GB" altLang="en-US" sz="2400" dirty="0" err="1">
                <a:solidFill>
                  <a:srgbClr val="FF0000"/>
                </a:solidFill>
                <a:latin typeface="+mj-lt"/>
                <a:cs typeface="Arial" panose="020B0604020202020204" pitchFamily="34" charset="0"/>
              </a:rPr>
              <a:t>Ar</a:t>
            </a:r>
            <a:endParaRPr lang="en-GB" altLang="en-US" sz="2400" dirty="0">
              <a:solidFill>
                <a:srgbClr val="FF0000"/>
              </a:solidFill>
              <a:latin typeface="+mj-lt"/>
              <a:cs typeface="Arial" panose="020B0604020202020204" pitchFamily="34" charset="0"/>
            </a:endParaRPr>
          </a:p>
        </p:txBody>
      </p:sp>
      <p:sp>
        <p:nvSpPr>
          <p:cNvPr id="39943" name="Rectangle 19"/>
          <p:cNvSpPr>
            <a:spLocks noChangeArrowheads="1"/>
          </p:cNvSpPr>
          <p:nvPr/>
        </p:nvSpPr>
        <p:spPr bwMode="auto">
          <a:xfrm>
            <a:off x="7486650" y="527447"/>
            <a:ext cx="228600" cy="57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en-US" sz="1275">
              <a:latin typeface="+mj-lt"/>
              <a:cs typeface="Arial" charset="0"/>
            </a:endParaRPr>
          </a:p>
        </p:txBody>
      </p:sp>
      <p:graphicFrame>
        <p:nvGraphicFramePr>
          <p:cNvPr id="39944" name="Object 26"/>
          <p:cNvGraphicFramePr>
            <a:graphicFrameLocks noChangeAspect="1"/>
          </p:cNvGraphicFramePr>
          <p:nvPr>
            <p:extLst>
              <p:ext uri="{D42A27DB-BD31-4B8C-83A1-F6EECF244321}">
                <p14:modId xmlns:p14="http://schemas.microsoft.com/office/powerpoint/2010/main" val="4146416076"/>
              </p:ext>
            </p:extLst>
          </p:nvPr>
        </p:nvGraphicFramePr>
        <p:xfrm>
          <a:off x="1143000" y="2320391"/>
          <a:ext cx="1100138" cy="639366"/>
        </p:xfrm>
        <a:graphic>
          <a:graphicData uri="http://schemas.openxmlformats.org/presentationml/2006/ole">
            <mc:AlternateContent xmlns:mc="http://schemas.openxmlformats.org/markup-compatibility/2006">
              <mc:Choice xmlns:v="urn:schemas-microsoft-com:vml" Requires="v">
                <p:oleObj spid="_x0000_s13608" name="Ecuación" r:id="rId4" imgW="850531" imgH="495085" progId="Equation.3">
                  <p:embed/>
                </p:oleObj>
              </mc:Choice>
              <mc:Fallback>
                <p:oleObj name="Ecuación" r:id="rId4" imgW="850531" imgH="495085" progId="Equation.3">
                  <p:embed/>
                  <p:pic>
                    <p:nvPicPr>
                      <p:cNvPr id="39944" name="Object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320391"/>
                        <a:ext cx="1100138" cy="63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9945"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72" y="3238494"/>
            <a:ext cx="2746772" cy="174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7"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0497" y="3252782"/>
            <a:ext cx="2728913" cy="172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9" name="Rectangle 5"/>
          <p:cNvSpPr>
            <a:spLocks noChangeArrowheads="1"/>
          </p:cNvSpPr>
          <p:nvPr/>
        </p:nvSpPr>
        <p:spPr bwMode="auto">
          <a:xfrm>
            <a:off x="1314450" y="42981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2" name="1 CuadroTexto"/>
          <p:cNvSpPr txBox="1"/>
          <p:nvPr/>
        </p:nvSpPr>
        <p:spPr>
          <a:xfrm>
            <a:off x="-66514" y="3807230"/>
            <a:ext cx="607859" cy="646331"/>
          </a:xfrm>
          <a:prstGeom prst="rect">
            <a:avLst/>
          </a:prstGeom>
          <a:noFill/>
        </p:spPr>
        <p:txBody>
          <a:bodyPr wrap="none" rtlCol="0">
            <a:spAutoFit/>
          </a:bodyPr>
          <a:lstStyle/>
          <a:p>
            <a:pPr algn="ctr"/>
            <a:r>
              <a:rPr lang="en-US" sz="1800" u="sng" dirty="0">
                <a:latin typeface="+mj-lt"/>
              </a:rPr>
              <a:t>S1 </a:t>
            </a:r>
          </a:p>
          <a:p>
            <a:pPr algn="ctr"/>
            <a:r>
              <a:rPr lang="en-US" sz="1800" u="sng" dirty="0">
                <a:latin typeface="+mj-lt"/>
              </a:rPr>
              <a:t>only</a:t>
            </a:r>
          </a:p>
        </p:txBody>
      </p:sp>
      <p:sp>
        <p:nvSpPr>
          <p:cNvPr id="18" name="Rectangle 12"/>
          <p:cNvSpPr>
            <a:spLocks noChangeArrowheads="1"/>
          </p:cNvSpPr>
          <p:nvPr/>
        </p:nvSpPr>
        <p:spPr bwMode="auto">
          <a:xfrm>
            <a:off x="1311570" y="3795969"/>
            <a:ext cx="1717963" cy="253916"/>
          </a:xfrm>
          <a:prstGeom prst="rect">
            <a:avLst/>
          </a:prstGeom>
          <a:solidFill>
            <a:schemeClr val="bg1"/>
          </a:solidFill>
          <a:ln w="9525">
            <a:noFill/>
            <a:miter lim="800000"/>
            <a:headEnd/>
            <a:tailEnd/>
          </a:ln>
        </p:spPr>
        <p:txBody>
          <a:bodyPr wrap="square">
            <a:spAutoFit/>
          </a:bodyPr>
          <a:lstStyle/>
          <a:p>
            <a:r>
              <a:rPr lang="en-US" altLang="es-ES" sz="1050" b="1" dirty="0">
                <a:solidFill>
                  <a:srgbClr val="CC0000"/>
                </a:solidFill>
                <a:latin typeface="+mj-lt"/>
              </a:rPr>
              <a:t>Slow component ≈ 70 %</a:t>
            </a:r>
          </a:p>
        </p:txBody>
      </p:sp>
      <p:sp>
        <p:nvSpPr>
          <p:cNvPr id="20" name="Rectangle 13"/>
          <p:cNvSpPr>
            <a:spLocks noChangeArrowheads="1"/>
          </p:cNvSpPr>
          <p:nvPr/>
        </p:nvSpPr>
        <p:spPr bwMode="auto">
          <a:xfrm>
            <a:off x="4118517" y="3807230"/>
            <a:ext cx="1713097" cy="253916"/>
          </a:xfrm>
          <a:prstGeom prst="rect">
            <a:avLst/>
          </a:prstGeom>
          <a:solidFill>
            <a:schemeClr val="bg1"/>
          </a:solidFill>
          <a:ln w="9525">
            <a:noFill/>
            <a:miter lim="800000"/>
            <a:headEnd/>
            <a:tailEnd/>
          </a:ln>
        </p:spPr>
        <p:txBody>
          <a:bodyPr wrap="square">
            <a:spAutoFit/>
          </a:bodyPr>
          <a:lstStyle/>
          <a:p>
            <a:r>
              <a:rPr lang="en-US" altLang="es-ES" sz="1050" b="1" dirty="0">
                <a:solidFill>
                  <a:srgbClr val="CC0000"/>
                </a:solidFill>
                <a:latin typeface="+mj-lt"/>
              </a:rPr>
              <a:t>Slow component ≈ 10 %</a:t>
            </a:r>
          </a:p>
        </p:txBody>
      </p:sp>
      <p:pic>
        <p:nvPicPr>
          <p:cNvPr id="19" name="Picture 3">
            <a:extLst>
              <a:ext uri="{FF2B5EF4-FFF2-40B4-BE49-F238E27FC236}">
                <a16:creationId xmlns:a16="http://schemas.microsoft.com/office/drawing/2014/main" id="{E1BBF1EE-FDB2-4ED6-9479-515D7AA0558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581"/>
          <a:stretch/>
        </p:blipFill>
        <p:spPr bwMode="auto">
          <a:xfrm>
            <a:off x="6276955" y="865146"/>
            <a:ext cx="2627602" cy="188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3 CuadroTexto">
            <a:extLst>
              <a:ext uri="{FF2B5EF4-FFF2-40B4-BE49-F238E27FC236}">
                <a16:creationId xmlns:a16="http://schemas.microsoft.com/office/drawing/2014/main" id="{80239E35-6F67-4D4A-97A9-C6E2245FB8FF}"/>
              </a:ext>
            </a:extLst>
          </p:cNvPr>
          <p:cNvSpPr txBox="1"/>
          <p:nvPr/>
        </p:nvSpPr>
        <p:spPr>
          <a:xfrm>
            <a:off x="6574880" y="699633"/>
            <a:ext cx="2787253" cy="276999"/>
          </a:xfrm>
          <a:prstGeom prst="rect">
            <a:avLst/>
          </a:prstGeom>
          <a:noFill/>
        </p:spPr>
        <p:txBody>
          <a:bodyPr wrap="square" rtlCol="0">
            <a:spAutoFit/>
          </a:bodyPr>
          <a:lstStyle/>
          <a:p>
            <a:r>
              <a:rPr lang="en-US" sz="1200" b="1" i="1" dirty="0">
                <a:latin typeface="+mj-lt"/>
                <a:cs typeface="Times New Roman" panose="02020603050405020304" pitchFamily="18" charset="0"/>
              </a:rPr>
              <a:t>ArDM @ LSC </a:t>
            </a:r>
            <a:r>
              <a:rPr lang="en-US" sz="1200" i="1" dirty="0">
                <a:latin typeface="+mj-lt"/>
                <a:cs typeface="Times New Roman" panose="02020603050405020304" pitchFamily="18" charset="0"/>
              </a:rPr>
              <a:t>JCAP 12 (2018) 011</a:t>
            </a:r>
          </a:p>
        </p:txBody>
      </p:sp>
      <p:sp>
        <p:nvSpPr>
          <p:cNvPr id="23" name="1 CuadroTexto">
            <a:extLst>
              <a:ext uri="{FF2B5EF4-FFF2-40B4-BE49-F238E27FC236}">
                <a16:creationId xmlns:a16="http://schemas.microsoft.com/office/drawing/2014/main" id="{88A2DC29-492D-4732-ACDA-39BB94C2DE18}"/>
              </a:ext>
            </a:extLst>
          </p:cNvPr>
          <p:cNvSpPr txBox="1"/>
          <p:nvPr/>
        </p:nvSpPr>
        <p:spPr>
          <a:xfrm>
            <a:off x="7239326" y="1051175"/>
            <a:ext cx="2121413" cy="276999"/>
          </a:xfrm>
          <a:prstGeom prst="rect">
            <a:avLst/>
          </a:prstGeom>
          <a:noFill/>
        </p:spPr>
        <p:txBody>
          <a:bodyPr wrap="square" rtlCol="0">
            <a:spAutoFit/>
          </a:bodyPr>
          <a:lstStyle/>
          <a:p>
            <a:r>
              <a:rPr lang="en-US" sz="1200" dirty="0">
                <a:latin typeface="+mj-lt"/>
              </a:rPr>
              <a:t>NR acceptance</a:t>
            </a:r>
          </a:p>
        </p:txBody>
      </p:sp>
      <p:pic>
        <p:nvPicPr>
          <p:cNvPr id="24" name="Picture 2">
            <a:extLst>
              <a:ext uri="{FF2B5EF4-FFF2-40B4-BE49-F238E27FC236}">
                <a16:creationId xmlns:a16="http://schemas.microsoft.com/office/drawing/2014/main" id="{416E24B1-7598-49A7-8DD1-8B46B38D4D08}"/>
              </a:ext>
            </a:extLst>
          </p:cNvPr>
          <p:cNvPicPr>
            <a:picLocks noChangeAspect="1" noChangeArrowheads="1"/>
          </p:cNvPicPr>
          <p:nvPr/>
        </p:nvPicPr>
        <p:blipFill rotWithShape="1">
          <a:blip r:embed="rId9"/>
          <a:srcRect l="8629" r="5728" b="6274"/>
          <a:stretch/>
        </p:blipFill>
        <p:spPr bwMode="auto">
          <a:xfrm>
            <a:off x="6394705" y="3395845"/>
            <a:ext cx="2566407" cy="1619250"/>
          </a:xfrm>
          <a:prstGeom prst="rect">
            <a:avLst/>
          </a:prstGeom>
          <a:noFill/>
          <a:ln w="9525">
            <a:noFill/>
            <a:miter lim="800000"/>
            <a:headEnd/>
            <a:tailEnd/>
          </a:ln>
        </p:spPr>
      </p:pic>
      <p:pic>
        <p:nvPicPr>
          <p:cNvPr id="22" name="Picture 24">
            <a:extLst>
              <a:ext uri="{FF2B5EF4-FFF2-40B4-BE49-F238E27FC236}">
                <a16:creationId xmlns:a16="http://schemas.microsoft.com/office/drawing/2014/main" id="{8A3BBAA5-0A07-4959-AFD1-93749823A3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188" y="785243"/>
            <a:ext cx="2736056"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6">
            <a:extLst>
              <a:ext uri="{FF2B5EF4-FFF2-40B4-BE49-F238E27FC236}">
                <a16:creationId xmlns:a16="http://schemas.microsoft.com/office/drawing/2014/main" id="{45DD8181-9028-45D5-9651-AE99743F5D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0973" y="785243"/>
            <a:ext cx="2787253"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16 CuadroTexto">
            <a:extLst>
              <a:ext uri="{FF2B5EF4-FFF2-40B4-BE49-F238E27FC236}">
                <a16:creationId xmlns:a16="http://schemas.microsoft.com/office/drawing/2014/main" id="{E18CE4B2-CED5-437C-91A8-016BA97323B7}"/>
              </a:ext>
            </a:extLst>
          </p:cNvPr>
          <p:cNvSpPr txBox="1"/>
          <p:nvPr/>
        </p:nvSpPr>
        <p:spPr>
          <a:xfrm>
            <a:off x="-28589" y="1515535"/>
            <a:ext cx="877163" cy="369332"/>
          </a:xfrm>
          <a:prstGeom prst="rect">
            <a:avLst/>
          </a:prstGeom>
          <a:noFill/>
        </p:spPr>
        <p:txBody>
          <a:bodyPr wrap="none" rtlCol="0">
            <a:spAutoFit/>
          </a:bodyPr>
          <a:lstStyle/>
          <a:p>
            <a:pPr algn="ctr"/>
            <a:r>
              <a:rPr lang="en-US" sz="1800" u="sng" dirty="0">
                <a:latin typeface="+mj-lt"/>
                <a:cs typeface="Arial" panose="020B0604020202020204" pitchFamily="34" charset="0"/>
              </a:rPr>
              <a:t>S1/S2 </a:t>
            </a:r>
          </a:p>
        </p:txBody>
      </p:sp>
      <p:sp>
        <p:nvSpPr>
          <p:cNvPr id="6" name="CuadroTexto 5">
            <a:extLst>
              <a:ext uri="{FF2B5EF4-FFF2-40B4-BE49-F238E27FC236}">
                <a16:creationId xmlns:a16="http://schemas.microsoft.com/office/drawing/2014/main" id="{4A6F0E24-9F57-47A0-91B7-89CD9A94812F}"/>
              </a:ext>
            </a:extLst>
          </p:cNvPr>
          <p:cNvSpPr txBox="1"/>
          <p:nvPr/>
        </p:nvSpPr>
        <p:spPr>
          <a:xfrm rot="16200000">
            <a:off x="5734072" y="3954365"/>
            <a:ext cx="1138453"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Log</a:t>
            </a:r>
            <a:r>
              <a:rPr lang="en-US" baseline="-25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(S2/S1)</a:t>
            </a:r>
          </a:p>
        </p:txBody>
      </p:sp>
      <p:sp>
        <p:nvSpPr>
          <p:cNvPr id="29" name="CuadroTexto 28">
            <a:extLst>
              <a:ext uri="{FF2B5EF4-FFF2-40B4-BE49-F238E27FC236}">
                <a16:creationId xmlns:a16="http://schemas.microsoft.com/office/drawing/2014/main" id="{2D298235-F19E-4276-8022-211BD8671059}"/>
              </a:ext>
            </a:extLst>
          </p:cNvPr>
          <p:cNvSpPr txBox="1"/>
          <p:nvPr/>
        </p:nvSpPr>
        <p:spPr>
          <a:xfrm>
            <a:off x="8558528" y="4900160"/>
            <a:ext cx="184731" cy="174407"/>
          </a:xfrm>
          <a:prstGeom prst="rect">
            <a:avLst/>
          </a:prstGeom>
          <a:solidFill>
            <a:schemeClr val="bg1"/>
          </a:solidFill>
        </p:spPr>
        <p:txBody>
          <a:bodyPr wrap="none" rtlCol="0">
            <a:spAutoFit/>
          </a:bodyPr>
          <a:lstStyle/>
          <a:p>
            <a:pPr algn="l"/>
            <a:endParaRPr lang="en-US" sz="800" baseline="-25000" dirty="0">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92AE7A4-465B-4E18-B9CE-C3C9BBBFC3CB}"/>
              </a:ext>
            </a:extLst>
          </p:cNvPr>
          <p:cNvSpPr txBox="1"/>
          <p:nvPr/>
        </p:nvSpPr>
        <p:spPr>
          <a:xfrm>
            <a:off x="8558528" y="4797568"/>
            <a:ext cx="338554" cy="276999"/>
          </a:xfrm>
          <a:prstGeom prst="rect">
            <a:avLst/>
          </a:prstGeom>
          <a:noFill/>
        </p:spPr>
        <p:txBody>
          <a:bodyPr wrap="none" rtlCol="0">
            <a:spAutoFit/>
          </a:bodyPr>
          <a:lstStyle/>
          <a:p>
            <a:pPr algn="l"/>
            <a:r>
              <a:rPr lang="en-US" sz="1200" dirty="0">
                <a:latin typeface="Times New Roman" panose="02020603050405020304" pitchFamily="18" charset="0"/>
                <a:cs typeface="Times New Roman" panose="02020603050405020304" pitchFamily="18" charset="0"/>
              </a:rPr>
              <a:t>f</a:t>
            </a:r>
            <a:r>
              <a:rPr lang="en-US" sz="1200" baseline="-25000" dirty="0">
                <a:latin typeface="Times New Roman" panose="02020603050405020304" pitchFamily="18" charset="0"/>
                <a:cs typeface="Times New Roman" panose="02020603050405020304" pitchFamily="18" charset="0"/>
              </a:rPr>
              <a:t>90</a:t>
            </a:r>
          </a:p>
        </p:txBody>
      </p:sp>
      <p:sp>
        <p:nvSpPr>
          <p:cNvPr id="30" name="Marcador de número de diapositiva 11">
            <a:extLst>
              <a:ext uri="{FF2B5EF4-FFF2-40B4-BE49-F238E27FC236}">
                <a16:creationId xmlns:a16="http://schemas.microsoft.com/office/drawing/2014/main" id="{FDA2CD8C-CAA1-4427-B5BC-3DF7085249DD}"/>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17</a:t>
            </a:fld>
            <a:endParaRPr lang="es-ES" dirty="0"/>
          </a:p>
        </p:txBody>
      </p:sp>
    </p:spTree>
    <p:extLst>
      <p:ext uri="{BB962C8B-B14F-4D97-AF65-F5344CB8AC3E}">
        <p14:creationId xmlns:p14="http://schemas.microsoft.com/office/powerpoint/2010/main" val="247787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a:extLst>
              <a:ext uri="{FF2B5EF4-FFF2-40B4-BE49-F238E27FC236}">
                <a16:creationId xmlns:a16="http://schemas.microsoft.com/office/drawing/2014/main" id="{CE418472-205E-4D3D-B3D7-180FFBB65A8C}"/>
              </a:ext>
            </a:extLst>
          </p:cNvPr>
          <p:cNvSpPr txBox="1">
            <a:spLocks noChangeArrowheads="1"/>
          </p:cNvSpPr>
          <p:nvPr/>
        </p:nvSpPr>
        <p:spPr bwMode="auto">
          <a:xfrm>
            <a:off x="2243268" y="-20865"/>
            <a:ext cx="430117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dirty="0">
                <a:solidFill>
                  <a:srgbClr val="FF0000"/>
                </a:solidFill>
                <a:latin typeface="+mj-lt"/>
                <a:cs typeface="Arial" panose="020B0604020202020204" pitchFamily="34" charset="0"/>
              </a:rPr>
              <a:t>WIMP D.D - backgrounds</a:t>
            </a:r>
          </a:p>
        </p:txBody>
      </p:sp>
      <p:sp>
        <p:nvSpPr>
          <p:cNvPr id="16393" name="Rectangle 5">
            <a:extLst>
              <a:ext uri="{FF2B5EF4-FFF2-40B4-BE49-F238E27FC236}">
                <a16:creationId xmlns:a16="http://schemas.microsoft.com/office/drawing/2014/main" id="{4927E681-280E-4DCE-A034-80CFA6BD3196}"/>
              </a:ext>
            </a:extLst>
          </p:cNvPr>
          <p:cNvSpPr>
            <a:spLocks noChangeArrowheads="1"/>
          </p:cNvSpPr>
          <p:nvPr/>
        </p:nvSpPr>
        <p:spPr bwMode="auto">
          <a:xfrm>
            <a:off x="1295895" y="439203"/>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sp>
        <p:nvSpPr>
          <p:cNvPr id="2" name="CuadroTexto 1">
            <a:extLst>
              <a:ext uri="{FF2B5EF4-FFF2-40B4-BE49-F238E27FC236}">
                <a16:creationId xmlns:a16="http://schemas.microsoft.com/office/drawing/2014/main" id="{A60D981A-EA02-4470-A647-228BFDB47620}"/>
              </a:ext>
            </a:extLst>
          </p:cNvPr>
          <p:cNvSpPr txBox="1"/>
          <p:nvPr/>
        </p:nvSpPr>
        <p:spPr>
          <a:xfrm>
            <a:off x="155714" y="1919401"/>
            <a:ext cx="4654179" cy="2508379"/>
          </a:xfrm>
          <a:prstGeom prst="rect">
            <a:avLst/>
          </a:prstGeom>
          <a:noFill/>
        </p:spPr>
        <p:txBody>
          <a:bodyPr wrap="square" rtlCol="0">
            <a:spAutoFit/>
          </a:bodyPr>
          <a:lstStyle/>
          <a:p>
            <a:pPr>
              <a:spcAft>
                <a:spcPts val="600"/>
              </a:spcAft>
            </a:pPr>
            <a:r>
              <a:rPr lang="en-US" dirty="0">
                <a:latin typeface="+mj-lt"/>
                <a:cs typeface="Times New Roman" panose="02020603050405020304" pitchFamily="18" charset="0"/>
              </a:rPr>
              <a:t>Mitigation strategies:</a:t>
            </a:r>
          </a:p>
          <a:p>
            <a:pPr marL="285750" indent="-285750">
              <a:spcAft>
                <a:spcPts val="1200"/>
              </a:spcAft>
              <a:buSzPct val="80000"/>
              <a:buFont typeface="Wingdings" panose="05000000000000000000" pitchFamily="2" charset="2"/>
              <a:buChar char="Ø"/>
            </a:pPr>
            <a:r>
              <a:rPr lang="en-US" dirty="0">
                <a:latin typeface="+mj-lt"/>
                <a:cs typeface="Times New Roman" panose="02020603050405020304" pitchFamily="18" charset="0"/>
              </a:rPr>
              <a:t>Surface treatment, Rn daughter (Pb-210-Po210) polishing</a:t>
            </a:r>
            <a:r>
              <a:rPr lang="en-US" dirty="0">
                <a:solidFill>
                  <a:srgbClr val="FF0000"/>
                </a:solidFill>
                <a:latin typeface="+mj-lt"/>
                <a:cs typeface="Times New Roman" panose="02020603050405020304" pitchFamily="18" charset="0"/>
              </a:rPr>
              <a:t>, </a:t>
            </a:r>
            <a:r>
              <a:rPr lang="en-US" b="1" dirty="0">
                <a:solidFill>
                  <a:srgbClr val="FF0000"/>
                </a:solidFill>
                <a:latin typeface="+mj-lt"/>
                <a:cs typeface="Times New Roman" panose="02020603050405020304" pitchFamily="18" charset="0"/>
              </a:rPr>
              <a:t>material radiopurity</a:t>
            </a:r>
            <a:endParaRPr lang="en-US" sz="800" b="1" dirty="0">
              <a:solidFill>
                <a:srgbClr val="FF0000"/>
              </a:solidFill>
              <a:latin typeface="+mj-lt"/>
              <a:cs typeface="Times New Roman" panose="02020603050405020304" pitchFamily="18" charset="0"/>
            </a:endParaRPr>
          </a:p>
          <a:p>
            <a:pPr marL="285750" indent="-285750">
              <a:spcAft>
                <a:spcPts val="1800"/>
              </a:spcAft>
              <a:buSzPct val="80000"/>
              <a:buFont typeface="Wingdings" panose="05000000000000000000" pitchFamily="2" charset="2"/>
              <a:buChar char="Ø"/>
            </a:pPr>
            <a:r>
              <a:rPr lang="en-US" dirty="0">
                <a:latin typeface="+mj-lt"/>
                <a:cs typeface="Times New Roman" panose="02020603050405020304" pitchFamily="18" charset="0"/>
              </a:rPr>
              <a:t>Deep UG labs, active Muon Veto</a:t>
            </a:r>
          </a:p>
          <a:p>
            <a:pPr marL="285750" indent="-285750">
              <a:spcAft>
                <a:spcPts val="600"/>
              </a:spcAft>
              <a:buSzPct val="80000"/>
              <a:buFont typeface="Wingdings" panose="05000000000000000000" pitchFamily="2" charset="2"/>
              <a:buChar char="Ø"/>
            </a:pPr>
            <a:r>
              <a:rPr lang="en-US" dirty="0">
                <a:latin typeface="+mj-lt"/>
                <a:cs typeface="Times New Roman" panose="02020603050405020304" pitchFamily="18" charset="0"/>
              </a:rPr>
              <a:t>ER discrimination techniques, </a:t>
            </a:r>
            <a:r>
              <a:rPr lang="en-US" b="1" dirty="0">
                <a:solidFill>
                  <a:srgbClr val="FF0000"/>
                </a:solidFill>
                <a:latin typeface="+mj-lt"/>
                <a:cs typeface="Times New Roman" panose="02020603050405020304" pitchFamily="18" charset="0"/>
              </a:rPr>
              <a:t>materials radiopurity</a:t>
            </a:r>
          </a:p>
          <a:p>
            <a:pPr marL="285750" indent="-285750">
              <a:spcAft>
                <a:spcPts val="1200"/>
              </a:spcAft>
              <a:buSzPct val="80000"/>
              <a:buFont typeface="Wingdings" panose="05000000000000000000" pitchFamily="2" charset="2"/>
              <a:buChar char="Ø"/>
            </a:pPr>
            <a:r>
              <a:rPr lang="en-US" dirty="0">
                <a:latin typeface="+mj-lt"/>
                <a:cs typeface="Times New Roman" panose="02020603050405020304" pitchFamily="18" charset="0"/>
              </a:rPr>
              <a:t>Shielding (</a:t>
            </a:r>
            <a:r>
              <a:rPr lang="en-US" dirty="0" err="1">
                <a:latin typeface="+mj-lt"/>
                <a:cs typeface="Times New Roman" panose="02020603050405020304" pitchFamily="18" charset="0"/>
              </a:rPr>
              <a:t>active+passive</a:t>
            </a:r>
            <a:r>
              <a:rPr lang="en-US" dirty="0">
                <a:latin typeface="+mj-lt"/>
                <a:cs typeface="Times New Roman" panose="02020603050405020304" pitchFamily="18" charset="0"/>
              </a:rPr>
              <a:t>), Fiducial volume, ER discrimination techniques, </a:t>
            </a:r>
            <a:r>
              <a:rPr lang="en-US" b="1" dirty="0">
                <a:solidFill>
                  <a:srgbClr val="FF0000"/>
                </a:solidFill>
                <a:latin typeface="+mj-lt"/>
                <a:cs typeface="Times New Roman" panose="02020603050405020304" pitchFamily="18" charset="0"/>
              </a:rPr>
              <a:t>materials radiopurity</a:t>
            </a:r>
          </a:p>
          <a:p>
            <a:pPr marL="285750" indent="-285750">
              <a:spcAft>
                <a:spcPts val="600"/>
              </a:spcAft>
              <a:buSzPct val="80000"/>
              <a:buFont typeface="Wingdings" panose="05000000000000000000" pitchFamily="2" charset="2"/>
              <a:buChar char="Ø"/>
            </a:pPr>
            <a:r>
              <a:rPr lang="en-US" dirty="0">
                <a:latin typeface="+mj-lt"/>
                <a:cs typeface="Times New Roman" panose="02020603050405020304" pitchFamily="18" charset="0"/>
              </a:rPr>
              <a:t>Shielding (</a:t>
            </a:r>
            <a:r>
              <a:rPr lang="en-US" dirty="0" err="1">
                <a:latin typeface="+mj-lt"/>
                <a:cs typeface="Times New Roman" panose="02020603050405020304" pitchFamily="18" charset="0"/>
              </a:rPr>
              <a:t>active+passive</a:t>
            </a:r>
            <a:r>
              <a:rPr lang="en-US" dirty="0">
                <a:latin typeface="+mj-lt"/>
                <a:cs typeface="Times New Roman" panose="02020603050405020304" pitchFamily="18" charset="0"/>
              </a:rPr>
              <a:t>), </a:t>
            </a:r>
            <a:r>
              <a:rPr lang="en-US" b="1" dirty="0">
                <a:solidFill>
                  <a:srgbClr val="FF0000"/>
                </a:solidFill>
                <a:latin typeface="+mj-lt"/>
                <a:cs typeface="Times New Roman" panose="02020603050405020304" pitchFamily="18" charset="0"/>
              </a:rPr>
              <a:t>materials radiopurity</a:t>
            </a:r>
          </a:p>
        </p:txBody>
      </p:sp>
      <p:sp>
        <p:nvSpPr>
          <p:cNvPr id="10" name="Marcador de número de diapositiva 11">
            <a:extLst>
              <a:ext uri="{FF2B5EF4-FFF2-40B4-BE49-F238E27FC236}">
                <a16:creationId xmlns:a16="http://schemas.microsoft.com/office/drawing/2014/main" id="{6C3416E6-3594-4588-BF9D-D5F37C078D18}"/>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18</a:t>
            </a:fld>
            <a:endParaRPr lang="es-ES" dirty="0"/>
          </a:p>
        </p:txBody>
      </p:sp>
      <p:pic>
        <p:nvPicPr>
          <p:cNvPr id="11" name="Google Shape;228;p28">
            <a:extLst>
              <a:ext uri="{FF2B5EF4-FFF2-40B4-BE49-F238E27FC236}">
                <a16:creationId xmlns:a16="http://schemas.microsoft.com/office/drawing/2014/main" id="{C41ECD73-4F83-41DD-AC16-00ACB261B328}"/>
              </a:ext>
            </a:extLst>
          </p:cNvPr>
          <p:cNvPicPr preferRelativeResize="0"/>
          <p:nvPr/>
        </p:nvPicPr>
        <p:blipFill>
          <a:blip r:embed="rId2">
            <a:alphaModFix/>
          </a:blip>
          <a:stretch>
            <a:fillRect/>
          </a:stretch>
        </p:blipFill>
        <p:spPr>
          <a:xfrm>
            <a:off x="3181968" y="617666"/>
            <a:ext cx="1627925" cy="1021075"/>
          </a:xfrm>
          <a:prstGeom prst="rect">
            <a:avLst/>
          </a:prstGeom>
          <a:noFill/>
          <a:ln>
            <a:noFill/>
          </a:ln>
        </p:spPr>
      </p:pic>
      <p:sp>
        <p:nvSpPr>
          <p:cNvPr id="6" name="Flecha: hacia abajo 5">
            <a:extLst>
              <a:ext uri="{FF2B5EF4-FFF2-40B4-BE49-F238E27FC236}">
                <a16:creationId xmlns:a16="http://schemas.microsoft.com/office/drawing/2014/main" id="{C03BC4A3-59B8-4088-944A-6A82889720C8}"/>
              </a:ext>
            </a:extLst>
          </p:cNvPr>
          <p:cNvSpPr/>
          <p:nvPr/>
        </p:nvSpPr>
        <p:spPr>
          <a:xfrm rot="16200000">
            <a:off x="5144430" y="3101959"/>
            <a:ext cx="587298" cy="602165"/>
          </a:xfrm>
          <a:prstGeom prst="downArrow">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CuadroTexto 6">
            <a:extLst>
              <a:ext uri="{FF2B5EF4-FFF2-40B4-BE49-F238E27FC236}">
                <a16:creationId xmlns:a16="http://schemas.microsoft.com/office/drawing/2014/main" id="{6F98500D-384F-43DE-8273-6C92A6B31261}"/>
              </a:ext>
            </a:extLst>
          </p:cNvPr>
          <p:cNvSpPr txBox="1"/>
          <p:nvPr/>
        </p:nvSpPr>
        <p:spPr>
          <a:xfrm>
            <a:off x="5969621" y="2488788"/>
            <a:ext cx="2789920" cy="1938992"/>
          </a:xfrm>
          <a:prstGeom prst="rect">
            <a:avLst/>
          </a:prstGeom>
          <a:noFill/>
        </p:spPr>
        <p:txBody>
          <a:bodyPr wrap="square" rtlCol="0">
            <a:spAutoFit/>
          </a:bodyPr>
          <a:lstStyle/>
          <a:p>
            <a:pPr algn="ctr"/>
            <a:r>
              <a:rPr lang="en-US" sz="2400" b="1" dirty="0">
                <a:latin typeface="+mn-lt"/>
                <a:cs typeface="Times New Roman" panose="02020603050405020304" pitchFamily="18" charset="0"/>
              </a:rPr>
              <a:t>Very low background techniques </a:t>
            </a:r>
          </a:p>
          <a:p>
            <a:pPr algn="ctr"/>
            <a:r>
              <a:rPr lang="en-US" sz="2400" b="1" dirty="0">
                <a:latin typeface="+mn-lt"/>
                <a:cs typeface="Times New Roman" panose="02020603050405020304" pitchFamily="18" charset="0"/>
              </a:rPr>
              <a:t>are </a:t>
            </a:r>
          </a:p>
          <a:p>
            <a:pPr algn="ctr"/>
            <a:r>
              <a:rPr lang="en-US" sz="2400" b="1" dirty="0">
                <a:latin typeface="+mn-lt"/>
                <a:cs typeface="Times New Roman" panose="02020603050405020304" pitchFamily="18" charset="0"/>
              </a:rPr>
              <a:t>mandatory!</a:t>
            </a:r>
          </a:p>
        </p:txBody>
      </p:sp>
    </p:spTree>
    <p:extLst>
      <p:ext uri="{BB962C8B-B14F-4D97-AF65-F5344CB8AC3E}">
        <p14:creationId xmlns:p14="http://schemas.microsoft.com/office/powerpoint/2010/main" val="3051398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1"/>
          <p:cNvPicPr preferRelativeResize="0"/>
          <p:nvPr/>
        </p:nvPicPr>
        <p:blipFill>
          <a:blip r:embed="rId3">
            <a:alphaModFix/>
          </a:blip>
          <a:stretch>
            <a:fillRect/>
          </a:stretch>
        </p:blipFill>
        <p:spPr>
          <a:xfrm>
            <a:off x="1856100" y="438425"/>
            <a:ext cx="5629800" cy="2759926"/>
          </a:xfrm>
          <a:prstGeom prst="rect">
            <a:avLst/>
          </a:prstGeom>
          <a:noFill/>
          <a:ln>
            <a:noFill/>
          </a:ln>
        </p:spPr>
      </p:pic>
      <p:sp>
        <p:nvSpPr>
          <p:cNvPr id="137" name="Google Shape;137;p21"/>
          <p:cNvSpPr txBox="1"/>
          <p:nvPr/>
        </p:nvSpPr>
        <p:spPr>
          <a:xfrm>
            <a:off x="352200" y="1344988"/>
            <a:ext cx="2076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a:solidFill>
                  <a:srgbClr val="FF0000"/>
                </a:solidFill>
                <a:latin typeface="Calibri"/>
                <a:ea typeface="Calibri"/>
                <a:cs typeface="Calibri"/>
                <a:sym typeface="Calibri"/>
              </a:rPr>
              <a:t>BREAKING OF THE SECULAR EQUILIBRIUM AT </a:t>
            </a:r>
            <a:r>
              <a:rPr lang="it" baseline="30000">
                <a:solidFill>
                  <a:srgbClr val="FF0000"/>
                </a:solidFill>
                <a:latin typeface="Calibri"/>
                <a:ea typeface="Calibri"/>
                <a:cs typeface="Calibri"/>
                <a:sym typeface="Calibri"/>
              </a:rPr>
              <a:t>226</a:t>
            </a:r>
            <a:r>
              <a:rPr lang="it">
                <a:solidFill>
                  <a:srgbClr val="FF0000"/>
                </a:solidFill>
                <a:latin typeface="Calibri"/>
                <a:ea typeface="Calibri"/>
                <a:cs typeface="Calibri"/>
                <a:sym typeface="Calibri"/>
              </a:rPr>
              <a:t>Ra</a:t>
            </a:r>
            <a:endParaRPr>
              <a:solidFill>
                <a:srgbClr val="FF0000"/>
              </a:solidFill>
              <a:latin typeface="Calibri"/>
              <a:ea typeface="Calibri"/>
              <a:cs typeface="Calibri"/>
              <a:sym typeface="Calibri"/>
            </a:endParaRPr>
          </a:p>
          <a:p>
            <a:pPr marL="0" lvl="0" indent="0" algn="l" rtl="0">
              <a:spcBef>
                <a:spcPts val="0"/>
              </a:spcBef>
              <a:spcAft>
                <a:spcPts val="0"/>
              </a:spcAft>
              <a:buNone/>
            </a:pPr>
            <a:endParaRPr sz="1800">
              <a:solidFill>
                <a:schemeClr val="dk2"/>
              </a:solidFill>
            </a:endParaRPr>
          </a:p>
        </p:txBody>
      </p:sp>
      <p:sp>
        <p:nvSpPr>
          <p:cNvPr id="138" name="Google Shape;138;p21"/>
          <p:cNvSpPr txBox="1"/>
          <p:nvPr/>
        </p:nvSpPr>
        <p:spPr>
          <a:xfrm>
            <a:off x="6452900" y="1525500"/>
            <a:ext cx="2164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b="1" dirty="0">
                <a:solidFill>
                  <a:srgbClr val="F1C232"/>
                </a:solidFill>
                <a:latin typeface="Calibri"/>
                <a:ea typeface="Calibri"/>
                <a:cs typeface="Calibri"/>
                <a:sym typeface="Calibri"/>
              </a:rPr>
              <a:t>SECOND BREAKING OF THE EQUILIBRIUM IN </a:t>
            </a:r>
            <a:r>
              <a:rPr lang="it" b="1" baseline="30000" dirty="0">
                <a:solidFill>
                  <a:srgbClr val="F1C232"/>
                </a:solidFill>
                <a:latin typeface="Calibri"/>
                <a:ea typeface="Calibri"/>
                <a:cs typeface="Calibri"/>
                <a:sym typeface="Calibri"/>
              </a:rPr>
              <a:t>210</a:t>
            </a:r>
            <a:r>
              <a:rPr lang="it" b="1" dirty="0">
                <a:solidFill>
                  <a:srgbClr val="F1C232"/>
                </a:solidFill>
                <a:latin typeface="Calibri"/>
                <a:ea typeface="Calibri"/>
                <a:cs typeface="Calibri"/>
                <a:sym typeface="Calibri"/>
              </a:rPr>
              <a:t>Pb</a:t>
            </a:r>
            <a:endParaRPr b="1" dirty="0">
              <a:solidFill>
                <a:srgbClr val="F1C232"/>
              </a:solidFill>
              <a:latin typeface="Calibri"/>
              <a:ea typeface="Calibri"/>
              <a:cs typeface="Calibri"/>
              <a:sym typeface="Calibri"/>
            </a:endParaRPr>
          </a:p>
        </p:txBody>
      </p:sp>
      <p:sp>
        <p:nvSpPr>
          <p:cNvPr id="139" name="Google Shape;139;p21"/>
          <p:cNvSpPr/>
          <p:nvPr/>
        </p:nvSpPr>
        <p:spPr>
          <a:xfrm>
            <a:off x="3982500" y="335300"/>
            <a:ext cx="912300" cy="31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21"/>
          <p:cNvSpPr/>
          <p:nvPr/>
        </p:nvSpPr>
        <p:spPr>
          <a:xfrm>
            <a:off x="1772700" y="2087900"/>
            <a:ext cx="912300" cy="31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21"/>
          <p:cNvSpPr/>
          <p:nvPr/>
        </p:nvSpPr>
        <p:spPr>
          <a:xfrm>
            <a:off x="6344700" y="2011700"/>
            <a:ext cx="1302300"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2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Equilibrium in the U-238 chain</a:t>
            </a:r>
            <a:endParaRPr b="1" u="sng"/>
          </a:p>
        </p:txBody>
      </p:sp>
      <p:sp>
        <p:nvSpPr>
          <p:cNvPr id="10" name="Marcador de número de diapositiva 11">
            <a:extLst>
              <a:ext uri="{FF2B5EF4-FFF2-40B4-BE49-F238E27FC236}">
                <a16:creationId xmlns:a16="http://schemas.microsoft.com/office/drawing/2014/main" id="{A850DEFD-5197-49BD-8DB4-CCD3AB7048B0}"/>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19</a:t>
            </a:fld>
            <a:endParaRPr lang="es-ES" dirty="0"/>
          </a:p>
        </p:txBody>
      </p:sp>
    </p:spTree>
    <p:extLst>
      <p:ext uri="{BB962C8B-B14F-4D97-AF65-F5344CB8AC3E}">
        <p14:creationId xmlns:p14="http://schemas.microsoft.com/office/powerpoint/2010/main" val="232278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B6A52B7-CF0E-4AED-83B4-AFB9B8AA137D}"/>
              </a:ext>
            </a:extLst>
          </p:cNvPr>
          <p:cNvSpPr>
            <a:spLocks noGrp="1"/>
          </p:cNvSpPr>
          <p:nvPr>
            <p:ph idx="1"/>
          </p:nvPr>
        </p:nvSpPr>
        <p:spPr>
          <a:xfrm>
            <a:off x="1575505" y="574625"/>
            <a:ext cx="5851207" cy="3416400"/>
          </a:xfrm>
        </p:spPr>
        <p:txBody>
          <a:bodyPr>
            <a:noAutofit/>
          </a:bodyPr>
          <a:lstStyle/>
          <a:p>
            <a:pPr>
              <a:lnSpc>
                <a:spcPct val="160000"/>
              </a:lnSpc>
            </a:pPr>
            <a:r>
              <a:rPr lang="en-US" dirty="0">
                <a:solidFill>
                  <a:schemeClr val="tx1"/>
                </a:solidFill>
                <a:latin typeface="Arial" panose="020B0604020202020204" pitchFamily="34" charset="0"/>
                <a:cs typeface="Arial" panose="020B0604020202020204" pitchFamily="34" charset="0"/>
              </a:rPr>
              <a:t>Dark matter direct detection : who, where, what?</a:t>
            </a:r>
          </a:p>
          <a:p>
            <a:pPr>
              <a:lnSpc>
                <a:spcPct val="160000"/>
              </a:lnSpc>
            </a:pPr>
            <a:r>
              <a:rPr lang="en-US" dirty="0">
                <a:solidFill>
                  <a:schemeClr val="tx1"/>
                </a:solidFill>
                <a:latin typeface="Arial" panose="020B0604020202020204" pitchFamily="34" charset="0"/>
                <a:cs typeface="Arial" panose="020B0604020202020204" pitchFamily="34" charset="0"/>
              </a:rPr>
              <a:t>Physics landscape</a:t>
            </a:r>
          </a:p>
          <a:p>
            <a:pPr lvl="1">
              <a:lnSpc>
                <a:spcPct val="160000"/>
              </a:lnSpc>
            </a:pPr>
            <a:r>
              <a:rPr lang="en-US" sz="1800" dirty="0">
                <a:solidFill>
                  <a:schemeClr val="tx1"/>
                </a:solidFill>
                <a:latin typeface="Arial" panose="020B0604020202020204" pitchFamily="34" charset="0"/>
                <a:cs typeface="Arial" panose="020B0604020202020204" pitchFamily="34" charset="0"/>
              </a:rPr>
              <a:t>High mass WIMPs</a:t>
            </a:r>
          </a:p>
          <a:p>
            <a:pPr lvl="1">
              <a:lnSpc>
                <a:spcPct val="160000"/>
              </a:lnSpc>
            </a:pPr>
            <a:r>
              <a:rPr lang="en-US" sz="1800" dirty="0">
                <a:solidFill>
                  <a:schemeClr val="tx1"/>
                </a:solidFill>
                <a:latin typeface="Arial" panose="020B0604020202020204" pitchFamily="34" charset="0"/>
                <a:cs typeface="Arial" panose="020B0604020202020204" pitchFamily="34" charset="0"/>
              </a:rPr>
              <a:t>Annual modulation</a:t>
            </a:r>
          </a:p>
          <a:p>
            <a:pPr>
              <a:lnSpc>
                <a:spcPct val="160000"/>
              </a:lnSpc>
            </a:pPr>
            <a:r>
              <a:rPr lang="en-US" dirty="0">
                <a:solidFill>
                  <a:schemeClr val="tx1"/>
                </a:solidFill>
                <a:latin typeface="Arial" panose="020B0604020202020204" pitchFamily="34" charset="0"/>
                <a:cs typeface="Arial" panose="020B0604020202020204" pitchFamily="34" charset="0"/>
              </a:rPr>
              <a:t>Finally a signal?</a:t>
            </a:r>
          </a:p>
          <a:p>
            <a:pPr>
              <a:lnSpc>
                <a:spcPct val="160000"/>
              </a:lnSpc>
            </a:pPr>
            <a:r>
              <a:rPr lang="en-US" dirty="0">
                <a:solidFill>
                  <a:schemeClr val="tx1"/>
                </a:solidFill>
                <a:latin typeface="Arial" panose="020B0604020202020204" pitchFamily="34" charset="0"/>
                <a:cs typeface="Arial" panose="020B0604020202020204" pitchFamily="34" charset="0"/>
              </a:rPr>
              <a:t>Prospects of the experiments</a:t>
            </a:r>
          </a:p>
          <a:p>
            <a:pPr>
              <a:lnSpc>
                <a:spcPct val="160000"/>
              </a:lnSpc>
            </a:pPr>
            <a:r>
              <a:rPr lang="en-US" dirty="0">
                <a:solidFill>
                  <a:schemeClr val="tx1"/>
                </a:solidFill>
                <a:latin typeface="Arial" panose="020B0604020202020204" pitchFamily="34" charset="0"/>
                <a:cs typeface="Arial" panose="020B0604020202020204" pitchFamily="34" charset="0"/>
              </a:rPr>
              <a:t>My (Biased) opinion: how to move forward? </a:t>
            </a:r>
          </a:p>
          <a:p>
            <a:pPr>
              <a:lnSpc>
                <a:spcPct val="160000"/>
              </a:lnSpc>
            </a:pPr>
            <a:r>
              <a:rPr lang="en-US" dirty="0">
                <a:solidFill>
                  <a:schemeClr val="tx1"/>
                </a:solidFill>
                <a:latin typeface="Arial" panose="020B0604020202020204" pitchFamily="34" charset="0"/>
                <a:cs typeface="Arial" panose="020B0604020202020204" pitchFamily="34" charset="0"/>
              </a:rPr>
              <a:t>Summary</a:t>
            </a:r>
          </a:p>
        </p:txBody>
      </p:sp>
      <p:sp>
        <p:nvSpPr>
          <p:cNvPr id="5" name="Rectangle 2">
            <a:extLst>
              <a:ext uri="{FF2B5EF4-FFF2-40B4-BE49-F238E27FC236}">
                <a16:creationId xmlns:a16="http://schemas.microsoft.com/office/drawing/2014/main" id="{3F045E74-74F2-448D-8DCE-27B32F26964F}"/>
              </a:ext>
            </a:extLst>
          </p:cNvPr>
          <p:cNvSpPr txBox="1">
            <a:spLocks noChangeArrowheads="1"/>
          </p:cNvSpPr>
          <p:nvPr/>
        </p:nvSpPr>
        <p:spPr>
          <a:xfrm>
            <a:off x="1485900" y="0"/>
            <a:ext cx="61722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300" b="1" dirty="0">
                <a:solidFill>
                  <a:srgbClr val="FF0000"/>
                </a:solidFill>
                <a:latin typeface="+mn-lt"/>
                <a:cs typeface="Times New Roman" pitchFamily="18" charset="0"/>
              </a:rPr>
              <a:t>Outline:</a:t>
            </a:r>
          </a:p>
        </p:txBody>
      </p:sp>
      <p:sp>
        <p:nvSpPr>
          <p:cNvPr id="6" name="Rectangle 5">
            <a:extLst>
              <a:ext uri="{FF2B5EF4-FFF2-40B4-BE49-F238E27FC236}">
                <a16:creationId xmlns:a16="http://schemas.microsoft.com/office/drawing/2014/main" id="{68558A89-367F-4B7B-98A0-C7A83B0FAD47}"/>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n-lt"/>
              <a:cs typeface="Arial" panose="020B0604020202020204" pitchFamily="34" charset="0"/>
            </a:endParaRPr>
          </a:p>
        </p:txBody>
      </p:sp>
      <p:sp>
        <p:nvSpPr>
          <p:cNvPr id="12" name="Marcador de número de diapositiva 11">
            <a:extLst>
              <a:ext uri="{FF2B5EF4-FFF2-40B4-BE49-F238E27FC236}">
                <a16:creationId xmlns:a16="http://schemas.microsoft.com/office/drawing/2014/main" id="{65CF428B-5D6C-4A80-BCF6-456A9C3B06F6}"/>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a:t>
            </a:fld>
            <a:endParaRPr lang="es-ES" dirty="0"/>
          </a:p>
        </p:txBody>
      </p:sp>
    </p:spTree>
    <p:extLst>
      <p:ext uri="{BB962C8B-B14F-4D97-AF65-F5344CB8AC3E}">
        <p14:creationId xmlns:p14="http://schemas.microsoft.com/office/powerpoint/2010/main" val="3562750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2"/>
          <p:cNvPicPr preferRelativeResize="0"/>
          <p:nvPr/>
        </p:nvPicPr>
        <p:blipFill>
          <a:blip r:embed="rId3">
            <a:alphaModFix/>
          </a:blip>
          <a:stretch>
            <a:fillRect/>
          </a:stretch>
        </p:blipFill>
        <p:spPr>
          <a:xfrm>
            <a:off x="1856100" y="438425"/>
            <a:ext cx="5629800" cy="2759926"/>
          </a:xfrm>
          <a:prstGeom prst="rect">
            <a:avLst/>
          </a:prstGeom>
          <a:noFill/>
          <a:ln>
            <a:noFill/>
          </a:ln>
        </p:spPr>
      </p:pic>
      <p:sp>
        <p:nvSpPr>
          <p:cNvPr id="149" name="Google Shape;149;p22"/>
          <p:cNvSpPr/>
          <p:nvPr/>
        </p:nvSpPr>
        <p:spPr>
          <a:xfrm>
            <a:off x="3982500" y="335300"/>
            <a:ext cx="912300" cy="31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0" name="Google Shape;150;p22"/>
          <p:cNvSpPr/>
          <p:nvPr/>
        </p:nvSpPr>
        <p:spPr>
          <a:xfrm>
            <a:off x="1772700" y="2087900"/>
            <a:ext cx="912300" cy="31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p22"/>
          <p:cNvSpPr/>
          <p:nvPr/>
        </p:nvSpPr>
        <p:spPr>
          <a:xfrm>
            <a:off x="6344700" y="2337706"/>
            <a:ext cx="1302300"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Equilibrium in the U-238 chain</a:t>
            </a:r>
            <a:endParaRPr b="1" u="sng"/>
          </a:p>
        </p:txBody>
      </p:sp>
      <p:pic>
        <p:nvPicPr>
          <p:cNvPr id="153" name="Google Shape;153;p22"/>
          <p:cNvPicPr preferRelativeResize="0"/>
          <p:nvPr/>
        </p:nvPicPr>
        <p:blipFill rotWithShape="1">
          <a:blip r:embed="rId4">
            <a:alphaModFix/>
          </a:blip>
          <a:srcRect/>
          <a:stretch/>
        </p:blipFill>
        <p:spPr>
          <a:xfrm>
            <a:off x="144525" y="743863"/>
            <a:ext cx="2355100" cy="1766425"/>
          </a:xfrm>
          <a:prstGeom prst="rect">
            <a:avLst/>
          </a:prstGeom>
          <a:noFill/>
          <a:ln>
            <a:noFill/>
          </a:ln>
        </p:spPr>
      </p:pic>
      <p:sp>
        <p:nvSpPr>
          <p:cNvPr id="154" name="Google Shape;154;p22"/>
          <p:cNvSpPr/>
          <p:nvPr/>
        </p:nvSpPr>
        <p:spPr>
          <a:xfrm>
            <a:off x="150550" y="762663"/>
            <a:ext cx="2349300" cy="1767600"/>
          </a:xfrm>
          <a:prstGeom prst="rect">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5" name="Google Shape;155;p22"/>
          <p:cNvSpPr txBox="1"/>
          <p:nvPr/>
        </p:nvSpPr>
        <p:spPr>
          <a:xfrm>
            <a:off x="-211452" y="3104074"/>
            <a:ext cx="3445500" cy="141574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it" sz="1600" dirty="0">
                <a:solidFill>
                  <a:schemeClr val="dk1"/>
                </a:solidFill>
              </a:rPr>
              <a:t>Very little mass needed</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Relatively fast</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Digestion</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Destructive</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Only U-238 (Th-232)</a:t>
            </a:r>
            <a:endParaRPr sz="1600" dirty="0">
              <a:solidFill>
                <a:schemeClr val="dk1"/>
              </a:solidFill>
            </a:endParaRPr>
          </a:p>
        </p:txBody>
      </p:sp>
      <p:sp>
        <p:nvSpPr>
          <p:cNvPr id="156" name="Google Shape;156;p22"/>
          <p:cNvSpPr/>
          <p:nvPr/>
        </p:nvSpPr>
        <p:spPr>
          <a:xfrm>
            <a:off x="2790200" y="728875"/>
            <a:ext cx="3472800" cy="7089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Google Shape;158;p22">
            <a:extLst>
              <a:ext uri="{FF2B5EF4-FFF2-40B4-BE49-F238E27FC236}">
                <a16:creationId xmlns:a16="http://schemas.microsoft.com/office/drawing/2014/main" id="{330E44EC-D07F-4D70-A903-D2EA79AE4369}"/>
              </a:ext>
            </a:extLst>
          </p:cNvPr>
          <p:cNvSpPr txBox="1"/>
          <p:nvPr/>
        </p:nvSpPr>
        <p:spPr>
          <a:xfrm>
            <a:off x="0" y="2733386"/>
            <a:ext cx="2074525"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1"/>
                </a:solidFill>
              </a:rPr>
              <a:t>ICPMS</a:t>
            </a:r>
            <a:endParaRPr sz="2000" b="1" dirty="0">
              <a:solidFill>
                <a:schemeClr val="dk1"/>
              </a:solidFill>
            </a:endParaRPr>
          </a:p>
        </p:txBody>
      </p:sp>
      <p:sp>
        <p:nvSpPr>
          <p:cNvPr id="14" name="Google Shape;169;p23">
            <a:extLst>
              <a:ext uri="{FF2B5EF4-FFF2-40B4-BE49-F238E27FC236}">
                <a16:creationId xmlns:a16="http://schemas.microsoft.com/office/drawing/2014/main" id="{7E53777D-3DAD-4FDF-86E5-103E8A511154}"/>
              </a:ext>
            </a:extLst>
          </p:cNvPr>
          <p:cNvSpPr txBox="1"/>
          <p:nvPr/>
        </p:nvSpPr>
        <p:spPr>
          <a:xfrm>
            <a:off x="5680975" y="3532725"/>
            <a:ext cx="3365100" cy="1169521"/>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it" sz="1600" dirty="0">
                <a:solidFill>
                  <a:schemeClr val="dk1"/>
                </a:solidFill>
              </a:rPr>
              <a:t>Larger mass needed</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Slow</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Non-destructive</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Gamma activity (</a:t>
            </a:r>
            <a:r>
              <a:rPr lang="it" sz="1600" baseline="30000" dirty="0">
                <a:solidFill>
                  <a:schemeClr val="dk1"/>
                </a:solidFill>
              </a:rPr>
              <a:t>40</a:t>
            </a:r>
            <a:r>
              <a:rPr lang="it" sz="1600" dirty="0">
                <a:solidFill>
                  <a:schemeClr val="dk1"/>
                </a:solidFill>
              </a:rPr>
              <a:t>K+...)</a:t>
            </a:r>
            <a:endParaRPr sz="1600" dirty="0">
              <a:solidFill>
                <a:schemeClr val="dk1"/>
              </a:solidFill>
            </a:endParaRPr>
          </a:p>
        </p:txBody>
      </p:sp>
      <p:pic>
        <p:nvPicPr>
          <p:cNvPr id="15" name="Google Shape;170;p23">
            <a:extLst>
              <a:ext uri="{FF2B5EF4-FFF2-40B4-BE49-F238E27FC236}">
                <a16:creationId xmlns:a16="http://schemas.microsoft.com/office/drawing/2014/main" id="{470B268A-331A-4C88-8548-4CED3E7C1B36}"/>
              </a:ext>
            </a:extLst>
          </p:cNvPr>
          <p:cNvPicPr preferRelativeResize="0"/>
          <p:nvPr/>
        </p:nvPicPr>
        <p:blipFill>
          <a:blip r:embed="rId5">
            <a:alphaModFix/>
          </a:blip>
          <a:stretch>
            <a:fillRect/>
          </a:stretch>
        </p:blipFill>
        <p:spPr>
          <a:xfrm>
            <a:off x="2754400" y="3198350"/>
            <a:ext cx="2761143" cy="1856550"/>
          </a:xfrm>
          <a:prstGeom prst="rect">
            <a:avLst/>
          </a:prstGeom>
          <a:noFill/>
          <a:ln>
            <a:noFill/>
          </a:ln>
        </p:spPr>
      </p:pic>
      <p:sp>
        <p:nvSpPr>
          <p:cNvPr id="16" name="Google Shape;171;p23">
            <a:extLst>
              <a:ext uri="{FF2B5EF4-FFF2-40B4-BE49-F238E27FC236}">
                <a16:creationId xmlns:a16="http://schemas.microsoft.com/office/drawing/2014/main" id="{13A4A1FD-B8D0-4B44-9F68-F201CA029C41}"/>
              </a:ext>
            </a:extLst>
          </p:cNvPr>
          <p:cNvSpPr/>
          <p:nvPr/>
        </p:nvSpPr>
        <p:spPr>
          <a:xfrm>
            <a:off x="2665150" y="3244650"/>
            <a:ext cx="2850300" cy="17664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172;p23">
            <a:extLst>
              <a:ext uri="{FF2B5EF4-FFF2-40B4-BE49-F238E27FC236}">
                <a16:creationId xmlns:a16="http://schemas.microsoft.com/office/drawing/2014/main" id="{70C66655-4D93-4649-A0F5-A2882988858D}"/>
              </a:ext>
            </a:extLst>
          </p:cNvPr>
          <p:cNvSpPr/>
          <p:nvPr/>
        </p:nvSpPr>
        <p:spPr>
          <a:xfrm>
            <a:off x="2754400" y="1492050"/>
            <a:ext cx="1809900" cy="1646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Google Shape;174;p23">
            <a:extLst>
              <a:ext uri="{FF2B5EF4-FFF2-40B4-BE49-F238E27FC236}">
                <a16:creationId xmlns:a16="http://schemas.microsoft.com/office/drawing/2014/main" id="{5801690E-4218-4D3B-ABF1-CFEB0A9BB85E}"/>
              </a:ext>
            </a:extLst>
          </p:cNvPr>
          <p:cNvSpPr txBox="1"/>
          <p:nvPr/>
        </p:nvSpPr>
        <p:spPr>
          <a:xfrm>
            <a:off x="5551950" y="3230723"/>
            <a:ext cx="59373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rgbClr val="FF0000"/>
                </a:solidFill>
              </a:rPr>
              <a:t>HPGe</a:t>
            </a:r>
            <a:endParaRPr sz="2000" b="1" dirty="0">
              <a:solidFill>
                <a:srgbClr val="FF0000"/>
              </a:solidFill>
            </a:endParaRPr>
          </a:p>
        </p:txBody>
      </p:sp>
      <p:sp>
        <p:nvSpPr>
          <p:cNvPr id="19" name="Google Shape;186;p24">
            <a:extLst>
              <a:ext uri="{FF2B5EF4-FFF2-40B4-BE49-F238E27FC236}">
                <a16:creationId xmlns:a16="http://schemas.microsoft.com/office/drawing/2014/main" id="{0E4D94C7-2D27-4117-BDD4-7B227378E5CD}"/>
              </a:ext>
            </a:extLst>
          </p:cNvPr>
          <p:cNvSpPr/>
          <p:nvPr/>
        </p:nvSpPr>
        <p:spPr>
          <a:xfrm>
            <a:off x="4659400" y="1492050"/>
            <a:ext cx="1604100" cy="1646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00"/>
              </a:solidFill>
            </a:endParaRPr>
          </a:p>
        </p:txBody>
      </p:sp>
      <p:sp>
        <p:nvSpPr>
          <p:cNvPr id="22" name="Google Shape;191;p24">
            <a:extLst>
              <a:ext uri="{FF2B5EF4-FFF2-40B4-BE49-F238E27FC236}">
                <a16:creationId xmlns:a16="http://schemas.microsoft.com/office/drawing/2014/main" id="{12672200-0007-42E2-B9E1-3C699CA2794E}"/>
              </a:ext>
            </a:extLst>
          </p:cNvPr>
          <p:cNvSpPr txBox="1"/>
          <p:nvPr/>
        </p:nvSpPr>
        <p:spPr>
          <a:xfrm>
            <a:off x="2228850" y="-112772"/>
            <a:ext cx="59373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it" sz="2000" b="1" dirty="0">
                <a:solidFill>
                  <a:srgbClr val="FFC000"/>
                </a:solidFill>
              </a:rPr>
              <a:t>Radiochemical</a:t>
            </a:r>
            <a:endParaRPr sz="2000" b="1" dirty="0">
              <a:solidFill>
                <a:srgbClr val="FFC000"/>
              </a:solidFill>
            </a:endParaRPr>
          </a:p>
        </p:txBody>
      </p:sp>
      <p:pic>
        <p:nvPicPr>
          <p:cNvPr id="23" name="Google Shape;188;p24">
            <a:extLst>
              <a:ext uri="{FF2B5EF4-FFF2-40B4-BE49-F238E27FC236}">
                <a16:creationId xmlns:a16="http://schemas.microsoft.com/office/drawing/2014/main" id="{86DB90E6-AD01-4036-A011-B58819CD8947}"/>
              </a:ext>
            </a:extLst>
          </p:cNvPr>
          <p:cNvPicPr preferRelativeResize="0"/>
          <p:nvPr/>
        </p:nvPicPr>
        <p:blipFill>
          <a:blip r:embed="rId6">
            <a:alphaModFix/>
          </a:blip>
          <a:stretch>
            <a:fillRect/>
          </a:stretch>
        </p:blipFill>
        <p:spPr>
          <a:xfrm>
            <a:off x="6436457" y="1465059"/>
            <a:ext cx="2475385" cy="1856550"/>
          </a:xfrm>
          <a:prstGeom prst="rect">
            <a:avLst/>
          </a:prstGeom>
          <a:noFill/>
          <a:ln>
            <a:noFill/>
          </a:ln>
        </p:spPr>
      </p:pic>
      <p:sp>
        <p:nvSpPr>
          <p:cNvPr id="24" name="Google Shape;189;p24">
            <a:extLst>
              <a:ext uri="{FF2B5EF4-FFF2-40B4-BE49-F238E27FC236}">
                <a16:creationId xmlns:a16="http://schemas.microsoft.com/office/drawing/2014/main" id="{81257D6F-7494-4848-B153-1BB5B7B6461F}"/>
              </a:ext>
            </a:extLst>
          </p:cNvPr>
          <p:cNvSpPr/>
          <p:nvPr/>
        </p:nvSpPr>
        <p:spPr>
          <a:xfrm>
            <a:off x="6436457" y="1500160"/>
            <a:ext cx="2556000" cy="18567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155;p22">
            <a:extLst>
              <a:ext uri="{FF2B5EF4-FFF2-40B4-BE49-F238E27FC236}">
                <a16:creationId xmlns:a16="http://schemas.microsoft.com/office/drawing/2014/main" id="{A82C6557-3CE1-4B71-88F5-3CA7CEAD240E}"/>
              </a:ext>
            </a:extLst>
          </p:cNvPr>
          <p:cNvSpPr txBox="1"/>
          <p:nvPr/>
        </p:nvSpPr>
        <p:spPr>
          <a:xfrm>
            <a:off x="6269250" y="150123"/>
            <a:ext cx="3445500" cy="141574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it" sz="1600" dirty="0">
                <a:solidFill>
                  <a:schemeClr val="dk1"/>
                </a:solidFill>
              </a:rPr>
              <a:t>Little mass needed</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Relatively </a:t>
            </a:r>
            <a:r>
              <a:rPr lang="es-ES" sz="1600" dirty="0" err="1">
                <a:solidFill>
                  <a:schemeClr val="dk1"/>
                </a:solidFill>
              </a:rPr>
              <a:t>fast</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Digestion</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Destructive</a:t>
            </a:r>
            <a:endParaRPr sz="1600" dirty="0">
              <a:solidFill>
                <a:schemeClr val="dk1"/>
              </a:solidFill>
            </a:endParaRPr>
          </a:p>
          <a:p>
            <a:pPr marL="457200" lvl="0" indent="-342900" algn="l" rtl="0">
              <a:spcBef>
                <a:spcPts val="0"/>
              </a:spcBef>
              <a:spcAft>
                <a:spcPts val="0"/>
              </a:spcAft>
              <a:buClr>
                <a:schemeClr val="dk1"/>
              </a:buClr>
              <a:buSzPts val="1800"/>
              <a:buChar char="●"/>
            </a:pPr>
            <a:r>
              <a:rPr lang="it" sz="1600" dirty="0">
                <a:solidFill>
                  <a:schemeClr val="dk1"/>
                </a:solidFill>
              </a:rPr>
              <a:t>Only </a:t>
            </a:r>
            <a:r>
              <a:rPr lang="es-ES" sz="1600" dirty="0">
                <a:solidFill>
                  <a:schemeClr val="dk1"/>
                </a:solidFill>
              </a:rPr>
              <a:t>Po-210 </a:t>
            </a:r>
            <a:r>
              <a:rPr lang="it" sz="1600" dirty="0">
                <a:solidFill>
                  <a:schemeClr val="dk1"/>
                </a:solidFill>
              </a:rPr>
              <a:t>(</a:t>
            </a:r>
            <a:r>
              <a:rPr lang="es-ES" sz="1600" dirty="0">
                <a:solidFill>
                  <a:schemeClr val="dk1"/>
                </a:solidFill>
              </a:rPr>
              <a:t>Pb-210</a:t>
            </a:r>
            <a:r>
              <a:rPr lang="it" sz="1600" dirty="0">
                <a:solidFill>
                  <a:schemeClr val="dk1"/>
                </a:solidFill>
              </a:rPr>
              <a:t>)</a:t>
            </a:r>
            <a:endParaRPr sz="1600" dirty="0">
              <a:solidFill>
                <a:schemeClr val="dk1"/>
              </a:solidFill>
            </a:endParaRPr>
          </a:p>
        </p:txBody>
      </p:sp>
      <p:sp>
        <p:nvSpPr>
          <p:cNvPr id="27" name="Marcador de número de diapositiva 11">
            <a:extLst>
              <a:ext uri="{FF2B5EF4-FFF2-40B4-BE49-F238E27FC236}">
                <a16:creationId xmlns:a16="http://schemas.microsoft.com/office/drawing/2014/main" id="{6E877661-F9F0-4275-B136-C76D44814787}"/>
              </a:ext>
            </a:extLst>
          </p:cNvPr>
          <p:cNvSpPr>
            <a:spLocks noGrp="1"/>
          </p:cNvSpPr>
          <p:nvPr>
            <p:ph type="sldNum" sz="quarter" idx="12"/>
          </p:nvPr>
        </p:nvSpPr>
        <p:spPr>
          <a:xfrm>
            <a:off x="0" y="4950214"/>
            <a:ext cx="9144000" cy="193286"/>
          </a:xfrm>
        </p:spPr>
        <p:txBody>
          <a:bodyPr tIns="0" bIns="0">
            <a:normAutofit fontScale="92500"/>
          </a:bodyPr>
          <a:lstStyle/>
          <a:p>
            <a:pPr algn="l"/>
            <a:r>
              <a:rPr lang="en-US" dirty="0"/>
              <a:t>R. Santorelli                                                                         				                                                                            </a:t>
            </a:r>
            <a:fld id="{132FADFE-3B8F-471C-ABF0-DBC7717ECBBC}" type="slidenum">
              <a:rPr lang="es-ES" smtClean="0"/>
              <a:pPr algn="l"/>
              <a:t>20</a:t>
            </a:fld>
            <a:endParaRPr lang="es-ES" dirty="0"/>
          </a:p>
        </p:txBody>
      </p:sp>
    </p:spTree>
    <p:extLst>
      <p:ext uri="{BB962C8B-B14F-4D97-AF65-F5344CB8AC3E}">
        <p14:creationId xmlns:p14="http://schemas.microsoft.com/office/powerpoint/2010/main" val="82854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7" name="Google Shape;197;p25"/>
          <p:cNvPicPr preferRelativeResize="0"/>
          <p:nvPr/>
        </p:nvPicPr>
        <p:blipFill>
          <a:blip r:embed="rId3">
            <a:alphaModFix/>
          </a:blip>
          <a:stretch>
            <a:fillRect/>
          </a:stretch>
        </p:blipFill>
        <p:spPr>
          <a:xfrm>
            <a:off x="1856100" y="438425"/>
            <a:ext cx="5629800" cy="2759926"/>
          </a:xfrm>
          <a:prstGeom prst="rect">
            <a:avLst/>
          </a:prstGeom>
          <a:noFill/>
          <a:ln>
            <a:noFill/>
          </a:ln>
        </p:spPr>
      </p:pic>
      <p:sp>
        <p:nvSpPr>
          <p:cNvPr id="198" name="Google Shape;198;p25"/>
          <p:cNvSpPr txBox="1"/>
          <p:nvPr/>
        </p:nvSpPr>
        <p:spPr>
          <a:xfrm>
            <a:off x="0" y="3233600"/>
            <a:ext cx="9144000" cy="2031295"/>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dk1"/>
              </a:buClr>
              <a:buSzPts val="1600"/>
              <a:buFont typeface="Calibri"/>
              <a:buChar char="●"/>
            </a:pPr>
            <a:r>
              <a:rPr lang="it" sz="1600" b="1" dirty="0">
                <a:solidFill>
                  <a:schemeClr val="dk1"/>
                </a:solidFill>
                <a:latin typeface="Calibri"/>
                <a:ea typeface="Calibri"/>
                <a:cs typeface="Calibri"/>
                <a:sym typeface="Calibri"/>
              </a:rPr>
              <a:t>Worldwide effort involving </a:t>
            </a:r>
            <a:endParaRPr sz="1600" b="1" dirty="0">
              <a:solidFill>
                <a:schemeClr val="dk1"/>
              </a:solidFill>
              <a:latin typeface="Calibri"/>
              <a:ea typeface="Calibri"/>
              <a:cs typeface="Calibri"/>
              <a:sym typeface="Calibri"/>
            </a:endParaRPr>
          </a:p>
          <a:p>
            <a:pPr marL="914400" lvl="1" indent="-330200" algn="l" rtl="0">
              <a:lnSpc>
                <a:spcPct val="150000"/>
              </a:lnSpc>
              <a:spcBef>
                <a:spcPts val="0"/>
              </a:spcBef>
              <a:spcAft>
                <a:spcPts val="0"/>
              </a:spcAft>
              <a:buClr>
                <a:schemeClr val="dk1"/>
              </a:buClr>
              <a:buSzPts val="1600"/>
              <a:buFont typeface="Courier"/>
              <a:buChar char="○"/>
            </a:pPr>
            <a:r>
              <a:rPr lang="it" sz="1600" dirty="0">
                <a:solidFill>
                  <a:schemeClr val="dk1"/>
                </a:solidFill>
                <a:latin typeface="Calibri"/>
                <a:ea typeface="Calibri"/>
                <a:cs typeface="Calibri"/>
                <a:sym typeface="Calibri"/>
              </a:rPr>
              <a:t>underground facilities: LSC (Sp), Gran Sasso (It),  Boulby (UK), SNOLAB (Ca)</a:t>
            </a:r>
            <a:endParaRPr sz="1600" dirty="0">
              <a:solidFill>
                <a:schemeClr val="dk1"/>
              </a:solidFill>
              <a:latin typeface="Calibri"/>
              <a:ea typeface="Calibri"/>
              <a:cs typeface="Calibri"/>
              <a:sym typeface="Calibri"/>
            </a:endParaRPr>
          </a:p>
          <a:p>
            <a:pPr marL="914400" lvl="1" indent="-330200" algn="l" rtl="0">
              <a:lnSpc>
                <a:spcPct val="150000"/>
              </a:lnSpc>
              <a:spcBef>
                <a:spcPts val="0"/>
              </a:spcBef>
              <a:spcAft>
                <a:spcPts val="0"/>
              </a:spcAft>
              <a:buClr>
                <a:schemeClr val="dk1"/>
              </a:buClr>
              <a:buSzPts val="1600"/>
              <a:buFont typeface="Calibri"/>
              <a:buChar char="○"/>
            </a:pPr>
            <a:r>
              <a:rPr lang="it" sz="1600" dirty="0">
                <a:solidFill>
                  <a:schemeClr val="dk1"/>
                </a:solidFill>
                <a:latin typeface="Calibri"/>
                <a:ea typeface="Calibri"/>
                <a:cs typeface="Calibri"/>
                <a:sym typeface="Calibri"/>
              </a:rPr>
              <a:t>+ CIEMAT (Sp), Jagiellonian Univ. (Pl), Aix-Marseille U. (Fr), Mendeleev U. (Ru), Temple (US)...</a:t>
            </a:r>
          </a:p>
          <a:p>
            <a:pPr marL="457200" lvl="0" indent="-330200">
              <a:lnSpc>
                <a:spcPct val="150000"/>
              </a:lnSpc>
              <a:buClr>
                <a:schemeClr val="dk1"/>
              </a:buClr>
              <a:buSzPts val="1600"/>
              <a:buFont typeface="Courier"/>
              <a:buChar char="●"/>
            </a:pPr>
            <a:r>
              <a:rPr lang="en-US" sz="1600" dirty="0">
                <a:solidFill>
                  <a:schemeClr val="dk1"/>
                </a:solidFill>
                <a:latin typeface="Calibri"/>
                <a:ea typeface="Calibri"/>
                <a:cs typeface="Calibri"/>
                <a:sym typeface="Calibri"/>
              </a:rPr>
              <a:t>Monitor the history of exposure of materials to </a:t>
            </a:r>
            <a:r>
              <a:rPr lang="en-US" sz="1600" b="1" dirty="0">
                <a:solidFill>
                  <a:schemeClr val="dk1"/>
                </a:solidFill>
                <a:latin typeface="Calibri"/>
                <a:ea typeface="Calibri"/>
                <a:cs typeface="Calibri"/>
                <a:sym typeface="Calibri"/>
              </a:rPr>
              <a:t>cosmogenic radiation</a:t>
            </a:r>
          </a:p>
          <a:p>
            <a:pPr marL="457200" indent="-330200">
              <a:lnSpc>
                <a:spcPct val="150000"/>
              </a:lnSpc>
              <a:buClr>
                <a:schemeClr val="dk1"/>
              </a:buClr>
              <a:buSzPts val="1600"/>
              <a:buFont typeface="Courier"/>
              <a:buChar char="●"/>
            </a:pPr>
            <a:r>
              <a:rPr lang="en-US" sz="1600" b="1" dirty="0">
                <a:solidFill>
                  <a:srgbClr val="FF0000"/>
                </a:solidFill>
                <a:latin typeface="Calibri"/>
                <a:ea typeface="Calibri"/>
                <a:cs typeface="Calibri"/>
                <a:sym typeface="Calibri"/>
              </a:rPr>
              <a:t>Surface (and not so </a:t>
            </a:r>
            <a:r>
              <a:rPr lang="en-US" sz="1600" b="1" i="1" dirty="0">
                <a:solidFill>
                  <a:srgbClr val="FF0000"/>
                </a:solidFill>
                <a:latin typeface="Calibri"/>
                <a:ea typeface="Calibri"/>
                <a:cs typeface="Calibri"/>
                <a:sym typeface="Calibri"/>
              </a:rPr>
              <a:t>surface</a:t>
            </a:r>
            <a:r>
              <a:rPr lang="en-US" sz="1600" b="1" dirty="0">
                <a:solidFill>
                  <a:srgbClr val="FF0000"/>
                </a:solidFill>
                <a:latin typeface="Calibri"/>
                <a:ea typeface="Calibri"/>
                <a:cs typeface="Calibri"/>
                <a:sym typeface="Calibri"/>
              </a:rPr>
              <a:t>) screening</a:t>
            </a:r>
          </a:p>
        </p:txBody>
      </p:sp>
      <p:sp>
        <p:nvSpPr>
          <p:cNvPr id="199" name="Google Shape;199;p25"/>
          <p:cNvSpPr/>
          <p:nvPr/>
        </p:nvSpPr>
        <p:spPr>
          <a:xfrm>
            <a:off x="3982500" y="335300"/>
            <a:ext cx="912300" cy="31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25"/>
          <p:cNvSpPr/>
          <p:nvPr/>
        </p:nvSpPr>
        <p:spPr>
          <a:xfrm>
            <a:off x="1772700" y="2087900"/>
            <a:ext cx="912300" cy="31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25"/>
          <p:cNvSpPr/>
          <p:nvPr/>
        </p:nvSpPr>
        <p:spPr>
          <a:xfrm>
            <a:off x="6344700" y="2011700"/>
            <a:ext cx="1302300"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Equilibrium in the U-238 chain</a:t>
            </a:r>
            <a:endParaRPr b="1" u="sng"/>
          </a:p>
        </p:txBody>
      </p:sp>
      <p:sp>
        <p:nvSpPr>
          <p:cNvPr id="9" name="Marcador de número de diapositiva 11">
            <a:extLst>
              <a:ext uri="{FF2B5EF4-FFF2-40B4-BE49-F238E27FC236}">
                <a16:creationId xmlns:a16="http://schemas.microsoft.com/office/drawing/2014/main" id="{B661DBC5-2047-4F8C-8D79-0B88D4F8142D}"/>
              </a:ext>
            </a:extLst>
          </p:cNvPr>
          <p:cNvSpPr>
            <a:spLocks noGrp="1"/>
          </p:cNvSpPr>
          <p:nvPr>
            <p:ph type="sldNum" sz="quarter" idx="12"/>
          </p:nvPr>
        </p:nvSpPr>
        <p:spPr>
          <a:xfrm>
            <a:off x="0" y="4950214"/>
            <a:ext cx="9144000" cy="193286"/>
          </a:xfrm>
        </p:spPr>
        <p:txBody>
          <a:bodyPr tIns="0" bIns="0">
            <a:normAutofit fontScale="92500"/>
          </a:bodyPr>
          <a:lstStyle/>
          <a:p>
            <a:pPr algn="l"/>
            <a:r>
              <a:rPr lang="en-US" dirty="0"/>
              <a:t>							                                                                            </a:t>
            </a:r>
            <a:fld id="{132FADFE-3B8F-471C-ABF0-DBC7717ECBBC}" type="slidenum">
              <a:rPr lang="es-ES" smtClean="0"/>
              <a:pPr algn="l"/>
              <a:t>21</a:t>
            </a:fld>
            <a:endParaRPr lang="es-ES" dirty="0"/>
          </a:p>
        </p:txBody>
      </p:sp>
    </p:spTree>
    <p:extLst>
      <p:ext uri="{BB962C8B-B14F-4D97-AF65-F5344CB8AC3E}">
        <p14:creationId xmlns:p14="http://schemas.microsoft.com/office/powerpoint/2010/main" val="2996378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C099016-D8BA-4147-BFF5-889B40301E56}"/>
              </a:ext>
            </a:extLst>
          </p:cNvPr>
          <p:cNvPicPr>
            <a:picLocks noChangeAspect="1"/>
          </p:cNvPicPr>
          <p:nvPr/>
        </p:nvPicPr>
        <p:blipFill>
          <a:blip r:embed="rId2"/>
          <a:stretch>
            <a:fillRect/>
          </a:stretch>
        </p:blipFill>
        <p:spPr>
          <a:xfrm>
            <a:off x="323631" y="953036"/>
            <a:ext cx="2141034" cy="2450482"/>
          </a:xfrm>
          <a:prstGeom prst="rect">
            <a:avLst/>
          </a:prstGeom>
        </p:spPr>
      </p:pic>
      <p:pic>
        <p:nvPicPr>
          <p:cNvPr id="5" name="Imagen 4">
            <a:extLst>
              <a:ext uri="{FF2B5EF4-FFF2-40B4-BE49-F238E27FC236}">
                <a16:creationId xmlns:a16="http://schemas.microsoft.com/office/drawing/2014/main" id="{36A866CC-C1D9-4494-9B76-A4CCD7C65385}"/>
              </a:ext>
            </a:extLst>
          </p:cNvPr>
          <p:cNvPicPr>
            <a:picLocks noChangeAspect="1"/>
          </p:cNvPicPr>
          <p:nvPr/>
        </p:nvPicPr>
        <p:blipFill>
          <a:blip r:embed="rId3"/>
          <a:stretch>
            <a:fillRect/>
          </a:stretch>
        </p:blipFill>
        <p:spPr>
          <a:xfrm>
            <a:off x="6332972" y="718571"/>
            <a:ext cx="2371492" cy="2767363"/>
          </a:xfrm>
          <a:prstGeom prst="rect">
            <a:avLst/>
          </a:prstGeom>
        </p:spPr>
      </p:pic>
      <p:sp>
        <p:nvSpPr>
          <p:cNvPr id="6" name="CuadroTexto 5">
            <a:extLst>
              <a:ext uri="{FF2B5EF4-FFF2-40B4-BE49-F238E27FC236}">
                <a16:creationId xmlns:a16="http://schemas.microsoft.com/office/drawing/2014/main" id="{81EE5E26-F9E2-404A-8E41-0AA966FBE616}"/>
              </a:ext>
            </a:extLst>
          </p:cNvPr>
          <p:cNvSpPr txBox="1"/>
          <p:nvPr/>
        </p:nvSpPr>
        <p:spPr>
          <a:xfrm>
            <a:off x="93606" y="3524592"/>
            <a:ext cx="2919389" cy="1184940"/>
          </a:xfrm>
          <a:prstGeom prst="rect">
            <a:avLst/>
          </a:prstGeom>
          <a:noFill/>
        </p:spPr>
        <p:txBody>
          <a:bodyPr wrap="none" rtlCol="0">
            <a:spAutoFit/>
          </a:bodyPr>
          <a:lstStyle/>
          <a:p>
            <a:pPr marL="285750" indent="-285750" algn="l">
              <a:spcAft>
                <a:spcPts val="600"/>
              </a:spcAft>
              <a:buFont typeface="Arial" panose="020B0604020202020204" pitchFamily="34" charset="0"/>
              <a:buChar char="•"/>
            </a:pPr>
            <a:r>
              <a:rPr lang="en-US" dirty="0">
                <a:latin typeface="+mj-lt"/>
                <a:cs typeface="Times New Roman" panose="02020603050405020304" pitchFamily="18" charset="0"/>
              </a:rPr>
              <a:t>Simple approach/operations</a:t>
            </a:r>
          </a:p>
          <a:p>
            <a:pPr marL="285750" indent="-285750" algn="l">
              <a:spcAft>
                <a:spcPts val="600"/>
              </a:spcAft>
              <a:buFont typeface="Arial" panose="020B0604020202020204" pitchFamily="34" charset="0"/>
              <a:buChar char="•"/>
            </a:pPr>
            <a:r>
              <a:rPr lang="en-US" dirty="0">
                <a:latin typeface="+mj-lt"/>
                <a:cs typeface="Times New Roman" panose="02020603050405020304" pitchFamily="18" charset="0"/>
              </a:rPr>
              <a:t>Better control of the radiopurity</a:t>
            </a:r>
          </a:p>
          <a:p>
            <a:pPr marL="285750" indent="-285750" algn="l">
              <a:spcAft>
                <a:spcPts val="600"/>
              </a:spcAft>
              <a:buFont typeface="Arial" panose="020B0604020202020204" pitchFamily="34" charset="0"/>
              <a:buChar char="•"/>
            </a:pPr>
            <a:r>
              <a:rPr lang="en-US" dirty="0">
                <a:latin typeface="+mj-lt"/>
                <a:cs typeface="Times New Roman" panose="02020603050405020304" pitchFamily="18" charset="0"/>
              </a:rPr>
              <a:t>More scalable</a:t>
            </a:r>
          </a:p>
          <a:p>
            <a:pPr marL="285750" indent="-285750" algn="l">
              <a:spcAft>
                <a:spcPts val="600"/>
              </a:spcAft>
              <a:buFont typeface="Arial" panose="020B0604020202020204" pitchFamily="34" charset="0"/>
              <a:buChar char="•"/>
            </a:pPr>
            <a:endParaRPr lang="en-US" dirty="0">
              <a:latin typeface="+mj-lt"/>
              <a:cs typeface="Times New Roman" panose="02020603050405020304" pitchFamily="18" charset="0"/>
            </a:endParaRPr>
          </a:p>
        </p:txBody>
      </p:sp>
      <p:sp>
        <p:nvSpPr>
          <p:cNvPr id="7" name="CuadroTexto 6">
            <a:extLst>
              <a:ext uri="{FF2B5EF4-FFF2-40B4-BE49-F238E27FC236}">
                <a16:creationId xmlns:a16="http://schemas.microsoft.com/office/drawing/2014/main" id="{76C05437-F399-480F-94C9-9E8C91BDC92E}"/>
              </a:ext>
            </a:extLst>
          </p:cNvPr>
          <p:cNvSpPr txBox="1"/>
          <p:nvPr/>
        </p:nvSpPr>
        <p:spPr>
          <a:xfrm>
            <a:off x="6131006" y="3747305"/>
            <a:ext cx="3062878" cy="1184940"/>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dirty="0">
                <a:latin typeface="+mj-lt"/>
                <a:cs typeface="Times New Roman" panose="02020603050405020304" pitchFamily="18" charset="0"/>
              </a:rPr>
              <a:t>Better position reconstruction</a:t>
            </a:r>
          </a:p>
          <a:p>
            <a:pPr marL="285750" indent="-285750" algn="l">
              <a:spcAft>
                <a:spcPts val="600"/>
              </a:spcAft>
              <a:buFont typeface="Arial" panose="020B0604020202020204" pitchFamily="34" charset="0"/>
              <a:buChar char="•"/>
            </a:pPr>
            <a:r>
              <a:rPr lang="en-US" dirty="0">
                <a:latin typeface="+mj-lt"/>
                <a:cs typeface="Times New Roman" panose="02020603050405020304" pitchFamily="18" charset="0"/>
              </a:rPr>
              <a:t>Single site vs multi site rejection</a:t>
            </a:r>
          </a:p>
          <a:p>
            <a:pPr marL="285750" indent="-285750" algn="l">
              <a:spcAft>
                <a:spcPts val="600"/>
              </a:spcAft>
              <a:buFont typeface="Arial" panose="020B0604020202020204" pitchFamily="34" charset="0"/>
              <a:buChar char="•"/>
            </a:pPr>
            <a:r>
              <a:rPr lang="en-US" dirty="0" err="1">
                <a:latin typeface="+mj-lt"/>
                <a:cs typeface="Times New Roman" panose="02020603050405020304" pitchFamily="18" charset="0"/>
              </a:rPr>
              <a:t>Charge+light</a:t>
            </a:r>
            <a:r>
              <a:rPr lang="en-US" dirty="0">
                <a:latin typeface="+mj-lt"/>
                <a:cs typeface="Times New Roman" panose="02020603050405020304" pitchFamily="18" charset="0"/>
              </a:rPr>
              <a:t> </a:t>
            </a:r>
            <a:r>
              <a:rPr lang="en-US" dirty="0" err="1">
                <a:latin typeface="+mj-lt"/>
                <a:cs typeface="Times New Roman" panose="02020603050405020304" pitchFamily="18" charset="0"/>
              </a:rPr>
              <a:t>bkg</a:t>
            </a:r>
            <a:r>
              <a:rPr lang="en-US" dirty="0">
                <a:latin typeface="+mj-lt"/>
                <a:cs typeface="Times New Roman" panose="02020603050405020304" pitchFamily="18" charset="0"/>
              </a:rPr>
              <a:t> rejection</a:t>
            </a:r>
          </a:p>
          <a:p>
            <a:pPr marL="285750" indent="-285750" algn="l">
              <a:spcAft>
                <a:spcPts val="600"/>
              </a:spcAft>
              <a:buFont typeface="Arial" panose="020B0604020202020204" pitchFamily="34" charset="0"/>
              <a:buChar char="•"/>
            </a:pPr>
            <a:r>
              <a:rPr lang="en-US" dirty="0">
                <a:latin typeface="+mj-lt"/>
                <a:cs typeface="Times New Roman" panose="02020603050405020304" pitchFamily="18" charset="0"/>
              </a:rPr>
              <a:t>Lower energy threshold</a:t>
            </a:r>
          </a:p>
        </p:txBody>
      </p:sp>
      <p:sp>
        <p:nvSpPr>
          <p:cNvPr id="8" name="CuadroTexto 7">
            <a:extLst>
              <a:ext uri="{FF2B5EF4-FFF2-40B4-BE49-F238E27FC236}">
                <a16:creationId xmlns:a16="http://schemas.microsoft.com/office/drawing/2014/main" id="{B88481A0-8519-49AF-8C92-0F09569F00BF}"/>
              </a:ext>
            </a:extLst>
          </p:cNvPr>
          <p:cNvSpPr txBox="1"/>
          <p:nvPr/>
        </p:nvSpPr>
        <p:spPr>
          <a:xfrm>
            <a:off x="2098954" y="-93404"/>
            <a:ext cx="4961615" cy="523220"/>
          </a:xfrm>
          <a:prstGeom prst="rect">
            <a:avLst/>
          </a:prstGeom>
          <a:noFill/>
        </p:spPr>
        <p:txBody>
          <a:bodyPr wrap="none" rtlCol="0">
            <a:spAutoFit/>
          </a:bodyPr>
          <a:lstStyle/>
          <a:p>
            <a:pPr algn="l"/>
            <a:r>
              <a:rPr lang="en-US" sz="2800" b="1" dirty="0">
                <a:solidFill>
                  <a:srgbClr val="FF0000"/>
                </a:solidFill>
                <a:latin typeface="+mj-lt"/>
                <a:cs typeface="Times New Roman" panose="02020603050405020304" pitchFamily="18" charset="0"/>
              </a:rPr>
              <a:t>Single-phase vs Dual-phase</a:t>
            </a:r>
          </a:p>
        </p:txBody>
      </p:sp>
      <p:pic>
        <p:nvPicPr>
          <p:cNvPr id="12" name="Picture 23">
            <a:extLst>
              <a:ext uri="{FF2B5EF4-FFF2-40B4-BE49-F238E27FC236}">
                <a16:creationId xmlns:a16="http://schemas.microsoft.com/office/drawing/2014/main" id="{1BD220B7-DC79-46E8-95F3-CC62B7D8F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491" y="803672"/>
            <a:ext cx="2746772" cy="174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4">
            <a:extLst>
              <a:ext uri="{FF2B5EF4-FFF2-40B4-BE49-F238E27FC236}">
                <a16:creationId xmlns:a16="http://schemas.microsoft.com/office/drawing/2014/main" id="{896CF55A-9704-4133-A254-17AE1B682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1456" y="2571750"/>
            <a:ext cx="2950842" cy="172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5">
            <a:extLst>
              <a:ext uri="{FF2B5EF4-FFF2-40B4-BE49-F238E27FC236}">
                <a16:creationId xmlns:a16="http://schemas.microsoft.com/office/drawing/2014/main" id="{1D5FAC9A-4295-4DB8-BD5A-C81B119CFA1F}"/>
              </a:ext>
            </a:extLst>
          </p:cNvPr>
          <p:cNvSpPr>
            <a:spLocks noChangeArrowheads="1"/>
          </p:cNvSpPr>
          <p:nvPr/>
        </p:nvSpPr>
        <p:spPr bwMode="auto">
          <a:xfrm>
            <a:off x="1314450" y="42981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400">
              <a:latin typeface="+mj-lt"/>
              <a:cs typeface="Arial" charset="0"/>
            </a:endParaRPr>
          </a:p>
        </p:txBody>
      </p:sp>
      <p:sp>
        <p:nvSpPr>
          <p:cNvPr id="11" name="Marcador de número de diapositiva 11">
            <a:extLst>
              <a:ext uri="{FF2B5EF4-FFF2-40B4-BE49-F238E27FC236}">
                <a16:creationId xmlns:a16="http://schemas.microsoft.com/office/drawing/2014/main" id="{C03CE2F1-1E20-4CC1-84A6-B5078EC91E89}"/>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22</a:t>
            </a:fld>
            <a:endParaRPr lang="es-ES" dirty="0"/>
          </a:p>
        </p:txBody>
      </p:sp>
    </p:spTree>
    <p:extLst>
      <p:ext uri="{BB962C8B-B14F-4D97-AF65-F5344CB8AC3E}">
        <p14:creationId xmlns:p14="http://schemas.microsoft.com/office/powerpoint/2010/main" val="2414988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FE62A8-F889-435F-929B-6BEBA3F96788}"/>
              </a:ext>
            </a:extLst>
          </p:cNvPr>
          <p:cNvSpPr txBox="1"/>
          <p:nvPr/>
        </p:nvSpPr>
        <p:spPr>
          <a:xfrm>
            <a:off x="100084" y="660590"/>
            <a:ext cx="5500897" cy="523220"/>
          </a:xfrm>
          <a:prstGeom prst="rect">
            <a:avLst/>
          </a:prstGeom>
          <a:noFill/>
        </p:spPr>
        <p:txBody>
          <a:bodyPr wrap="square" rtlCol="0">
            <a:spAutoFit/>
          </a:bodyPr>
          <a:lstStyle/>
          <a:p>
            <a:pPr lvl="0" eaLnBrk="0" fontAlgn="base" hangingPunct="0">
              <a:spcBef>
                <a:spcPct val="0"/>
              </a:spcBef>
              <a:spcAft>
                <a:spcPct val="0"/>
              </a:spcAft>
              <a:buClrTx/>
            </a:pPr>
            <a:r>
              <a:rPr lang="es-ES" altLang="es-ES" dirty="0">
                <a:solidFill>
                  <a:schemeClr val="tx1"/>
                </a:solidFill>
                <a:latin typeface="+mj-lt"/>
              </a:rPr>
              <a:t>XMASS-I: 835 kg active </a:t>
            </a:r>
            <a:r>
              <a:rPr lang="es-ES" altLang="es-ES" dirty="0" err="1">
                <a:solidFill>
                  <a:schemeClr val="tx1"/>
                </a:solidFill>
                <a:latin typeface="+mj-lt"/>
              </a:rPr>
              <a:t>mass</a:t>
            </a:r>
            <a:r>
              <a:rPr lang="es-ES" altLang="es-ES" dirty="0">
                <a:solidFill>
                  <a:schemeClr val="tx1"/>
                </a:solidFill>
                <a:latin typeface="+mj-lt"/>
              </a:rPr>
              <a:t> / 642 </a:t>
            </a:r>
            <a:r>
              <a:rPr lang="es-ES" altLang="es-ES" dirty="0" err="1">
                <a:solidFill>
                  <a:schemeClr val="tx1"/>
                </a:solidFill>
                <a:latin typeface="+mj-lt"/>
              </a:rPr>
              <a:t>PMTs</a:t>
            </a:r>
            <a:r>
              <a:rPr lang="es-ES" altLang="es-ES" dirty="0">
                <a:solidFill>
                  <a:schemeClr val="tx1"/>
                </a:solidFill>
                <a:latin typeface="+mj-lt"/>
              </a:rPr>
              <a:t> </a:t>
            </a:r>
            <a:r>
              <a:rPr lang="es-ES" altLang="es-ES" dirty="0" err="1">
                <a:solidFill>
                  <a:schemeClr val="tx1"/>
                </a:solidFill>
                <a:latin typeface="+mj-lt"/>
              </a:rPr>
              <a:t>for</a:t>
            </a:r>
            <a:r>
              <a:rPr lang="es-ES" altLang="es-ES" dirty="0">
                <a:solidFill>
                  <a:schemeClr val="tx1"/>
                </a:solidFill>
                <a:latin typeface="+mj-lt"/>
              </a:rPr>
              <a:t> </a:t>
            </a:r>
            <a:r>
              <a:rPr lang="es-ES" altLang="es-ES" dirty="0" err="1">
                <a:solidFill>
                  <a:schemeClr val="tx1"/>
                </a:solidFill>
                <a:latin typeface="+mj-lt"/>
              </a:rPr>
              <a:t>photon</a:t>
            </a:r>
            <a:r>
              <a:rPr lang="es-ES" altLang="es-ES" dirty="0">
                <a:solidFill>
                  <a:schemeClr val="tx1"/>
                </a:solidFill>
                <a:latin typeface="+mj-lt"/>
              </a:rPr>
              <a:t> </a:t>
            </a:r>
            <a:r>
              <a:rPr lang="es-ES" altLang="es-ES" dirty="0" err="1">
                <a:solidFill>
                  <a:schemeClr val="tx1"/>
                </a:solidFill>
                <a:latin typeface="+mj-lt"/>
              </a:rPr>
              <a:t>detection</a:t>
            </a:r>
            <a:endParaRPr lang="es-ES" altLang="es-ES" dirty="0">
              <a:solidFill>
                <a:schemeClr val="tx1"/>
              </a:solidFill>
              <a:latin typeface="+mj-lt"/>
            </a:endParaRPr>
          </a:p>
          <a:p>
            <a:pPr marL="285750" indent="-285750" algn="l">
              <a:buFont typeface="Arial" panose="020B0604020202020204" pitchFamily="34" charset="0"/>
              <a:buChar char="•"/>
            </a:pPr>
            <a:endParaRPr lang="en-US" dirty="0">
              <a:latin typeface="+mj-lt"/>
              <a:cs typeface="Times New Roman" panose="02020603050405020304" pitchFamily="18" charset="0"/>
            </a:endParaRPr>
          </a:p>
        </p:txBody>
      </p:sp>
      <p:pic>
        <p:nvPicPr>
          <p:cNvPr id="6" name="Imagen 5">
            <a:extLst>
              <a:ext uri="{FF2B5EF4-FFF2-40B4-BE49-F238E27FC236}">
                <a16:creationId xmlns:a16="http://schemas.microsoft.com/office/drawing/2014/main" id="{E1BEC67F-88EC-4702-A6A5-20E8F35F954C}"/>
              </a:ext>
            </a:extLst>
          </p:cNvPr>
          <p:cNvPicPr>
            <a:picLocks noChangeAspect="1"/>
          </p:cNvPicPr>
          <p:nvPr/>
        </p:nvPicPr>
        <p:blipFill>
          <a:blip r:embed="rId2"/>
          <a:stretch>
            <a:fillRect/>
          </a:stretch>
        </p:blipFill>
        <p:spPr>
          <a:xfrm>
            <a:off x="5139218" y="3366652"/>
            <a:ext cx="3768258" cy="1564452"/>
          </a:xfrm>
          <a:prstGeom prst="rect">
            <a:avLst/>
          </a:prstGeom>
        </p:spPr>
      </p:pic>
      <p:pic>
        <p:nvPicPr>
          <p:cNvPr id="7" name="Imagen 6">
            <a:extLst>
              <a:ext uri="{FF2B5EF4-FFF2-40B4-BE49-F238E27FC236}">
                <a16:creationId xmlns:a16="http://schemas.microsoft.com/office/drawing/2014/main" id="{796086BB-81C4-4A62-8239-71979018D5E9}"/>
              </a:ext>
            </a:extLst>
          </p:cNvPr>
          <p:cNvPicPr>
            <a:picLocks noChangeAspect="1"/>
          </p:cNvPicPr>
          <p:nvPr/>
        </p:nvPicPr>
        <p:blipFill rotWithShape="1">
          <a:blip r:embed="rId3"/>
          <a:srcRect b="1071"/>
          <a:stretch/>
        </p:blipFill>
        <p:spPr>
          <a:xfrm>
            <a:off x="100084" y="1106685"/>
            <a:ext cx="5039134" cy="3242915"/>
          </a:xfrm>
          <a:prstGeom prst="rect">
            <a:avLst/>
          </a:prstGeom>
        </p:spPr>
      </p:pic>
      <p:pic>
        <p:nvPicPr>
          <p:cNvPr id="8" name="Imagen 7">
            <a:extLst>
              <a:ext uri="{FF2B5EF4-FFF2-40B4-BE49-F238E27FC236}">
                <a16:creationId xmlns:a16="http://schemas.microsoft.com/office/drawing/2014/main" id="{79D81571-3C8C-4038-AB18-D067739E03E9}"/>
              </a:ext>
            </a:extLst>
          </p:cNvPr>
          <p:cNvPicPr>
            <a:picLocks noChangeAspect="1"/>
          </p:cNvPicPr>
          <p:nvPr/>
        </p:nvPicPr>
        <p:blipFill>
          <a:blip r:embed="rId4"/>
          <a:stretch>
            <a:fillRect/>
          </a:stretch>
        </p:blipFill>
        <p:spPr>
          <a:xfrm>
            <a:off x="5508501" y="700341"/>
            <a:ext cx="3203464" cy="2037866"/>
          </a:xfrm>
          <a:prstGeom prst="rect">
            <a:avLst/>
          </a:prstGeom>
        </p:spPr>
      </p:pic>
      <p:pic>
        <p:nvPicPr>
          <p:cNvPr id="10" name="Imagen 9">
            <a:extLst>
              <a:ext uri="{FF2B5EF4-FFF2-40B4-BE49-F238E27FC236}">
                <a16:creationId xmlns:a16="http://schemas.microsoft.com/office/drawing/2014/main" id="{922E421A-FE2A-4C23-9AA9-2FAAE3A0C8AA}"/>
              </a:ext>
            </a:extLst>
          </p:cNvPr>
          <p:cNvPicPr>
            <a:picLocks noChangeAspect="1"/>
          </p:cNvPicPr>
          <p:nvPr/>
        </p:nvPicPr>
        <p:blipFill rotWithShape="1">
          <a:blip r:embed="rId5"/>
          <a:srcRect l="8810" r="7852"/>
          <a:stretch/>
        </p:blipFill>
        <p:spPr>
          <a:xfrm>
            <a:off x="7726127" y="2038551"/>
            <a:ext cx="1355121" cy="1066398"/>
          </a:xfrm>
          <a:prstGeom prst="rect">
            <a:avLst/>
          </a:prstGeom>
        </p:spPr>
      </p:pic>
      <p:sp>
        <p:nvSpPr>
          <p:cNvPr id="11" name="3 CuadroTexto">
            <a:extLst>
              <a:ext uri="{FF2B5EF4-FFF2-40B4-BE49-F238E27FC236}">
                <a16:creationId xmlns:a16="http://schemas.microsoft.com/office/drawing/2014/main" id="{A54F3AF8-D9A3-4F50-9ED6-D5254834644A}"/>
              </a:ext>
            </a:extLst>
          </p:cNvPr>
          <p:cNvSpPr txBox="1"/>
          <p:nvPr/>
        </p:nvSpPr>
        <p:spPr>
          <a:xfrm>
            <a:off x="2558556" y="11674"/>
            <a:ext cx="3429000"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XMASS @ </a:t>
            </a:r>
            <a:r>
              <a:rPr lang="en-US" sz="2700" b="1" dirty="0" err="1">
                <a:solidFill>
                  <a:srgbClr val="FF0000"/>
                </a:solidFill>
                <a:latin typeface="+mj-lt"/>
                <a:cs typeface="Arial" panose="020B0604020202020204" pitchFamily="34" charset="0"/>
                <a:sym typeface="Symbol"/>
              </a:rPr>
              <a:t>Kamioka</a:t>
            </a:r>
            <a:endParaRPr lang="en-US" sz="2700" b="1" dirty="0">
              <a:solidFill>
                <a:srgbClr val="FF0000"/>
              </a:solidFill>
              <a:latin typeface="+mj-lt"/>
              <a:cs typeface="Arial" panose="020B0604020202020204" pitchFamily="34" charset="0"/>
            </a:endParaRPr>
          </a:p>
        </p:txBody>
      </p:sp>
      <p:sp>
        <p:nvSpPr>
          <p:cNvPr id="12" name="Rectangle 5">
            <a:extLst>
              <a:ext uri="{FF2B5EF4-FFF2-40B4-BE49-F238E27FC236}">
                <a16:creationId xmlns:a16="http://schemas.microsoft.com/office/drawing/2014/main" id="{07771E1F-C7C9-4727-B2FD-A43F8BF7C4FD}"/>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3" name="Marcador de número de diapositiva 11">
            <a:extLst>
              <a:ext uri="{FF2B5EF4-FFF2-40B4-BE49-F238E27FC236}">
                <a16:creationId xmlns:a16="http://schemas.microsoft.com/office/drawing/2014/main" id="{AAAE03FC-D070-4808-9279-E1ECBC629B77}"/>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23</a:t>
            </a:fld>
            <a:endParaRPr lang="es-ES" dirty="0"/>
          </a:p>
        </p:txBody>
      </p:sp>
    </p:spTree>
    <p:extLst>
      <p:ext uri="{BB962C8B-B14F-4D97-AF65-F5344CB8AC3E}">
        <p14:creationId xmlns:p14="http://schemas.microsoft.com/office/powerpoint/2010/main" val="2221521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60A13E2-9C4A-481E-B6F3-67DDE704FF8C}"/>
              </a:ext>
            </a:extLst>
          </p:cNvPr>
          <p:cNvSpPr>
            <a:spLocks noChangeArrowheads="1"/>
          </p:cNvSpPr>
          <p:nvPr/>
        </p:nvSpPr>
        <p:spPr bwMode="auto">
          <a:xfrm>
            <a:off x="2653991" y="799086"/>
            <a:ext cx="538975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8" name="CuadroTexto 7">
            <a:extLst>
              <a:ext uri="{FF2B5EF4-FFF2-40B4-BE49-F238E27FC236}">
                <a16:creationId xmlns:a16="http://schemas.microsoft.com/office/drawing/2014/main" id="{0215F93D-DA8C-4560-84E2-D7FF887C7F9F}"/>
              </a:ext>
            </a:extLst>
          </p:cNvPr>
          <p:cNvSpPr txBox="1"/>
          <p:nvPr/>
        </p:nvSpPr>
        <p:spPr>
          <a:xfrm>
            <a:off x="1940312" y="1590907"/>
            <a:ext cx="81776" cy="30777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a:t>
            </a:r>
          </a:p>
        </p:txBody>
      </p:sp>
      <p:pic>
        <p:nvPicPr>
          <p:cNvPr id="10" name="Imagen 9">
            <a:extLst>
              <a:ext uri="{FF2B5EF4-FFF2-40B4-BE49-F238E27FC236}">
                <a16:creationId xmlns:a16="http://schemas.microsoft.com/office/drawing/2014/main" id="{6202844E-C1C8-4D9E-96F9-08CBDD2F8C76}"/>
              </a:ext>
            </a:extLst>
          </p:cNvPr>
          <p:cNvPicPr>
            <a:picLocks noChangeAspect="1"/>
          </p:cNvPicPr>
          <p:nvPr/>
        </p:nvPicPr>
        <p:blipFill>
          <a:blip r:embed="rId2"/>
          <a:stretch>
            <a:fillRect/>
          </a:stretch>
        </p:blipFill>
        <p:spPr>
          <a:xfrm>
            <a:off x="5776124" y="1310729"/>
            <a:ext cx="3367876" cy="3034228"/>
          </a:xfrm>
          <a:prstGeom prst="rect">
            <a:avLst/>
          </a:prstGeom>
        </p:spPr>
      </p:pic>
      <p:pic>
        <p:nvPicPr>
          <p:cNvPr id="11" name="Imagen 10">
            <a:extLst>
              <a:ext uri="{FF2B5EF4-FFF2-40B4-BE49-F238E27FC236}">
                <a16:creationId xmlns:a16="http://schemas.microsoft.com/office/drawing/2014/main" id="{7F67D8F7-436C-49D0-B26D-CA68E98B6206}"/>
              </a:ext>
            </a:extLst>
          </p:cNvPr>
          <p:cNvPicPr>
            <a:picLocks noChangeAspect="1"/>
          </p:cNvPicPr>
          <p:nvPr/>
        </p:nvPicPr>
        <p:blipFill>
          <a:blip r:embed="rId3"/>
          <a:stretch>
            <a:fillRect/>
          </a:stretch>
        </p:blipFill>
        <p:spPr>
          <a:xfrm>
            <a:off x="2402426" y="2738748"/>
            <a:ext cx="3151506" cy="2128442"/>
          </a:xfrm>
          <a:prstGeom prst="rect">
            <a:avLst/>
          </a:prstGeom>
        </p:spPr>
      </p:pic>
      <p:sp>
        <p:nvSpPr>
          <p:cNvPr id="12" name="CuadroTexto 11">
            <a:extLst>
              <a:ext uri="{FF2B5EF4-FFF2-40B4-BE49-F238E27FC236}">
                <a16:creationId xmlns:a16="http://schemas.microsoft.com/office/drawing/2014/main" id="{6768527D-8E50-43C0-AAC1-A1755D088108}"/>
              </a:ext>
            </a:extLst>
          </p:cNvPr>
          <p:cNvSpPr txBox="1"/>
          <p:nvPr/>
        </p:nvSpPr>
        <p:spPr>
          <a:xfrm>
            <a:off x="6029092" y="1054917"/>
            <a:ext cx="2776722"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PHYS. REV. D 108, 083022 (2023)</a:t>
            </a:r>
          </a:p>
        </p:txBody>
      </p:sp>
      <p:sp>
        <p:nvSpPr>
          <p:cNvPr id="14" name="CuadroTexto 13">
            <a:extLst>
              <a:ext uri="{FF2B5EF4-FFF2-40B4-BE49-F238E27FC236}">
                <a16:creationId xmlns:a16="http://schemas.microsoft.com/office/drawing/2014/main" id="{285392FB-F66C-4626-B95C-0A1E2F755968}"/>
              </a:ext>
            </a:extLst>
          </p:cNvPr>
          <p:cNvSpPr txBox="1"/>
          <p:nvPr/>
        </p:nvSpPr>
        <p:spPr>
          <a:xfrm>
            <a:off x="56953" y="713972"/>
            <a:ext cx="5633341" cy="2262158"/>
          </a:xfrm>
          <a:prstGeom prst="rect">
            <a:avLst/>
          </a:prstGeom>
          <a:noFill/>
        </p:spPr>
        <p:txBody>
          <a:bodyPr wrap="square" rtlCol="0">
            <a:spAutoFit/>
          </a:bodyPr>
          <a:lstStyle/>
          <a:p>
            <a:pPr marL="285750" lvl="0" indent="-285750" eaLnBrk="0" fontAlgn="base" hangingPunct="0">
              <a:spcBef>
                <a:spcPct val="0"/>
              </a:spcBef>
              <a:spcAft>
                <a:spcPts val="300"/>
              </a:spcAft>
              <a:buClrTx/>
              <a:buFont typeface="Arial" panose="020B0604020202020204" pitchFamily="34" charset="0"/>
              <a:buChar char="•"/>
            </a:pPr>
            <a:r>
              <a:rPr lang="en-US"/>
              <a:t>Took data between 2013 and 2019, accumulating over 1590 days of live time</a:t>
            </a:r>
            <a:endParaRPr lang="en-US" altLang="es-ES">
              <a:solidFill>
                <a:schemeClr val="tx1"/>
              </a:solidFill>
              <a:latin typeface="Arial" panose="020B0604020202020204" pitchFamily="34" charset="0"/>
            </a:endParaRPr>
          </a:p>
          <a:p>
            <a:pPr marL="285750" lvl="0" indent="-285750" eaLnBrk="0" fontAlgn="base" hangingPunct="0">
              <a:spcBef>
                <a:spcPct val="0"/>
              </a:spcBef>
              <a:spcAft>
                <a:spcPts val="300"/>
              </a:spcAft>
              <a:buClrTx/>
              <a:buFont typeface="Arial" panose="020B0604020202020204" pitchFamily="34" charset="0"/>
              <a:buChar char="•"/>
            </a:pPr>
            <a:r>
              <a:rPr lang="en-US" altLang="es-ES">
                <a:solidFill>
                  <a:schemeClr val="tx1"/>
                </a:solidFill>
                <a:latin typeface="Arial" panose="020B0604020202020204" pitchFamily="34" charset="0"/>
              </a:rPr>
              <a:t>Efficient light collection with a yield of ~14 photoelectrons/keVee</a:t>
            </a:r>
          </a:p>
          <a:p>
            <a:pPr marL="285750" lvl="0" indent="-285750" eaLnBrk="0" fontAlgn="base" hangingPunct="0">
              <a:spcBef>
                <a:spcPct val="0"/>
              </a:spcBef>
              <a:spcAft>
                <a:spcPts val="300"/>
              </a:spcAft>
              <a:buClrTx/>
              <a:buFont typeface="Arial" panose="020B0604020202020204" pitchFamily="34" charset="0"/>
              <a:buChar char="•"/>
            </a:pPr>
            <a:r>
              <a:rPr lang="en-US" altLang="es-ES">
                <a:solidFill>
                  <a:schemeClr val="tx1"/>
                </a:solidFill>
                <a:latin typeface="Arial" panose="020B0604020202020204" pitchFamily="34" charset="0"/>
              </a:rPr>
              <a:t>Self-shielding properties enable reliable position reconstruction</a:t>
            </a:r>
          </a:p>
          <a:p>
            <a:pPr marL="285750" lvl="0" indent="-285750" eaLnBrk="0" fontAlgn="base" hangingPunct="0">
              <a:spcBef>
                <a:spcPct val="0"/>
              </a:spcBef>
              <a:spcAft>
                <a:spcPts val="300"/>
              </a:spcAft>
              <a:buClrTx/>
              <a:buFont typeface="Arial" panose="020B0604020202020204" pitchFamily="34" charset="0"/>
              <a:buChar char="•"/>
            </a:pPr>
            <a:r>
              <a:rPr lang="en-US"/>
              <a:t>&gt; 1 keVee</a:t>
            </a:r>
            <a:endParaRPr lang="en-US" altLang="es-ES">
              <a:solidFill>
                <a:schemeClr val="tx1"/>
              </a:solidFill>
              <a:latin typeface="Arial" panose="020B0604020202020204" pitchFamily="34" charset="0"/>
            </a:endParaRPr>
          </a:p>
          <a:p>
            <a:pPr marL="285750" lvl="0" indent="-285750" eaLnBrk="0" fontAlgn="base" hangingPunct="0">
              <a:spcBef>
                <a:spcPct val="0"/>
              </a:spcBef>
              <a:spcAft>
                <a:spcPts val="300"/>
              </a:spcAft>
              <a:buClrTx/>
              <a:buFont typeface="Arial" panose="020B0604020202020204" pitchFamily="34" charset="0"/>
              <a:buChar char="•"/>
            </a:pPr>
            <a:r>
              <a:rPr lang="en-US" altLang="es-ES">
                <a:solidFill>
                  <a:schemeClr val="tx1"/>
                </a:solidFill>
                <a:latin typeface="Arial" panose="020B0604020202020204" pitchFamily="34" charset="0"/>
              </a:rPr>
              <a:t>Surface radon background reduction is crucial, with levels 10x lower than LUX and XENON-100</a:t>
            </a:r>
          </a:p>
          <a:p>
            <a:pPr marL="285750" lvl="0" indent="-285750" eaLnBrk="0" fontAlgn="base" hangingPunct="0">
              <a:spcBef>
                <a:spcPct val="0"/>
              </a:spcBef>
              <a:spcAft>
                <a:spcPts val="300"/>
              </a:spcAft>
              <a:buClrTx/>
              <a:buFont typeface="Arial" panose="020B0604020202020204" pitchFamily="34" charset="0"/>
              <a:buChar char="•"/>
            </a:pPr>
            <a:r>
              <a:rPr lang="en-US" altLang="es-ES">
                <a:solidFill>
                  <a:schemeClr val="tx1"/>
                </a:solidFill>
                <a:latin typeface="Arial" panose="020B0604020202020204" pitchFamily="34" charset="0"/>
              </a:rPr>
              <a:t>40 kg fiducial volume with a 40 keV energy threshold</a:t>
            </a:r>
          </a:p>
          <a:p>
            <a:pPr marL="285750" indent="-285750" algn="l">
              <a:spcAft>
                <a:spcPts val="300"/>
              </a:spcAft>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C4616E72-1B25-428E-8CD7-7F1B2F5E1F7F}"/>
              </a:ext>
            </a:extLst>
          </p:cNvPr>
          <p:cNvPicPr>
            <a:picLocks noChangeAspect="1"/>
          </p:cNvPicPr>
          <p:nvPr/>
        </p:nvPicPr>
        <p:blipFill>
          <a:blip r:embed="rId4"/>
          <a:stretch>
            <a:fillRect/>
          </a:stretch>
        </p:blipFill>
        <p:spPr>
          <a:xfrm>
            <a:off x="197785" y="2697665"/>
            <a:ext cx="2197382" cy="2350165"/>
          </a:xfrm>
          <a:prstGeom prst="rect">
            <a:avLst/>
          </a:prstGeom>
        </p:spPr>
      </p:pic>
      <p:sp>
        <p:nvSpPr>
          <p:cNvPr id="16" name="3 CuadroTexto">
            <a:extLst>
              <a:ext uri="{FF2B5EF4-FFF2-40B4-BE49-F238E27FC236}">
                <a16:creationId xmlns:a16="http://schemas.microsoft.com/office/drawing/2014/main" id="{B98DAF32-67EF-4758-AE2D-7F4354EE5884}"/>
              </a:ext>
            </a:extLst>
          </p:cNvPr>
          <p:cNvSpPr txBox="1"/>
          <p:nvPr/>
        </p:nvSpPr>
        <p:spPr>
          <a:xfrm>
            <a:off x="2600092" y="-5217"/>
            <a:ext cx="3429000"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XMASS@Kamioka</a:t>
            </a:r>
            <a:endParaRPr lang="en-US" sz="2700" b="1" dirty="0">
              <a:solidFill>
                <a:srgbClr val="FF0000"/>
              </a:solidFill>
              <a:latin typeface="+mj-lt"/>
              <a:cs typeface="Arial" panose="020B0604020202020204" pitchFamily="34" charset="0"/>
            </a:endParaRPr>
          </a:p>
        </p:txBody>
      </p:sp>
      <p:sp>
        <p:nvSpPr>
          <p:cNvPr id="18" name="Rectangle 5">
            <a:extLst>
              <a:ext uri="{FF2B5EF4-FFF2-40B4-BE49-F238E27FC236}">
                <a16:creationId xmlns:a16="http://schemas.microsoft.com/office/drawing/2014/main" id="{DFC6D365-60D6-448C-AC71-34AFA867D55B}"/>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9" name="Marcador de número de diapositiva 11">
            <a:extLst>
              <a:ext uri="{FF2B5EF4-FFF2-40B4-BE49-F238E27FC236}">
                <a16:creationId xmlns:a16="http://schemas.microsoft.com/office/drawing/2014/main" id="{54C9A7FE-B4DC-46D2-9D4E-1E92B40C384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24</a:t>
            </a:fld>
            <a:endParaRPr lang="es-ES" dirty="0"/>
          </a:p>
        </p:txBody>
      </p:sp>
    </p:spTree>
    <p:extLst>
      <p:ext uri="{BB962C8B-B14F-4D97-AF65-F5344CB8AC3E}">
        <p14:creationId xmlns:p14="http://schemas.microsoft.com/office/powerpoint/2010/main" val="170500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F91741-017E-409D-A1E6-2B972B3C7277}"/>
              </a:ext>
            </a:extLst>
          </p:cNvPr>
          <p:cNvSpPr txBox="1"/>
          <p:nvPr/>
        </p:nvSpPr>
        <p:spPr>
          <a:xfrm>
            <a:off x="5772151" y="918521"/>
            <a:ext cx="3310890" cy="35394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cs typeface="Times New Roman" panose="02020603050405020304" pitchFamily="18" charset="0"/>
              </a:rPr>
              <a:t>Target : 3269±24 kg of </a:t>
            </a:r>
            <a:r>
              <a:rPr lang="en-US" dirty="0" err="1">
                <a:latin typeface="+mj-lt"/>
                <a:cs typeface="Times New Roman" panose="02020603050405020304" pitchFamily="18" charset="0"/>
              </a:rPr>
              <a:t>LAr</a:t>
            </a:r>
            <a:r>
              <a:rPr lang="en-US" dirty="0">
                <a:latin typeface="+mj-lt"/>
                <a:cs typeface="Times New Roman" panose="02020603050405020304" pitchFamily="18" charset="0"/>
              </a:rPr>
              <a:t> in acrylic vessel</a:t>
            </a:r>
          </a:p>
          <a:p>
            <a:pPr marL="285750" indent="-285750">
              <a:buFont typeface="Arial" panose="020B0604020202020204" pitchFamily="34" charset="0"/>
              <a:buChar char="•"/>
            </a:pPr>
            <a:endParaRPr lang="en-US" dirty="0">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cs typeface="Times New Roman" panose="02020603050405020304" pitchFamily="18" charset="0"/>
              </a:rPr>
              <a:t>Photon detection: 255 HQE PMTs connected via acrylic light guides </a:t>
            </a:r>
          </a:p>
          <a:p>
            <a:pPr marL="285750" indent="-285750">
              <a:buFont typeface="Arial" panose="020B0604020202020204" pitchFamily="34" charset="0"/>
              <a:buChar char="•"/>
            </a:pPr>
            <a:endParaRPr lang="en-US" dirty="0">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cs typeface="Times New Roman" panose="02020603050405020304" pitchFamily="18" charset="0"/>
              </a:rPr>
              <a:t>Inner surface of vessel coated with TPB wavelength shifter</a:t>
            </a:r>
          </a:p>
          <a:p>
            <a:pPr marL="285750" indent="-285750">
              <a:buFont typeface="Arial" panose="020B0604020202020204" pitchFamily="34" charset="0"/>
              <a:buChar char="•"/>
            </a:pPr>
            <a:endParaRPr lang="en-US" dirty="0">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cs typeface="Times New Roman" panose="02020603050405020304" pitchFamily="18" charset="0"/>
              </a:rPr>
              <a:t>Shielding: Filler blocks between LGs used for thermal insulation and neutron shielding</a:t>
            </a:r>
          </a:p>
          <a:p>
            <a:pPr marL="285750" indent="-285750">
              <a:buFont typeface="Arial" panose="020B0604020202020204" pitchFamily="34" charset="0"/>
              <a:buChar char="•"/>
            </a:pPr>
            <a:endParaRPr lang="en-US" dirty="0">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cs typeface="Times New Roman" panose="02020603050405020304" pitchFamily="18" charset="0"/>
              </a:rPr>
              <a:t>Veto: Steel shell is immersed in 300 tons of H</a:t>
            </a:r>
            <a:r>
              <a:rPr lang="en-US" baseline="-25000" dirty="0">
                <a:latin typeface="+mj-lt"/>
                <a:cs typeface="Times New Roman" panose="02020603050405020304" pitchFamily="18" charset="0"/>
              </a:rPr>
              <a:t>2</a:t>
            </a:r>
            <a:r>
              <a:rPr lang="en-US" dirty="0">
                <a:latin typeface="+mj-lt"/>
                <a:cs typeface="Times New Roman" panose="02020603050405020304" pitchFamily="18" charset="0"/>
              </a:rPr>
              <a:t>O, viewed by 48 veto </a:t>
            </a:r>
            <a:r>
              <a:rPr lang="en-US" dirty="0" err="1">
                <a:latin typeface="+mj-lt"/>
                <a:cs typeface="Times New Roman" panose="02020603050405020304" pitchFamily="18" charset="0"/>
              </a:rPr>
              <a:t>PMTs.</a:t>
            </a:r>
            <a:endParaRPr lang="en-US" dirty="0">
              <a:latin typeface="+mj-lt"/>
              <a:cs typeface="Times New Roman" panose="02020603050405020304" pitchFamily="18" charset="0"/>
            </a:endParaRPr>
          </a:p>
        </p:txBody>
      </p:sp>
      <p:pic>
        <p:nvPicPr>
          <p:cNvPr id="5" name="Imagen 4">
            <a:extLst>
              <a:ext uri="{FF2B5EF4-FFF2-40B4-BE49-F238E27FC236}">
                <a16:creationId xmlns:a16="http://schemas.microsoft.com/office/drawing/2014/main" id="{89544D26-2B6F-47E9-B0AD-AF42B48B3B8B}"/>
              </a:ext>
            </a:extLst>
          </p:cNvPr>
          <p:cNvPicPr>
            <a:picLocks noChangeAspect="1"/>
          </p:cNvPicPr>
          <p:nvPr/>
        </p:nvPicPr>
        <p:blipFill rotWithShape="1">
          <a:blip r:embed="rId2"/>
          <a:srcRect l="3401" r="6062"/>
          <a:stretch/>
        </p:blipFill>
        <p:spPr>
          <a:xfrm>
            <a:off x="3415723" y="692612"/>
            <a:ext cx="2140805" cy="4196227"/>
          </a:xfrm>
          <a:prstGeom prst="rect">
            <a:avLst/>
          </a:prstGeom>
        </p:spPr>
      </p:pic>
      <p:pic>
        <p:nvPicPr>
          <p:cNvPr id="7" name="Imagen 6">
            <a:extLst>
              <a:ext uri="{FF2B5EF4-FFF2-40B4-BE49-F238E27FC236}">
                <a16:creationId xmlns:a16="http://schemas.microsoft.com/office/drawing/2014/main" id="{33172C66-FBA0-4F8B-820E-A0418C87637A}"/>
              </a:ext>
            </a:extLst>
          </p:cNvPr>
          <p:cNvPicPr>
            <a:picLocks noChangeAspect="1"/>
          </p:cNvPicPr>
          <p:nvPr/>
        </p:nvPicPr>
        <p:blipFill>
          <a:blip r:embed="rId3"/>
          <a:stretch>
            <a:fillRect/>
          </a:stretch>
        </p:blipFill>
        <p:spPr>
          <a:xfrm>
            <a:off x="184773" y="549201"/>
            <a:ext cx="2846489" cy="4601363"/>
          </a:xfrm>
          <a:prstGeom prst="rect">
            <a:avLst/>
          </a:prstGeom>
          <a:solidFill>
            <a:schemeClr val="bg1"/>
          </a:solidFill>
        </p:spPr>
      </p:pic>
      <p:sp>
        <p:nvSpPr>
          <p:cNvPr id="8" name="3 CuadroTexto">
            <a:extLst>
              <a:ext uri="{FF2B5EF4-FFF2-40B4-BE49-F238E27FC236}">
                <a16:creationId xmlns:a16="http://schemas.microsoft.com/office/drawing/2014/main" id="{7D99AAAA-C791-4AEC-ADE6-40CD3C060B23}"/>
              </a:ext>
            </a:extLst>
          </p:cNvPr>
          <p:cNvSpPr txBox="1"/>
          <p:nvPr/>
        </p:nvSpPr>
        <p:spPr>
          <a:xfrm>
            <a:off x="2558556" y="11674"/>
            <a:ext cx="430706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DEAP-3600 @ SNOLAB</a:t>
            </a:r>
            <a:endParaRPr lang="en-US" sz="2700" b="1" dirty="0">
              <a:solidFill>
                <a:srgbClr val="FF0000"/>
              </a:solidFill>
              <a:latin typeface="+mj-lt"/>
              <a:cs typeface="Arial" panose="020B0604020202020204" pitchFamily="34" charset="0"/>
            </a:endParaRPr>
          </a:p>
        </p:txBody>
      </p:sp>
      <p:sp>
        <p:nvSpPr>
          <p:cNvPr id="9" name="Rectangle 5">
            <a:extLst>
              <a:ext uri="{FF2B5EF4-FFF2-40B4-BE49-F238E27FC236}">
                <a16:creationId xmlns:a16="http://schemas.microsoft.com/office/drawing/2014/main" id="{E39F659D-FABF-403C-9FEE-5BCBA6DD0C22}"/>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0" name="Rectángulo 9">
            <a:extLst>
              <a:ext uri="{FF2B5EF4-FFF2-40B4-BE49-F238E27FC236}">
                <a16:creationId xmlns:a16="http://schemas.microsoft.com/office/drawing/2014/main" id="{24DA91AC-293B-4382-929C-8F7AE2F4F181}"/>
              </a:ext>
            </a:extLst>
          </p:cNvPr>
          <p:cNvSpPr/>
          <p:nvPr/>
        </p:nvSpPr>
        <p:spPr>
          <a:xfrm>
            <a:off x="2636520" y="4762500"/>
            <a:ext cx="394742" cy="126339"/>
          </a:xfrm>
          <a:prstGeom prst="rect">
            <a:avLst/>
          </a:prstGeom>
          <a:solidFill>
            <a:schemeClr val="bg1"/>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Marcador de número de diapositiva 11">
            <a:extLst>
              <a:ext uri="{FF2B5EF4-FFF2-40B4-BE49-F238E27FC236}">
                <a16:creationId xmlns:a16="http://schemas.microsoft.com/office/drawing/2014/main" id="{D0CEF6A5-CC07-44C5-ABA3-67BC3259B168}"/>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25</a:t>
            </a:fld>
            <a:endParaRPr lang="es-ES" dirty="0"/>
          </a:p>
        </p:txBody>
      </p:sp>
    </p:spTree>
    <p:extLst>
      <p:ext uri="{BB962C8B-B14F-4D97-AF65-F5344CB8AC3E}">
        <p14:creationId xmlns:p14="http://schemas.microsoft.com/office/powerpoint/2010/main" val="317045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A0C4ECE-4E0D-4858-BE52-8B5CB41E4EB0}"/>
              </a:ext>
            </a:extLst>
          </p:cNvPr>
          <p:cNvPicPr>
            <a:picLocks noChangeAspect="1"/>
          </p:cNvPicPr>
          <p:nvPr/>
        </p:nvPicPr>
        <p:blipFill>
          <a:blip r:embed="rId2"/>
          <a:stretch>
            <a:fillRect/>
          </a:stretch>
        </p:blipFill>
        <p:spPr>
          <a:xfrm>
            <a:off x="59473" y="229850"/>
            <a:ext cx="4937277" cy="2235629"/>
          </a:xfrm>
          <a:prstGeom prst="rect">
            <a:avLst/>
          </a:prstGeom>
        </p:spPr>
      </p:pic>
      <p:pic>
        <p:nvPicPr>
          <p:cNvPr id="6" name="Imagen 5">
            <a:extLst>
              <a:ext uri="{FF2B5EF4-FFF2-40B4-BE49-F238E27FC236}">
                <a16:creationId xmlns:a16="http://schemas.microsoft.com/office/drawing/2014/main" id="{51CA63DE-909E-41E9-BACA-40AFF1279A6B}"/>
              </a:ext>
            </a:extLst>
          </p:cNvPr>
          <p:cNvPicPr>
            <a:picLocks noChangeAspect="1"/>
          </p:cNvPicPr>
          <p:nvPr/>
        </p:nvPicPr>
        <p:blipFill rotWithShape="1">
          <a:blip r:embed="rId3"/>
          <a:srcRect t="3920"/>
          <a:stretch/>
        </p:blipFill>
        <p:spPr>
          <a:xfrm>
            <a:off x="59473" y="2571750"/>
            <a:ext cx="4860111" cy="2368836"/>
          </a:xfrm>
          <a:prstGeom prst="rect">
            <a:avLst/>
          </a:prstGeom>
        </p:spPr>
      </p:pic>
      <p:pic>
        <p:nvPicPr>
          <p:cNvPr id="7" name="Imagen 6">
            <a:extLst>
              <a:ext uri="{FF2B5EF4-FFF2-40B4-BE49-F238E27FC236}">
                <a16:creationId xmlns:a16="http://schemas.microsoft.com/office/drawing/2014/main" id="{296F3B27-4F7C-420A-890F-826713157525}"/>
              </a:ext>
            </a:extLst>
          </p:cNvPr>
          <p:cNvPicPr>
            <a:picLocks noChangeAspect="1"/>
          </p:cNvPicPr>
          <p:nvPr/>
        </p:nvPicPr>
        <p:blipFill>
          <a:blip r:embed="rId4"/>
          <a:stretch>
            <a:fillRect/>
          </a:stretch>
        </p:blipFill>
        <p:spPr>
          <a:xfrm>
            <a:off x="4919584" y="2465479"/>
            <a:ext cx="3938982" cy="2615626"/>
          </a:xfrm>
          <a:prstGeom prst="rect">
            <a:avLst/>
          </a:prstGeom>
        </p:spPr>
      </p:pic>
      <p:pic>
        <p:nvPicPr>
          <p:cNvPr id="9" name="Imagen 8">
            <a:extLst>
              <a:ext uri="{FF2B5EF4-FFF2-40B4-BE49-F238E27FC236}">
                <a16:creationId xmlns:a16="http://schemas.microsoft.com/office/drawing/2014/main" id="{2E1E0ADA-169E-419A-9804-E12EB3819D8C}"/>
              </a:ext>
            </a:extLst>
          </p:cNvPr>
          <p:cNvPicPr>
            <a:picLocks noChangeAspect="1"/>
          </p:cNvPicPr>
          <p:nvPr/>
        </p:nvPicPr>
        <p:blipFill>
          <a:blip r:embed="rId5"/>
          <a:stretch>
            <a:fillRect/>
          </a:stretch>
        </p:blipFill>
        <p:spPr>
          <a:xfrm>
            <a:off x="5056223" y="194384"/>
            <a:ext cx="3938982" cy="2306561"/>
          </a:xfrm>
          <a:prstGeom prst="rect">
            <a:avLst/>
          </a:prstGeom>
        </p:spPr>
      </p:pic>
      <p:sp>
        <p:nvSpPr>
          <p:cNvPr id="8" name="Marcador de número de diapositiva 11">
            <a:extLst>
              <a:ext uri="{FF2B5EF4-FFF2-40B4-BE49-F238E27FC236}">
                <a16:creationId xmlns:a16="http://schemas.microsoft.com/office/drawing/2014/main" id="{286A3707-2B26-4CA7-BFA2-2A5855D0F0E9}"/>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26</a:t>
            </a:fld>
            <a:endParaRPr lang="es-ES" dirty="0"/>
          </a:p>
        </p:txBody>
      </p:sp>
    </p:spTree>
    <p:extLst>
      <p:ext uri="{BB962C8B-B14F-4D97-AF65-F5344CB8AC3E}">
        <p14:creationId xmlns:p14="http://schemas.microsoft.com/office/powerpoint/2010/main" val="1855764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E1DCB-15FC-44E9-B9D1-FFB3BF5F7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4" y="95249"/>
            <a:ext cx="3475929" cy="216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4DB9C442-3AA8-4949-8A0C-0D60DC0FB816}"/>
              </a:ext>
            </a:extLst>
          </p:cNvPr>
          <p:cNvPicPr>
            <a:picLocks noChangeAspect="1"/>
          </p:cNvPicPr>
          <p:nvPr/>
        </p:nvPicPr>
        <p:blipFill>
          <a:blip r:embed="rId3"/>
          <a:stretch>
            <a:fillRect/>
          </a:stretch>
        </p:blipFill>
        <p:spPr>
          <a:xfrm>
            <a:off x="0" y="2629883"/>
            <a:ext cx="3543518" cy="2385060"/>
          </a:xfrm>
          <a:prstGeom prst="rect">
            <a:avLst/>
          </a:prstGeom>
        </p:spPr>
      </p:pic>
      <p:sp>
        <p:nvSpPr>
          <p:cNvPr id="6" name="CuadroTexto 5">
            <a:extLst>
              <a:ext uri="{FF2B5EF4-FFF2-40B4-BE49-F238E27FC236}">
                <a16:creationId xmlns:a16="http://schemas.microsoft.com/office/drawing/2014/main" id="{2EEE28E8-A5A2-4783-91CE-6070E87CC9F8}"/>
              </a:ext>
            </a:extLst>
          </p:cNvPr>
          <p:cNvSpPr txBox="1"/>
          <p:nvPr/>
        </p:nvSpPr>
        <p:spPr>
          <a:xfrm>
            <a:off x="7011215" y="372561"/>
            <a:ext cx="2217333" cy="1384995"/>
          </a:xfrm>
          <a:prstGeom prst="rect">
            <a:avLst/>
          </a:prstGeom>
          <a:noFill/>
        </p:spPr>
        <p:txBody>
          <a:bodyPr wrap="square" rtlCol="0">
            <a:spAutoFit/>
          </a:bodyPr>
          <a:lstStyle/>
          <a:p>
            <a:pPr algn="ctr"/>
            <a:r>
              <a:rPr lang="en-US" dirty="0">
                <a:latin typeface="+mj-lt"/>
                <a:cs typeface="Times New Roman" panose="02020603050405020304" pitchFamily="18" charset="0"/>
              </a:rPr>
              <a:t>First year dataset : November 2016 -</a:t>
            </a:r>
          </a:p>
          <a:p>
            <a:pPr algn="ctr"/>
            <a:r>
              <a:rPr lang="en-US" dirty="0">
                <a:latin typeface="+mj-lt"/>
                <a:cs typeface="Times New Roman" panose="02020603050405020304" pitchFamily="18" charset="0"/>
              </a:rPr>
              <a:t>October 2017 </a:t>
            </a:r>
          </a:p>
          <a:p>
            <a:pPr algn="ctr"/>
            <a:r>
              <a:rPr lang="en-US" dirty="0">
                <a:latin typeface="+mj-lt"/>
                <a:cs typeface="Times New Roman" panose="02020603050405020304" pitchFamily="18" charset="0"/>
              </a:rPr>
              <a:t>(231 live days)</a:t>
            </a:r>
          </a:p>
          <a:p>
            <a:pPr algn="ctr"/>
            <a:r>
              <a:rPr lang="en-US" dirty="0">
                <a:latin typeface="+mj-lt"/>
                <a:cs typeface="Times New Roman" panose="02020603050405020304" pitchFamily="18" charset="0"/>
              </a:rPr>
              <a:t>No WIMP-like signals: 0 events in ROI</a:t>
            </a:r>
          </a:p>
        </p:txBody>
      </p:sp>
      <p:pic>
        <p:nvPicPr>
          <p:cNvPr id="12" name="Imagen 11">
            <a:extLst>
              <a:ext uri="{FF2B5EF4-FFF2-40B4-BE49-F238E27FC236}">
                <a16:creationId xmlns:a16="http://schemas.microsoft.com/office/drawing/2014/main" id="{2396CA7A-FC49-45FB-8B11-C66BE4B6B9A5}"/>
              </a:ext>
            </a:extLst>
          </p:cNvPr>
          <p:cNvPicPr>
            <a:picLocks noChangeAspect="1"/>
          </p:cNvPicPr>
          <p:nvPr/>
        </p:nvPicPr>
        <p:blipFill>
          <a:blip r:embed="rId4"/>
          <a:stretch>
            <a:fillRect/>
          </a:stretch>
        </p:blipFill>
        <p:spPr>
          <a:xfrm>
            <a:off x="3563686" y="2721323"/>
            <a:ext cx="3451352" cy="2293620"/>
          </a:xfrm>
          <a:prstGeom prst="rect">
            <a:avLst/>
          </a:prstGeom>
        </p:spPr>
      </p:pic>
      <p:sp>
        <p:nvSpPr>
          <p:cNvPr id="13" name="CuadroTexto 12">
            <a:extLst>
              <a:ext uri="{FF2B5EF4-FFF2-40B4-BE49-F238E27FC236}">
                <a16:creationId xmlns:a16="http://schemas.microsoft.com/office/drawing/2014/main" id="{BAD8154E-EE56-41BE-971E-8723952016E4}"/>
              </a:ext>
            </a:extLst>
          </p:cNvPr>
          <p:cNvSpPr txBox="1"/>
          <p:nvPr/>
        </p:nvSpPr>
        <p:spPr>
          <a:xfrm>
            <a:off x="7274313" y="2263973"/>
            <a:ext cx="1119217" cy="307777"/>
          </a:xfrm>
          <a:prstGeom prst="rect">
            <a:avLst/>
          </a:prstGeom>
          <a:noFill/>
        </p:spPr>
        <p:txBody>
          <a:bodyPr wrap="none" rtlCol="0">
            <a:spAutoFit/>
          </a:bodyPr>
          <a:lstStyle/>
          <a:p>
            <a:r>
              <a:rPr lang="en-US" b="1" dirty="0">
                <a:latin typeface="+mj-lt"/>
                <a:cs typeface="Times New Roman" panose="02020603050405020304" pitchFamily="18" charset="0"/>
              </a:rPr>
              <a:t>Coming up</a:t>
            </a:r>
          </a:p>
        </p:txBody>
      </p:sp>
      <p:pic>
        <p:nvPicPr>
          <p:cNvPr id="14" name="Imagen 13">
            <a:extLst>
              <a:ext uri="{FF2B5EF4-FFF2-40B4-BE49-F238E27FC236}">
                <a16:creationId xmlns:a16="http://schemas.microsoft.com/office/drawing/2014/main" id="{74FB1448-4A33-4991-8340-93652CA626AB}"/>
              </a:ext>
            </a:extLst>
          </p:cNvPr>
          <p:cNvPicPr>
            <a:picLocks noChangeAspect="1"/>
          </p:cNvPicPr>
          <p:nvPr/>
        </p:nvPicPr>
        <p:blipFill rotWithShape="1">
          <a:blip r:embed="rId5"/>
          <a:srcRect l="9832" t="52032" r="6254"/>
          <a:stretch/>
        </p:blipFill>
        <p:spPr>
          <a:xfrm>
            <a:off x="3602997" y="0"/>
            <a:ext cx="3408218" cy="2401522"/>
          </a:xfrm>
          <a:prstGeom prst="rect">
            <a:avLst/>
          </a:prstGeom>
        </p:spPr>
      </p:pic>
      <p:sp>
        <p:nvSpPr>
          <p:cNvPr id="15" name="CuadroTexto 14">
            <a:extLst>
              <a:ext uri="{FF2B5EF4-FFF2-40B4-BE49-F238E27FC236}">
                <a16:creationId xmlns:a16="http://schemas.microsoft.com/office/drawing/2014/main" id="{D2147C69-9C9C-4543-905E-55387B644F43}"/>
              </a:ext>
            </a:extLst>
          </p:cNvPr>
          <p:cNvSpPr txBox="1"/>
          <p:nvPr/>
        </p:nvSpPr>
        <p:spPr>
          <a:xfrm>
            <a:off x="118864" y="2326420"/>
            <a:ext cx="3329758" cy="307777"/>
          </a:xfrm>
          <a:prstGeom prst="rect">
            <a:avLst/>
          </a:prstGeom>
          <a:noFill/>
        </p:spPr>
        <p:txBody>
          <a:bodyPr wrap="none" rtlCol="0">
            <a:spAutoFit/>
          </a:bodyPr>
          <a:lstStyle/>
          <a:p>
            <a:r>
              <a:rPr lang="en-US" dirty="0">
                <a:latin typeface="+mn-lt"/>
                <a:cs typeface="Times New Roman" panose="02020603050405020304" pitchFamily="18" charset="0"/>
              </a:rPr>
              <a:t>Physical Review D, 100, 022004 (2019)</a:t>
            </a:r>
          </a:p>
        </p:txBody>
      </p:sp>
      <p:sp>
        <p:nvSpPr>
          <p:cNvPr id="16" name="Rectángulo 15">
            <a:extLst>
              <a:ext uri="{FF2B5EF4-FFF2-40B4-BE49-F238E27FC236}">
                <a16:creationId xmlns:a16="http://schemas.microsoft.com/office/drawing/2014/main" id="{F319820B-7D80-4D45-A7CE-B679FDBDCFAE}"/>
              </a:ext>
            </a:extLst>
          </p:cNvPr>
          <p:cNvSpPr/>
          <p:nvPr/>
        </p:nvSpPr>
        <p:spPr>
          <a:xfrm>
            <a:off x="5929846" y="4762500"/>
            <a:ext cx="1105359" cy="352077"/>
          </a:xfrm>
          <a:prstGeom prst="rect">
            <a:avLst/>
          </a:prstGeom>
          <a:solidFill>
            <a:schemeClr val="bg1"/>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ángulo 3">
            <a:extLst>
              <a:ext uri="{FF2B5EF4-FFF2-40B4-BE49-F238E27FC236}">
                <a16:creationId xmlns:a16="http://schemas.microsoft.com/office/drawing/2014/main" id="{3B854786-FB50-45E6-84F5-BD3CCE6737A4}"/>
              </a:ext>
            </a:extLst>
          </p:cNvPr>
          <p:cNvSpPr/>
          <p:nvPr/>
        </p:nvSpPr>
        <p:spPr>
          <a:xfrm>
            <a:off x="6757722" y="2504559"/>
            <a:ext cx="2286000" cy="2246769"/>
          </a:xfrm>
          <a:prstGeom prst="rect">
            <a:avLst/>
          </a:prstGeom>
        </p:spPr>
        <p:txBody>
          <a:bodyPr wrap="square">
            <a:spAutoFit/>
          </a:bodyPr>
          <a:lstStyle/>
          <a:p>
            <a:pPr marL="285750" indent="-285750">
              <a:buFont typeface="Arial" panose="020B0604020202020204" pitchFamily="34" charset="0"/>
              <a:buChar char="•"/>
            </a:pPr>
            <a:r>
              <a:rPr lang="en-US" dirty="0">
                <a:cs typeface="Times New Roman" panose="02020603050405020304" pitchFamily="18" charset="0"/>
              </a:rPr>
              <a:t>3 Year Dataset (Nov 2016 to March 2020) expect ~800 days of lifetime instead of 231 days</a:t>
            </a:r>
          </a:p>
          <a:p>
            <a:endParaRPr lang="en-US" dirty="0"/>
          </a:p>
          <a:p>
            <a:pPr marL="285750" indent="-285750">
              <a:buFont typeface="Arial" panose="020B0604020202020204" pitchFamily="34" charset="0"/>
              <a:buChar char="•"/>
            </a:pPr>
            <a:r>
              <a:rPr lang="en-US" dirty="0"/>
              <a:t>Data taking scheduled to resume in Summer 2024. Data taking for 2 more years</a:t>
            </a:r>
          </a:p>
        </p:txBody>
      </p:sp>
      <p:sp>
        <p:nvSpPr>
          <p:cNvPr id="17" name="Marcador de número de diapositiva 11">
            <a:extLst>
              <a:ext uri="{FF2B5EF4-FFF2-40B4-BE49-F238E27FC236}">
                <a16:creationId xmlns:a16="http://schemas.microsoft.com/office/drawing/2014/main" id="{E6BEFF96-B0C3-4C22-8EA8-98ACEFFDC8F4}"/>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27</a:t>
            </a:fld>
            <a:endParaRPr lang="es-ES" dirty="0"/>
          </a:p>
        </p:txBody>
      </p:sp>
    </p:spTree>
    <p:extLst>
      <p:ext uri="{BB962C8B-B14F-4D97-AF65-F5344CB8AC3E}">
        <p14:creationId xmlns:p14="http://schemas.microsoft.com/office/powerpoint/2010/main" val="151247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D78BAEB-11DF-48C7-ACBF-137BD0C4C7CE}"/>
              </a:ext>
            </a:extLst>
          </p:cNvPr>
          <p:cNvPicPr>
            <a:picLocks noChangeAspect="1"/>
          </p:cNvPicPr>
          <p:nvPr/>
        </p:nvPicPr>
        <p:blipFill rotWithShape="1">
          <a:blip r:embed="rId2"/>
          <a:srcRect r="-267"/>
          <a:stretch/>
        </p:blipFill>
        <p:spPr>
          <a:xfrm>
            <a:off x="1495543" y="795453"/>
            <a:ext cx="6152914" cy="3932663"/>
          </a:xfrm>
          <a:prstGeom prst="rect">
            <a:avLst/>
          </a:prstGeom>
        </p:spPr>
      </p:pic>
      <p:sp>
        <p:nvSpPr>
          <p:cNvPr id="4" name="3 CuadroTexto">
            <a:extLst>
              <a:ext uri="{FF2B5EF4-FFF2-40B4-BE49-F238E27FC236}">
                <a16:creationId xmlns:a16="http://schemas.microsoft.com/office/drawing/2014/main" id="{45DD222E-7A03-4056-8F1F-010F21F87DC5}"/>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XENONnT</a:t>
            </a:r>
            <a:r>
              <a:rPr lang="en-US" sz="2700" b="1" dirty="0">
                <a:solidFill>
                  <a:srgbClr val="FF0000"/>
                </a:solidFill>
                <a:latin typeface="+mj-lt"/>
                <a:cs typeface="Arial" panose="020B0604020202020204" pitchFamily="34" charset="0"/>
                <a:sym typeface="Symbol"/>
              </a:rPr>
              <a:t> @ LNGS</a:t>
            </a:r>
            <a:endParaRPr lang="en-US" sz="2700" b="1" dirty="0">
              <a:solidFill>
                <a:srgbClr val="FF0000"/>
              </a:solidFill>
              <a:latin typeface="+mj-lt"/>
              <a:cs typeface="Arial" panose="020B0604020202020204" pitchFamily="34" charset="0"/>
            </a:endParaRPr>
          </a:p>
        </p:txBody>
      </p:sp>
      <p:sp>
        <p:nvSpPr>
          <p:cNvPr id="5" name="Rectangle 5">
            <a:extLst>
              <a:ext uri="{FF2B5EF4-FFF2-40B4-BE49-F238E27FC236}">
                <a16:creationId xmlns:a16="http://schemas.microsoft.com/office/drawing/2014/main" id="{3497D6F0-9C2D-45A2-AE39-0AF01076DC79}"/>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6" name="Marcador de número de diapositiva 11">
            <a:extLst>
              <a:ext uri="{FF2B5EF4-FFF2-40B4-BE49-F238E27FC236}">
                <a16:creationId xmlns:a16="http://schemas.microsoft.com/office/drawing/2014/main" id="{4AF456CF-A49E-4098-BAF2-67CF2A1BBF0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28</a:t>
            </a:fld>
            <a:endParaRPr lang="es-ES" dirty="0"/>
          </a:p>
        </p:txBody>
      </p:sp>
    </p:spTree>
    <p:extLst>
      <p:ext uri="{BB962C8B-B14F-4D97-AF65-F5344CB8AC3E}">
        <p14:creationId xmlns:p14="http://schemas.microsoft.com/office/powerpoint/2010/main" val="1132304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20895E6-E3DC-4CAD-A45D-4E66CF37B58F}"/>
              </a:ext>
            </a:extLst>
          </p:cNvPr>
          <p:cNvPicPr>
            <a:picLocks noChangeAspect="1"/>
          </p:cNvPicPr>
          <p:nvPr/>
        </p:nvPicPr>
        <p:blipFill rotWithShape="1">
          <a:blip r:embed="rId2"/>
          <a:srcRect b="18484"/>
          <a:stretch/>
        </p:blipFill>
        <p:spPr>
          <a:xfrm>
            <a:off x="216438" y="888158"/>
            <a:ext cx="2525912" cy="2554786"/>
          </a:xfrm>
          <a:prstGeom prst="rect">
            <a:avLst/>
          </a:prstGeom>
        </p:spPr>
      </p:pic>
      <p:sp>
        <p:nvSpPr>
          <p:cNvPr id="4" name="Rectángulo 3">
            <a:extLst>
              <a:ext uri="{FF2B5EF4-FFF2-40B4-BE49-F238E27FC236}">
                <a16:creationId xmlns:a16="http://schemas.microsoft.com/office/drawing/2014/main" id="{1C1A7C6B-07CE-4568-81BA-57B3DF8B4846}"/>
              </a:ext>
            </a:extLst>
          </p:cNvPr>
          <p:cNvSpPr/>
          <p:nvPr/>
        </p:nvSpPr>
        <p:spPr>
          <a:xfrm>
            <a:off x="148862" y="3442944"/>
            <a:ext cx="4572000" cy="1600438"/>
          </a:xfrm>
          <a:prstGeom prst="rect">
            <a:avLst/>
          </a:prstGeom>
        </p:spPr>
        <p:txBody>
          <a:bodyPr>
            <a:spAutoFit/>
          </a:bodyPr>
          <a:lstStyle/>
          <a:p>
            <a:pPr marL="285750" indent="-285750">
              <a:buFont typeface="Wingdings" panose="05000000000000000000" pitchFamily="2" charset="2"/>
              <a:buChar char="Ø"/>
            </a:pPr>
            <a:r>
              <a:rPr lang="en-US" dirty="0">
                <a:latin typeface="+mj-lt"/>
              </a:rPr>
              <a:t>Time Projection Chamber (TPC)</a:t>
            </a:r>
          </a:p>
          <a:p>
            <a:r>
              <a:rPr lang="en-US" dirty="0">
                <a:latin typeface="+mj-lt"/>
              </a:rPr>
              <a:t>•   8.5 t ultra pure xenon target</a:t>
            </a:r>
          </a:p>
          <a:p>
            <a:r>
              <a:rPr lang="en-US" dirty="0">
                <a:latin typeface="+mj-lt"/>
              </a:rPr>
              <a:t>•   5.9 t </a:t>
            </a:r>
            <a:r>
              <a:rPr lang="en-US" dirty="0" err="1">
                <a:latin typeface="+mj-lt"/>
              </a:rPr>
              <a:t>Xe</a:t>
            </a:r>
            <a:r>
              <a:rPr lang="en-US" dirty="0">
                <a:latin typeface="+mj-lt"/>
              </a:rPr>
              <a:t> observed by 494 PMTs</a:t>
            </a:r>
          </a:p>
          <a:p>
            <a:r>
              <a:rPr lang="en-US" dirty="0">
                <a:latin typeface="+mj-lt"/>
              </a:rPr>
              <a:t>•   Active target diameter/ drift length:</a:t>
            </a:r>
          </a:p>
          <a:p>
            <a:r>
              <a:rPr lang="en-US" dirty="0">
                <a:latin typeface="+mj-lt"/>
              </a:rPr>
              <a:t>     1.3m/1.5m</a:t>
            </a:r>
          </a:p>
          <a:p>
            <a:r>
              <a:rPr lang="en-US" dirty="0"/>
              <a:t>•   </a:t>
            </a:r>
            <a:r>
              <a:rPr lang="en-US" dirty="0">
                <a:latin typeface="+mj-lt"/>
              </a:rPr>
              <a:t>Drift field 23 kV/cm</a:t>
            </a:r>
          </a:p>
          <a:p>
            <a:endParaRPr lang="en-US" dirty="0">
              <a:latin typeface="+mj-lt"/>
            </a:endParaRPr>
          </a:p>
        </p:txBody>
      </p:sp>
      <p:pic>
        <p:nvPicPr>
          <p:cNvPr id="5" name="Imagen 4">
            <a:extLst>
              <a:ext uri="{FF2B5EF4-FFF2-40B4-BE49-F238E27FC236}">
                <a16:creationId xmlns:a16="http://schemas.microsoft.com/office/drawing/2014/main" id="{5AF5B491-622C-4C9C-A5F4-11F93DA27572}"/>
              </a:ext>
            </a:extLst>
          </p:cNvPr>
          <p:cNvPicPr>
            <a:picLocks noChangeAspect="1"/>
          </p:cNvPicPr>
          <p:nvPr/>
        </p:nvPicPr>
        <p:blipFill>
          <a:blip r:embed="rId3"/>
          <a:stretch>
            <a:fillRect/>
          </a:stretch>
        </p:blipFill>
        <p:spPr>
          <a:xfrm>
            <a:off x="3409001" y="990812"/>
            <a:ext cx="2174410" cy="2288105"/>
          </a:xfrm>
          <a:prstGeom prst="rect">
            <a:avLst/>
          </a:prstGeom>
        </p:spPr>
      </p:pic>
      <p:sp>
        <p:nvSpPr>
          <p:cNvPr id="6" name="Rectángulo 5">
            <a:extLst>
              <a:ext uri="{FF2B5EF4-FFF2-40B4-BE49-F238E27FC236}">
                <a16:creationId xmlns:a16="http://schemas.microsoft.com/office/drawing/2014/main" id="{D4F3DF45-08E9-4FAA-A98C-707DA2E2DCAD}"/>
              </a:ext>
            </a:extLst>
          </p:cNvPr>
          <p:cNvSpPr/>
          <p:nvPr/>
        </p:nvSpPr>
        <p:spPr>
          <a:xfrm>
            <a:off x="3307760" y="3383374"/>
            <a:ext cx="2832826" cy="1384995"/>
          </a:xfrm>
          <a:prstGeom prst="rect">
            <a:avLst/>
          </a:prstGeom>
        </p:spPr>
        <p:txBody>
          <a:bodyPr wrap="square">
            <a:spAutoFit/>
          </a:bodyPr>
          <a:lstStyle/>
          <a:p>
            <a:pPr marL="285750" indent="-285750">
              <a:buFont typeface="Wingdings" panose="05000000000000000000" pitchFamily="2" charset="2"/>
              <a:buChar char="Ø"/>
            </a:pPr>
            <a:r>
              <a:rPr lang="en-US" dirty="0">
                <a:latin typeface="+mj-lt"/>
              </a:rPr>
              <a:t>Neutron Veto (NV)</a:t>
            </a:r>
          </a:p>
          <a:p>
            <a:r>
              <a:rPr lang="en-US" dirty="0">
                <a:latin typeface="+mj-lt"/>
              </a:rPr>
              <a:t>•   (</a:t>
            </a:r>
            <a:r>
              <a:rPr lang="en-US" dirty="0" err="1">
                <a:latin typeface="+mj-lt"/>
              </a:rPr>
              <a:t>Gd</a:t>
            </a:r>
            <a:r>
              <a:rPr lang="en-US" dirty="0">
                <a:latin typeface="+mj-lt"/>
              </a:rPr>
              <a:t>-salted) W.C. detector</a:t>
            </a:r>
          </a:p>
          <a:p>
            <a:r>
              <a:rPr lang="en-US" dirty="0">
                <a:latin typeface="+mj-lt"/>
              </a:rPr>
              <a:t>•   120 8” PMTs inside     </a:t>
            </a:r>
          </a:p>
          <a:p>
            <a:r>
              <a:rPr lang="en-US" dirty="0">
                <a:latin typeface="+mj-lt"/>
              </a:rPr>
              <a:t>     enclosure of reflective panels</a:t>
            </a:r>
          </a:p>
          <a:p>
            <a:r>
              <a:rPr lang="en-US" dirty="0">
                <a:latin typeface="+mj-lt"/>
              </a:rPr>
              <a:t>•    Neutron tagging efficiency of </a:t>
            </a:r>
          </a:p>
          <a:p>
            <a:r>
              <a:rPr lang="en-US" dirty="0">
                <a:latin typeface="+mj-lt"/>
              </a:rPr>
              <a:t>     53% in pure water</a:t>
            </a:r>
          </a:p>
        </p:txBody>
      </p:sp>
      <p:sp>
        <p:nvSpPr>
          <p:cNvPr id="7" name="CuadroTexto 6">
            <a:extLst>
              <a:ext uri="{FF2B5EF4-FFF2-40B4-BE49-F238E27FC236}">
                <a16:creationId xmlns:a16="http://schemas.microsoft.com/office/drawing/2014/main" id="{06363827-F6D3-476E-9970-29C30F7D9AC1}"/>
              </a:ext>
            </a:extLst>
          </p:cNvPr>
          <p:cNvSpPr txBox="1"/>
          <p:nvPr/>
        </p:nvSpPr>
        <p:spPr>
          <a:xfrm>
            <a:off x="6416538" y="3383374"/>
            <a:ext cx="2536272" cy="1169551"/>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mj-lt"/>
                <a:cs typeface="Times New Roman" panose="02020603050405020304" pitchFamily="18" charset="0"/>
              </a:rPr>
              <a:t>Muon Veto (MV)</a:t>
            </a:r>
          </a:p>
          <a:p>
            <a:r>
              <a:rPr lang="en-US" dirty="0">
                <a:latin typeface="+mj-lt"/>
                <a:cs typeface="Times New Roman" panose="02020603050405020304" pitchFamily="18" charset="0"/>
              </a:rPr>
              <a:t>•    700 t W.C. detector</a:t>
            </a:r>
          </a:p>
          <a:p>
            <a:r>
              <a:rPr lang="en-US" dirty="0">
                <a:latin typeface="+mj-lt"/>
                <a:cs typeface="Times New Roman" panose="02020603050405020304" pitchFamily="18" charset="0"/>
              </a:rPr>
              <a:t>•    84 8” PMTs</a:t>
            </a:r>
          </a:p>
          <a:p>
            <a:r>
              <a:rPr lang="en-US" dirty="0">
                <a:latin typeface="+mj-lt"/>
                <a:cs typeface="Times New Roman" panose="02020603050405020304" pitchFamily="18" charset="0"/>
              </a:rPr>
              <a:t>•    Active veto against muons</a:t>
            </a:r>
          </a:p>
          <a:p>
            <a:r>
              <a:rPr lang="en-US" dirty="0">
                <a:latin typeface="+mj-lt"/>
                <a:cs typeface="Times New Roman" panose="02020603050405020304" pitchFamily="18" charset="0"/>
              </a:rPr>
              <a:t>•    Passive shielding</a:t>
            </a:r>
          </a:p>
        </p:txBody>
      </p:sp>
      <p:pic>
        <p:nvPicPr>
          <p:cNvPr id="8" name="Imagen 7">
            <a:extLst>
              <a:ext uri="{FF2B5EF4-FFF2-40B4-BE49-F238E27FC236}">
                <a16:creationId xmlns:a16="http://schemas.microsoft.com/office/drawing/2014/main" id="{7B98C237-690B-4362-9173-07F292275FD1}"/>
              </a:ext>
            </a:extLst>
          </p:cNvPr>
          <p:cNvPicPr>
            <a:picLocks noChangeAspect="1"/>
          </p:cNvPicPr>
          <p:nvPr/>
        </p:nvPicPr>
        <p:blipFill>
          <a:blip r:embed="rId4"/>
          <a:stretch>
            <a:fillRect/>
          </a:stretch>
        </p:blipFill>
        <p:spPr>
          <a:xfrm>
            <a:off x="6401652" y="756082"/>
            <a:ext cx="2106578" cy="2554786"/>
          </a:xfrm>
          <a:prstGeom prst="rect">
            <a:avLst/>
          </a:prstGeom>
        </p:spPr>
      </p:pic>
      <p:sp>
        <p:nvSpPr>
          <p:cNvPr id="9" name="3 CuadroTexto">
            <a:extLst>
              <a:ext uri="{FF2B5EF4-FFF2-40B4-BE49-F238E27FC236}">
                <a16:creationId xmlns:a16="http://schemas.microsoft.com/office/drawing/2014/main" id="{02FE56F0-566D-4D67-BFCB-3FC94E137E95}"/>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XENONnT</a:t>
            </a:r>
            <a:r>
              <a:rPr lang="en-US" sz="2700" b="1" dirty="0">
                <a:solidFill>
                  <a:srgbClr val="FF0000"/>
                </a:solidFill>
                <a:latin typeface="+mj-lt"/>
                <a:cs typeface="Arial" panose="020B0604020202020204" pitchFamily="34" charset="0"/>
                <a:sym typeface="Symbol"/>
              </a:rPr>
              <a:t> @ LNGS</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4A585970-AADF-42DA-A0DE-BE9AED204748}"/>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1" name="Marcador de número de diapositiva 11">
            <a:extLst>
              <a:ext uri="{FF2B5EF4-FFF2-40B4-BE49-F238E27FC236}">
                <a16:creationId xmlns:a16="http://schemas.microsoft.com/office/drawing/2014/main" id="{7CBA1EE3-1311-4930-8D16-3516DE7D0471}"/>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29</a:t>
            </a:fld>
            <a:endParaRPr lang="es-ES" dirty="0"/>
          </a:p>
        </p:txBody>
      </p:sp>
    </p:spTree>
    <p:extLst>
      <p:ext uri="{BB962C8B-B14F-4D97-AF65-F5344CB8AC3E}">
        <p14:creationId xmlns:p14="http://schemas.microsoft.com/office/powerpoint/2010/main" val="409113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34E43F8-9560-4635-BF21-B9CF5A60F65B}"/>
              </a:ext>
            </a:extLst>
          </p:cNvPr>
          <p:cNvPicPr>
            <a:picLocks noChangeAspect="1"/>
          </p:cNvPicPr>
          <p:nvPr/>
        </p:nvPicPr>
        <p:blipFill>
          <a:blip r:embed="rId2"/>
          <a:stretch>
            <a:fillRect/>
          </a:stretch>
        </p:blipFill>
        <p:spPr>
          <a:xfrm>
            <a:off x="773874" y="278215"/>
            <a:ext cx="7225267" cy="4119902"/>
          </a:xfrm>
          <a:prstGeom prst="rect">
            <a:avLst/>
          </a:prstGeom>
        </p:spPr>
      </p:pic>
      <p:sp>
        <p:nvSpPr>
          <p:cNvPr id="4" name="CuadroTexto 3">
            <a:extLst>
              <a:ext uri="{FF2B5EF4-FFF2-40B4-BE49-F238E27FC236}">
                <a16:creationId xmlns:a16="http://schemas.microsoft.com/office/drawing/2014/main" id="{E701DE25-1B01-4445-922A-CD26D7C5D60D}"/>
              </a:ext>
            </a:extLst>
          </p:cNvPr>
          <p:cNvSpPr txBox="1"/>
          <p:nvPr/>
        </p:nvSpPr>
        <p:spPr>
          <a:xfrm>
            <a:off x="0" y="42552"/>
            <a:ext cx="1205779" cy="307777"/>
          </a:xfrm>
          <a:prstGeom prst="rect">
            <a:avLst/>
          </a:prstGeom>
          <a:noFill/>
        </p:spPr>
        <p:txBody>
          <a:bodyPr wrap="none" rtlCol="0">
            <a:spAutoFit/>
          </a:bodyPr>
          <a:lstStyle/>
          <a:p>
            <a:pPr algn="l"/>
            <a:r>
              <a:rPr lang="en-US" dirty="0">
                <a:latin typeface="Arial Black" panose="020B0A04020102020204" pitchFamily="34" charset="0"/>
                <a:cs typeface="Times New Roman" panose="02020603050405020304" pitchFamily="18" charset="0"/>
              </a:rPr>
              <a:t>Feng 2023</a:t>
            </a:r>
          </a:p>
        </p:txBody>
      </p:sp>
      <p:sp>
        <p:nvSpPr>
          <p:cNvPr id="5" name="CuadroTexto 4">
            <a:extLst>
              <a:ext uri="{FF2B5EF4-FFF2-40B4-BE49-F238E27FC236}">
                <a16:creationId xmlns:a16="http://schemas.microsoft.com/office/drawing/2014/main" id="{A5C73372-E643-4A77-83D9-FB52BB95DC7E}"/>
              </a:ext>
            </a:extLst>
          </p:cNvPr>
          <p:cNvSpPr txBox="1"/>
          <p:nvPr/>
        </p:nvSpPr>
        <p:spPr>
          <a:xfrm>
            <a:off x="602889" y="4467923"/>
            <a:ext cx="7864604" cy="523220"/>
          </a:xfrm>
          <a:prstGeom prst="rect">
            <a:avLst/>
          </a:prstGeom>
          <a:noFill/>
        </p:spPr>
        <p:txBody>
          <a:bodyPr wrap="square" rtlCol="0">
            <a:spAutoFit/>
          </a:bodyPr>
          <a:lstStyle/>
          <a:p>
            <a:pPr algn="ctr"/>
            <a:r>
              <a:rPr lang="en-US" dirty="0"/>
              <a:t>The landscape of particle dark matter candidates (blue), spanning almost a 100 orders of magnitude in mass</a:t>
            </a:r>
            <a:endParaRPr lang="en-US" dirty="0">
              <a:latin typeface="Times New Roman" panose="02020603050405020304" pitchFamily="18" charset="0"/>
              <a:cs typeface="Times New Roman" panose="02020603050405020304" pitchFamily="18" charset="0"/>
            </a:endParaRPr>
          </a:p>
        </p:txBody>
      </p:sp>
      <p:sp>
        <p:nvSpPr>
          <p:cNvPr id="6" name="Marcador de número de diapositiva 11">
            <a:extLst>
              <a:ext uri="{FF2B5EF4-FFF2-40B4-BE49-F238E27FC236}">
                <a16:creationId xmlns:a16="http://schemas.microsoft.com/office/drawing/2014/main" id="{007AB73E-F715-4585-9288-0A5C1ED040E0}"/>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3</a:t>
            </a:fld>
            <a:endParaRPr lang="es-ES" dirty="0"/>
          </a:p>
        </p:txBody>
      </p:sp>
    </p:spTree>
    <p:extLst>
      <p:ext uri="{BB962C8B-B14F-4D97-AF65-F5344CB8AC3E}">
        <p14:creationId xmlns:p14="http://schemas.microsoft.com/office/powerpoint/2010/main" val="1259433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7F99B71-D47A-4916-8C77-37B273984F98}"/>
              </a:ext>
            </a:extLst>
          </p:cNvPr>
          <p:cNvPicPr>
            <a:picLocks noChangeAspect="1"/>
          </p:cNvPicPr>
          <p:nvPr/>
        </p:nvPicPr>
        <p:blipFill>
          <a:blip r:embed="rId2"/>
          <a:stretch>
            <a:fillRect/>
          </a:stretch>
        </p:blipFill>
        <p:spPr>
          <a:xfrm>
            <a:off x="5762680" y="1795692"/>
            <a:ext cx="3105038" cy="2219306"/>
          </a:xfrm>
          <a:prstGeom prst="rect">
            <a:avLst/>
          </a:prstGeom>
        </p:spPr>
      </p:pic>
      <p:sp>
        <p:nvSpPr>
          <p:cNvPr id="6" name="Rectángulo 5">
            <a:extLst>
              <a:ext uri="{FF2B5EF4-FFF2-40B4-BE49-F238E27FC236}">
                <a16:creationId xmlns:a16="http://schemas.microsoft.com/office/drawing/2014/main" id="{1880D8DF-5B78-403A-A93B-53D21E58F7CC}"/>
              </a:ext>
            </a:extLst>
          </p:cNvPr>
          <p:cNvSpPr/>
          <p:nvPr/>
        </p:nvSpPr>
        <p:spPr>
          <a:xfrm>
            <a:off x="5248508" y="4014998"/>
            <a:ext cx="4059044" cy="954107"/>
          </a:xfrm>
          <a:prstGeom prst="rect">
            <a:avLst/>
          </a:prstGeom>
        </p:spPr>
        <p:txBody>
          <a:bodyPr wrap="square">
            <a:spAutoFit/>
          </a:bodyPr>
          <a:lstStyle/>
          <a:p>
            <a:pPr algn="ctr"/>
            <a:r>
              <a:rPr lang="en-US" dirty="0"/>
              <a:t>No low-energy ER excess found excluding BSM</a:t>
            </a:r>
          </a:p>
          <a:p>
            <a:pPr algn="ctr"/>
            <a:r>
              <a:rPr lang="en-US" dirty="0"/>
              <a:t>explanation of XENON1T excess</a:t>
            </a:r>
          </a:p>
          <a:p>
            <a:pPr algn="ctr"/>
            <a:endParaRPr lang="en-US" dirty="0"/>
          </a:p>
          <a:p>
            <a:pPr algn="ctr"/>
            <a:r>
              <a:rPr lang="en-US" dirty="0"/>
              <a:t>Phys. Rev. Lett. 129, 161805 (2022)</a:t>
            </a:r>
          </a:p>
        </p:txBody>
      </p:sp>
      <p:sp>
        <p:nvSpPr>
          <p:cNvPr id="7" name="3 CuadroTexto">
            <a:extLst>
              <a:ext uri="{FF2B5EF4-FFF2-40B4-BE49-F238E27FC236}">
                <a16:creationId xmlns:a16="http://schemas.microsoft.com/office/drawing/2014/main" id="{11AE1AE7-3B9E-4BCA-B729-490064326D26}"/>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XENONnT</a:t>
            </a:r>
            <a:r>
              <a:rPr lang="en-US" sz="2700" b="1" dirty="0">
                <a:solidFill>
                  <a:srgbClr val="FF0000"/>
                </a:solidFill>
                <a:latin typeface="+mj-lt"/>
                <a:cs typeface="Arial" panose="020B0604020202020204" pitchFamily="34" charset="0"/>
                <a:sym typeface="Symbol"/>
              </a:rPr>
              <a:t> @ LNGS</a:t>
            </a:r>
            <a:endParaRPr lang="en-US" sz="2700" b="1" dirty="0">
              <a:solidFill>
                <a:srgbClr val="FF0000"/>
              </a:solidFill>
              <a:latin typeface="+mj-lt"/>
              <a:cs typeface="Arial" panose="020B0604020202020204" pitchFamily="34" charset="0"/>
            </a:endParaRPr>
          </a:p>
        </p:txBody>
      </p:sp>
      <p:sp>
        <p:nvSpPr>
          <p:cNvPr id="8" name="Rectangle 5">
            <a:extLst>
              <a:ext uri="{FF2B5EF4-FFF2-40B4-BE49-F238E27FC236}">
                <a16:creationId xmlns:a16="http://schemas.microsoft.com/office/drawing/2014/main" id="{BC011156-D739-4FB2-89A8-A0633EE94925}"/>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3" name="Rectángulo 2">
            <a:extLst>
              <a:ext uri="{FF2B5EF4-FFF2-40B4-BE49-F238E27FC236}">
                <a16:creationId xmlns:a16="http://schemas.microsoft.com/office/drawing/2014/main" id="{73C8DAF7-6EE7-4F7D-A972-EC99559BD66D}"/>
              </a:ext>
            </a:extLst>
          </p:cNvPr>
          <p:cNvSpPr/>
          <p:nvPr/>
        </p:nvSpPr>
        <p:spPr>
          <a:xfrm>
            <a:off x="0" y="744591"/>
            <a:ext cx="5482634" cy="4316566"/>
          </a:xfrm>
          <a:prstGeom prst="rect">
            <a:avLst/>
          </a:prstGeom>
        </p:spPr>
        <p:txBody>
          <a:bodyPr wrap="square">
            <a:spAutoFit/>
          </a:bodyPr>
          <a:lstStyle/>
          <a:p>
            <a:pPr marL="285750" lvl="5" indent="-285750">
              <a:spcAft>
                <a:spcPts val="300"/>
              </a:spcAft>
              <a:buFont typeface="Arial" panose="020B0604020202020204" pitchFamily="34" charset="0"/>
              <a:buChar char="•"/>
            </a:pPr>
            <a:r>
              <a:rPr lang="en-US" b="1" dirty="0"/>
              <a:t>March 2020</a:t>
            </a:r>
            <a:br>
              <a:rPr lang="en-US" dirty="0"/>
            </a:br>
            <a:r>
              <a:rPr lang="en-US" dirty="0"/>
              <a:t>     </a:t>
            </a:r>
            <a:r>
              <a:rPr lang="en-US" sz="1200" dirty="0"/>
              <a:t>Installation of the TPC UG at LNGS, a few days before the first COVID19 lockdown</a:t>
            </a:r>
          </a:p>
          <a:p>
            <a:pPr marL="285750" indent="-285750">
              <a:spcAft>
                <a:spcPts val="300"/>
              </a:spcAft>
              <a:buFont typeface="Arial" panose="020B0604020202020204" pitchFamily="34" charset="0"/>
              <a:buChar char="•"/>
            </a:pPr>
            <a:r>
              <a:rPr lang="en-US" b="1" dirty="0"/>
              <a:t>July-December 2020</a:t>
            </a:r>
            <a:br>
              <a:rPr lang="en-US" dirty="0"/>
            </a:br>
            <a:r>
              <a:rPr lang="en-US" dirty="0"/>
              <a:t>     </a:t>
            </a:r>
            <a:r>
              <a:rPr lang="en-US" sz="1200" dirty="0"/>
              <a:t>Installation of the </a:t>
            </a:r>
            <a:r>
              <a:rPr lang="en-US" sz="1200" dirty="0" err="1"/>
              <a:t>nVeto</a:t>
            </a:r>
            <a:br>
              <a:rPr lang="en-US" sz="1200" dirty="0"/>
            </a:br>
            <a:r>
              <a:rPr lang="en-US" sz="1200" dirty="0"/>
              <a:t>     Filling of the cryostat with </a:t>
            </a:r>
            <a:r>
              <a:rPr lang="en-US" sz="1200" dirty="0" err="1"/>
              <a:t>LXe</a:t>
            </a:r>
            <a:br>
              <a:rPr lang="en-US" sz="1200" dirty="0"/>
            </a:br>
            <a:r>
              <a:rPr lang="en-US" sz="1200" dirty="0"/>
              <a:t>     Water Tank closed and filled with demi-water</a:t>
            </a:r>
          </a:p>
          <a:p>
            <a:pPr marL="285750" indent="-285750">
              <a:spcAft>
                <a:spcPts val="300"/>
              </a:spcAft>
              <a:buFont typeface="Arial" panose="020B0604020202020204" pitchFamily="34" charset="0"/>
              <a:buChar char="•"/>
            </a:pPr>
            <a:r>
              <a:rPr lang="en-US" b="1" dirty="0"/>
              <a:t>January-June 2021</a:t>
            </a:r>
            <a:br>
              <a:rPr lang="en-US" dirty="0"/>
            </a:br>
            <a:r>
              <a:rPr lang="en-US" dirty="0"/>
              <a:t>    </a:t>
            </a:r>
            <a:r>
              <a:rPr lang="en-US" sz="1200" dirty="0"/>
              <a:t>Commissioning, commissioning, commissioning…</a:t>
            </a:r>
          </a:p>
          <a:p>
            <a:pPr marL="285750" indent="-285750">
              <a:spcAft>
                <a:spcPts val="300"/>
              </a:spcAft>
              <a:buFont typeface="Arial" panose="020B0604020202020204" pitchFamily="34" charset="0"/>
              <a:buChar char="•"/>
            </a:pPr>
            <a:r>
              <a:rPr lang="en-US" b="1" dirty="0"/>
              <a:t>July-November 2021</a:t>
            </a:r>
            <a:br>
              <a:rPr lang="en-US" dirty="0"/>
            </a:br>
            <a:r>
              <a:rPr lang="en-US" dirty="0"/>
              <a:t>    </a:t>
            </a:r>
            <a:r>
              <a:rPr lang="en-US" sz="1200" dirty="0"/>
              <a:t>Science Run 0</a:t>
            </a:r>
          </a:p>
          <a:p>
            <a:pPr marL="285750" indent="-285750">
              <a:spcAft>
                <a:spcPts val="300"/>
              </a:spcAft>
              <a:buFont typeface="Arial" panose="020B0604020202020204" pitchFamily="34" charset="0"/>
              <a:buChar char="•"/>
            </a:pPr>
            <a:r>
              <a:rPr lang="en-US" b="1" dirty="0"/>
              <a:t>in 2022</a:t>
            </a:r>
            <a:br>
              <a:rPr lang="en-US" dirty="0"/>
            </a:br>
            <a:r>
              <a:rPr lang="en-US" sz="1200" dirty="0"/>
              <a:t>Refurbishment of Rn Distillation Column</a:t>
            </a:r>
            <a:br>
              <a:rPr lang="en-US" sz="1200" dirty="0"/>
            </a:br>
            <a:r>
              <a:rPr lang="en-US" sz="1200" dirty="0"/>
              <a:t>Start of Science Run 1</a:t>
            </a:r>
            <a:br>
              <a:rPr lang="en-US" sz="1200" dirty="0"/>
            </a:br>
            <a:r>
              <a:rPr lang="en-US" sz="1200" dirty="0"/>
              <a:t>Commissioning of the </a:t>
            </a:r>
            <a:r>
              <a:rPr lang="en-US" sz="1200" dirty="0" err="1"/>
              <a:t>GdPlant</a:t>
            </a:r>
            <a:r>
              <a:rPr lang="en-US" sz="1200" dirty="0"/>
              <a:t> with demi-water</a:t>
            </a:r>
            <a:br>
              <a:rPr lang="en-US" sz="1200" dirty="0"/>
            </a:br>
            <a:r>
              <a:rPr lang="en-US" sz="1200" dirty="0"/>
              <a:t>Search of new physics with ER: PRL 129, 161805 (2022)</a:t>
            </a:r>
          </a:p>
          <a:p>
            <a:pPr marL="285750" indent="-285750">
              <a:buFont typeface="Arial" panose="020B0604020202020204" pitchFamily="34" charset="0"/>
              <a:buChar char="•"/>
            </a:pPr>
            <a:r>
              <a:rPr lang="en-US" b="1" dirty="0"/>
              <a:t>in 2023</a:t>
            </a:r>
            <a:br>
              <a:rPr lang="en-US" dirty="0"/>
            </a:br>
            <a:r>
              <a:rPr lang="en-US" sz="1200" dirty="0"/>
              <a:t>First insertion of </a:t>
            </a:r>
            <a:r>
              <a:rPr lang="en-US" sz="1200" dirty="0" err="1"/>
              <a:t>Gd</a:t>
            </a:r>
            <a:r>
              <a:rPr lang="en-US" sz="1200" dirty="0"/>
              <a:t>-Sulphate in the </a:t>
            </a:r>
            <a:r>
              <a:rPr lang="en-US" sz="1200" dirty="0" err="1"/>
              <a:t>GdPlant</a:t>
            </a:r>
            <a:br>
              <a:rPr lang="en-US" sz="1200" dirty="0"/>
            </a:br>
            <a:r>
              <a:rPr lang="en-US" sz="1200" dirty="0"/>
              <a:t>First results on WIMP search with NR: PRL 131, 041003 (2023)</a:t>
            </a:r>
            <a:br>
              <a:rPr lang="en-US" sz="1200" dirty="0"/>
            </a:br>
            <a:r>
              <a:rPr lang="en-US" sz="1200" dirty="0"/>
              <a:t>First insertion of </a:t>
            </a:r>
            <a:r>
              <a:rPr lang="en-US" sz="1200" dirty="0" err="1"/>
              <a:t>Gd</a:t>
            </a:r>
            <a:r>
              <a:rPr lang="en-US" sz="1200" dirty="0"/>
              <a:t>-Sulphate in the Water Tank. Start of Science </a:t>
            </a:r>
            <a:r>
              <a:rPr lang="en-US" dirty="0"/>
              <a:t>Run 2.</a:t>
            </a:r>
          </a:p>
        </p:txBody>
      </p:sp>
      <p:sp>
        <p:nvSpPr>
          <p:cNvPr id="9" name="Rectángulo 8">
            <a:extLst>
              <a:ext uri="{FF2B5EF4-FFF2-40B4-BE49-F238E27FC236}">
                <a16:creationId xmlns:a16="http://schemas.microsoft.com/office/drawing/2014/main" id="{1FCC5A2F-CCC3-4EA9-9109-9861EDB85AF4}"/>
              </a:ext>
            </a:extLst>
          </p:cNvPr>
          <p:cNvSpPr/>
          <p:nvPr/>
        </p:nvSpPr>
        <p:spPr>
          <a:xfrm>
            <a:off x="5717439" y="3860481"/>
            <a:ext cx="1192065" cy="154517"/>
          </a:xfrm>
          <a:prstGeom prst="rect">
            <a:avLst/>
          </a:prstGeom>
          <a:solidFill>
            <a:schemeClr val="bg1"/>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ángulo 9">
            <a:extLst>
              <a:ext uri="{FF2B5EF4-FFF2-40B4-BE49-F238E27FC236}">
                <a16:creationId xmlns:a16="http://schemas.microsoft.com/office/drawing/2014/main" id="{E69C5FBB-DB34-43A1-B6C3-9BCDB57817D1}"/>
              </a:ext>
            </a:extLst>
          </p:cNvPr>
          <p:cNvSpPr/>
          <p:nvPr/>
        </p:nvSpPr>
        <p:spPr>
          <a:xfrm>
            <a:off x="5482634" y="841585"/>
            <a:ext cx="3824918" cy="738664"/>
          </a:xfrm>
          <a:prstGeom prst="rect">
            <a:avLst/>
          </a:prstGeom>
        </p:spPr>
        <p:txBody>
          <a:bodyPr wrap="square">
            <a:spAutoFit/>
          </a:bodyPr>
          <a:lstStyle/>
          <a:p>
            <a:pPr marL="285750" indent="-285750">
              <a:buFont typeface="Wingdings" panose="05000000000000000000" pitchFamily="2" charset="2"/>
              <a:buChar char="Ø"/>
            </a:pPr>
            <a:r>
              <a:rPr lang="en-US" b="1" dirty="0">
                <a:solidFill>
                  <a:schemeClr val="tx1"/>
                </a:solidFill>
                <a:latin typeface="Lato-Bold"/>
              </a:rPr>
              <a:t>Initial results with 97.1 live days (2022)</a:t>
            </a:r>
          </a:p>
          <a:p>
            <a:r>
              <a:rPr lang="fr-FR" dirty="0">
                <a:solidFill>
                  <a:schemeClr val="tx1"/>
                </a:solidFill>
                <a:latin typeface="Lato-Bold"/>
              </a:rPr>
              <a:t>6.9 tons active </a:t>
            </a:r>
            <a:r>
              <a:rPr lang="fr-FR" dirty="0" err="1">
                <a:solidFill>
                  <a:schemeClr val="tx1"/>
                </a:solidFill>
                <a:latin typeface="Lato-Bold"/>
              </a:rPr>
              <a:t>LXe</a:t>
            </a:r>
            <a:r>
              <a:rPr lang="fr-FR" dirty="0">
                <a:solidFill>
                  <a:schemeClr val="tx1"/>
                </a:solidFill>
                <a:latin typeface="Lato-Bold"/>
              </a:rPr>
              <a:t> volume</a:t>
            </a:r>
          </a:p>
          <a:p>
            <a:r>
              <a:rPr lang="en-US" dirty="0">
                <a:solidFill>
                  <a:schemeClr val="tx1"/>
                </a:solidFill>
                <a:latin typeface="Lato-Bold"/>
              </a:rPr>
              <a:t>5x </a:t>
            </a:r>
            <a:r>
              <a:rPr lang="en-US" dirty="0" err="1">
                <a:solidFill>
                  <a:schemeClr val="tx1"/>
                </a:solidFill>
                <a:latin typeface="Lato-Bold"/>
              </a:rPr>
              <a:t>bckg</a:t>
            </a:r>
            <a:r>
              <a:rPr lang="en-US" dirty="0">
                <a:solidFill>
                  <a:schemeClr val="tx1"/>
                </a:solidFill>
                <a:latin typeface="Lato-Bold"/>
              </a:rPr>
              <a:t> reduction </a:t>
            </a:r>
            <a:r>
              <a:rPr lang="en-US" dirty="0" err="1">
                <a:solidFill>
                  <a:schemeClr val="tx1"/>
                </a:solidFill>
                <a:latin typeface="Lato-Bold"/>
              </a:rPr>
              <a:t>wrt</a:t>
            </a:r>
            <a:r>
              <a:rPr lang="en-US" dirty="0">
                <a:solidFill>
                  <a:schemeClr val="tx1"/>
                </a:solidFill>
                <a:latin typeface="Lato-Bold"/>
              </a:rPr>
              <a:t> Xenon-1T</a:t>
            </a:r>
          </a:p>
        </p:txBody>
      </p:sp>
      <p:sp>
        <p:nvSpPr>
          <p:cNvPr id="11" name="Marcador de número de diapositiva 11">
            <a:extLst>
              <a:ext uri="{FF2B5EF4-FFF2-40B4-BE49-F238E27FC236}">
                <a16:creationId xmlns:a16="http://schemas.microsoft.com/office/drawing/2014/main" id="{004E89E3-7299-449F-A73F-DCE56FCB749A}"/>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30</a:t>
            </a:fld>
            <a:endParaRPr lang="es-ES" dirty="0"/>
          </a:p>
        </p:txBody>
      </p:sp>
    </p:spTree>
    <p:extLst>
      <p:ext uri="{BB962C8B-B14F-4D97-AF65-F5344CB8AC3E}">
        <p14:creationId xmlns:p14="http://schemas.microsoft.com/office/powerpoint/2010/main" val="2289460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CuadroTexto">
            <a:extLst>
              <a:ext uri="{FF2B5EF4-FFF2-40B4-BE49-F238E27FC236}">
                <a16:creationId xmlns:a16="http://schemas.microsoft.com/office/drawing/2014/main" id="{F3A7EDA4-4612-405B-8CDA-EA9C1BD14811}"/>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XENONnT</a:t>
            </a:r>
            <a:r>
              <a:rPr lang="en-US" sz="2700" b="1" dirty="0">
                <a:solidFill>
                  <a:srgbClr val="FF0000"/>
                </a:solidFill>
                <a:latin typeface="+mj-lt"/>
                <a:cs typeface="Arial" panose="020B0604020202020204" pitchFamily="34" charset="0"/>
                <a:sym typeface="Symbol"/>
              </a:rPr>
              <a:t> @ LNGS</a:t>
            </a:r>
            <a:endParaRPr lang="en-US" sz="2700" b="1" dirty="0">
              <a:solidFill>
                <a:srgbClr val="FF0000"/>
              </a:solidFill>
              <a:latin typeface="+mj-lt"/>
              <a:cs typeface="Arial" panose="020B0604020202020204" pitchFamily="34" charset="0"/>
            </a:endParaRPr>
          </a:p>
        </p:txBody>
      </p:sp>
      <p:sp>
        <p:nvSpPr>
          <p:cNvPr id="9" name="Rectangle 5">
            <a:extLst>
              <a:ext uri="{FF2B5EF4-FFF2-40B4-BE49-F238E27FC236}">
                <a16:creationId xmlns:a16="http://schemas.microsoft.com/office/drawing/2014/main" id="{A27B42CD-7DDE-47AC-A3A2-CC7E4F15C3F5}"/>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10" name="Imagen 9">
            <a:extLst>
              <a:ext uri="{FF2B5EF4-FFF2-40B4-BE49-F238E27FC236}">
                <a16:creationId xmlns:a16="http://schemas.microsoft.com/office/drawing/2014/main" id="{EFB1ACA2-4EB9-4435-8232-34DDABB1F15F}"/>
              </a:ext>
            </a:extLst>
          </p:cNvPr>
          <p:cNvPicPr>
            <a:picLocks noChangeAspect="1"/>
          </p:cNvPicPr>
          <p:nvPr/>
        </p:nvPicPr>
        <p:blipFill rotWithShape="1">
          <a:blip r:embed="rId2"/>
          <a:srcRect l="52897"/>
          <a:stretch/>
        </p:blipFill>
        <p:spPr>
          <a:xfrm>
            <a:off x="4445620" y="607539"/>
            <a:ext cx="4140820" cy="4434602"/>
          </a:xfrm>
          <a:prstGeom prst="rect">
            <a:avLst/>
          </a:prstGeom>
        </p:spPr>
      </p:pic>
      <p:sp>
        <p:nvSpPr>
          <p:cNvPr id="4" name="Rectángulo 3">
            <a:extLst>
              <a:ext uri="{FF2B5EF4-FFF2-40B4-BE49-F238E27FC236}">
                <a16:creationId xmlns:a16="http://schemas.microsoft.com/office/drawing/2014/main" id="{C5251F67-0624-42B7-83DD-3A44394253E5}"/>
              </a:ext>
            </a:extLst>
          </p:cNvPr>
          <p:cNvSpPr/>
          <p:nvPr/>
        </p:nvSpPr>
        <p:spPr>
          <a:xfrm>
            <a:off x="2995700" y="4828289"/>
            <a:ext cx="2610010" cy="307777"/>
          </a:xfrm>
          <a:prstGeom prst="rect">
            <a:avLst/>
          </a:prstGeom>
        </p:spPr>
        <p:txBody>
          <a:bodyPr wrap="none">
            <a:spAutoFit/>
          </a:bodyPr>
          <a:lstStyle/>
          <a:p>
            <a:r>
              <a:rPr lang="es-ES" b="1" dirty="0" err="1"/>
              <a:t>Phys</a:t>
            </a:r>
            <a:r>
              <a:rPr lang="es-ES" b="1" dirty="0"/>
              <a:t>. Rev. </a:t>
            </a:r>
            <a:r>
              <a:rPr lang="es-ES" b="1" dirty="0" err="1"/>
              <a:t>Lett</a:t>
            </a:r>
            <a:r>
              <a:rPr lang="es-ES" b="1" dirty="0"/>
              <a:t>. 131, 041003 </a:t>
            </a:r>
          </a:p>
        </p:txBody>
      </p:sp>
      <p:sp>
        <p:nvSpPr>
          <p:cNvPr id="13" name="Rectángulo 12">
            <a:extLst>
              <a:ext uri="{FF2B5EF4-FFF2-40B4-BE49-F238E27FC236}">
                <a16:creationId xmlns:a16="http://schemas.microsoft.com/office/drawing/2014/main" id="{4C1D6856-DF54-42DE-ABBE-0F47A65E5351}"/>
              </a:ext>
            </a:extLst>
          </p:cNvPr>
          <p:cNvSpPr/>
          <p:nvPr/>
        </p:nvSpPr>
        <p:spPr>
          <a:xfrm>
            <a:off x="-61457" y="998213"/>
            <a:ext cx="4516244" cy="3439403"/>
          </a:xfrm>
          <a:prstGeom prst="rect">
            <a:avLst/>
          </a:prstGeom>
        </p:spPr>
        <p:txBody>
          <a:bodyPr wrap="square">
            <a:spAutoFit/>
          </a:bodyPr>
          <a:lstStyle/>
          <a:p>
            <a:pPr marL="285750" indent="-285750">
              <a:spcAft>
                <a:spcPts val="300"/>
              </a:spcAft>
              <a:buFont typeface="Arial" panose="020B0604020202020204" pitchFamily="34" charset="0"/>
              <a:buChar char="•"/>
            </a:pPr>
            <a:r>
              <a:rPr lang="en-US" b="1" dirty="0"/>
              <a:t>ER Background</a:t>
            </a:r>
            <a:br>
              <a:rPr lang="en-US" dirty="0"/>
            </a:br>
            <a:r>
              <a:rPr lang="en-US" i="1" dirty="0"/>
              <a:t>Dominated by radon background</a:t>
            </a:r>
            <a:r>
              <a:rPr lang="en-US" dirty="0"/>
              <a:t> (²¹⁴Pb beta decay, </a:t>
            </a:r>
            <a:r>
              <a:rPr lang="en-US" dirty="0" err="1"/>
              <a:t>GXe</a:t>
            </a:r>
            <a:r>
              <a:rPr lang="en-US" dirty="0"/>
              <a:t> extraction only)</a:t>
            </a:r>
            <a:br>
              <a:rPr lang="en-US" dirty="0"/>
            </a:br>
            <a:r>
              <a:rPr lang="en-US" i="1" dirty="0"/>
              <a:t>Sub-dominant</a:t>
            </a:r>
            <a:r>
              <a:rPr lang="en-US" dirty="0"/>
              <a:t> ⁸⁵Kr background (</a:t>
            </a:r>
            <a:r>
              <a:rPr lang="en-US" dirty="0" err="1"/>
              <a:t>cryo</a:t>
            </a:r>
            <a:r>
              <a:rPr lang="en-US" dirty="0"/>
              <a:t>. Distillation)</a:t>
            </a:r>
          </a:p>
          <a:p>
            <a:pPr marL="285750" indent="-285750">
              <a:buFont typeface="Arial" panose="020B0604020202020204" pitchFamily="34" charset="0"/>
              <a:buChar char="•"/>
            </a:pPr>
            <a:r>
              <a:rPr lang="en-US" b="1" dirty="0"/>
              <a:t>Surface Background</a:t>
            </a:r>
          </a:p>
          <a:p>
            <a:pPr marL="285750" lvl="7" indent="-17463">
              <a:buFont typeface="Courier New" panose="02070309020205020404" pitchFamily="49" charset="0"/>
              <a:buChar char="o"/>
            </a:pPr>
            <a:r>
              <a:rPr lang="en-US" dirty="0"/>
              <a:t>  ²¹⁰Pb plate-out at the PTFE walls leading to ²¹⁰Po   </a:t>
            </a:r>
          </a:p>
          <a:p>
            <a:pPr marL="268287" lvl="7"/>
            <a:r>
              <a:rPr lang="en-US" dirty="0"/>
              <a:t>     α-decays with electron loss</a:t>
            </a:r>
          </a:p>
          <a:p>
            <a:pPr marL="446088" lvl="7" indent="-177800">
              <a:spcAft>
                <a:spcPts val="300"/>
              </a:spcAft>
              <a:buFont typeface="Courier New" panose="02070309020205020404" pitchFamily="49" charset="0"/>
              <a:buChar char="o"/>
              <a:tabLst>
                <a:tab pos="720725" algn="l"/>
              </a:tabLst>
            </a:pPr>
            <a:r>
              <a:rPr lang="en-US" dirty="0"/>
              <a:t> Suppressed by fiducial volume cut</a:t>
            </a:r>
          </a:p>
          <a:p>
            <a:pPr marL="285750" indent="-285750">
              <a:spcAft>
                <a:spcPts val="300"/>
              </a:spcAft>
              <a:buFont typeface="Arial" panose="020B0604020202020204" pitchFamily="34" charset="0"/>
              <a:buChar char="•"/>
            </a:pPr>
            <a:r>
              <a:rPr lang="en-US" b="1" dirty="0"/>
              <a:t>Accidental Coincidences</a:t>
            </a:r>
            <a:br>
              <a:rPr lang="en-US" dirty="0"/>
            </a:br>
            <a:r>
              <a:rPr lang="en-US" i="1" dirty="0"/>
              <a:t>Random pairing of isolated S1 and S2 signals</a:t>
            </a:r>
            <a:br>
              <a:rPr lang="en-US" dirty="0"/>
            </a:br>
            <a:r>
              <a:rPr lang="en-US" i="1" dirty="0"/>
              <a:t>Suppression using a gradient BDT cut based on S2 shape, R and Z information</a:t>
            </a:r>
            <a:endParaRPr lang="en-US" dirty="0"/>
          </a:p>
          <a:p>
            <a:pPr marL="285750" indent="-285750">
              <a:buFont typeface="Arial" panose="020B0604020202020204" pitchFamily="34" charset="0"/>
              <a:buChar char="•"/>
            </a:pPr>
            <a:r>
              <a:rPr lang="en-US" b="1" dirty="0"/>
              <a:t>NR Background</a:t>
            </a:r>
            <a:br>
              <a:rPr lang="en-US" dirty="0"/>
            </a:br>
            <a:r>
              <a:rPr lang="en-US" i="1" dirty="0"/>
              <a:t>Radiogenic neutron rate constrained by NV tagging</a:t>
            </a:r>
            <a:br>
              <a:rPr lang="en-US" dirty="0"/>
            </a:br>
            <a:r>
              <a:rPr lang="en-US" i="1" dirty="0" err="1"/>
              <a:t>CEvNS</a:t>
            </a:r>
            <a:r>
              <a:rPr lang="en-US" i="1" dirty="0"/>
              <a:t> constrained from solar ⁸B neutrino flux</a:t>
            </a:r>
            <a:endParaRPr lang="en-US" dirty="0"/>
          </a:p>
        </p:txBody>
      </p:sp>
      <p:sp>
        <p:nvSpPr>
          <p:cNvPr id="15" name="Marcador de número de diapositiva 11">
            <a:extLst>
              <a:ext uri="{FF2B5EF4-FFF2-40B4-BE49-F238E27FC236}">
                <a16:creationId xmlns:a16="http://schemas.microsoft.com/office/drawing/2014/main" id="{6294E35F-CAA3-4E8F-90F1-C77DD060EAA0}"/>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a:t>
            </a:r>
            <a:fld id="{132FADFE-3B8F-471C-ABF0-DBC7717ECBBC}" type="slidenum">
              <a:rPr lang="es-ES" smtClean="0"/>
              <a:pPr algn="l"/>
              <a:t>31</a:t>
            </a:fld>
            <a:endParaRPr lang="es-ES" dirty="0"/>
          </a:p>
        </p:txBody>
      </p:sp>
    </p:spTree>
    <p:extLst>
      <p:ext uri="{BB962C8B-B14F-4D97-AF65-F5344CB8AC3E}">
        <p14:creationId xmlns:p14="http://schemas.microsoft.com/office/powerpoint/2010/main" val="2965698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71EA4F8-3D5B-4A02-AD22-4E418C3D0D8A}"/>
              </a:ext>
            </a:extLst>
          </p:cNvPr>
          <p:cNvPicPr>
            <a:picLocks noChangeAspect="1"/>
          </p:cNvPicPr>
          <p:nvPr/>
        </p:nvPicPr>
        <p:blipFill rotWithShape="1">
          <a:blip r:embed="rId2"/>
          <a:srcRect t="20496" r="47317"/>
          <a:stretch/>
        </p:blipFill>
        <p:spPr>
          <a:xfrm>
            <a:off x="127837" y="899620"/>
            <a:ext cx="4554866" cy="3467408"/>
          </a:xfrm>
          <a:prstGeom prst="rect">
            <a:avLst/>
          </a:prstGeom>
        </p:spPr>
      </p:pic>
      <p:sp>
        <p:nvSpPr>
          <p:cNvPr id="6" name="3 CuadroTexto">
            <a:extLst>
              <a:ext uri="{FF2B5EF4-FFF2-40B4-BE49-F238E27FC236}">
                <a16:creationId xmlns:a16="http://schemas.microsoft.com/office/drawing/2014/main" id="{F78446F3-23AC-4851-A430-A014C957ACA4}"/>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XENONnT</a:t>
            </a:r>
            <a:r>
              <a:rPr lang="en-US" sz="2700" b="1" dirty="0">
                <a:solidFill>
                  <a:srgbClr val="FF0000"/>
                </a:solidFill>
                <a:latin typeface="+mj-lt"/>
                <a:cs typeface="Arial" panose="020B0604020202020204" pitchFamily="34" charset="0"/>
                <a:sym typeface="Symbol"/>
              </a:rPr>
              <a:t> @ LNGS</a:t>
            </a:r>
            <a:endParaRPr lang="en-US" sz="2700" b="1" dirty="0">
              <a:solidFill>
                <a:srgbClr val="FF0000"/>
              </a:solidFill>
              <a:latin typeface="+mj-lt"/>
              <a:cs typeface="Arial" panose="020B0604020202020204" pitchFamily="34" charset="0"/>
            </a:endParaRPr>
          </a:p>
        </p:txBody>
      </p:sp>
      <p:sp>
        <p:nvSpPr>
          <p:cNvPr id="7" name="Rectangle 5">
            <a:extLst>
              <a:ext uri="{FF2B5EF4-FFF2-40B4-BE49-F238E27FC236}">
                <a16:creationId xmlns:a16="http://schemas.microsoft.com/office/drawing/2014/main" id="{BD2655C6-BB35-4A37-9B2B-1AE21D811A02}"/>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8" name="Imagen 7">
            <a:extLst>
              <a:ext uri="{FF2B5EF4-FFF2-40B4-BE49-F238E27FC236}">
                <a16:creationId xmlns:a16="http://schemas.microsoft.com/office/drawing/2014/main" id="{308B9364-6923-430F-AD4C-D644BB16A5F6}"/>
              </a:ext>
            </a:extLst>
          </p:cNvPr>
          <p:cNvPicPr>
            <a:picLocks noChangeAspect="1"/>
          </p:cNvPicPr>
          <p:nvPr/>
        </p:nvPicPr>
        <p:blipFill>
          <a:blip r:embed="rId3"/>
          <a:stretch>
            <a:fillRect/>
          </a:stretch>
        </p:blipFill>
        <p:spPr>
          <a:xfrm>
            <a:off x="4819445" y="832713"/>
            <a:ext cx="3976847" cy="3193660"/>
          </a:xfrm>
          <a:prstGeom prst="rect">
            <a:avLst/>
          </a:prstGeom>
        </p:spPr>
      </p:pic>
      <p:sp>
        <p:nvSpPr>
          <p:cNvPr id="9" name="Marcador de número de diapositiva 11">
            <a:extLst>
              <a:ext uri="{FF2B5EF4-FFF2-40B4-BE49-F238E27FC236}">
                <a16:creationId xmlns:a16="http://schemas.microsoft.com/office/drawing/2014/main" id="{566C0970-0C5B-4E49-BBBA-572EB2939A5C}"/>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32</a:t>
            </a:fld>
            <a:endParaRPr lang="es-ES" dirty="0"/>
          </a:p>
        </p:txBody>
      </p:sp>
    </p:spTree>
    <p:extLst>
      <p:ext uri="{BB962C8B-B14F-4D97-AF65-F5344CB8AC3E}">
        <p14:creationId xmlns:p14="http://schemas.microsoft.com/office/powerpoint/2010/main" val="248065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11">
            <a:extLst>
              <a:ext uri="{FF2B5EF4-FFF2-40B4-BE49-F238E27FC236}">
                <a16:creationId xmlns:a16="http://schemas.microsoft.com/office/drawing/2014/main" id="{D124FBDA-EDB0-4E93-85AC-C97C12F8EBDF}"/>
              </a:ext>
            </a:extLst>
          </p:cNvPr>
          <p:cNvSpPr>
            <a:spLocks noGrp="1"/>
          </p:cNvSpPr>
          <p:nvPr>
            <p:ph type="sldNum" sz="quarter" idx="12"/>
          </p:nvPr>
        </p:nvSpPr>
        <p:spPr>
          <a:xfrm>
            <a:off x="0" y="4950214"/>
            <a:ext cx="9144000" cy="193286"/>
          </a:xfrm>
        </p:spPr>
        <p:txBody>
          <a:bodyPr tIns="0" bIns="0">
            <a:normAutofit/>
          </a:bodyPr>
          <a:lstStyle/>
          <a:p>
            <a:pPr algn="l"/>
            <a:r>
              <a:rPr lang="es-ES" dirty="0"/>
              <a:t>									               </a:t>
            </a:r>
            <a:fld id="{132FADFE-3B8F-471C-ABF0-DBC7717ECBBC}" type="slidenum">
              <a:rPr lang="es-ES" smtClean="0"/>
              <a:pPr algn="l"/>
              <a:t>33</a:t>
            </a:fld>
            <a:endParaRPr lang="es-ES" dirty="0"/>
          </a:p>
        </p:txBody>
      </p:sp>
      <p:pic>
        <p:nvPicPr>
          <p:cNvPr id="2" name="Imagen 1">
            <a:extLst>
              <a:ext uri="{FF2B5EF4-FFF2-40B4-BE49-F238E27FC236}">
                <a16:creationId xmlns:a16="http://schemas.microsoft.com/office/drawing/2014/main" id="{CDB29E2A-B2D5-4FA1-8B5C-795D8C0B2EAA}"/>
              </a:ext>
            </a:extLst>
          </p:cNvPr>
          <p:cNvPicPr>
            <a:picLocks noChangeAspect="1"/>
          </p:cNvPicPr>
          <p:nvPr/>
        </p:nvPicPr>
        <p:blipFill>
          <a:blip r:embed="rId3"/>
          <a:stretch>
            <a:fillRect/>
          </a:stretch>
        </p:blipFill>
        <p:spPr>
          <a:xfrm>
            <a:off x="50820" y="675028"/>
            <a:ext cx="3681267" cy="2318969"/>
          </a:xfrm>
          <a:prstGeom prst="rect">
            <a:avLst/>
          </a:prstGeom>
        </p:spPr>
      </p:pic>
      <p:sp>
        <p:nvSpPr>
          <p:cNvPr id="5" name="CuadroTexto 4">
            <a:extLst>
              <a:ext uri="{FF2B5EF4-FFF2-40B4-BE49-F238E27FC236}">
                <a16:creationId xmlns:a16="http://schemas.microsoft.com/office/drawing/2014/main" id="{32F6939D-D45C-4907-B8D8-445DEE1E77BA}"/>
              </a:ext>
            </a:extLst>
          </p:cNvPr>
          <p:cNvSpPr txBox="1"/>
          <p:nvPr/>
        </p:nvSpPr>
        <p:spPr>
          <a:xfrm>
            <a:off x="3732087" y="709673"/>
            <a:ext cx="5123345" cy="738664"/>
          </a:xfrm>
          <a:prstGeom prst="rect">
            <a:avLst/>
          </a:prstGeom>
          <a:noFill/>
        </p:spPr>
        <p:txBody>
          <a:bodyPr wrap="square" rtlCol="0">
            <a:spAutoFit/>
          </a:bodyPr>
          <a:lstStyle/>
          <a:p>
            <a:r>
              <a:rPr lang="en-US" dirty="0" err="1">
                <a:latin typeface="+mj-lt"/>
                <a:cs typeface="Times New Roman" panose="02020603050405020304" pitchFamily="18" charset="0"/>
              </a:rPr>
              <a:t>XENONnT</a:t>
            </a:r>
            <a:r>
              <a:rPr lang="en-US" dirty="0">
                <a:latin typeface="+mj-lt"/>
                <a:cs typeface="Times New Roman" panose="02020603050405020304" pitchFamily="18" charset="0"/>
              </a:rPr>
              <a:t> measures the </a:t>
            </a:r>
            <a:r>
              <a:rPr lang="en-US" dirty="0" err="1">
                <a:latin typeface="+mj-lt"/>
                <a:cs typeface="Times New Roman" panose="02020603050405020304" pitchFamily="18" charset="0"/>
              </a:rPr>
              <a:t>CEvNS</a:t>
            </a:r>
            <a:r>
              <a:rPr lang="en-US" dirty="0">
                <a:latin typeface="+mj-lt"/>
                <a:cs typeface="Times New Roman" panose="02020603050405020304" pitchFamily="18" charset="0"/>
              </a:rPr>
              <a:t> signal in </a:t>
            </a:r>
            <a:r>
              <a:rPr lang="en-US" dirty="0" err="1">
                <a:latin typeface="+mj-lt"/>
                <a:cs typeface="Times New Roman" panose="02020603050405020304" pitchFamily="18" charset="0"/>
              </a:rPr>
              <a:t>Xe</a:t>
            </a:r>
            <a:r>
              <a:rPr lang="en-US" dirty="0">
                <a:latin typeface="+mj-lt"/>
                <a:cs typeface="Times New Roman" panose="02020603050405020304" pitchFamily="18" charset="0"/>
              </a:rPr>
              <a:t> from solar </a:t>
            </a:r>
            <a:r>
              <a:rPr lang="en-US" baseline="30000" dirty="0">
                <a:latin typeface="+mj-lt"/>
                <a:cs typeface="Times New Roman" panose="02020603050405020304" pitchFamily="18" charset="0"/>
              </a:rPr>
              <a:t>8</a:t>
            </a:r>
            <a:r>
              <a:rPr lang="en-US" dirty="0">
                <a:latin typeface="+mj-lt"/>
                <a:cs typeface="Times New Roman" panose="02020603050405020304" pitchFamily="18" charset="0"/>
              </a:rPr>
              <a:t>B neutrinos for the first time!</a:t>
            </a:r>
          </a:p>
          <a:p>
            <a:r>
              <a:rPr lang="en-US" dirty="0">
                <a:latin typeface="+mj-lt"/>
                <a:cs typeface="Times New Roman" panose="02020603050405020304" pitchFamily="18" charset="0"/>
              </a:rPr>
              <a:t> </a:t>
            </a:r>
            <a:r>
              <a:rPr lang="en-US" dirty="0">
                <a:latin typeface="+mj-lt"/>
                <a:cs typeface="Times New Roman" panose="02020603050405020304" pitchFamily="18" charset="0"/>
                <a:sym typeface="Symbol" panose="05050102010706020507" pitchFamily="18" charset="2"/>
              </a:rPr>
              <a:t> </a:t>
            </a:r>
            <a:r>
              <a:rPr lang="en-US" dirty="0">
                <a:latin typeface="+mj-lt"/>
                <a:cs typeface="Times New Roman" panose="02020603050405020304" pitchFamily="18" charset="0"/>
              </a:rPr>
              <a:t>First astrophysical neutrino measurement via </a:t>
            </a:r>
            <a:r>
              <a:rPr lang="en-US" dirty="0" err="1">
                <a:latin typeface="+mj-lt"/>
                <a:cs typeface="Times New Roman" panose="02020603050405020304" pitchFamily="18" charset="0"/>
              </a:rPr>
              <a:t>CEvNS</a:t>
            </a:r>
            <a:endParaRPr lang="en-US" dirty="0">
              <a:latin typeface="+mj-lt"/>
              <a:cs typeface="Times New Roman" panose="02020603050405020304" pitchFamily="18" charset="0"/>
            </a:endParaRPr>
          </a:p>
        </p:txBody>
      </p:sp>
      <p:sp>
        <p:nvSpPr>
          <p:cNvPr id="6" name="3 CuadroTexto">
            <a:extLst>
              <a:ext uri="{FF2B5EF4-FFF2-40B4-BE49-F238E27FC236}">
                <a16:creationId xmlns:a16="http://schemas.microsoft.com/office/drawing/2014/main" id="{D661690C-F916-4752-ABB8-D4011DE4AF9D}"/>
              </a:ext>
            </a:extLst>
          </p:cNvPr>
          <p:cNvSpPr txBox="1"/>
          <p:nvPr/>
        </p:nvSpPr>
        <p:spPr>
          <a:xfrm>
            <a:off x="2271519" y="7434"/>
            <a:ext cx="4307064" cy="523220"/>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XENONnT</a:t>
            </a:r>
            <a:r>
              <a:rPr lang="en-US" sz="2700" b="1" dirty="0">
                <a:solidFill>
                  <a:srgbClr val="FF0000"/>
                </a:solidFill>
                <a:latin typeface="+mj-lt"/>
                <a:cs typeface="Arial" panose="020B0604020202020204" pitchFamily="34" charset="0"/>
                <a:sym typeface="Symbol"/>
              </a:rPr>
              <a:t>: </a:t>
            </a:r>
            <a:r>
              <a:rPr lang="en-US" sz="2800" dirty="0">
                <a:latin typeface="+mj-lt"/>
                <a:cs typeface="Times New Roman" panose="02020603050405020304" pitchFamily="18" charset="0"/>
              </a:rPr>
              <a:t> </a:t>
            </a:r>
            <a:r>
              <a:rPr lang="en-US" sz="2800" baseline="30000" dirty="0">
                <a:latin typeface="+mj-lt"/>
                <a:cs typeface="Times New Roman" panose="02020603050405020304" pitchFamily="18" charset="0"/>
              </a:rPr>
              <a:t>8</a:t>
            </a:r>
            <a:r>
              <a:rPr lang="en-US" sz="2800" dirty="0">
                <a:latin typeface="+mj-lt"/>
                <a:cs typeface="Times New Roman" panose="02020603050405020304" pitchFamily="18" charset="0"/>
              </a:rPr>
              <a:t>B neutrinos</a:t>
            </a:r>
            <a:r>
              <a:rPr lang="en-US" sz="2700" b="1" dirty="0">
                <a:solidFill>
                  <a:srgbClr val="FF0000"/>
                </a:solidFill>
                <a:latin typeface="+mj-lt"/>
                <a:cs typeface="Arial" panose="020B0604020202020204" pitchFamily="34" charset="0"/>
                <a:sym typeface="Symbol"/>
              </a:rPr>
              <a:t> </a:t>
            </a:r>
            <a:endParaRPr lang="en-US" sz="2700" b="1" dirty="0">
              <a:solidFill>
                <a:srgbClr val="FF0000"/>
              </a:solidFill>
              <a:latin typeface="+mj-lt"/>
              <a:cs typeface="Arial" panose="020B0604020202020204" pitchFamily="34" charset="0"/>
            </a:endParaRPr>
          </a:p>
        </p:txBody>
      </p:sp>
      <p:sp>
        <p:nvSpPr>
          <p:cNvPr id="7" name="Rectangle 5">
            <a:extLst>
              <a:ext uri="{FF2B5EF4-FFF2-40B4-BE49-F238E27FC236}">
                <a16:creationId xmlns:a16="http://schemas.microsoft.com/office/drawing/2014/main" id="{69D4BE22-CAB0-449B-B4CF-646373E09764}"/>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8" name="Imagen 7">
            <a:extLst>
              <a:ext uri="{FF2B5EF4-FFF2-40B4-BE49-F238E27FC236}">
                <a16:creationId xmlns:a16="http://schemas.microsoft.com/office/drawing/2014/main" id="{FFB1A218-D928-4A64-9713-21555B2C670D}"/>
              </a:ext>
            </a:extLst>
          </p:cNvPr>
          <p:cNvPicPr>
            <a:picLocks noChangeAspect="1"/>
          </p:cNvPicPr>
          <p:nvPr/>
        </p:nvPicPr>
        <p:blipFill>
          <a:blip r:embed="rId4"/>
          <a:stretch>
            <a:fillRect/>
          </a:stretch>
        </p:blipFill>
        <p:spPr>
          <a:xfrm>
            <a:off x="4692681" y="2269578"/>
            <a:ext cx="3603827" cy="2842222"/>
          </a:xfrm>
          <a:prstGeom prst="rect">
            <a:avLst/>
          </a:prstGeom>
        </p:spPr>
      </p:pic>
      <p:sp>
        <p:nvSpPr>
          <p:cNvPr id="9" name="CuadroTexto 8">
            <a:extLst>
              <a:ext uri="{FF2B5EF4-FFF2-40B4-BE49-F238E27FC236}">
                <a16:creationId xmlns:a16="http://schemas.microsoft.com/office/drawing/2014/main" id="{A1D3F349-C5AA-4D09-A73C-E61E52E425A9}"/>
              </a:ext>
            </a:extLst>
          </p:cNvPr>
          <p:cNvSpPr txBox="1"/>
          <p:nvPr/>
        </p:nvSpPr>
        <p:spPr>
          <a:xfrm>
            <a:off x="5350691" y="1944939"/>
            <a:ext cx="2345514" cy="307777"/>
          </a:xfrm>
          <a:prstGeom prst="rect">
            <a:avLst/>
          </a:prstGeom>
          <a:noFill/>
        </p:spPr>
        <p:txBody>
          <a:bodyPr wrap="none" rtlCol="0">
            <a:spAutoFit/>
          </a:bodyPr>
          <a:lstStyle/>
          <a:p>
            <a:pPr algn="l"/>
            <a:r>
              <a:rPr lang="en-US" dirty="0" err="1">
                <a:latin typeface="+mj-lt"/>
                <a:cs typeface="Times New Roman" panose="02020603050405020304" pitchFamily="18" charset="0"/>
              </a:rPr>
              <a:t>XENONnT</a:t>
            </a:r>
            <a:r>
              <a:rPr lang="en-US" dirty="0">
                <a:latin typeface="+mj-lt"/>
                <a:cs typeface="Times New Roman" panose="02020603050405020304" pitchFamily="18" charset="0"/>
              </a:rPr>
              <a:t> coll. - IDM2024</a:t>
            </a:r>
          </a:p>
        </p:txBody>
      </p:sp>
      <p:pic>
        <p:nvPicPr>
          <p:cNvPr id="10" name="Imagen 9">
            <a:extLst>
              <a:ext uri="{FF2B5EF4-FFF2-40B4-BE49-F238E27FC236}">
                <a16:creationId xmlns:a16="http://schemas.microsoft.com/office/drawing/2014/main" id="{4672AFC7-FDB9-4AFC-B39D-1DDCD63EC436}"/>
              </a:ext>
            </a:extLst>
          </p:cNvPr>
          <p:cNvPicPr>
            <a:picLocks noChangeAspect="1"/>
          </p:cNvPicPr>
          <p:nvPr/>
        </p:nvPicPr>
        <p:blipFill>
          <a:blip r:embed="rId5"/>
          <a:stretch>
            <a:fillRect/>
          </a:stretch>
        </p:blipFill>
        <p:spPr>
          <a:xfrm>
            <a:off x="660540" y="2913868"/>
            <a:ext cx="2634327" cy="2199894"/>
          </a:xfrm>
          <a:prstGeom prst="rect">
            <a:avLst/>
          </a:prstGeom>
        </p:spPr>
      </p:pic>
      <p:sp>
        <p:nvSpPr>
          <p:cNvPr id="11" name="CuadroTexto 10">
            <a:extLst>
              <a:ext uri="{FF2B5EF4-FFF2-40B4-BE49-F238E27FC236}">
                <a16:creationId xmlns:a16="http://schemas.microsoft.com/office/drawing/2014/main" id="{13B3AE38-E4A5-44AC-AA38-B9D2538BB675}"/>
              </a:ext>
            </a:extLst>
          </p:cNvPr>
          <p:cNvSpPr txBox="1"/>
          <p:nvPr/>
        </p:nvSpPr>
        <p:spPr>
          <a:xfrm>
            <a:off x="5743608" y="4126050"/>
            <a:ext cx="606256" cy="307777"/>
          </a:xfrm>
          <a:prstGeom prst="rect">
            <a:avLst/>
          </a:prstGeom>
          <a:noFill/>
        </p:spPr>
        <p:txBody>
          <a:bodyPr wrap="none" rtlCol="0">
            <a:spAutoFit/>
          </a:bodyPr>
          <a:lstStyle/>
          <a:p>
            <a:pPr algn="l"/>
            <a:r>
              <a:rPr lang="en-US" b="1" dirty="0">
                <a:latin typeface="+mn-lt"/>
                <a:cs typeface="Times New Roman" panose="02020603050405020304" pitchFamily="18" charset="0"/>
              </a:rPr>
              <a:t>2.7 </a:t>
            </a:r>
            <a:r>
              <a:rPr lang="el-GR" b="1" dirty="0">
                <a:latin typeface="+mn-lt"/>
                <a:cs typeface="Times New Roman" panose="02020603050405020304" pitchFamily="18" charset="0"/>
              </a:rPr>
              <a:t>σ</a:t>
            </a:r>
            <a:endParaRPr lang="en-US" b="1" dirty="0">
              <a:latin typeface="+mn-lt"/>
              <a:cs typeface="Times New Roman" panose="02020603050405020304" pitchFamily="18" charset="0"/>
            </a:endParaRPr>
          </a:p>
        </p:txBody>
      </p:sp>
    </p:spTree>
    <p:extLst>
      <p:ext uri="{BB962C8B-B14F-4D97-AF65-F5344CB8AC3E}">
        <p14:creationId xmlns:p14="http://schemas.microsoft.com/office/powerpoint/2010/main" val="3870232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38AE55D-CBB1-443F-A1FB-8576CE12B21F}"/>
              </a:ext>
            </a:extLst>
          </p:cNvPr>
          <p:cNvSpPr/>
          <p:nvPr/>
        </p:nvSpPr>
        <p:spPr>
          <a:xfrm>
            <a:off x="356839" y="3383222"/>
            <a:ext cx="3139001" cy="307777"/>
          </a:xfrm>
          <a:prstGeom prst="rect">
            <a:avLst/>
          </a:prstGeom>
        </p:spPr>
        <p:txBody>
          <a:bodyPr wrap="none">
            <a:spAutoFit/>
          </a:bodyPr>
          <a:lstStyle/>
          <a:p>
            <a:r>
              <a:rPr lang="en-US" dirty="0"/>
              <a:t>https://www.arxiv.org/pdf/2408.02877</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573130B2-B56C-40AC-B7CB-9F1039AED628}"/>
                  </a:ext>
                </a:extLst>
              </p:cNvPr>
              <p:cNvSpPr txBox="1"/>
              <p:nvPr/>
            </p:nvSpPr>
            <p:spPr>
              <a:xfrm>
                <a:off x="275063" y="109571"/>
                <a:ext cx="8237035" cy="2243819"/>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dirty="0">
                    <a:latin typeface="+mj-lt"/>
                    <a:cs typeface="Times New Roman" panose="02020603050405020304" pitchFamily="18" charset="0"/>
                  </a:rPr>
                  <a:t>Blind analysis with an exposure of 3.51 </a:t>
                </a:r>
                <a:r>
                  <a:rPr lang="en-US" dirty="0" err="1">
                    <a:latin typeface="+mj-lt"/>
                    <a:cs typeface="Times New Roman" panose="02020603050405020304" pitchFamily="18" charset="0"/>
                  </a:rPr>
                  <a:t>t×y</a:t>
                </a:r>
                <a:r>
                  <a:rPr lang="en-US" dirty="0">
                    <a:latin typeface="+mj-lt"/>
                    <a:cs typeface="Times New Roman" panose="02020603050405020304" pitchFamily="18" charset="0"/>
                  </a:rPr>
                  <a:t> </a:t>
                </a:r>
              </a:p>
              <a:p>
                <a:pPr marL="720725" indent="-363538">
                  <a:spcAft>
                    <a:spcPts val="1200"/>
                  </a:spcAft>
                  <a:buFont typeface="Arial" panose="020B0604020202020204" pitchFamily="34" charset="0"/>
                  <a:buChar char="•"/>
                </a:pPr>
                <a:r>
                  <a:rPr lang="en-US" dirty="0">
                    <a:latin typeface="+mj-lt"/>
                    <a:cs typeface="Times New Roman" panose="02020603050405020304" pitchFamily="18" charset="0"/>
                  </a:rPr>
                  <a:t>37 observed events above 0.5 keV, with </a:t>
                </a:r>
                <a14:m>
                  <m:oMath xmlns:m="http://schemas.openxmlformats.org/officeDocument/2006/math">
                    <m:sSubSup>
                      <m:sSubSupPr>
                        <m:ctrlPr>
                          <a:rPr lang="en-US" i="1" dirty="0" smtClean="0">
                            <a:latin typeface="Cambria Math" panose="02040503050406030204" pitchFamily="18" charset="0"/>
                            <a:cs typeface="Times New Roman" panose="02020603050405020304" pitchFamily="18" charset="0"/>
                          </a:rPr>
                        </m:ctrlPr>
                      </m:sSubSupPr>
                      <m:e>
                        <m:r>
                          <a:rPr lang="es-ES" b="0" i="1" dirty="0" smtClean="0">
                            <a:latin typeface="Cambria Math" panose="02040503050406030204" pitchFamily="18" charset="0"/>
                            <a:cs typeface="Times New Roman" panose="02020603050405020304" pitchFamily="18" charset="0"/>
                          </a:rPr>
                          <m:t>26.4</m:t>
                        </m:r>
                      </m:e>
                      <m:sub>
                        <m:r>
                          <a:rPr lang="es-ES" b="0" i="1" dirty="0" smtClean="0">
                            <a:latin typeface="Cambria Math" panose="02040503050406030204" pitchFamily="18" charset="0"/>
                            <a:cs typeface="Times New Roman" panose="02020603050405020304" pitchFamily="18" charset="0"/>
                          </a:rPr>
                          <m:t>−1.3</m:t>
                        </m:r>
                      </m:sub>
                      <m:sup>
                        <m:r>
                          <a:rPr lang="es-ES" b="0" i="1" dirty="0" smtClean="0">
                            <a:latin typeface="Cambria Math" panose="02040503050406030204" pitchFamily="18" charset="0"/>
                            <a:cs typeface="Times New Roman" panose="02020603050405020304" pitchFamily="18" charset="0"/>
                          </a:rPr>
                          <m:t>+1.4</m:t>
                        </m:r>
                      </m:sup>
                    </m:sSubSup>
                  </m:oMath>
                </a14:m>
                <a:r>
                  <a:rPr lang="en-US" dirty="0">
                    <a:latin typeface="+mj-lt"/>
                    <a:cs typeface="Times New Roman" panose="02020603050405020304" pitchFamily="18" charset="0"/>
                  </a:rPr>
                  <a:t> events expected from backgrounds. </a:t>
                </a:r>
              </a:p>
              <a:p>
                <a:pPr marL="720725" indent="-363538">
                  <a:spcAft>
                    <a:spcPts val="1200"/>
                  </a:spcAft>
                  <a:buFont typeface="Arial" panose="020B0604020202020204" pitchFamily="34" charset="0"/>
                  <a:buChar char="•"/>
                </a:pPr>
                <a:r>
                  <a:rPr lang="en-US" dirty="0">
                    <a:latin typeface="+mj-lt"/>
                    <a:cs typeface="Times New Roman" panose="02020603050405020304" pitchFamily="18" charset="0"/>
                  </a:rPr>
                  <a:t>Background-only hypothesis is rejected with a statistical significance of 2.73 σ. </a:t>
                </a:r>
              </a:p>
              <a:p>
                <a:pPr marL="720725" indent="-363538">
                  <a:spcAft>
                    <a:spcPts val="1200"/>
                  </a:spcAft>
                  <a:buFont typeface="Arial" panose="020B0604020202020204" pitchFamily="34" charset="0"/>
                  <a:buChar char="•"/>
                </a:pPr>
                <a:r>
                  <a:rPr lang="en-US" dirty="0">
                    <a:latin typeface="+mj-lt"/>
                    <a:cs typeface="Times New Roman" panose="02020603050405020304" pitchFamily="18" charset="0"/>
                  </a:rPr>
                  <a:t>The measured 8B solar neutrino flux of </a:t>
                </a:r>
                <a14:m>
                  <m:oMath xmlns:m="http://schemas.openxmlformats.org/officeDocument/2006/math">
                    <m:sSubSup>
                      <m:sSubSupPr>
                        <m:ctrlPr>
                          <a:rPr lang="en-US" i="1" dirty="0">
                            <a:latin typeface="Cambria Math" panose="02040503050406030204" pitchFamily="18" charset="0"/>
                            <a:cs typeface="Times New Roman" panose="02020603050405020304" pitchFamily="18" charset="0"/>
                          </a:rPr>
                        </m:ctrlPr>
                      </m:sSubSupPr>
                      <m:e>
                        <m:r>
                          <a:rPr lang="es-ES" i="1" dirty="0">
                            <a:latin typeface="Cambria Math" panose="02040503050406030204" pitchFamily="18" charset="0"/>
                            <a:cs typeface="Times New Roman" panose="02020603050405020304" pitchFamily="18" charset="0"/>
                          </a:rPr>
                          <m:t>4</m:t>
                        </m:r>
                        <m:r>
                          <a:rPr lang="es-ES" b="0" i="1" dirty="0" smtClean="0">
                            <a:latin typeface="Cambria Math" panose="02040503050406030204" pitchFamily="18" charset="0"/>
                            <a:cs typeface="Times New Roman" panose="02020603050405020304" pitchFamily="18" charset="0"/>
                          </a:rPr>
                          <m:t>.7</m:t>
                        </m:r>
                      </m:e>
                      <m:sub>
                        <m:r>
                          <a:rPr lang="es-ES" b="0" i="1" dirty="0" smtClean="0">
                            <a:latin typeface="Cambria Math" panose="02040503050406030204" pitchFamily="18" charset="0"/>
                            <a:cs typeface="Times New Roman" panose="02020603050405020304" pitchFamily="18" charset="0"/>
                          </a:rPr>
                          <m:t>−2.3</m:t>
                        </m:r>
                      </m:sub>
                      <m:sup>
                        <m:r>
                          <a:rPr lang="es-ES" i="1" dirty="0">
                            <a:latin typeface="Cambria Math" panose="02040503050406030204" pitchFamily="18" charset="0"/>
                            <a:cs typeface="Times New Roman" panose="02020603050405020304" pitchFamily="18" charset="0"/>
                          </a:rPr>
                          <m:t>+</m:t>
                        </m:r>
                        <m:r>
                          <a:rPr lang="es-ES" b="0" i="1" dirty="0" smtClean="0">
                            <a:latin typeface="Cambria Math" panose="02040503050406030204" pitchFamily="18" charset="0"/>
                            <a:cs typeface="Times New Roman" panose="02020603050405020304" pitchFamily="18" charset="0"/>
                          </a:rPr>
                          <m:t>3.6</m:t>
                        </m:r>
                      </m:sup>
                    </m:sSubSup>
                    <m:r>
                      <a:rPr lang="es-ES" i="1" dirty="0">
                        <a:latin typeface="Cambria Math" panose="02040503050406030204" pitchFamily="18" charset="0"/>
                        <a:cs typeface="Times New Roman" panose="02020603050405020304" pitchFamily="18" charset="0"/>
                      </a:rPr>
                      <m:t> </m:t>
                    </m:r>
                  </m:oMath>
                </a14:m>
                <a:r>
                  <a:rPr lang="en-US" dirty="0">
                    <a:latin typeface="+mj-lt"/>
                    <a:cs typeface="Times New Roman" panose="02020603050405020304" pitchFamily="18" charset="0"/>
                  </a:rPr>
                  <a:t> × 10</a:t>
                </a:r>
                <a:r>
                  <a:rPr lang="en-US" baseline="30000" dirty="0">
                    <a:latin typeface="+mj-lt"/>
                    <a:cs typeface="Times New Roman" panose="02020603050405020304" pitchFamily="18" charset="0"/>
                  </a:rPr>
                  <a:t>6</a:t>
                </a:r>
                <a:r>
                  <a:rPr lang="en-US" dirty="0">
                    <a:latin typeface="+mj-lt"/>
                    <a:cs typeface="Times New Roman" panose="02020603050405020304" pitchFamily="18" charset="0"/>
                  </a:rPr>
                  <a:t> cm</a:t>
                </a:r>
                <a:r>
                  <a:rPr lang="en-US" baseline="30000" dirty="0">
                    <a:latin typeface="+mj-lt"/>
                    <a:cs typeface="Times New Roman" panose="02020603050405020304" pitchFamily="18" charset="0"/>
                  </a:rPr>
                  <a:t>−2</a:t>
                </a:r>
                <a:r>
                  <a:rPr lang="en-US" dirty="0">
                    <a:latin typeface="+mj-lt"/>
                    <a:cs typeface="Times New Roman" panose="02020603050405020304" pitchFamily="18" charset="0"/>
                  </a:rPr>
                  <a:t> s</a:t>
                </a:r>
                <a:r>
                  <a:rPr lang="en-US" baseline="30000" dirty="0">
                    <a:latin typeface="+mj-lt"/>
                    <a:cs typeface="Times New Roman" panose="02020603050405020304" pitchFamily="18" charset="0"/>
                  </a:rPr>
                  <a:t>−1</a:t>
                </a:r>
                <a:r>
                  <a:rPr lang="en-US" dirty="0">
                    <a:latin typeface="+mj-lt"/>
                    <a:cs typeface="Times New Roman" panose="02020603050405020304" pitchFamily="18" charset="0"/>
                  </a:rPr>
                  <a:t>  consistent with results from dedicated solar neutrino experiments. </a:t>
                </a:r>
              </a:p>
              <a:p>
                <a:pPr marL="720725" indent="-363538">
                  <a:spcAft>
                    <a:spcPts val="1200"/>
                  </a:spcAft>
                  <a:buFont typeface="Arial" panose="020B0604020202020204" pitchFamily="34" charset="0"/>
                  <a:buChar char="•"/>
                </a:pPr>
                <a:r>
                  <a:rPr lang="en-US" dirty="0">
                    <a:latin typeface="+mj-lt"/>
                    <a:cs typeface="Times New Roman" panose="02020603050405020304" pitchFamily="18" charset="0"/>
                  </a:rPr>
                  <a:t>The measured neutrino flux-weighted </a:t>
                </a:r>
                <a:r>
                  <a:rPr lang="en-US" dirty="0" err="1">
                    <a:latin typeface="+mj-lt"/>
                    <a:cs typeface="Times New Roman" panose="02020603050405020304" pitchFamily="18" charset="0"/>
                  </a:rPr>
                  <a:t>CEνNS</a:t>
                </a:r>
                <a:r>
                  <a:rPr lang="en-US" dirty="0">
                    <a:latin typeface="+mj-lt"/>
                    <a:cs typeface="Times New Roman" panose="02020603050405020304" pitchFamily="18" charset="0"/>
                  </a:rPr>
                  <a:t> cross-section on </a:t>
                </a:r>
                <a:r>
                  <a:rPr lang="en-US" dirty="0" err="1">
                    <a:latin typeface="+mj-lt"/>
                    <a:cs typeface="Times New Roman" panose="02020603050405020304" pitchFamily="18" charset="0"/>
                  </a:rPr>
                  <a:t>Xe</a:t>
                </a:r>
                <a:r>
                  <a:rPr lang="en-US" dirty="0">
                    <a:latin typeface="+mj-lt"/>
                    <a:cs typeface="Times New Roman" panose="02020603050405020304" pitchFamily="18" charset="0"/>
                  </a:rPr>
                  <a:t> of </a:t>
                </a:r>
                <a14:m>
                  <m:oMath xmlns:m="http://schemas.openxmlformats.org/officeDocument/2006/math">
                    <m:sSubSup>
                      <m:sSubSupPr>
                        <m:ctrlPr>
                          <a:rPr lang="en-US" i="1" dirty="0">
                            <a:latin typeface="Cambria Math" panose="02040503050406030204" pitchFamily="18" charset="0"/>
                            <a:cs typeface="Times New Roman" panose="02020603050405020304" pitchFamily="18" charset="0"/>
                          </a:rPr>
                        </m:ctrlPr>
                      </m:sSubSupPr>
                      <m:e>
                        <m:r>
                          <a:rPr lang="es-ES" b="0" i="1" dirty="0" smtClean="0">
                            <a:latin typeface="Cambria Math" panose="02040503050406030204" pitchFamily="18" charset="0"/>
                            <a:cs typeface="Times New Roman" panose="02020603050405020304" pitchFamily="18" charset="0"/>
                          </a:rPr>
                          <m:t>1.1</m:t>
                        </m:r>
                      </m:e>
                      <m:sub>
                        <m:r>
                          <a:rPr lang="es-ES" i="1" dirty="0">
                            <a:latin typeface="Cambria Math" panose="02040503050406030204" pitchFamily="18" charset="0"/>
                            <a:cs typeface="Times New Roman" panose="02020603050405020304" pitchFamily="18" charset="0"/>
                          </a:rPr>
                          <m:t>−</m:t>
                        </m:r>
                        <m:r>
                          <a:rPr lang="es-ES" b="0" i="1" dirty="0" smtClean="0">
                            <a:latin typeface="Cambria Math" panose="02040503050406030204" pitchFamily="18" charset="0"/>
                            <a:cs typeface="Times New Roman" panose="02020603050405020304" pitchFamily="18" charset="0"/>
                          </a:rPr>
                          <m:t>0.5</m:t>
                        </m:r>
                      </m:sub>
                      <m:sup>
                        <m:r>
                          <a:rPr lang="es-ES" i="1" dirty="0">
                            <a:latin typeface="Cambria Math" panose="02040503050406030204" pitchFamily="18" charset="0"/>
                            <a:cs typeface="Times New Roman" panose="02020603050405020304" pitchFamily="18" charset="0"/>
                          </a:rPr>
                          <m:t>+</m:t>
                        </m:r>
                        <m:r>
                          <a:rPr lang="es-ES" b="0" i="1" dirty="0" smtClean="0">
                            <a:latin typeface="Cambria Math" panose="02040503050406030204" pitchFamily="18" charset="0"/>
                            <a:cs typeface="Times New Roman" panose="02020603050405020304" pitchFamily="18" charset="0"/>
                          </a:rPr>
                          <m:t>0.8</m:t>
                        </m:r>
                      </m:sup>
                    </m:sSubSup>
                  </m:oMath>
                </a14:m>
                <a:r>
                  <a:rPr lang="en-US" dirty="0">
                    <a:latin typeface="+mj-lt"/>
                    <a:cs typeface="Times New Roman" panose="02020603050405020304" pitchFamily="18" charset="0"/>
                  </a:rPr>
                  <a:t> × 10</a:t>
                </a:r>
                <a:r>
                  <a:rPr lang="en-US" baseline="30000" dirty="0">
                    <a:latin typeface="+mj-lt"/>
                    <a:cs typeface="Times New Roman" panose="02020603050405020304" pitchFamily="18" charset="0"/>
                  </a:rPr>
                  <a:t>−39 </a:t>
                </a:r>
                <a:r>
                  <a:rPr lang="en-US" dirty="0">
                    <a:latin typeface="+mj-lt"/>
                    <a:cs typeface="Times New Roman" panose="02020603050405020304" pitchFamily="18" charset="0"/>
                  </a:rPr>
                  <a:t>cm</a:t>
                </a:r>
                <a:r>
                  <a:rPr lang="en-US" baseline="30000" dirty="0">
                    <a:latin typeface="+mj-lt"/>
                    <a:cs typeface="Times New Roman" panose="02020603050405020304" pitchFamily="18" charset="0"/>
                  </a:rPr>
                  <a:t>2</a:t>
                </a:r>
                <a:r>
                  <a:rPr lang="en-US" dirty="0">
                    <a:latin typeface="+mj-lt"/>
                    <a:cs typeface="Times New Roman" panose="02020603050405020304" pitchFamily="18" charset="0"/>
                  </a:rPr>
                  <a:t> is consistent with the Standard Model prediction. </a:t>
                </a:r>
              </a:p>
            </p:txBody>
          </p:sp>
        </mc:Choice>
        <mc:Fallback xmlns="">
          <p:sp>
            <p:nvSpPr>
              <p:cNvPr id="6" name="CuadroTexto 5">
                <a:extLst>
                  <a:ext uri="{FF2B5EF4-FFF2-40B4-BE49-F238E27FC236}">
                    <a16:creationId xmlns:a16="http://schemas.microsoft.com/office/drawing/2014/main" id="{573130B2-B56C-40AC-B7CB-9F1039AED628}"/>
                  </a:ext>
                </a:extLst>
              </p:cNvPr>
              <p:cNvSpPr txBox="1">
                <a:spLocks noRot="1" noChangeAspect="1" noMove="1" noResize="1" noEditPoints="1" noAdjustHandles="1" noChangeArrowheads="1" noChangeShapeType="1" noTextEdit="1"/>
              </p:cNvSpPr>
              <p:nvPr/>
            </p:nvSpPr>
            <p:spPr>
              <a:xfrm>
                <a:off x="275063" y="109571"/>
                <a:ext cx="8237035" cy="2243819"/>
              </a:xfrm>
              <a:prstGeom prst="rect">
                <a:avLst/>
              </a:prstGeom>
              <a:blipFill>
                <a:blip r:embed="rId2"/>
                <a:stretch>
                  <a:fillRect l="-74" t="-543" b="-1359"/>
                </a:stretch>
              </a:blipFill>
            </p:spPr>
            <p:txBody>
              <a:bodyPr/>
              <a:lstStyle/>
              <a:p>
                <a:r>
                  <a:rPr lang="en-US">
                    <a:noFill/>
                  </a:rPr>
                  <a:t> </a:t>
                </a:r>
              </a:p>
            </p:txBody>
          </p:sp>
        </mc:Fallback>
      </mc:AlternateContent>
      <p:sp>
        <p:nvSpPr>
          <p:cNvPr id="8" name="Marcador de número de diapositiva 11">
            <a:extLst>
              <a:ext uri="{FF2B5EF4-FFF2-40B4-BE49-F238E27FC236}">
                <a16:creationId xmlns:a16="http://schemas.microsoft.com/office/drawing/2014/main" id="{80384AD0-D6D8-4280-96E7-4A5D1CC39972}"/>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34</a:t>
            </a:fld>
            <a:endParaRPr lang="es-ES" dirty="0"/>
          </a:p>
        </p:txBody>
      </p:sp>
      <p:pic>
        <p:nvPicPr>
          <p:cNvPr id="9" name="Imagen 8">
            <a:extLst>
              <a:ext uri="{FF2B5EF4-FFF2-40B4-BE49-F238E27FC236}">
                <a16:creationId xmlns:a16="http://schemas.microsoft.com/office/drawing/2014/main" id="{8B1BD058-F7FA-42BB-B7C9-EDE5A5B8878B}"/>
              </a:ext>
            </a:extLst>
          </p:cNvPr>
          <p:cNvPicPr>
            <a:picLocks noChangeAspect="1"/>
          </p:cNvPicPr>
          <p:nvPr/>
        </p:nvPicPr>
        <p:blipFill>
          <a:blip r:embed="rId3"/>
          <a:stretch>
            <a:fillRect/>
          </a:stretch>
        </p:blipFill>
        <p:spPr>
          <a:xfrm>
            <a:off x="3739375" y="2790111"/>
            <a:ext cx="4336264" cy="1999680"/>
          </a:xfrm>
          <a:prstGeom prst="rect">
            <a:avLst/>
          </a:prstGeom>
        </p:spPr>
      </p:pic>
    </p:spTree>
    <p:extLst>
      <p:ext uri="{BB962C8B-B14F-4D97-AF65-F5344CB8AC3E}">
        <p14:creationId xmlns:p14="http://schemas.microsoft.com/office/powerpoint/2010/main" val="139239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742C627-B8AA-486D-8AE5-C47E7D1146D2}"/>
              </a:ext>
            </a:extLst>
          </p:cNvPr>
          <p:cNvPicPr>
            <a:picLocks noChangeAspect="1"/>
          </p:cNvPicPr>
          <p:nvPr/>
        </p:nvPicPr>
        <p:blipFill rotWithShape="1">
          <a:blip r:embed="rId2"/>
          <a:srcRect t="6793"/>
          <a:stretch/>
        </p:blipFill>
        <p:spPr>
          <a:xfrm>
            <a:off x="334536" y="589012"/>
            <a:ext cx="3694771" cy="2582834"/>
          </a:xfrm>
          <a:prstGeom prst="rect">
            <a:avLst/>
          </a:prstGeom>
        </p:spPr>
      </p:pic>
      <p:sp>
        <p:nvSpPr>
          <p:cNvPr id="3" name="3 CuadroTexto">
            <a:extLst>
              <a:ext uri="{FF2B5EF4-FFF2-40B4-BE49-F238E27FC236}">
                <a16:creationId xmlns:a16="http://schemas.microsoft.com/office/drawing/2014/main" id="{E57614FF-FBB0-4DC1-86DD-A8320659F814}"/>
              </a:ext>
            </a:extLst>
          </p:cNvPr>
          <p:cNvSpPr txBox="1"/>
          <p:nvPr/>
        </p:nvSpPr>
        <p:spPr>
          <a:xfrm>
            <a:off x="2271519" y="7434"/>
            <a:ext cx="430706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LZ @ SURF</a:t>
            </a:r>
            <a:endParaRPr lang="en-US" sz="2700" b="1" dirty="0">
              <a:solidFill>
                <a:srgbClr val="FF0000"/>
              </a:solidFill>
              <a:latin typeface="+mj-lt"/>
              <a:cs typeface="Arial" panose="020B0604020202020204" pitchFamily="34" charset="0"/>
            </a:endParaRPr>
          </a:p>
        </p:txBody>
      </p:sp>
      <p:sp>
        <p:nvSpPr>
          <p:cNvPr id="5" name="Rectangle 5">
            <a:extLst>
              <a:ext uri="{FF2B5EF4-FFF2-40B4-BE49-F238E27FC236}">
                <a16:creationId xmlns:a16="http://schemas.microsoft.com/office/drawing/2014/main" id="{57BD51CE-CCF9-46C6-A791-262E5784AC3F}"/>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6" name="Imagen 5">
            <a:extLst>
              <a:ext uri="{FF2B5EF4-FFF2-40B4-BE49-F238E27FC236}">
                <a16:creationId xmlns:a16="http://schemas.microsoft.com/office/drawing/2014/main" id="{1B600F57-BEE1-4B86-8666-77D3C2013597}"/>
              </a:ext>
            </a:extLst>
          </p:cNvPr>
          <p:cNvPicPr>
            <a:picLocks noChangeAspect="1"/>
          </p:cNvPicPr>
          <p:nvPr/>
        </p:nvPicPr>
        <p:blipFill rotWithShape="1">
          <a:blip r:embed="rId3"/>
          <a:srcRect r="1035"/>
          <a:stretch/>
        </p:blipFill>
        <p:spPr>
          <a:xfrm>
            <a:off x="217122" y="3117650"/>
            <a:ext cx="3929598" cy="2018416"/>
          </a:xfrm>
          <a:prstGeom prst="rect">
            <a:avLst/>
          </a:prstGeom>
        </p:spPr>
      </p:pic>
      <p:sp>
        <p:nvSpPr>
          <p:cNvPr id="13" name="CuadroTexto 12">
            <a:extLst>
              <a:ext uri="{FF2B5EF4-FFF2-40B4-BE49-F238E27FC236}">
                <a16:creationId xmlns:a16="http://schemas.microsoft.com/office/drawing/2014/main" id="{EFDC3D9A-575A-4A96-B33E-52F983A06678}"/>
              </a:ext>
            </a:extLst>
          </p:cNvPr>
          <p:cNvSpPr txBox="1"/>
          <p:nvPr/>
        </p:nvSpPr>
        <p:spPr>
          <a:xfrm>
            <a:off x="1479394" y="4851985"/>
            <a:ext cx="2593980"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Operation extended thought 2028</a:t>
            </a:r>
          </a:p>
        </p:txBody>
      </p:sp>
      <p:sp>
        <p:nvSpPr>
          <p:cNvPr id="14" name="Marcador de número de diapositiva 11">
            <a:extLst>
              <a:ext uri="{FF2B5EF4-FFF2-40B4-BE49-F238E27FC236}">
                <a16:creationId xmlns:a16="http://schemas.microsoft.com/office/drawing/2014/main" id="{146B23E2-C313-42E4-8FF5-668478D54AC3}"/>
              </a:ext>
            </a:extLst>
          </p:cNvPr>
          <p:cNvSpPr>
            <a:spLocks noGrp="1"/>
          </p:cNvSpPr>
          <p:nvPr>
            <p:ph type="sldNum" sz="quarter" idx="12"/>
          </p:nvPr>
        </p:nvSpPr>
        <p:spPr>
          <a:xfrm>
            <a:off x="0" y="4950214"/>
            <a:ext cx="9144000" cy="193286"/>
          </a:xfrm>
        </p:spPr>
        <p:txBody>
          <a:bodyPr tIns="0" bIns="0">
            <a:normAutofit fontScale="92500"/>
          </a:bodyPr>
          <a:lstStyle/>
          <a:p>
            <a:pPr algn="l"/>
            <a:r>
              <a:rPr lang="en-US" dirty="0"/>
              <a:t>							                                                                            </a:t>
            </a:r>
            <a:fld id="{132FADFE-3B8F-471C-ABF0-DBC7717ECBBC}" type="slidenum">
              <a:rPr lang="es-ES" smtClean="0"/>
              <a:pPr algn="l"/>
              <a:t>35</a:t>
            </a:fld>
            <a:endParaRPr lang="es-ES" dirty="0"/>
          </a:p>
        </p:txBody>
      </p:sp>
      <p:pic>
        <p:nvPicPr>
          <p:cNvPr id="15" name="Imagen 14">
            <a:extLst>
              <a:ext uri="{FF2B5EF4-FFF2-40B4-BE49-F238E27FC236}">
                <a16:creationId xmlns:a16="http://schemas.microsoft.com/office/drawing/2014/main" id="{7C452F4B-D91F-431F-A213-BCF044EA804A}"/>
              </a:ext>
            </a:extLst>
          </p:cNvPr>
          <p:cNvPicPr>
            <a:picLocks noChangeAspect="1"/>
          </p:cNvPicPr>
          <p:nvPr/>
        </p:nvPicPr>
        <p:blipFill rotWithShape="1">
          <a:blip r:embed="rId4"/>
          <a:srcRect l="6740" t="63307" r="7055" b="-1"/>
          <a:stretch/>
        </p:blipFill>
        <p:spPr>
          <a:xfrm>
            <a:off x="4722051" y="3732111"/>
            <a:ext cx="3929598" cy="1218103"/>
          </a:xfrm>
          <a:prstGeom prst="rect">
            <a:avLst/>
          </a:prstGeom>
        </p:spPr>
      </p:pic>
      <p:pic>
        <p:nvPicPr>
          <p:cNvPr id="16" name="Imagen 15">
            <a:extLst>
              <a:ext uri="{FF2B5EF4-FFF2-40B4-BE49-F238E27FC236}">
                <a16:creationId xmlns:a16="http://schemas.microsoft.com/office/drawing/2014/main" id="{38AAE4C8-BD67-41BB-B279-361A346B6288}"/>
              </a:ext>
            </a:extLst>
          </p:cNvPr>
          <p:cNvPicPr>
            <a:picLocks noChangeAspect="1"/>
          </p:cNvPicPr>
          <p:nvPr/>
        </p:nvPicPr>
        <p:blipFill>
          <a:blip r:embed="rId5"/>
          <a:stretch>
            <a:fillRect/>
          </a:stretch>
        </p:blipFill>
        <p:spPr>
          <a:xfrm>
            <a:off x="5192751" y="1021082"/>
            <a:ext cx="3137075" cy="2653494"/>
          </a:xfrm>
          <a:prstGeom prst="rect">
            <a:avLst/>
          </a:prstGeom>
        </p:spPr>
      </p:pic>
      <p:sp>
        <p:nvSpPr>
          <p:cNvPr id="17" name="Rectángulo 16">
            <a:extLst>
              <a:ext uri="{FF2B5EF4-FFF2-40B4-BE49-F238E27FC236}">
                <a16:creationId xmlns:a16="http://schemas.microsoft.com/office/drawing/2014/main" id="{F591D0FC-8775-412B-B08B-F6F49E25E36B}"/>
              </a:ext>
            </a:extLst>
          </p:cNvPr>
          <p:cNvSpPr/>
          <p:nvPr/>
        </p:nvSpPr>
        <p:spPr>
          <a:xfrm>
            <a:off x="4722051" y="735255"/>
            <a:ext cx="4858215" cy="276999"/>
          </a:xfrm>
          <a:prstGeom prst="rect">
            <a:avLst/>
          </a:prstGeom>
        </p:spPr>
        <p:txBody>
          <a:bodyPr wrap="square">
            <a:spAutoFit/>
          </a:bodyPr>
          <a:lstStyle/>
          <a:p>
            <a:r>
              <a:rPr lang="en-US" sz="1200" dirty="0"/>
              <a:t>Data thus consistent with the background-only hypothesis</a:t>
            </a:r>
          </a:p>
        </p:txBody>
      </p:sp>
    </p:spTree>
    <p:extLst>
      <p:ext uri="{BB962C8B-B14F-4D97-AF65-F5344CB8AC3E}">
        <p14:creationId xmlns:p14="http://schemas.microsoft.com/office/powerpoint/2010/main" val="757066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11">
            <a:extLst>
              <a:ext uri="{FF2B5EF4-FFF2-40B4-BE49-F238E27FC236}">
                <a16:creationId xmlns:a16="http://schemas.microsoft.com/office/drawing/2014/main" id="{40C63A43-ECEC-4251-8B99-A674B4D83C9F}"/>
              </a:ext>
            </a:extLst>
          </p:cNvPr>
          <p:cNvSpPr>
            <a:spLocks noGrp="1"/>
          </p:cNvSpPr>
          <p:nvPr>
            <p:ph type="sldNum" sz="quarter" idx="12"/>
          </p:nvPr>
        </p:nvSpPr>
        <p:spPr>
          <a:xfrm>
            <a:off x="0" y="4950214"/>
            <a:ext cx="9144000" cy="193286"/>
          </a:xfrm>
        </p:spPr>
        <p:txBody>
          <a:bodyPr tIns="0" bIns="0">
            <a:normAutofit fontScale="92500"/>
          </a:bodyPr>
          <a:lstStyle/>
          <a:p>
            <a:pPr algn="l"/>
            <a:r>
              <a:rPr lang="en-US" dirty="0"/>
              <a:t>							                                                                            </a:t>
            </a:r>
            <a:fld id="{132FADFE-3B8F-471C-ABF0-DBC7717ECBBC}" type="slidenum">
              <a:rPr lang="es-ES" smtClean="0"/>
              <a:pPr algn="l"/>
              <a:t>36</a:t>
            </a:fld>
            <a:endParaRPr lang="es-ES" dirty="0"/>
          </a:p>
        </p:txBody>
      </p:sp>
      <p:pic>
        <p:nvPicPr>
          <p:cNvPr id="7" name="Imagen 6">
            <a:extLst>
              <a:ext uri="{FF2B5EF4-FFF2-40B4-BE49-F238E27FC236}">
                <a16:creationId xmlns:a16="http://schemas.microsoft.com/office/drawing/2014/main" id="{F05DD998-5A34-4672-9993-BD554DB30AF6}"/>
              </a:ext>
            </a:extLst>
          </p:cNvPr>
          <p:cNvPicPr>
            <a:picLocks noChangeAspect="1"/>
          </p:cNvPicPr>
          <p:nvPr/>
        </p:nvPicPr>
        <p:blipFill>
          <a:blip r:embed="rId2"/>
          <a:stretch>
            <a:fillRect/>
          </a:stretch>
        </p:blipFill>
        <p:spPr>
          <a:xfrm>
            <a:off x="770157" y="2861867"/>
            <a:ext cx="3166375" cy="2144205"/>
          </a:xfrm>
          <a:prstGeom prst="rect">
            <a:avLst/>
          </a:prstGeom>
        </p:spPr>
      </p:pic>
      <p:pic>
        <p:nvPicPr>
          <p:cNvPr id="8" name="Imagen 7">
            <a:extLst>
              <a:ext uri="{FF2B5EF4-FFF2-40B4-BE49-F238E27FC236}">
                <a16:creationId xmlns:a16="http://schemas.microsoft.com/office/drawing/2014/main" id="{8940DACF-0C0F-46B5-A7FE-7B46B15D8D1B}"/>
              </a:ext>
            </a:extLst>
          </p:cNvPr>
          <p:cNvPicPr>
            <a:picLocks noChangeAspect="1"/>
          </p:cNvPicPr>
          <p:nvPr/>
        </p:nvPicPr>
        <p:blipFill>
          <a:blip r:embed="rId3"/>
          <a:stretch>
            <a:fillRect/>
          </a:stretch>
        </p:blipFill>
        <p:spPr>
          <a:xfrm>
            <a:off x="4003288" y="620075"/>
            <a:ext cx="3245401" cy="2357089"/>
          </a:xfrm>
          <a:prstGeom prst="rect">
            <a:avLst/>
          </a:prstGeom>
        </p:spPr>
      </p:pic>
      <p:sp>
        <p:nvSpPr>
          <p:cNvPr id="9" name="CuadroTexto 8">
            <a:extLst>
              <a:ext uri="{FF2B5EF4-FFF2-40B4-BE49-F238E27FC236}">
                <a16:creationId xmlns:a16="http://schemas.microsoft.com/office/drawing/2014/main" id="{FF57A07C-6A70-4363-AD35-FD4D6893BCD6}"/>
              </a:ext>
            </a:extLst>
          </p:cNvPr>
          <p:cNvSpPr txBox="1"/>
          <p:nvPr/>
        </p:nvSpPr>
        <p:spPr>
          <a:xfrm>
            <a:off x="4422274" y="2309270"/>
            <a:ext cx="2002471" cy="246221"/>
          </a:xfrm>
          <a:prstGeom prst="rect">
            <a:avLst/>
          </a:prstGeom>
          <a:noFill/>
        </p:spPr>
        <p:txBody>
          <a:bodyPr wrap="none" rtlCol="0">
            <a:spAutoFit/>
          </a:bodyPr>
          <a:lstStyle/>
          <a:p>
            <a:r>
              <a:rPr lang="it-IT" sz="1000" b="1" dirty="0" err="1"/>
              <a:t>σ</a:t>
            </a:r>
            <a:r>
              <a:rPr lang="it-IT" sz="1000" b="1" baseline="-25000" dirty="0" err="1"/>
              <a:t>SI</a:t>
            </a:r>
            <a:r>
              <a:rPr lang="it-IT" sz="1000" b="1" dirty="0"/>
              <a:t> &lt; 9.2 x 10</a:t>
            </a:r>
            <a:r>
              <a:rPr lang="it-IT" sz="1000" b="1" baseline="30000" dirty="0"/>
              <a:t>-48</a:t>
            </a:r>
            <a:r>
              <a:rPr lang="it-IT" sz="1000" b="1" dirty="0"/>
              <a:t> cm</a:t>
            </a:r>
            <a:r>
              <a:rPr lang="it-IT" sz="1000" b="1" baseline="30000" dirty="0"/>
              <a:t>2</a:t>
            </a:r>
            <a:r>
              <a:rPr lang="it-IT" sz="1000" b="1" dirty="0"/>
              <a:t> @36 </a:t>
            </a:r>
            <a:r>
              <a:rPr lang="it-IT" sz="1000" b="1" dirty="0" err="1"/>
              <a:t>GeV</a:t>
            </a:r>
            <a:endParaRPr lang="en-US" sz="1000"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430DC396-1179-445A-A91B-9E68CD6E9946}"/>
              </a:ext>
            </a:extLst>
          </p:cNvPr>
          <p:cNvSpPr txBox="1"/>
          <p:nvPr/>
        </p:nvSpPr>
        <p:spPr>
          <a:xfrm>
            <a:off x="7248689" y="1695284"/>
            <a:ext cx="1457450" cy="307777"/>
          </a:xfrm>
          <a:prstGeom prst="rect">
            <a:avLst/>
          </a:prstGeom>
          <a:noFill/>
        </p:spPr>
        <p:txBody>
          <a:bodyPr wrap="none" rtlCol="0">
            <a:spAutoFit/>
          </a:bodyPr>
          <a:lstStyle/>
          <a:p>
            <a:r>
              <a:rPr lang="en-US" b="1" dirty="0"/>
              <a:t>PRL 131 (2023)</a:t>
            </a:r>
            <a:endParaRPr lang="en-US" dirty="0">
              <a:latin typeface="Times New Roman" panose="02020603050405020304" pitchFamily="18" charset="0"/>
              <a:cs typeface="Times New Roman" panose="02020603050405020304" pitchFamily="18" charset="0"/>
            </a:endParaRPr>
          </a:p>
        </p:txBody>
      </p:sp>
      <p:sp>
        <p:nvSpPr>
          <p:cNvPr id="11" name="3 CuadroTexto">
            <a:extLst>
              <a:ext uri="{FF2B5EF4-FFF2-40B4-BE49-F238E27FC236}">
                <a16:creationId xmlns:a16="http://schemas.microsoft.com/office/drawing/2014/main" id="{0E47BAC6-DF0E-4105-859E-DBCD0EC4D73F}"/>
              </a:ext>
            </a:extLst>
          </p:cNvPr>
          <p:cNvSpPr txBox="1"/>
          <p:nvPr/>
        </p:nvSpPr>
        <p:spPr>
          <a:xfrm>
            <a:off x="2271519" y="7434"/>
            <a:ext cx="430706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LZ  - results</a:t>
            </a:r>
            <a:endParaRPr lang="en-US" sz="2700" b="1" dirty="0">
              <a:solidFill>
                <a:srgbClr val="FF0000"/>
              </a:solidFill>
              <a:latin typeface="+mj-lt"/>
              <a:cs typeface="Arial" panose="020B0604020202020204" pitchFamily="34" charset="0"/>
            </a:endParaRPr>
          </a:p>
        </p:txBody>
      </p:sp>
      <p:sp>
        <p:nvSpPr>
          <p:cNvPr id="12" name="Rectangle 5">
            <a:extLst>
              <a:ext uri="{FF2B5EF4-FFF2-40B4-BE49-F238E27FC236}">
                <a16:creationId xmlns:a16="http://schemas.microsoft.com/office/drawing/2014/main" id="{0CA6C72B-AB11-46FD-BA8F-0F2E947CA7F6}"/>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13" name="Imagen 12">
            <a:extLst>
              <a:ext uri="{FF2B5EF4-FFF2-40B4-BE49-F238E27FC236}">
                <a16:creationId xmlns:a16="http://schemas.microsoft.com/office/drawing/2014/main" id="{0B86A812-0FBD-4DDC-AB19-9DC15F1ACA92}"/>
              </a:ext>
            </a:extLst>
          </p:cNvPr>
          <p:cNvPicPr>
            <a:picLocks noChangeAspect="1"/>
          </p:cNvPicPr>
          <p:nvPr/>
        </p:nvPicPr>
        <p:blipFill>
          <a:blip r:embed="rId4"/>
          <a:stretch>
            <a:fillRect/>
          </a:stretch>
        </p:blipFill>
        <p:spPr>
          <a:xfrm>
            <a:off x="894973" y="668929"/>
            <a:ext cx="2899352" cy="2052709"/>
          </a:xfrm>
          <a:prstGeom prst="rect">
            <a:avLst/>
          </a:prstGeom>
        </p:spPr>
      </p:pic>
      <p:pic>
        <p:nvPicPr>
          <p:cNvPr id="4" name="Imagen 3">
            <a:extLst>
              <a:ext uri="{FF2B5EF4-FFF2-40B4-BE49-F238E27FC236}">
                <a16:creationId xmlns:a16="http://schemas.microsoft.com/office/drawing/2014/main" id="{4A7D4FC1-6FE3-497C-A91B-51AFDC4E756A}"/>
              </a:ext>
            </a:extLst>
          </p:cNvPr>
          <p:cNvPicPr>
            <a:picLocks noChangeAspect="1"/>
          </p:cNvPicPr>
          <p:nvPr/>
        </p:nvPicPr>
        <p:blipFill>
          <a:blip r:embed="rId5"/>
          <a:stretch>
            <a:fillRect/>
          </a:stretch>
        </p:blipFill>
        <p:spPr>
          <a:xfrm>
            <a:off x="4069347" y="2896622"/>
            <a:ext cx="3113281" cy="2237550"/>
          </a:xfrm>
          <a:prstGeom prst="rect">
            <a:avLst/>
          </a:prstGeom>
        </p:spPr>
      </p:pic>
      <p:sp>
        <p:nvSpPr>
          <p:cNvPr id="14" name="Rectángulo 13">
            <a:extLst>
              <a:ext uri="{FF2B5EF4-FFF2-40B4-BE49-F238E27FC236}">
                <a16:creationId xmlns:a16="http://schemas.microsoft.com/office/drawing/2014/main" id="{995DC7FB-F817-42FE-AE39-F71AC3A0845F}"/>
              </a:ext>
            </a:extLst>
          </p:cNvPr>
          <p:cNvSpPr/>
          <p:nvPr/>
        </p:nvSpPr>
        <p:spPr>
          <a:xfrm>
            <a:off x="4475357" y="3164910"/>
            <a:ext cx="4572000" cy="230832"/>
          </a:xfrm>
          <a:prstGeom prst="rect">
            <a:avLst/>
          </a:prstGeom>
        </p:spPr>
        <p:txBody>
          <a:bodyPr>
            <a:spAutoFit/>
          </a:bodyPr>
          <a:lstStyle/>
          <a:p>
            <a:r>
              <a:rPr lang="en-US" sz="900" b="1" dirty="0" err="1"/>
              <a:t>σ</a:t>
            </a:r>
            <a:r>
              <a:rPr lang="en-US" sz="900" b="1" baseline="-25000" dirty="0" err="1"/>
              <a:t>S</a:t>
            </a:r>
            <a:r>
              <a:rPr lang="en-US" sz="900" b="1" dirty="0" err="1"/>
              <a:t>I</a:t>
            </a:r>
            <a:r>
              <a:rPr lang="en-US" sz="900" b="1" dirty="0"/>
              <a:t> = 2.3 × 10</a:t>
            </a:r>
            <a:r>
              <a:rPr lang="en-US" sz="900" b="1" baseline="30000" dirty="0"/>
              <a:t>-48</a:t>
            </a:r>
            <a:r>
              <a:rPr lang="en-US" sz="900" b="1" dirty="0"/>
              <a:t> cm2 at 43 GeV/c2</a:t>
            </a:r>
          </a:p>
        </p:txBody>
      </p:sp>
      <p:sp>
        <p:nvSpPr>
          <p:cNvPr id="15" name="Rectángulo 14">
            <a:extLst>
              <a:ext uri="{FF2B5EF4-FFF2-40B4-BE49-F238E27FC236}">
                <a16:creationId xmlns:a16="http://schemas.microsoft.com/office/drawing/2014/main" id="{2CA59E7F-4F5F-415E-8FD5-0FC6BD1360E4}"/>
              </a:ext>
            </a:extLst>
          </p:cNvPr>
          <p:cNvSpPr/>
          <p:nvPr/>
        </p:nvSpPr>
        <p:spPr>
          <a:xfrm>
            <a:off x="7077409" y="3195766"/>
            <a:ext cx="2066591" cy="1169551"/>
          </a:xfrm>
          <a:prstGeom prst="rect">
            <a:avLst/>
          </a:prstGeom>
        </p:spPr>
        <p:txBody>
          <a:bodyPr wrap="none">
            <a:spAutoFit/>
          </a:bodyPr>
          <a:lstStyle/>
          <a:p>
            <a:r>
              <a:rPr lang="en-US" b="1" dirty="0"/>
              <a:t>LZ @ LIDINE2024</a:t>
            </a:r>
          </a:p>
          <a:p>
            <a:endParaRPr lang="en-US" dirty="0"/>
          </a:p>
          <a:p>
            <a:r>
              <a:rPr lang="en-US" dirty="0"/>
              <a:t>WS2024-only best limit </a:t>
            </a:r>
          </a:p>
          <a:p>
            <a:endParaRPr lang="en-US" dirty="0"/>
          </a:p>
          <a:p>
            <a:endParaRPr lang="en-US" dirty="0"/>
          </a:p>
        </p:txBody>
      </p:sp>
    </p:spTree>
    <p:extLst>
      <p:ext uri="{BB962C8B-B14F-4D97-AF65-F5344CB8AC3E}">
        <p14:creationId xmlns:p14="http://schemas.microsoft.com/office/powerpoint/2010/main" val="3359259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AB7816-5582-4FED-9AC9-B87ABF37A5DF}"/>
              </a:ext>
            </a:extLst>
          </p:cNvPr>
          <p:cNvPicPr>
            <a:picLocks noChangeAspect="1"/>
          </p:cNvPicPr>
          <p:nvPr/>
        </p:nvPicPr>
        <p:blipFill rotWithShape="1">
          <a:blip r:embed="rId2"/>
          <a:srcRect t="8794" r="53870"/>
          <a:stretch/>
        </p:blipFill>
        <p:spPr>
          <a:xfrm>
            <a:off x="130890" y="2707696"/>
            <a:ext cx="1588629" cy="2272890"/>
          </a:xfrm>
          <a:prstGeom prst="rect">
            <a:avLst/>
          </a:prstGeom>
        </p:spPr>
      </p:pic>
      <p:sp>
        <p:nvSpPr>
          <p:cNvPr id="4" name="3 CuadroTexto">
            <a:extLst>
              <a:ext uri="{FF2B5EF4-FFF2-40B4-BE49-F238E27FC236}">
                <a16:creationId xmlns:a16="http://schemas.microsoft.com/office/drawing/2014/main" id="{37EDC2EC-19F1-4BD0-8B39-73E7FE9C14FD}"/>
              </a:ext>
            </a:extLst>
          </p:cNvPr>
          <p:cNvSpPr txBox="1"/>
          <p:nvPr/>
        </p:nvSpPr>
        <p:spPr>
          <a:xfrm>
            <a:off x="2271519" y="7434"/>
            <a:ext cx="430706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PANDA-X @ Jinping</a:t>
            </a:r>
            <a:endParaRPr lang="en-US" sz="2700" b="1" dirty="0">
              <a:solidFill>
                <a:srgbClr val="FF0000"/>
              </a:solidFill>
              <a:latin typeface="+mj-lt"/>
              <a:cs typeface="Arial" panose="020B0604020202020204" pitchFamily="34" charset="0"/>
            </a:endParaRPr>
          </a:p>
        </p:txBody>
      </p:sp>
      <p:sp>
        <p:nvSpPr>
          <p:cNvPr id="5" name="Rectangle 5">
            <a:extLst>
              <a:ext uri="{FF2B5EF4-FFF2-40B4-BE49-F238E27FC236}">
                <a16:creationId xmlns:a16="http://schemas.microsoft.com/office/drawing/2014/main" id="{3F79AE18-0223-43EC-9F93-8146C898CA80}"/>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7" name="Imagen 6">
            <a:extLst>
              <a:ext uri="{FF2B5EF4-FFF2-40B4-BE49-F238E27FC236}">
                <a16:creationId xmlns:a16="http://schemas.microsoft.com/office/drawing/2014/main" id="{C1633D18-D98E-490F-8C4F-0449A5491E98}"/>
              </a:ext>
            </a:extLst>
          </p:cNvPr>
          <p:cNvPicPr>
            <a:picLocks noChangeAspect="1"/>
          </p:cNvPicPr>
          <p:nvPr/>
        </p:nvPicPr>
        <p:blipFill>
          <a:blip r:embed="rId3"/>
          <a:stretch>
            <a:fillRect/>
          </a:stretch>
        </p:blipFill>
        <p:spPr>
          <a:xfrm>
            <a:off x="2483005" y="673818"/>
            <a:ext cx="2959078" cy="1955785"/>
          </a:xfrm>
          <a:prstGeom prst="rect">
            <a:avLst/>
          </a:prstGeom>
        </p:spPr>
      </p:pic>
      <p:pic>
        <p:nvPicPr>
          <p:cNvPr id="11" name="Imagen 10">
            <a:extLst>
              <a:ext uri="{FF2B5EF4-FFF2-40B4-BE49-F238E27FC236}">
                <a16:creationId xmlns:a16="http://schemas.microsoft.com/office/drawing/2014/main" id="{AE886378-34F4-46C8-B0C4-E0DC947DD666}"/>
              </a:ext>
            </a:extLst>
          </p:cNvPr>
          <p:cNvPicPr>
            <a:picLocks noChangeAspect="1"/>
          </p:cNvPicPr>
          <p:nvPr/>
        </p:nvPicPr>
        <p:blipFill>
          <a:blip r:embed="rId4"/>
          <a:stretch>
            <a:fillRect/>
          </a:stretch>
        </p:blipFill>
        <p:spPr>
          <a:xfrm>
            <a:off x="5560741" y="2873606"/>
            <a:ext cx="2853506" cy="2216798"/>
          </a:xfrm>
          <a:prstGeom prst="rect">
            <a:avLst/>
          </a:prstGeom>
        </p:spPr>
      </p:pic>
      <p:pic>
        <p:nvPicPr>
          <p:cNvPr id="12" name="Imagen 11">
            <a:extLst>
              <a:ext uri="{FF2B5EF4-FFF2-40B4-BE49-F238E27FC236}">
                <a16:creationId xmlns:a16="http://schemas.microsoft.com/office/drawing/2014/main" id="{76A95BA1-65DF-4B72-A753-E2B937AE38FE}"/>
              </a:ext>
            </a:extLst>
          </p:cNvPr>
          <p:cNvPicPr>
            <a:picLocks noChangeAspect="1"/>
          </p:cNvPicPr>
          <p:nvPr/>
        </p:nvPicPr>
        <p:blipFill>
          <a:blip r:embed="rId5"/>
          <a:stretch>
            <a:fillRect/>
          </a:stretch>
        </p:blipFill>
        <p:spPr>
          <a:xfrm>
            <a:off x="5502894" y="631088"/>
            <a:ext cx="2853506" cy="2140130"/>
          </a:xfrm>
          <a:prstGeom prst="rect">
            <a:avLst/>
          </a:prstGeom>
        </p:spPr>
      </p:pic>
      <p:pic>
        <p:nvPicPr>
          <p:cNvPr id="13" name="Imagen 12">
            <a:extLst>
              <a:ext uri="{FF2B5EF4-FFF2-40B4-BE49-F238E27FC236}">
                <a16:creationId xmlns:a16="http://schemas.microsoft.com/office/drawing/2014/main" id="{F51FD8E8-A5D5-4D06-A26E-57DA2B72A9C3}"/>
              </a:ext>
            </a:extLst>
          </p:cNvPr>
          <p:cNvPicPr>
            <a:picLocks noChangeAspect="1"/>
          </p:cNvPicPr>
          <p:nvPr/>
        </p:nvPicPr>
        <p:blipFill>
          <a:blip r:embed="rId6"/>
          <a:stretch>
            <a:fillRect/>
          </a:stretch>
        </p:blipFill>
        <p:spPr>
          <a:xfrm>
            <a:off x="1835213" y="3003395"/>
            <a:ext cx="3667681" cy="1841245"/>
          </a:xfrm>
          <a:prstGeom prst="rect">
            <a:avLst/>
          </a:prstGeom>
        </p:spPr>
      </p:pic>
      <p:sp>
        <p:nvSpPr>
          <p:cNvPr id="14" name="CuadroTexto 13">
            <a:extLst>
              <a:ext uri="{FF2B5EF4-FFF2-40B4-BE49-F238E27FC236}">
                <a16:creationId xmlns:a16="http://schemas.microsoft.com/office/drawing/2014/main" id="{F10C40CF-A9D5-4442-84D3-C31EA0A34F86}"/>
              </a:ext>
            </a:extLst>
          </p:cNvPr>
          <p:cNvSpPr txBox="1"/>
          <p:nvPr/>
        </p:nvSpPr>
        <p:spPr>
          <a:xfrm>
            <a:off x="7037086" y="2771218"/>
            <a:ext cx="1435008"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Preliminary 2024</a:t>
            </a:r>
          </a:p>
        </p:txBody>
      </p:sp>
      <p:pic>
        <p:nvPicPr>
          <p:cNvPr id="15" name="Imagen 14">
            <a:extLst>
              <a:ext uri="{FF2B5EF4-FFF2-40B4-BE49-F238E27FC236}">
                <a16:creationId xmlns:a16="http://schemas.microsoft.com/office/drawing/2014/main" id="{66E26D8D-932B-484F-B6C0-F1D2E9708F4F}"/>
              </a:ext>
            </a:extLst>
          </p:cNvPr>
          <p:cNvPicPr>
            <a:picLocks noChangeAspect="1"/>
          </p:cNvPicPr>
          <p:nvPr/>
        </p:nvPicPr>
        <p:blipFill>
          <a:blip r:embed="rId7"/>
          <a:stretch>
            <a:fillRect/>
          </a:stretch>
        </p:blipFill>
        <p:spPr>
          <a:xfrm>
            <a:off x="36987" y="623030"/>
            <a:ext cx="2330324" cy="2031879"/>
          </a:xfrm>
          <a:prstGeom prst="rect">
            <a:avLst/>
          </a:prstGeom>
        </p:spPr>
      </p:pic>
      <p:sp>
        <p:nvSpPr>
          <p:cNvPr id="16" name="Marcador de número de diapositiva 11">
            <a:extLst>
              <a:ext uri="{FF2B5EF4-FFF2-40B4-BE49-F238E27FC236}">
                <a16:creationId xmlns:a16="http://schemas.microsoft.com/office/drawing/2014/main" id="{CA8C0FF4-896D-4040-819B-FB8BCCED9302}"/>
              </a:ext>
            </a:extLst>
          </p:cNvPr>
          <p:cNvSpPr txBox="1">
            <a:spLocks/>
          </p:cNvSpPr>
          <p:nvPr/>
        </p:nvSpPr>
        <p:spPr>
          <a:xfrm>
            <a:off x="11154" y="4976236"/>
            <a:ext cx="9144000" cy="193286"/>
          </a:xfrm>
          <a:prstGeom prst="rect">
            <a:avLst/>
          </a:prstGeom>
          <a:noFill/>
          <a:ln>
            <a:noFill/>
          </a:ln>
        </p:spPr>
        <p:txBody>
          <a:bodyPr spcFirstLastPara="1" wrap="square" lIns="91425" tIns="0" rIns="91425" bIns="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l"/>
            <a:r>
              <a:rPr lang="en-US"/>
              <a:t>R. Santorelli                                                                         LI - International Meeting on Fundamental Physics                                                                               </a:t>
            </a:r>
            <a:fld id="{132FADFE-3B8F-471C-ABF0-DBC7717ECBBC}" type="slidenum">
              <a:rPr lang="es-ES" smtClean="0"/>
              <a:pPr algn="l"/>
              <a:t>37</a:t>
            </a:fld>
            <a:endParaRPr lang="es-ES" dirty="0"/>
          </a:p>
        </p:txBody>
      </p:sp>
    </p:spTree>
    <p:extLst>
      <p:ext uri="{BB962C8B-B14F-4D97-AF65-F5344CB8AC3E}">
        <p14:creationId xmlns:p14="http://schemas.microsoft.com/office/powerpoint/2010/main" val="771223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11">
            <a:extLst>
              <a:ext uri="{FF2B5EF4-FFF2-40B4-BE49-F238E27FC236}">
                <a16:creationId xmlns:a16="http://schemas.microsoft.com/office/drawing/2014/main" id="{81EE45FE-3605-4B6D-8A73-18A0A10AAD7E}"/>
              </a:ext>
            </a:extLst>
          </p:cNvPr>
          <p:cNvSpPr>
            <a:spLocks noGrp="1"/>
          </p:cNvSpPr>
          <p:nvPr>
            <p:ph type="sldNum" sz="quarter" idx="12"/>
          </p:nvPr>
        </p:nvSpPr>
        <p:spPr>
          <a:xfrm>
            <a:off x="0" y="4950214"/>
            <a:ext cx="9144000" cy="193286"/>
          </a:xfrm>
        </p:spPr>
        <p:txBody>
          <a:bodyPr tIns="0" bIns="0">
            <a:normAutofit fontScale="92500"/>
          </a:bodyPr>
          <a:lstStyle/>
          <a:p>
            <a:pPr algn="l"/>
            <a:r>
              <a:rPr lang="en-US" dirty="0"/>
              <a:t>							                                                                            </a:t>
            </a:r>
            <a:fld id="{132FADFE-3B8F-471C-ABF0-DBC7717ECBBC}" type="slidenum">
              <a:rPr lang="es-ES" smtClean="0"/>
              <a:pPr algn="l"/>
              <a:t>38</a:t>
            </a:fld>
            <a:endParaRPr lang="es-ES" dirty="0"/>
          </a:p>
        </p:txBody>
      </p:sp>
      <p:pic>
        <p:nvPicPr>
          <p:cNvPr id="6" name="Imagen 5">
            <a:extLst>
              <a:ext uri="{FF2B5EF4-FFF2-40B4-BE49-F238E27FC236}">
                <a16:creationId xmlns:a16="http://schemas.microsoft.com/office/drawing/2014/main" id="{BBADB12F-2FA5-48E6-9644-44B1CBB08352}"/>
              </a:ext>
            </a:extLst>
          </p:cNvPr>
          <p:cNvPicPr>
            <a:picLocks noChangeAspect="1"/>
          </p:cNvPicPr>
          <p:nvPr/>
        </p:nvPicPr>
        <p:blipFill>
          <a:blip r:embed="rId2"/>
          <a:stretch>
            <a:fillRect/>
          </a:stretch>
        </p:blipFill>
        <p:spPr>
          <a:xfrm>
            <a:off x="1100311" y="0"/>
            <a:ext cx="6943378" cy="5143500"/>
          </a:xfrm>
          <a:prstGeom prst="rect">
            <a:avLst/>
          </a:prstGeom>
        </p:spPr>
      </p:pic>
    </p:spTree>
    <p:extLst>
      <p:ext uri="{BB962C8B-B14F-4D97-AF65-F5344CB8AC3E}">
        <p14:creationId xmlns:p14="http://schemas.microsoft.com/office/powerpoint/2010/main" val="1546303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11">
            <a:extLst>
              <a:ext uri="{FF2B5EF4-FFF2-40B4-BE49-F238E27FC236}">
                <a16:creationId xmlns:a16="http://schemas.microsoft.com/office/drawing/2014/main" id="{37EFA491-C9EC-4FE3-B07F-8A5E9E418CB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39</a:t>
            </a:fld>
            <a:endParaRPr lang="es-ES" dirty="0"/>
          </a:p>
        </p:txBody>
      </p:sp>
      <p:pic>
        <p:nvPicPr>
          <p:cNvPr id="2" name="Imagen 1">
            <a:extLst>
              <a:ext uri="{FF2B5EF4-FFF2-40B4-BE49-F238E27FC236}">
                <a16:creationId xmlns:a16="http://schemas.microsoft.com/office/drawing/2014/main" id="{1582CD6D-985D-45BC-B564-E4550574D039}"/>
              </a:ext>
            </a:extLst>
          </p:cNvPr>
          <p:cNvPicPr>
            <a:picLocks noChangeAspect="1"/>
          </p:cNvPicPr>
          <p:nvPr/>
        </p:nvPicPr>
        <p:blipFill>
          <a:blip r:embed="rId2"/>
          <a:stretch>
            <a:fillRect/>
          </a:stretch>
        </p:blipFill>
        <p:spPr>
          <a:xfrm>
            <a:off x="540758" y="369601"/>
            <a:ext cx="7735380" cy="1876687"/>
          </a:xfrm>
          <a:prstGeom prst="rect">
            <a:avLst/>
          </a:prstGeom>
        </p:spPr>
      </p:pic>
    </p:spTree>
    <p:extLst>
      <p:ext uri="{BB962C8B-B14F-4D97-AF65-F5344CB8AC3E}">
        <p14:creationId xmlns:p14="http://schemas.microsoft.com/office/powerpoint/2010/main" val="4076054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a:extLst>
              <a:ext uri="{FF2B5EF4-FFF2-40B4-BE49-F238E27FC236}">
                <a16:creationId xmlns:a16="http://schemas.microsoft.com/office/drawing/2014/main" id="{D8AAC9C8-8812-4169-B246-F2EDE6E10AF8}"/>
              </a:ext>
            </a:extLst>
          </p:cNvPr>
          <p:cNvSpPr>
            <a:spLocks noChangeArrowheads="1"/>
          </p:cNvSpPr>
          <p:nvPr/>
        </p:nvSpPr>
        <p:spPr bwMode="auto">
          <a:xfrm>
            <a:off x="4004388" y="2782984"/>
            <a:ext cx="2685585" cy="16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pPr>
            <a:r>
              <a:rPr lang="en-US" altLang="en-US" sz="1400" dirty="0">
                <a:latin typeface="+mn-lt"/>
                <a:cs typeface="Times New Roman" panose="02020603050405020304" pitchFamily="18" charset="0"/>
              </a:rPr>
              <a:t> No color charge </a:t>
            </a:r>
          </a:p>
          <a:p>
            <a:pPr eaLnBrk="1" hangingPunct="1">
              <a:lnSpc>
                <a:spcPct val="150000"/>
              </a:lnSpc>
              <a:spcBef>
                <a:spcPct val="0"/>
              </a:spcBef>
            </a:pPr>
            <a:r>
              <a:rPr lang="en-US" altLang="en-US" sz="1400" dirty="0">
                <a:latin typeface="+mn-lt"/>
                <a:cs typeface="Times New Roman" panose="02020603050405020304" pitchFamily="18" charset="0"/>
              </a:rPr>
              <a:t> No electric charge </a:t>
            </a:r>
          </a:p>
          <a:p>
            <a:pPr eaLnBrk="1" hangingPunct="1">
              <a:lnSpc>
                <a:spcPct val="150000"/>
              </a:lnSpc>
              <a:spcBef>
                <a:spcPct val="0"/>
              </a:spcBef>
            </a:pPr>
            <a:r>
              <a:rPr lang="en-US" altLang="en-US" sz="1400" dirty="0">
                <a:latin typeface="+mn-lt"/>
                <a:cs typeface="Times New Roman" panose="02020603050405020304" pitchFamily="18" charset="0"/>
              </a:rPr>
              <a:t> Non-relativistic</a:t>
            </a:r>
          </a:p>
          <a:p>
            <a:pPr eaLnBrk="1" hangingPunct="1">
              <a:lnSpc>
                <a:spcPct val="150000"/>
              </a:lnSpc>
              <a:spcBef>
                <a:spcPct val="0"/>
              </a:spcBef>
            </a:pPr>
            <a:r>
              <a:rPr lang="en-US" altLang="en-US" sz="1400" dirty="0">
                <a:latin typeface="+mn-lt"/>
                <a:cs typeface="Times New Roman" panose="02020603050405020304" pitchFamily="18" charset="0"/>
              </a:rPr>
              <a:t> No strong self-interaction </a:t>
            </a:r>
          </a:p>
          <a:p>
            <a:pPr eaLnBrk="1" hangingPunct="1">
              <a:lnSpc>
                <a:spcPct val="150000"/>
              </a:lnSpc>
              <a:spcBef>
                <a:spcPct val="0"/>
              </a:spcBef>
            </a:pPr>
            <a:r>
              <a:rPr lang="en-US" altLang="en-US" sz="1400" dirty="0">
                <a:latin typeface="+mn-lt"/>
                <a:cs typeface="Times New Roman" panose="02020603050405020304" pitchFamily="18" charset="0"/>
              </a:rPr>
              <a:t> Stable, or very long-lived </a:t>
            </a:r>
          </a:p>
        </p:txBody>
      </p:sp>
      <p:sp>
        <p:nvSpPr>
          <p:cNvPr id="7" name="Rectangle 2">
            <a:extLst>
              <a:ext uri="{FF2B5EF4-FFF2-40B4-BE49-F238E27FC236}">
                <a16:creationId xmlns:a16="http://schemas.microsoft.com/office/drawing/2014/main" id="{52217186-16EC-4AE3-8CAD-9E39C132EA91}"/>
              </a:ext>
            </a:extLst>
          </p:cNvPr>
          <p:cNvSpPr txBox="1">
            <a:spLocks noChangeArrowheads="1"/>
          </p:cNvSpPr>
          <p:nvPr/>
        </p:nvSpPr>
        <p:spPr>
          <a:xfrm>
            <a:off x="1485900" y="0"/>
            <a:ext cx="61722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300" dirty="0">
                <a:solidFill>
                  <a:srgbClr val="FF0000"/>
                </a:solidFill>
                <a:latin typeface="+mn-lt"/>
                <a:cs typeface="Times New Roman" pitchFamily="18" charset="0"/>
              </a:rPr>
              <a:t>What is Dark Matter made of?</a:t>
            </a:r>
          </a:p>
        </p:txBody>
      </p:sp>
      <p:sp>
        <p:nvSpPr>
          <p:cNvPr id="7178" name="Rectangle 5">
            <a:extLst>
              <a:ext uri="{FF2B5EF4-FFF2-40B4-BE49-F238E27FC236}">
                <a16:creationId xmlns:a16="http://schemas.microsoft.com/office/drawing/2014/main" id="{2EC379A4-2D88-4EC1-BFE9-9CDA9E54F18A}"/>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n-lt"/>
              <a:cs typeface="Arial" panose="020B0604020202020204" pitchFamily="34" charset="0"/>
            </a:endParaRPr>
          </a:p>
        </p:txBody>
      </p:sp>
      <p:sp>
        <p:nvSpPr>
          <p:cNvPr id="16" name="Rectángulo 15">
            <a:extLst>
              <a:ext uri="{FF2B5EF4-FFF2-40B4-BE49-F238E27FC236}">
                <a16:creationId xmlns:a16="http://schemas.microsoft.com/office/drawing/2014/main" id="{A506DB35-9DFE-4BD0-8DB0-D08E85B4A10E}"/>
              </a:ext>
            </a:extLst>
          </p:cNvPr>
          <p:cNvSpPr/>
          <p:nvPr/>
        </p:nvSpPr>
        <p:spPr>
          <a:xfrm>
            <a:off x="-15736" y="1123104"/>
            <a:ext cx="9159736" cy="954107"/>
          </a:xfrm>
          <a:prstGeom prst="rect">
            <a:avLst/>
          </a:prstGeom>
        </p:spPr>
        <p:txBody>
          <a:bodyPr wrap="square">
            <a:spAutoFit/>
          </a:bodyPr>
          <a:lstStyle/>
          <a:p>
            <a:pPr marL="285750" indent="-285750">
              <a:buFont typeface="Arial" panose="020B0604020202020204" pitchFamily="34" charset="0"/>
              <a:buChar char="•"/>
            </a:pPr>
            <a:r>
              <a:rPr lang="en-US" dirty="0">
                <a:latin typeface="+mn-lt"/>
              </a:rPr>
              <a:t>Assuming the simple production mechanism of thermal freezeout, WIMPs are produced with the right relic density to be dark matter. </a:t>
            </a:r>
          </a:p>
          <a:p>
            <a:pPr marL="285750" indent="-285750">
              <a:buFont typeface="Arial" panose="020B0604020202020204" pitchFamily="34" charset="0"/>
              <a:buChar char="•"/>
            </a:pPr>
            <a:r>
              <a:rPr lang="en-US" dirty="0">
                <a:latin typeface="+mn-lt"/>
              </a:rPr>
              <a:t>remarkable triple coincidence particle theory, cosmology, experiments </a:t>
            </a:r>
          </a:p>
          <a:p>
            <a:pPr marL="720725" lvl="1" indent="-363538">
              <a:buFont typeface="Wingdings" panose="05000000000000000000" pitchFamily="2" charset="2"/>
              <a:buChar char="Ø"/>
            </a:pPr>
            <a:r>
              <a:rPr lang="en-US" dirty="0">
                <a:latin typeface="+mn-lt"/>
              </a:rPr>
              <a:t>all motivate WIMPs: </a:t>
            </a:r>
            <a:r>
              <a:rPr lang="en-US" i="1" dirty="0">
                <a:latin typeface="+mn-lt"/>
              </a:rPr>
              <a:t>	g </a:t>
            </a:r>
            <a:r>
              <a:rPr lang="en-US" dirty="0">
                <a:latin typeface="+mn-lt"/>
              </a:rPr>
              <a:t>∼ 1 and masses </a:t>
            </a:r>
            <a:r>
              <a:rPr lang="en-US" i="1" dirty="0">
                <a:latin typeface="+mn-lt"/>
              </a:rPr>
              <a:t>m </a:t>
            </a:r>
            <a:r>
              <a:rPr lang="en-US" dirty="0">
                <a:latin typeface="+mn-lt"/>
              </a:rPr>
              <a:t>∼ 10 GeV − 10 </a:t>
            </a:r>
            <a:r>
              <a:rPr lang="en-US" dirty="0" err="1">
                <a:latin typeface="+mn-lt"/>
              </a:rPr>
              <a:t>TeV</a:t>
            </a:r>
            <a:endParaRPr lang="en-US" dirty="0">
              <a:latin typeface="+mn-lt"/>
            </a:endParaRPr>
          </a:p>
        </p:txBody>
      </p:sp>
      <p:pic>
        <p:nvPicPr>
          <p:cNvPr id="17" name="Imagen 16">
            <a:extLst>
              <a:ext uri="{FF2B5EF4-FFF2-40B4-BE49-F238E27FC236}">
                <a16:creationId xmlns:a16="http://schemas.microsoft.com/office/drawing/2014/main" id="{724F4855-075D-4973-B4E2-6E9563708852}"/>
              </a:ext>
            </a:extLst>
          </p:cNvPr>
          <p:cNvPicPr>
            <a:picLocks noChangeAspect="1"/>
          </p:cNvPicPr>
          <p:nvPr/>
        </p:nvPicPr>
        <p:blipFill rotWithShape="1">
          <a:blip r:embed="rId2"/>
          <a:srcRect l="3469"/>
          <a:stretch/>
        </p:blipFill>
        <p:spPr>
          <a:xfrm>
            <a:off x="355148" y="2421953"/>
            <a:ext cx="3441673" cy="2571750"/>
          </a:xfrm>
          <a:prstGeom prst="rect">
            <a:avLst/>
          </a:prstGeom>
        </p:spPr>
      </p:pic>
      <p:sp>
        <p:nvSpPr>
          <p:cNvPr id="18" name="CuadroTexto 17">
            <a:extLst>
              <a:ext uri="{FF2B5EF4-FFF2-40B4-BE49-F238E27FC236}">
                <a16:creationId xmlns:a16="http://schemas.microsoft.com/office/drawing/2014/main" id="{D99152DC-E400-45E4-B2CE-7034128A2B45}"/>
              </a:ext>
            </a:extLst>
          </p:cNvPr>
          <p:cNvSpPr txBox="1"/>
          <p:nvPr/>
        </p:nvSpPr>
        <p:spPr>
          <a:xfrm>
            <a:off x="355148" y="2127288"/>
            <a:ext cx="3676006" cy="307777"/>
          </a:xfrm>
          <a:prstGeom prst="rect">
            <a:avLst/>
          </a:prstGeom>
          <a:noFill/>
        </p:spPr>
        <p:txBody>
          <a:bodyPr wrap="none" rtlCol="0">
            <a:spAutoFit/>
          </a:bodyPr>
          <a:lstStyle/>
          <a:p>
            <a:r>
              <a:rPr lang="en-US" dirty="0">
                <a:latin typeface="+mn-lt"/>
              </a:rPr>
              <a:t>evolution of a thermal relic’s number density</a:t>
            </a:r>
            <a:endParaRPr lang="en-US" dirty="0">
              <a:latin typeface="+mn-lt"/>
              <a:cs typeface="Times New Roman" panose="02020603050405020304" pitchFamily="18" charset="0"/>
            </a:endParaRPr>
          </a:p>
        </p:txBody>
      </p:sp>
      <p:sp>
        <p:nvSpPr>
          <p:cNvPr id="19" name="CuadroTexto 18">
            <a:extLst>
              <a:ext uri="{FF2B5EF4-FFF2-40B4-BE49-F238E27FC236}">
                <a16:creationId xmlns:a16="http://schemas.microsoft.com/office/drawing/2014/main" id="{E7FA056A-749E-4E01-AB7C-E484B421A413}"/>
              </a:ext>
            </a:extLst>
          </p:cNvPr>
          <p:cNvSpPr txBox="1"/>
          <p:nvPr/>
        </p:nvSpPr>
        <p:spPr>
          <a:xfrm>
            <a:off x="94777" y="557117"/>
            <a:ext cx="9020416" cy="523220"/>
          </a:xfrm>
          <a:prstGeom prst="rect">
            <a:avLst/>
          </a:prstGeom>
          <a:noFill/>
        </p:spPr>
        <p:txBody>
          <a:bodyPr wrap="square" rtlCol="0">
            <a:spAutoFit/>
          </a:bodyPr>
          <a:lstStyle/>
          <a:p>
            <a:pPr algn="ctr"/>
            <a:r>
              <a:rPr lang="en-US" dirty="0">
                <a:latin typeface="+mn-lt"/>
              </a:rPr>
              <a:t>Weak-scale particles with O(1) couplings freeze out with the desired relic density and</a:t>
            </a:r>
          </a:p>
          <a:p>
            <a:pPr algn="ctr"/>
            <a:r>
              <a:rPr lang="en-US" dirty="0">
                <a:latin typeface="+mn-lt"/>
              </a:rPr>
              <a:t>make excellent dark matter candidates.</a:t>
            </a:r>
            <a:endParaRPr lang="en-US" dirty="0">
              <a:latin typeface="+mn-lt"/>
              <a:cs typeface="Times New Roman" panose="02020603050405020304" pitchFamily="18" charset="0"/>
            </a:endParaRPr>
          </a:p>
        </p:txBody>
      </p:sp>
      <p:pic>
        <p:nvPicPr>
          <p:cNvPr id="14" name="Picture 8" descr="http://thumbs.dreamstime.com/z/standard-model-elementary-particles-diagram-particle-physics-fundamental-make-up-matter-fundamental-force-carriers-36590417.jpg">
            <a:extLst>
              <a:ext uri="{FF2B5EF4-FFF2-40B4-BE49-F238E27FC236}">
                <a16:creationId xmlns:a16="http://schemas.microsoft.com/office/drawing/2014/main" id="{49610E63-808C-405E-87AC-0EFE6C4795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8" t="9410" r="6872" b="10797"/>
          <a:stretch/>
        </p:blipFill>
        <p:spPr bwMode="auto">
          <a:xfrm>
            <a:off x="6201007" y="2605570"/>
            <a:ext cx="2914186" cy="201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2 Conector recto">
            <a:extLst>
              <a:ext uri="{FF2B5EF4-FFF2-40B4-BE49-F238E27FC236}">
                <a16:creationId xmlns:a16="http://schemas.microsoft.com/office/drawing/2014/main" id="{10724162-ACEF-455B-8370-F613B8AEEFD3}"/>
              </a:ext>
            </a:extLst>
          </p:cNvPr>
          <p:cNvCxnSpPr>
            <a:cxnSpLocks/>
          </p:cNvCxnSpPr>
          <p:nvPr/>
        </p:nvCxnSpPr>
        <p:spPr>
          <a:xfrm>
            <a:off x="6519747" y="2851361"/>
            <a:ext cx="1843669" cy="16461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11 Conector recto">
            <a:extLst>
              <a:ext uri="{FF2B5EF4-FFF2-40B4-BE49-F238E27FC236}">
                <a16:creationId xmlns:a16="http://schemas.microsoft.com/office/drawing/2014/main" id="{4499D374-D28D-4838-8EC4-C5C281658976}"/>
              </a:ext>
            </a:extLst>
          </p:cNvPr>
          <p:cNvCxnSpPr>
            <a:cxnSpLocks/>
          </p:cNvCxnSpPr>
          <p:nvPr/>
        </p:nvCxnSpPr>
        <p:spPr>
          <a:xfrm flipH="1">
            <a:off x="6581597" y="2851361"/>
            <a:ext cx="1692937" cy="16461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Marcador de número de diapositiva 11">
            <a:extLst>
              <a:ext uri="{FF2B5EF4-FFF2-40B4-BE49-F238E27FC236}">
                <a16:creationId xmlns:a16="http://schemas.microsoft.com/office/drawing/2014/main" id="{4466C3FE-EC93-48CE-ADB4-A3361380CA51}"/>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a:t>
            </a:fld>
            <a:endParaRPr lang="es-E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90" name="Google Shape;90;p16"/>
          <p:cNvPicPr preferRelativeResize="0"/>
          <p:nvPr/>
        </p:nvPicPr>
        <p:blipFill>
          <a:blip r:embed="rId3">
            <a:alphaModFix/>
          </a:blip>
          <a:stretch>
            <a:fillRect/>
          </a:stretch>
        </p:blipFill>
        <p:spPr>
          <a:xfrm>
            <a:off x="4395300" y="603450"/>
            <a:ext cx="4748701" cy="2374325"/>
          </a:xfrm>
          <a:prstGeom prst="rect">
            <a:avLst/>
          </a:prstGeom>
          <a:noFill/>
          <a:ln>
            <a:noFill/>
          </a:ln>
        </p:spPr>
      </p:pic>
      <p:pic>
        <p:nvPicPr>
          <p:cNvPr id="91" name="Google Shape;91;p16"/>
          <p:cNvPicPr preferRelativeResize="0"/>
          <p:nvPr/>
        </p:nvPicPr>
        <p:blipFill>
          <a:blip r:embed="rId4">
            <a:alphaModFix/>
          </a:blip>
          <a:stretch>
            <a:fillRect/>
          </a:stretch>
        </p:blipFill>
        <p:spPr>
          <a:xfrm>
            <a:off x="99376" y="572700"/>
            <a:ext cx="4044150" cy="2514705"/>
          </a:xfrm>
          <a:prstGeom prst="rect">
            <a:avLst/>
          </a:prstGeom>
          <a:noFill/>
          <a:ln>
            <a:noFill/>
          </a:ln>
        </p:spPr>
      </p:pic>
      <p:pic>
        <p:nvPicPr>
          <p:cNvPr id="92" name="Google Shape;92;p16"/>
          <p:cNvPicPr preferRelativeResize="0"/>
          <p:nvPr/>
        </p:nvPicPr>
        <p:blipFill>
          <a:blip r:embed="rId5">
            <a:alphaModFix/>
          </a:blip>
          <a:stretch>
            <a:fillRect/>
          </a:stretch>
        </p:blipFill>
        <p:spPr>
          <a:xfrm>
            <a:off x="99375" y="3087401"/>
            <a:ext cx="2304740" cy="2056100"/>
          </a:xfrm>
          <a:prstGeom prst="rect">
            <a:avLst/>
          </a:prstGeom>
          <a:noFill/>
          <a:ln>
            <a:noFill/>
          </a:ln>
        </p:spPr>
      </p:pic>
      <p:sp>
        <p:nvSpPr>
          <p:cNvPr id="93" name="Google Shape;93;p16"/>
          <p:cNvSpPr txBox="1"/>
          <p:nvPr/>
        </p:nvSpPr>
        <p:spPr>
          <a:xfrm>
            <a:off x="2808750" y="3008525"/>
            <a:ext cx="6728400" cy="2134975"/>
          </a:xfrm>
          <a:prstGeom prst="rect">
            <a:avLst/>
          </a:prstGeom>
          <a:noFill/>
          <a:ln>
            <a:noFill/>
          </a:ln>
        </p:spPr>
        <p:txBody>
          <a:bodyPr spcFirstLastPara="1" wrap="square" lIns="91425" tIns="91425" rIns="91425" bIns="91425" anchor="t" anchorCtr="0">
            <a:normAutofit/>
          </a:bodyPr>
          <a:lstStyle/>
          <a:p>
            <a:pPr marL="457200" lvl="0" indent="-304800" algn="l" rtl="0">
              <a:lnSpc>
                <a:spcPct val="105000"/>
              </a:lnSpc>
              <a:spcBef>
                <a:spcPts val="0"/>
              </a:spcBef>
              <a:spcAft>
                <a:spcPts val="0"/>
              </a:spcAft>
              <a:buClr>
                <a:srgbClr val="A64D79"/>
              </a:buClr>
              <a:buSzPts val="1200"/>
              <a:buFont typeface="Calibri"/>
              <a:buChar char="●"/>
            </a:pPr>
            <a:r>
              <a:rPr lang="it" sz="1200" dirty="0">
                <a:solidFill>
                  <a:srgbClr val="000000"/>
                </a:solidFill>
                <a:latin typeface="Arial" panose="020B0604020202020204" pitchFamily="34" charset="0"/>
                <a:ea typeface="Calibri"/>
                <a:cs typeface="Arial" panose="020B0604020202020204" pitchFamily="34" charset="0"/>
                <a:sym typeface="Calibri"/>
              </a:rPr>
              <a:t>Nested detector with </a:t>
            </a:r>
            <a:endParaRPr sz="1200" dirty="0">
              <a:solidFill>
                <a:srgbClr val="000000"/>
              </a:solidFill>
              <a:latin typeface="Arial" panose="020B0604020202020204" pitchFamily="34" charset="0"/>
              <a:ea typeface="Calibri"/>
              <a:cs typeface="Arial" panose="020B0604020202020204" pitchFamily="34" charset="0"/>
              <a:sym typeface="Calibri"/>
            </a:endParaRPr>
          </a:p>
          <a:p>
            <a:pPr marL="914400" lvl="1" indent="-304800" algn="l" rtl="0">
              <a:lnSpc>
                <a:spcPct val="105000"/>
              </a:lnSpc>
              <a:spcBef>
                <a:spcPts val="0"/>
              </a:spcBef>
              <a:spcAft>
                <a:spcPts val="0"/>
              </a:spcAft>
              <a:buClr>
                <a:srgbClr val="6FA8DC"/>
              </a:buClr>
              <a:buSzPts val="1200"/>
              <a:buFont typeface="Courier"/>
              <a:buChar char="■"/>
            </a:pPr>
            <a:r>
              <a:rPr lang="it" sz="1200" dirty="0">
                <a:solidFill>
                  <a:srgbClr val="000000"/>
                </a:solidFill>
                <a:latin typeface="Arial" panose="020B0604020202020204" pitchFamily="34" charset="0"/>
                <a:ea typeface="Calibri"/>
                <a:cs typeface="Arial" panose="020B0604020202020204" pitchFamily="34" charset="0"/>
                <a:sym typeface="Calibri"/>
              </a:rPr>
              <a:t>ProtoDUNE-like cryostat: 8 x 8 x 8 m</a:t>
            </a:r>
            <a:r>
              <a:rPr lang="it" sz="1200" baseline="30000" dirty="0">
                <a:solidFill>
                  <a:srgbClr val="000000"/>
                </a:solidFill>
                <a:latin typeface="Arial" panose="020B0604020202020204" pitchFamily="34" charset="0"/>
                <a:ea typeface="Calibri"/>
                <a:cs typeface="Arial" panose="020B0604020202020204" pitchFamily="34" charset="0"/>
                <a:sym typeface="Calibri"/>
              </a:rPr>
              <a:t>3</a:t>
            </a:r>
            <a:r>
              <a:rPr lang="it" sz="1200" dirty="0">
                <a:solidFill>
                  <a:srgbClr val="000000"/>
                </a:solidFill>
                <a:latin typeface="Arial" panose="020B0604020202020204" pitchFamily="34" charset="0"/>
                <a:ea typeface="Calibri"/>
                <a:cs typeface="Arial" panose="020B0604020202020204" pitchFamily="34" charset="0"/>
                <a:sym typeface="Calibri"/>
              </a:rPr>
              <a:t> hosting </a:t>
            </a:r>
            <a:r>
              <a:rPr lang="it" sz="1200" b="1" dirty="0">
                <a:solidFill>
                  <a:srgbClr val="0000FF"/>
                </a:solidFill>
                <a:latin typeface="Arial" panose="020B0604020202020204" pitchFamily="34" charset="0"/>
                <a:ea typeface="Calibri"/>
                <a:cs typeface="Arial" panose="020B0604020202020204" pitchFamily="34" charset="0"/>
                <a:sym typeface="Calibri"/>
              </a:rPr>
              <a:t>650 t</a:t>
            </a:r>
            <a:r>
              <a:rPr lang="it" sz="1200" dirty="0">
                <a:solidFill>
                  <a:srgbClr val="000000"/>
                </a:solidFill>
                <a:latin typeface="Arial" panose="020B0604020202020204" pitchFamily="34" charset="0"/>
                <a:ea typeface="Calibri"/>
                <a:cs typeface="Arial" panose="020B0604020202020204" pitchFamily="34" charset="0"/>
                <a:sym typeface="Calibri"/>
              </a:rPr>
              <a:t> of atm Ar </a:t>
            </a:r>
            <a:endParaRPr sz="1200" dirty="0">
              <a:solidFill>
                <a:srgbClr val="000000"/>
              </a:solidFill>
              <a:latin typeface="Arial" panose="020B0604020202020204" pitchFamily="34" charset="0"/>
              <a:ea typeface="Calibri"/>
              <a:cs typeface="Arial" panose="020B0604020202020204" pitchFamily="34" charset="0"/>
              <a:sym typeface="Calibri"/>
            </a:endParaRPr>
          </a:p>
          <a:p>
            <a:pPr marL="914400" lvl="1" indent="-304800" algn="l" rtl="0">
              <a:lnSpc>
                <a:spcPct val="105000"/>
              </a:lnSpc>
              <a:spcBef>
                <a:spcPts val="0"/>
              </a:spcBef>
              <a:spcAft>
                <a:spcPts val="0"/>
              </a:spcAft>
              <a:buClr>
                <a:srgbClr val="6FA8DC"/>
              </a:buClr>
              <a:buSzPts val="1200"/>
              <a:buFont typeface="Courier"/>
              <a:buChar char="■"/>
            </a:pPr>
            <a:r>
              <a:rPr lang="it" sz="1200" dirty="0">
                <a:latin typeface="Arial" panose="020B0604020202020204" pitchFamily="34" charset="0"/>
                <a:ea typeface="Calibri"/>
                <a:cs typeface="Arial" panose="020B0604020202020204" pitchFamily="34" charset="0"/>
                <a:sym typeface="Calibri"/>
              </a:rPr>
              <a:t>SS</a:t>
            </a:r>
            <a:r>
              <a:rPr lang="it" sz="1200" dirty="0">
                <a:solidFill>
                  <a:srgbClr val="000000"/>
                </a:solidFill>
                <a:latin typeface="Arial" panose="020B0604020202020204" pitchFamily="34" charset="0"/>
                <a:ea typeface="Calibri"/>
                <a:cs typeface="Arial" panose="020B0604020202020204" pitchFamily="34" charset="0"/>
                <a:sym typeface="Calibri"/>
              </a:rPr>
              <a:t> vessel+structure hosting</a:t>
            </a:r>
            <a:r>
              <a:rPr lang="it" sz="1200" dirty="0">
                <a:latin typeface="Arial" panose="020B0604020202020204" pitchFamily="34" charset="0"/>
                <a:ea typeface="Calibri"/>
                <a:cs typeface="Arial" panose="020B0604020202020204" pitchFamily="34" charset="0"/>
                <a:sym typeface="Calibri"/>
              </a:rPr>
              <a:t> </a:t>
            </a:r>
            <a:r>
              <a:rPr lang="it" sz="1200" b="1" dirty="0">
                <a:solidFill>
                  <a:srgbClr val="0000FF"/>
                </a:solidFill>
                <a:latin typeface="Arial" panose="020B0604020202020204" pitchFamily="34" charset="0"/>
                <a:ea typeface="Calibri"/>
                <a:cs typeface="Arial" panose="020B0604020202020204" pitchFamily="34" charset="0"/>
                <a:sym typeface="Calibri"/>
              </a:rPr>
              <a:t>99 t underground Ar</a:t>
            </a:r>
            <a:r>
              <a:rPr lang="it" sz="1200" dirty="0">
                <a:solidFill>
                  <a:srgbClr val="000000"/>
                </a:solidFill>
                <a:latin typeface="Arial" panose="020B0604020202020204" pitchFamily="34" charset="0"/>
                <a:ea typeface="Calibri"/>
                <a:cs typeface="Arial" panose="020B0604020202020204" pitchFamily="34" charset="0"/>
                <a:sym typeface="Calibri"/>
              </a:rPr>
              <a:t>.</a:t>
            </a:r>
            <a:endParaRPr sz="1200" dirty="0">
              <a:solidFill>
                <a:srgbClr val="000000"/>
              </a:solidFill>
              <a:latin typeface="Arial" panose="020B0604020202020204" pitchFamily="34" charset="0"/>
              <a:ea typeface="Calibri"/>
              <a:cs typeface="Arial" panose="020B0604020202020204" pitchFamily="34" charset="0"/>
              <a:sym typeface="Calibri"/>
            </a:endParaRPr>
          </a:p>
          <a:p>
            <a:pPr marL="914400" lvl="1" indent="-304800" algn="l" rtl="0">
              <a:lnSpc>
                <a:spcPct val="105000"/>
              </a:lnSpc>
              <a:spcBef>
                <a:spcPts val="0"/>
              </a:spcBef>
              <a:spcAft>
                <a:spcPts val="0"/>
              </a:spcAft>
              <a:buClr>
                <a:srgbClr val="6FA8DC"/>
              </a:buClr>
              <a:buSzPts val="1200"/>
              <a:buFont typeface="Calibri"/>
              <a:buChar char="■"/>
            </a:pPr>
            <a:r>
              <a:rPr lang="it" sz="1200" dirty="0">
                <a:solidFill>
                  <a:srgbClr val="000000"/>
                </a:solidFill>
                <a:latin typeface="Arial" panose="020B0604020202020204" pitchFamily="34" charset="0"/>
                <a:ea typeface="Calibri"/>
                <a:cs typeface="Arial" panose="020B0604020202020204" pitchFamily="34" charset="0"/>
                <a:sym typeface="Calibri"/>
              </a:rPr>
              <a:t>UAr + acrylic Veto for neutrons and γ.</a:t>
            </a:r>
            <a:endParaRPr sz="1200" dirty="0">
              <a:solidFill>
                <a:srgbClr val="000000"/>
              </a:solidFill>
              <a:latin typeface="Arial" panose="020B0604020202020204" pitchFamily="34" charset="0"/>
              <a:ea typeface="Calibri"/>
              <a:cs typeface="Arial" panose="020B0604020202020204" pitchFamily="34" charset="0"/>
              <a:sym typeface="Calibri"/>
            </a:endParaRPr>
          </a:p>
          <a:p>
            <a:pPr marL="914400" lvl="1" indent="-304800" algn="l" rtl="0">
              <a:lnSpc>
                <a:spcPct val="105000"/>
              </a:lnSpc>
              <a:spcBef>
                <a:spcPts val="0"/>
              </a:spcBef>
              <a:spcAft>
                <a:spcPts val="0"/>
              </a:spcAft>
              <a:buClr>
                <a:srgbClr val="6FA8DC"/>
              </a:buClr>
              <a:buSzPts val="1200"/>
              <a:buFont typeface="Courier"/>
              <a:buChar char="■"/>
            </a:pPr>
            <a:r>
              <a:rPr lang="it" sz="1200" dirty="0">
                <a:solidFill>
                  <a:srgbClr val="000000"/>
                </a:solidFill>
                <a:latin typeface="Arial" panose="020B0604020202020204" pitchFamily="34" charset="0"/>
                <a:ea typeface="Calibri"/>
                <a:cs typeface="Arial" panose="020B0604020202020204" pitchFamily="34" charset="0"/>
                <a:sym typeface="Calibri"/>
              </a:rPr>
              <a:t>Central</a:t>
            </a:r>
            <a:r>
              <a:rPr lang="it" sz="1200" b="1" dirty="0">
                <a:solidFill>
                  <a:srgbClr val="0000FF"/>
                </a:solidFill>
                <a:latin typeface="Arial" panose="020B0604020202020204" pitchFamily="34" charset="0"/>
                <a:ea typeface="Calibri"/>
                <a:cs typeface="Arial" panose="020B0604020202020204" pitchFamily="34" charset="0"/>
                <a:sym typeface="Calibri"/>
              </a:rPr>
              <a:t> Dual-phase Ar TPC:</a:t>
            </a:r>
            <a:r>
              <a:rPr lang="it" sz="1200" dirty="0">
                <a:solidFill>
                  <a:srgbClr val="000000"/>
                </a:solidFill>
                <a:latin typeface="Arial" panose="020B0604020202020204" pitchFamily="34" charset="0"/>
                <a:ea typeface="Calibri"/>
                <a:cs typeface="Arial" panose="020B0604020202020204" pitchFamily="34" charset="0"/>
                <a:sym typeface="Calibri"/>
              </a:rPr>
              <a:t> </a:t>
            </a:r>
            <a:endParaRPr sz="1200" dirty="0">
              <a:solidFill>
                <a:srgbClr val="000000"/>
              </a:solidFill>
              <a:latin typeface="Arial" panose="020B0604020202020204" pitchFamily="34" charset="0"/>
              <a:ea typeface="Calibri"/>
              <a:cs typeface="Arial" panose="020B0604020202020204" pitchFamily="34" charset="0"/>
              <a:sym typeface="Calibri"/>
            </a:endParaRPr>
          </a:p>
          <a:p>
            <a:pPr marL="457200" lvl="0" indent="0" algn="l" rtl="0">
              <a:lnSpc>
                <a:spcPct val="105000"/>
              </a:lnSpc>
              <a:spcBef>
                <a:spcPts val="1200"/>
              </a:spcBef>
              <a:spcAft>
                <a:spcPts val="0"/>
              </a:spcAft>
              <a:buNone/>
            </a:pPr>
            <a:endParaRPr sz="1200" dirty="0">
              <a:latin typeface="Arial" panose="020B0604020202020204" pitchFamily="34" charset="0"/>
              <a:ea typeface="Calibri"/>
              <a:cs typeface="Arial" panose="020B0604020202020204" pitchFamily="34" charset="0"/>
              <a:sym typeface="Calibri"/>
            </a:endParaRPr>
          </a:p>
          <a:p>
            <a:pPr marL="457200" lvl="0" indent="-304800" algn="l" rtl="0">
              <a:lnSpc>
                <a:spcPct val="105000"/>
              </a:lnSpc>
              <a:spcBef>
                <a:spcPts val="1200"/>
              </a:spcBef>
              <a:spcAft>
                <a:spcPts val="0"/>
              </a:spcAft>
              <a:buClr>
                <a:srgbClr val="A64D79"/>
              </a:buClr>
              <a:buSzPts val="1200"/>
              <a:buFont typeface="Courier"/>
              <a:buChar char="●"/>
            </a:pPr>
            <a:r>
              <a:rPr lang="it" sz="1200" b="1" dirty="0">
                <a:solidFill>
                  <a:srgbClr val="38761D"/>
                </a:solidFill>
                <a:latin typeface="Arial" panose="020B0604020202020204" pitchFamily="34" charset="0"/>
                <a:ea typeface="Calibri"/>
                <a:cs typeface="Arial" panose="020B0604020202020204" pitchFamily="34" charset="0"/>
                <a:sym typeface="Calibri"/>
              </a:rPr>
              <a:t>21 m</a:t>
            </a:r>
            <a:r>
              <a:rPr lang="it" sz="1200" b="1" baseline="30000" dirty="0">
                <a:solidFill>
                  <a:srgbClr val="38761D"/>
                </a:solidFill>
                <a:latin typeface="Arial" panose="020B0604020202020204" pitchFamily="34" charset="0"/>
                <a:ea typeface="Calibri"/>
                <a:cs typeface="Arial" panose="020B0604020202020204" pitchFamily="34" charset="0"/>
                <a:sym typeface="Calibri"/>
              </a:rPr>
              <a:t>2</a:t>
            </a:r>
            <a:r>
              <a:rPr lang="it" sz="1200" dirty="0">
                <a:solidFill>
                  <a:srgbClr val="38761D"/>
                </a:solidFill>
                <a:latin typeface="Arial" panose="020B0604020202020204" pitchFamily="34" charset="0"/>
                <a:ea typeface="Calibri"/>
                <a:cs typeface="Arial" panose="020B0604020202020204" pitchFamily="34" charset="0"/>
                <a:sym typeface="Calibri"/>
              </a:rPr>
              <a:t> </a:t>
            </a:r>
            <a:r>
              <a:rPr lang="it" sz="1200" dirty="0">
                <a:solidFill>
                  <a:srgbClr val="000000"/>
                </a:solidFill>
                <a:latin typeface="Arial" panose="020B0604020202020204" pitchFamily="34" charset="0"/>
                <a:ea typeface="Calibri"/>
                <a:cs typeface="Arial" panose="020B0604020202020204" pitchFamily="34" charset="0"/>
                <a:sym typeface="Calibri"/>
              </a:rPr>
              <a:t>of SiPM + </a:t>
            </a:r>
            <a:r>
              <a:rPr lang="it" sz="1200" b="1" dirty="0">
                <a:solidFill>
                  <a:srgbClr val="38761D"/>
                </a:solidFill>
                <a:latin typeface="Arial" panose="020B0604020202020204" pitchFamily="34" charset="0"/>
                <a:ea typeface="Calibri"/>
                <a:cs typeface="Arial" panose="020B0604020202020204" pitchFamily="34" charset="0"/>
                <a:sym typeface="Calibri"/>
              </a:rPr>
              <a:t>5 m</a:t>
            </a:r>
            <a:r>
              <a:rPr lang="it" sz="1200" b="1" baseline="30000" dirty="0">
                <a:solidFill>
                  <a:srgbClr val="38761D"/>
                </a:solidFill>
                <a:latin typeface="Arial" panose="020B0604020202020204" pitchFamily="34" charset="0"/>
                <a:ea typeface="Calibri"/>
                <a:cs typeface="Arial" panose="020B0604020202020204" pitchFamily="34" charset="0"/>
                <a:sym typeface="Calibri"/>
              </a:rPr>
              <a:t>2</a:t>
            </a:r>
            <a:r>
              <a:rPr lang="it" sz="1200" dirty="0">
                <a:solidFill>
                  <a:srgbClr val="38761D"/>
                </a:solidFill>
                <a:latin typeface="Arial" panose="020B0604020202020204" pitchFamily="34" charset="0"/>
                <a:ea typeface="Calibri"/>
                <a:cs typeface="Arial" panose="020B0604020202020204" pitchFamily="34" charset="0"/>
                <a:sym typeface="Calibri"/>
              </a:rPr>
              <a:t> </a:t>
            </a:r>
            <a:r>
              <a:rPr lang="it" sz="1200" dirty="0">
                <a:solidFill>
                  <a:srgbClr val="000000"/>
                </a:solidFill>
                <a:latin typeface="Arial" panose="020B0604020202020204" pitchFamily="34" charset="0"/>
                <a:ea typeface="Calibri"/>
                <a:cs typeface="Arial" panose="020B0604020202020204" pitchFamily="34" charset="0"/>
                <a:sym typeface="Calibri"/>
              </a:rPr>
              <a:t>in veto.</a:t>
            </a:r>
            <a:endParaRPr sz="1200" dirty="0">
              <a:solidFill>
                <a:srgbClr val="000000"/>
              </a:solidFill>
              <a:latin typeface="Arial" panose="020B0604020202020204" pitchFamily="34" charset="0"/>
              <a:ea typeface="Calibri"/>
              <a:cs typeface="Arial" panose="020B0604020202020204" pitchFamily="34" charset="0"/>
              <a:sym typeface="Calibri"/>
            </a:endParaRPr>
          </a:p>
          <a:p>
            <a:pPr marL="914400" lvl="1" indent="-304800" algn="l" rtl="0">
              <a:lnSpc>
                <a:spcPct val="105000"/>
              </a:lnSpc>
              <a:spcBef>
                <a:spcPts val="0"/>
              </a:spcBef>
              <a:spcAft>
                <a:spcPts val="0"/>
              </a:spcAft>
              <a:buClr>
                <a:srgbClr val="6FA8DC"/>
              </a:buClr>
              <a:buSzPts val="1200"/>
              <a:buFont typeface="Calibri"/>
              <a:buChar char="■"/>
            </a:pPr>
            <a:r>
              <a:rPr lang="it" sz="1200" dirty="0">
                <a:solidFill>
                  <a:srgbClr val="000000"/>
                </a:solidFill>
                <a:latin typeface="Arial" panose="020B0604020202020204" pitchFamily="34" charset="0"/>
                <a:ea typeface="Calibri"/>
                <a:cs typeface="Arial" panose="020B0604020202020204" pitchFamily="34" charset="0"/>
                <a:sym typeface="Calibri"/>
              </a:rPr>
              <a:t>Coverage in TPC Optical plane &gt; 90%</a:t>
            </a:r>
            <a:endParaRPr sz="1200" dirty="0">
              <a:solidFill>
                <a:srgbClr val="000000"/>
              </a:solidFill>
              <a:latin typeface="Arial" panose="020B0604020202020204" pitchFamily="34" charset="0"/>
              <a:ea typeface="Calibri"/>
              <a:cs typeface="Arial" panose="020B0604020202020204" pitchFamily="34" charset="0"/>
              <a:sym typeface="Calibri"/>
            </a:endParaRPr>
          </a:p>
        </p:txBody>
      </p:sp>
      <p:sp>
        <p:nvSpPr>
          <p:cNvPr id="94" name="Google Shape;94;p16"/>
          <p:cNvSpPr txBox="1"/>
          <p:nvPr/>
        </p:nvSpPr>
        <p:spPr>
          <a:xfrm>
            <a:off x="4355675" y="3945900"/>
            <a:ext cx="4226400" cy="757200"/>
          </a:xfrm>
          <a:prstGeom prst="rect">
            <a:avLst/>
          </a:prstGeom>
          <a:noFill/>
          <a:ln>
            <a:noFill/>
          </a:ln>
        </p:spPr>
        <p:txBody>
          <a:bodyPr spcFirstLastPara="1" wrap="square" lIns="91425" tIns="91425" rIns="91425" bIns="91425" anchor="t" anchorCtr="0">
            <a:spAutoFit/>
          </a:bodyPr>
          <a:lstStyle/>
          <a:p>
            <a:pPr marL="1371600" lvl="2" indent="-304800" algn="l" rtl="0">
              <a:lnSpc>
                <a:spcPct val="105000"/>
              </a:lnSpc>
              <a:spcBef>
                <a:spcPts val="0"/>
              </a:spcBef>
              <a:spcAft>
                <a:spcPts val="0"/>
              </a:spcAft>
              <a:buClr>
                <a:schemeClr val="dk1"/>
              </a:buClr>
              <a:buSzPts val="1200"/>
              <a:buFont typeface="Courier"/>
              <a:buChar char="■"/>
            </a:pPr>
            <a:r>
              <a:rPr lang="it" sz="1200">
                <a:solidFill>
                  <a:schemeClr val="dk1"/>
                </a:solidFill>
                <a:latin typeface="Calibri"/>
                <a:ea typeface="Calibri"/>
                <a:cs typeface="Calibri"/>
                <a:sym typeface="Calibri"/>
              </a:rPr>
              <a:t>50 t UAr (</a:t>
            </a:r>
            <a:r>
              <a:rPr lang="it" sz="1200" b="1">
                <a:solidFill>
                  <a:srgbClr val="0000FF"/>
                </a:solidFill>
                <a:latin typeface="Calibri"/>
                <a:ea typeface="Calibri"/>
                <a:cs typeface="Calibri"/>
                <a:sym typeface="Calibri"/>
              </a:rPr>
              <a:t>20 t fiducial)</a:t>
            </a:r>
            <a:endParaRPr sz="1200">
              <a:solidFill>
                <a:schemeClr val="dk1"/>
              </a:solidFill>
              <a:latin typeface="Calibri"/>
              <a:ea typeface="Calibri"/>
              <a:cs typeface="Calibri"/>
              <a:sym typeface="Calibri"/>
            </a:endParaRPr>
          </a:p>
          <a:p>
            <a:pPr marL="1371600" lvl="2" indent="-304800" algn="l" rtl="0">
              <a:lnSpc>
                <a:spcPct val="105000"/>
              </a:lnSpc>
              <a:spcBef>
                <a:spcPts val="0"/>
              </a:spcBef>
              <a:spcAft>
                <a:spcPts val="0"/>
              </a:spcAft>
              <a:buClr>
                <a:schemeClr val="dk1"/>
              </a:buClr>
              <a:buSzPts val="1200"/>
              <a:buFont typeface="Calibri"/>
              <a:buChar char="■"/>
            </a:pPr>
            <a:r>
              <a:rPr lang="it" sz="1200">
                <a:solidFill>
                  <a:schemeClr val="dk1"/>
                </a:solidFill>
                <a:latin typeface="Calibri"/>
                <a:ea typeface="Calibri"/>
                <a:cs typeface="Calibri"/>
                <a:sym typeface="Calibri"/>
              </a:rPr>
              <a:t>348 cm drift </a:t>
            </a:r>
            <a:endParaRPr sz="1200">
              <a:solidFill>
                <a:schemeClr val="dk1"/>
              </a:solidFill>
              <a:latin typeface="Calibri"/>
              <a:ea typeface="Calibri"/>
              <a:cs typeface="Calibri"/>
              <a:sym typeface="Calibri"/>
            </a:endParaRPr>
          </a:p>
          <a:p>
            <a:pPr marL="1371600" lvl="2" indent="-304800" algn="l" rtl="0">
              <a:lnSpc>
                <a:spcPct val="105000"/>
              </a:lnSpc>
              <a:spcBef>
                <a:spcPts val="0"/>
              </a:spcBef>
              <a:spcAft>
                <a:spcPts val="0"/>
              </a:spcAft>
              <a:buClr>
                <a:schemeClr val="dk1"/>
              </a:buClr>
              <a:buSzPts val="1200"/>
              <a:buFont typeface="Calibri"/>
              <a:buChar char="■"/>
            </a:pPr>
            <a:r>
              <a:rPr lang="it" sz="1200">
                <a:solidFill>
                  <a:schemeClr val="dk1"/>
                </a:solidFill>
                <a:latin typeface="Calibri"/>
                <a:ea typeface="Calibri"/>
                <a:cs typeface="Calibri"/>
                <a:sym typeface="Calibri"/>
              </a:rPr>
              <a:t>Cathode @ </a:t>
            </a:r>
            <a:r>
              <a:rPr lang="it" sz="1200" b="1">
                <a:solidFill>
                  <a:schemeClr val="dk1"/>
                </a:solidFill>
                <a:latin typeface="Calibri"/>
                <a:ea typeface="Calibri"/>
                <a:cs typeface="Calibri"/>
                <a:sym typeface="Calibri"/>
              </a:rPr>
              <a:t>-73.4 kV</a:t>
            </a:r>
            <a:endParaRPr sz="1800">
              <a:solidFill>
                <a:schemeClr val="dk2"/>
              </a:solidFill>
            </a:endParaRPr>
          </a:p>
        </p:txBody>
      </p:sp>
      <p:pic>
        <p:nvPicPr>
          <p:cNvPr id="95" name="Google Shape;95;p16"/>
          <p:cNvPicPr preferRelativeResize="0"/>
          <p:nvPr/>
        </p:nvPicPr>
        <p:blipFill>
          <a:blip r:embed="rId6">
            <a:alphaModFix/>
          </a:blip>
          <a:stretch>
            <a:fillRect/>
          </a:stretch>
        </p:blipFill>
        <p:spPr>
          <a:xfrm>
            <a:off x="7332700" y="3545350"/>
            <a:ext cx="1811300" cy="1217800"/>
          </a:xfrm>
          <a:prstGeom prst="rect">
            <a:avLst/>
          </a:prstGeom>
          <a:noFill/>
          <a:ln>
            <a:noFill/>
          </a:ln>
        </p:spPr>
      </p:pic>
      <p:sp>
        <p:nvSpPr>
          <p:cNvPr id="12" name="3 CuadroTexto">
            <a:extLst>
              <a:ext uri="{FF2B5EF4-FFF2-40B4-BE49-F238E27FC236}">
                <a16:creationId xmlns:a16="http://schemas.microsoft.com/office/drawing/2014/main" id="{125BE524-E1B5-42C1-92F6-8686EB475075}"/>
              </a:ext>
            </a:extLst>
          </p:cNvPr>
          <p:cNvSpPr txBox="1"/>
          <p:nvPr/>
        </p:nvSpPr>
        <p:spPr>
          <a:xfrm>
            <a:off x="2271519" y="7434"/>
            <a:ext cx="430706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DarkSide-20k @ LNGS</a:t>
            </a:r>
            <a:endParaRPr lang="en-US" sz="2700" b="1" dirty="0">
              <a:solidFill>
                <a:srgbClr val="FF0000"/>
              </a:solidFill>
              <a:latin typeface="+mj-lt"/>
              <a:cs typeface="Arial" panose="020B0604020202020204" pitchFamily="34" charset="0"/>
            </a:endParaRPr>
          </a:p>
        </p:txBody>
      </p:sp>
      <p:sp>
        <p:nvSpPr>
          <p:cNvPr id="13" name="Rectangle 5">
            <a:extLst>
              <a:ext uri="{FF2B5EF4-FFF2-40B4-BE49-F238E27FC236}">
                <a16:creationId xmlns:a16="http://schemas.microsoft.com/office/drawing/2014/main" id="{57542698-B3FA-4218-9E7D-DFCAF302183E}"/>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4" name="Marcador de número de diapositiva 11">
            <a:extLst>
              <a:ext uri="{FF2B5EF4-FFF2-40B4-BE49-F238E27FC236}">
                <a16:creationId xmlns:a16="http://schemas.microsoft.com/office/drawing/2014/main" id="{86686B06-56D3-4062-8F0C-7D40B377F82D}"/>
              </a:ext>
            </a:extLst>
          </p:cNvPr>
          <p:cNvSpPr>
            <a:spLocks noGrp="1"/>
          </p:cNvSpPr>
          <p:nvPr>
            <p:ph type="sldNum" sz="quarter" idx="12"/>
          </p:nvPr>
        </p:nvSpPr>
        <p:spPr>
          <a:xfrm>
            <a:off x="0" y="4950214"/>
            <a:ext cx="9144000" cy="193286"/>
          </a:xfrm>
        </p:spPr>
        <p:txBody>
          <a:bodyPr tIns="0" bIns="0">
            <a:normAutofit fontScale="92500"/>
          </a:bodyPr>
          <a:lstStyle/>
          <a:p>
            <a:pPr algn="l"/>
            <a:r>
              <a:rPr lang="en-US" dirty="0"/>
              <a:t>							                                                                            </a:t>
            </a:r>
            <a:fld id="{132FADFE-3B8F-471C-ABF0-DBC7717ECBBC}" type="slidenum">
              <a:rPr lang="es-ES" smtClean="0"/>
              <a:pPr algn="l"/>
              <a:t>40</a:t>
            </a:fld>
            <a:endParaRPr lang="es-E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3" name="Google Shape;103;p17"/>
          <p:cNvSpPr txBox="1"/>
          <p:nvPr/>
        </p:nvSpPr>
        <p:spPr>
          <a:xfrm>
            <a:off x="216700" y="3520138"/>
            <a:ext cx="4938900" cy="714300"/>
          </a:xfrm>
          <a:prstGeom prst="rect">
            <a:avLst/>
          </a:prstGeom>
          <a:noFill/>
          <a:ln>
            <a:noFill/>
          </a:ln>
        </p:spPr>
        <p:txBody>
          <a:bodyPr spcFirstLastPara="1" wrap="square" lIns="180000" tIns="91425" rIns="91425" bIns="91425" anchor="t" anchorCtr="0">
            <a:spAutoFit/>
          </a:bodyPr>
          <a:lstStyle/>
          <a:p>
            <a:pPr marL="179999" lvl="1" indent="-281599" algn="l" rtl="0">
              <a:lnSpc>
                <a:spcPct val="115000"/>
              </a:lnSpc>
              <a:spcBef>
                <a:spcPts val="0"/>
              </a:spcBef>
              <a:spcAft>
                <a:spcPts val="0"/>
              </a:spcAft>
              <a:buClr>
                <a:srgbClr val="FF0000"/>
              </a:buClr>
              <a:buSzPts val="1600"/>
              <a:buFont typeface="Courier"/>
              <a:buChar char="■"/>
            </a:pPr>
            <a:r>
              <a:rPr lang="it" sz="1600" b="1">
                <a:solidFill>
                  <a:srgbClr val="FF0000"/>
                </a:solidFill>
                <a:latin typeface="Courier"/>
                <a:ea typeface="Courier"/>
                <a:cs typeface="Courier"/>
                <a:sym typeface="Courier"/>
              </a:rPr>
              <a:t>neutrons after cuts &lt; 0.1 in 10 y</a:t>
            </a:r>
            <a:endParaRPr sz="1600" b="1">
              <a:solidFill>
                <a:srgbClr val="FF0000"/>
              </a:solidFill>
              <a:latin typeface="Courier"/>
              <a:ea typeface="Courier"/>
              <a:cs typeface="Courier"/>
              <a:sym typeface="Courier"/>
            </a:endParaRPr>
          </a:p>
          <a:p>
            <a:pPr marL="179999" lvl="1" indent="-281599" algn="l" rtl="0">
              <a:lnSpc>
                <a:spcPct val="115000"/>
              </a:lnSpc>
              <a:spcBef>
                <a:spcPts val="0"/>
              </a:spcBef>
              <a:spcAft>
                <a:spcPts val="0"/>
              </a:spcAft>
              <a:buClr>
                <a:srgbClr val="FF0000"/>
              </a:buClr>
              <a:buSzPts val="1600"/>
              <a:buFont typeface="Courier"/>
              <a:buChar char="■"/>
            </a:pPr>
            <a:r>
              <a:rPr lang="it" sz="1600" b="1">
                <a:solidFill>
                  <a:srgbClr val="FF0000"/>
                </a:solidFill>
                <a:latin typeface="Courier"/>
                <a:ea typeface="Courier"/>
                <a:cs typeface="Courier"/>
                <a:sym typeface="Courier"/>
              </a:rPr>
              <a:t>&lt; 0.05 from β and γ</a:t>
            </a:r>
            <a:endParaRPr sz="1600" b="1">
              <a:solidFill>
                <a:srgbClr val="FF0000"/>
              </a:solidFill>
              <a:latin typeface="Courier"/>
              <a:ea typeface="Courier"/>
              <a:cs typeface="Courier"/>
              <a:sym typeface="Courier"/>
            </a:endParaRPr>
          </a:p>
        </p:txBody>
      </p:sp>
      <p:pic>
        <p:nvPicPr>
          <p:cNvPr id="2" name="Imagen 1">
            <a:extLst>
              <a:ext uri="{FF2B5EF4-FFF2-40B4-BE49-F238E27FC236}">
                <a16:creationId xmlns:a16="http://schemas.microsoft.com/office/drawing/2014/main" id="{244F6141-0175-47AF-B620-2EC4437DE180}"/>
              </a:ext>
            </a:extLst>
          </p:cNvPr>
          <p:cNvPicPr>
            <a:picLocks noChangeAspect="1"/>
          </p:cNvPicPr>
          <p:nvPr/>
        </p:nvPicPr>
        <p:blipFill>
          <a:blip r:embed="rId3"/>
          <a:stretch>
            <a:fillRect/>
          </a:stretch>
        </p:blipFill>
        <p:spPr>
          <a:xfrm>
            <a:off x="79581" y="629350"/>
            <a:ext cx="5054991" cy="2974910"/>
          </a:xfrm>
          <a:prstGeom prst="rect">
            <a:avLst/>
          </a:prstGeom>
        </p:spPr>
      </p:pic>
      <p:sp>
        <p:nvSpPr>
          <p:cNvPr id="3" name="CuadroTexto 2">
            <a:extLst>
              <a:ext uri="{FF2B5EF4-FFF2-40B4-BE49-F238E27FC236}">
                <a16:creationId xmlns:a16="http://schemas.microsoft.com/office/drawing/2014/main" id="{2A4D28AA-E131-4E72-A0FD-BFE39613F6F4}"/>
              </a:ext>
            </a:extLst>
          </p:cNvPr>
          <p:cNvSpPr txBox="1"/>
          <p:nvPr/>
        </p:nvSpPr>
        <p:spPr>
          <a:xfrm>
            <a:off x="4974188" y="2038653"/>
            <a:ext cx="4169812" cy="954107"/>
          </a:xfrm>
          <a:prstGeom prst="rect">
            <a:avLst/>
          </a:prstGeom>
          <a:noFill/>
        </p:spPr>
        <p:txBody>
          <a:bodyPr wrap="square" rtlCol="0">
            <a:spAutoFit/>
          </a:bodyPr>
          <a:lstStyle/>
          <a:p>
            <a:r>
              <a:rPr lang="en-US" dirty="0"/>
              <a:t>The present projection - based on a </a:t>
            </a:r>
            <a:r>
              <a:rPr lang="en-US" b="1" dirty="0"/>
              <a:t>10 </a:t>
            </a:r>
            <a:r>
              <a:rPr lang="en-US" b="1" dirty="0" err="1"/>
              <a:t>yr</a:t>
            </a:r>
            <a:r>
              <a:rPr lang="en-US" b="1" dirty="0"/>
              <a:t> run</a:t>
            </a:r>
            <a:r>
              <a:rPr lang="en-US" dirty="0"/>
              <a:t>, giving a fiducial volume exposure of </a:t>
            </a:r>
          </a:p>
          <a:p>
            <a:r>
              <a:rPr lang="en-US" b="1" dirty="0"/>
              <a:t>200 t </a:t>
            </a:r>
            <a:r>
              <a:rPr lang="en-US" b="1" dirty="0" err="1"/>
              <a:t>yr</a:t>
            </a:r>
            <a:r>
              <a:rPr lang="en-US" b="1" dirty="0"/>
              <a:t> - is 6.3 x 10</a:t>
            </a:r>
            <a:r>
              <a:rPr lang="en-US" b="1" baseline="30000" dirty="0"/>
              <a:t>-48</a:t>
            </a:r>
            <a:r>
              <a:rPr lang="en-US" b="1" dirty="0"/>
              <a:t> cm</a:t>
            </a:r>
            <a:r>
              <a:rPr lang="en-US" b="1" baseline="30000" dirty="0"/>
              <a:t>2</a:t>
            </a:r>
            <a:r>
              <a:rPr lang="en-US" b="1" dirty="0"/>
              <a:t> for 1 </a:t>
            </a:r>
            <a:r>
              <a:rPr lang="en-US" b="1" dirty="0" err="1"/>
              <a:t>TeV</a:t>
            </a:r>
            <a:r>
              <a:rPr lang="en-US" b="1" dirty="0"/>
              <a:t>/c</a:t>
            </a:r>
            <a:r>
              <a:rPr lang="en-US" b="1" baseline="30000" dirty="0"/>
              <a:t>2</a:t>
            </a:r>
            <a:r>
              <a:rPr lang="en-US" b="1" dirty="0"/>
              <a:t> </a:t>
            </a:r>
            <a:r>
              <a:rPr lang="en-US" dirty="0"/>
              <a:t>WIMP for the 90% C.L. exclusion. </a:t>
            </a:r>
            <a:endParaRPr lang="en-US" dirty="0">
              <a:latin typeface="Times New Roman" panose="02020603050405020304" pitchFamily="18" charset="0"/>
              <a:cs typeface="Times New Roman" panose="02020603050405020304" pitchFamily="18" charset="0"/>
            </a:endParaRPr>
          </a:p>
        </p:txBody>
      </p:sp>
      <p:sp>
        <p:nvSpPr>
          <p:cNvPr id="9" name="3 CuadroTexto">
            <a:extLst>
              <a:ext uri="{FF2B5EF4-FFF2-40B4-BE49-F238E27FC236}">
                <a16:creationId xmlns:a16="http://schemas.microsoft.com/office/drawing/2014/main" id="{D72BE1B2-1E6E-4C49-9A56-11EC16713650}"/>
              </a:ext>
            </a:extLst>
          </p:cNvPr>
          <p:cNvSpPr txBox="1"/>
          <p:nvPr/>
        </p:nvSpPr>
        <p:spPr>
          <a:xfrm>
            <a:off x="2271519" y="7434"/>
            <a:ext cx="430706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DarkSide-20k @ LNGS</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7089C0FF-16C5-4E00-84AE-6235919BE6D6}"/>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1" name="Marcador de número de diapositiva 11">
            <a:extLst>
              <a:ext uri="{FF2B5EF4-FFF2-40B4-BE49-F238E27FC236}">
                <a16:creationId xmlns:a16="http://schemas.microsoft.com/office/drawing/2014/main" id="{9EF9E8F8-1D3F-46D2-AC6F-3921203DF459}"/>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41</a:t>
            </a:fld>
            <a:endParaRPr lang="es-ES" dirty="0"/>
          </a:p>
        </p:txBody>
      </p:sp>
    </p:spTree>
    <p:extLst>
      <p:ext uri="{BB962C8B-B14F-4D97-AF65-F5344CB8AC3E}">
        <p14:creationId xmlns:p14="http://schemas.microsoft.com/office/powerpoint/2010/main" val="4184070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466130" y="4456733"/>
            <a:ext cx="34289" cy="253916"/>
          </a:xfrm>
          <a:prstGeom prst="rect">
            <a:avLst/>
          </a:prstGeom>
          <a:noFill/>
        </p:spPr>
        <p:txBody>
          <a:bodyPr wrap="square" rtlCol="0">
            <a:spAutoFit/>
          </a:bodyPr>
          <a:lstStyle/>
          <a:p>
            <a:endParaRPr lang="en-US" sz="1050" dirty="0">
              <a:latin typeface="+mj-lt"/>
            </a:endParaRPr>
          </a:p>
        </p:txBody>
      </p:sp>
      <p:sp>
        <p:nvSpPr>
          <p:cNvPr id="6" name="5 CuadroTexto"/>
          <p:cNvSpPr txBox="1"/>
          <p:nvPr/>
        </p:nvSpPr>
        <p:spPr>
          <a:xfrm>
            <a:off x="269470" y="404705"/>
            <a:ext cx="8632421" cy="2478114"/>
          </a:xfrm>
          <a:prstGeom prst="rect">
            <a:avLst/>
          </a:prstGeom>
          <a:noFill/>
        </p:spPr>
        <p:txBody>
          <a:bodyPr wrap="square" rtlCol="0">
            <a:spAutoFit/>
          </a:bodyPr>
          <a:lstStyle/>
          <a:p>
            <a:pPr marL="214313" indent="-214313">
              <a:lnSpc>
                <a:spcPct val="200000"/>
              </a:lnSpc>
              <a:buFont typeface="Arial" panose="020B0604020202020204" pitchFamily="34" charset="0"/>
              <a:buChar char="•"/>
            </a:pPr>
            <a:r>
              <a:rPr lang="el-GR" sz="1600" i="1" dirty="0">
                <a:latin typeface="+mj-lt"/>
                <a:cs typeface="Times New Roman" panose="02020603050405020304" pitchFamily="18" charset="0"/>
              </a:rPr>
              <a:t>β</a:t>
            </a:r>
            <a:r>
              <a:rPr lang="el-GR" sz="1600" dirty="0">
                <a:latin typeface="+mj-lt"/>
                <a:cs typeface="Times New Roman" panose="02020603050405020304" pitchFamily="18" charset="0"/>
              </a:rPr>
              <a:t>-</a:t>
            </a:r>
            <a:r>
              <a:rPr lang="en-US" sz="1600" dirty="0">
                <a:latin typeface="+mj-lt"/>
                <a:cs typeface="Times New Roman" panose="02020603050405020304" pitchFamily="18" charset="0"/>
              </a:rPr>
              <a:t>emitter with 565 </a:t>
            </a:r>
            <a:r>
              <a:rPr lang="en-US" sz="1600" dirty="0" err="1">
                <a:latin typeface="+mj-lt"/>
                <a:cs typeface="Times New Roman" panose="02020603050405020304" pitchFamily="18" charset="0"/>
              </a:rPr>
              <a:t>keV</a:t>
            </a:r>
            <a:r>
              <a:rPr lang="en-US" sz="1600" dirty="0">
                <a:latin typeface="+mj-lt"/>
                <a:cs typeface="Times New Roman" panose="02020603050405020304" pitchFamily="18" charset="0"/>
              </a:rPr>
              <a:t> endpoint, T</a:t>
            </a:r>
            <a:r>
              <a:rPr lang="en-US" sz="1600" baseline="-25000" dirty="0">
                <a:latin typeface="+mj-lt"/>
                <a:cs typeface="Times New Roman" panose="02020603050405020304" pitchFamily="18" charset="0"/>
              </a:rPr>
              <a:t>1/2</a:t>
            </a:r>
            <a:r>
              <a:rPr lang="en-US" sz="1600" dirty="0">
                <a:latin typeface="+mj-lt"/>
                <a:cs typeface="Times New Roman" panose="02020603050405020304" pitchFamily="18" charset="0"/>
              </a:rPr>
              <a:t>=269 y    (cosmogenic)</a:t>
            </a:r>
          </a:p>
          <a:p>
            <a:pPr marL="214313" indent="-214313">
              <a:lnSpc>
                <a:spcPct val="200000"/>
              </a:lnSpc>
              <a:buFont typeface="Arial" panose="020B0604020202020204" pitchFamily="34" charset="0"/>
              <a:buChar char="•"/>
            </a:pPr>
            <a:r>
              <a:rPr lang="en-US" sz="1600" dirty="0">
                <a:latin typeface="+mj-lt"/>
                <a:cs typeface="Times New Roman" panose="02020603050405020304" pitchFamily="18" charset="0"/>
              </a:rPr>
              <a:t>Pure beta emitter, no accompanying gamma radiation</a:t>
            </a:r>
          </a:p>
          <a:p>
            <a:pPr marL="214313" indent="-214313">
              <a:lnSpc>
                <a:spcPct val="200000"/>
              </a:lnSpc>
              <a:buFont typeface="Arial" panose="020B0604020202020204" pitchFamily="34" charset="0"/>
              <a:buChar char="•"/>
            </a:pPr>
            <a:r>
              <a:rPr lang="en-US" sz="1600" dirty="0">
                <a:latin typeface="+mj-lt"/>
                <a:cs typeface="Times New Roman" panose="02020603050405020304" pitchFamily="18" charset="0"/>
                <a:sym typeface="Symbol"/>
              </a:rPr>
              <a:t></a:t>
            </a:r>
            <a:r>
              <a:rPr lang="en-US" sz="1600" dirty="0">
                <a:latin typeface="+mj-lt"/>
                <a:cs typeface="Times New Roman" panose="02020603050405020304" pitchFamily="18" charset="0"/>
              </a:rPr>
              <a:t>17 </a:t>
            </a:r>
            <a:r>
              <a:rPr lang="en-US" sz="1600" dirty="0" err="1">
                <a:latin typeface="+mj-lt"/>
                <a:cs typeface="Times New Roman" panose="02020603050405020304" pitchFamily="18" charset="0"/>
              </a:rPr>
              <a:t>mBq</a:t>
            </a:r>
            <a:r>
              <a:rPr lang="en-US" sz="1600" dirty="0">
                <a:latin typeface="+mj-lt"/>
                <a:cs typeface="Times New Roman" panose="02020603050405020304" pitchFamily="18" charset="0"/>
              </a:rPr>
              <a:t>/m</a:t>
            </a:r>
            <a:r>
              <a:rPr lang="en-US" sz="1600" baseline="30000" dirty="0">
                <a:latin typeface="+mj-lt"/>
                <a:cs typeface="Times New Roman" panose="02020603050405020304" pitchFamily="18" charset="0"/>
              </a:rPr>
              <a:t>3</a:t>
            </a:r>
            <a:r>
              <a:rPr lang="en-US" sz="1600" dirty="0">
                <a:latin typeface="+mj-lt"/>
                <a:cs typeface="Times New Roman" panose="02020603050405020304" pitchFamily="18" charset="0"/>
              </a:rPr>
              <a:t> in atmosphere     </a:t>
            </a:r>
          </a:p>
          <a:p>
            <a:pPr marL="214313" indent="-214313">
              <a:lnSpc>
                <a:spcPct val="200000"/>
              </a:lnSpc>
              <a:buFont typeface="Arial" panose="020B0604020202020204" pitchFamily="34" charset="0"/>
              <a:buChar char="•"/>
            </a:pPr>
            <a:r>
              <a:rPr lang="en-US" sz="1600" dirty="0">
                <a:latin typeface="+mj-lt"/>
                <a:cs typeface="Times New Roman" panose="02020603050405020304" pitchFamily="18" charset="0"/>
              </a:rPr>
              <a:t>Present in </a:t>
            </a:r>
            <a:r>
              <a:rPr lang="en-US" sz="1600" dirty="0" err="1">
                <a:latin typeface="+mj-lt"/>
                <a:cs typeface="Times New Roman" panose="02020603050405020304" pitchFamily="18" charset="0"/>
              </a:rPr>
              <a:t>AAr</a:t>
            </a:r>
            <a:r>
              <a:rPr lang="en-US" sz="1600" dirty="0">
                <a:latin typeface="+mj-lt"/>
                <a:cs typeface="Times New Roman" panose="02020603050405020304" pitchFamily="18" charset="0"/>
              </a:rPr>
              <a:t> due to the production process (isotopic abundance </a:t>
            </a:r>
            <a:r>
              <a:rPr lang="en-US" sz="1600" dirty="0">
                <a:latin typeface="+mj-lt"/>
                <a:cs typeface="Times New Roman" panose="02020603050405020304" pitchFamily="18" charset="0"/>
                <a:sym typeface="Symbol"/>
              </a:rPr>
              <a:t> 8</a:t>
            </a:r>
            <a:r>
              <a:rPr lang="fr-FR" sz="1600" dirty="0">
                <a:latin typeface="+mj-lt"/>
                <a:cs typeface="Times New Roman" panose="02020603050405020304" pitchFamily="18" charset="0"/>
              </a:rPr>
              <a:t>×10</a:t>
            </a:r>
            <a:r>
              <a:rPr lang="en-US" sz="1600" baseline="30000" dirty="0">
                <a:latin typeface="+mj-lt"/>
                <a:cs typeface="Times New Roman" panose="02020603050405020304" pitchFamily="18" charset="0"/>
                <a:sym typeface="Symbol"/>
              </a:rPr>
              <a:t>-16 </a:t>
            </a:r>
            <a:r>
              <a:rPr lang="en-US" sz="1600" dirty="0">
                <a:latin typeface="+mj-lt"/>
                <a:cs typeface="Times New Roman" panose="02020603050405020304" pitchFamily="18" charset="0"/>
                <a:sym typeface="Symbol"/>
              </a:rPr>
              <a:t>g(</a:t>
            </a:r>
            <a:r>
              <a:rPr lang="en-US" sz="1600" baseline="30000" dirty="0">
                <a:latin typeface="+mj-lt"/>
                <a:cs typeface="Times New Roman" panose="02020603050405020304" pitchFamily="18" charset="0"/>
                <a:sym typeface="Symbol"/>
              </a:rPr>
              <a:t>39</a:t>
            </a:r>
            <a:r>
              <a:rPr lang="en-US" sz="1600" dirty="0">
                <a:latin typeface="+mj-lt"/>
                <a:cs typeface="Times New Roman" panose="02020603050405020304" pitchFamily="18" charset="0"/>
                <a:sym typeface="Symbol"/>
              </a:rPr>
              <a:t>Ar)/g(</a:t>
            </a:r>
            <a:r>
              <a:rPr lang="en-US" sz="1600" baseline="30000" dirty="0" err="1">
                <a:latin typeface="+mj-lt"/>
                <a:cs typeface="Times New Roman" panose="02020603050405020304" pitchFamily="18" charset="0"/>
                <a:sym typeface="Symbol"/>
              </a:rPr>
              <a:t>Nat</a:t>
            </a:r>
            <a:r>
              <a:rPr lang="en-US" sz="1600" dirty="0" err="1">
                <a:latin typeface="+mj-lt"/>
                <a:cs typeface="Times New Roman" panose="02020603050405020304" pitchFamily="18" charset="0"/>
                <a:sym typeface="Symbol"/>
              </a:rPr>
              <a:t>Ar</a:t>
            </a:r>
            <a:r>
              <a:rPr lang="en-US" sz="1600" dirty="0">
                <a:latin typeface="+mj-lt"/>
                <a:cs typeface="Times New Roman" panose="02020603050405020304" pitchFamily="18" charset="0"/>
                <a:sym typeface="Symbol"/>
              </a:rPr>
              <a:t>)  ) </a:t>
            </a:r>
            <a:endParaRPr lang="en-US" sz="1600" dirty="0">
              <a:latin typeface="+mj-lt"/>
              <a:cs typeface="Times New Roman" panose="02020603050405020304" pitchFamily="18" charset="0"/>
            </a:endParaRPr>
          </a:p>
        </p:txBody>
      </p:sp>
      <p:sp>
        <p:nvSpPr>
          <p:cNvPr id="11" name="Rectangle 2"/>
          <p:cNvSpPr txBox="1">
            <a:spLocks noChangeArrowheads="1"/>
          </p:cNvSpPr>
          <p:nvPr/>
        </p:nvSpPr>
        <p:spPr>
          <a:xfrm>
            <a:off x="1143000" y="0"/>
            <a:ext cx="6777372"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300" b="1" dirty="0">
                <a:solidFill>
                  <a:srgbClr val="FF0000"/>
                </a:solidFill>
                <a:cs typeface="Times New Roman" pitchFamily="18" charset="0"/>
              </a:rPr>
              <a:t> </a:t>
            </a:r>
            <a:r>
              <a:rPr lang="en-US" altLang="en-US" sz="3300" b="1" baseline="30000" dirty="0">
                <a:solidFill>
                  <a:srgbClr val="FF0000"/>
                </a:solidFill>
                <a:cs typeface="Times New Roman" pitchFamily="18" charset="0"/>
              </a:rPr>
              <a:t>39</a:t>
            </a:r>
            <a:r>
              <a:rPr lang="en-US" altLang="en-US" sz="3300" b="1" dirty="0">
                <a:solidFill>
                  <a:srgbClr val="FF0000"/>
                </a:solidFill>
                <a:cs typeface="Times New Roman" pitchFamily="18" charset="0"/>
              </a:rPr>
              <a:t>Ar in Atmospheric Argon (</a:t>
            </a:r>
            <a:r>
              <a:rPr lang="en-US" altLang="en-US" sz="3300" b="1" dirty="0" err="1">
                <a:solidFill>
                  <a:srgbClr val="FF0000"/>
                </a:solidFill>
                <a:cs typeface="Times New Roman" pitchFamily="18" charset="0"/>
              </a:rPr>
              <a:t>AAr</a:t>
            </a:r>
            <a:r>
              <a:rPr lang="en-US" altLang="en-US" sz="3300" b="1" dirty="0">
                <a:solidFill>
                  <a:srgbClr val="FF0000"/>
                </a:solidFill>
                <a:cs typeface="Times New Roman" pitchFamily="18" charset="0"/>
              </a:rPr>
              <a:t>)</a:t>
            </a:r>
          </a:p>
        </p:txBody>
      </p:sp>
      <p:sp>
        <p:nvSpPr>
          <p:cNvPr id="12" name="Rectangle 5"/>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p:spPr>
        <p:txBody>
          <a:bodyPr wrap="none" anchor="ctr"/>
          <a:lstStyle/>
          <a:p>
            <a:endParaRPr lang="en-US" altLang="en-US" sz="1275">
              <a:latin typeface="+mj-lt"/>
            </a:endParaRPr>
          </a:p>
        </p:txBody>
      </p:sp>
      <p:pic>
        <p:nvPicPr>
          <p:cNvPr id="14" name="Picture 2">
            <a:extLst>
              <a:ext uri="{FF2B5EF4-FFF2-40B4-BE49-F238E27FC236}">
                <a16:creationId xmlns:a16="http://schemas.microsoft.com/office/drawing/2014/main" id="{2951F05F-B9E5-47DD-AC00-1EBD33AC1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70" y="2473279"/>
            <a:ext cx="3631284" cy="242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0 Rectángulo">
            <a:extLst>
              <a:ext uri="{FF2B5EF4-FFF2-40B4-BE49-F238E27FC236}">
                <a16:creationId xmlns:a16="http://schemas.microsoft.com/office/drawing/2014/main" id="{AA3EF4AF-697B-4AAE-8B19-F3ED2AA0D4DA}"/>
              </a:ext>
            </a:extLst>
          </p:cNvPr>
          <p:cNvSpPr/>
          <p:nvPr/>
        </p:nvSpPr>
        <p:spPr>
          <a:xfrm>
            <a:off x="3832566" y="4394924"/>
            <a:ext cx="5216236" cy="523220"/>
          </a:xfrm>
          <a:prstGeom prst="rect">
            <a:avLst/>
          </a:prstGeom>
        </p:spPr>
        <p:txBody>
          <a:bodyPr wrap="square">
            <a:spAutoFit/>
          </a:bodyPr>
          <a:lstStyle/>
          <a:p>
            <a:pPr algn="ctr"/>
            <a:r>
              <a:rPr lang="en-US" dirty="0">
                <a:latin typeface="+mj-lt"/>
                <a:cs typeface="Times New Roman" panose="02020603050405020304" pitchFamily="18" charset="0"/>
              </a:rPr>
              <a:t>1400 ± 200 </a:t>
            </a:r>
            <a:r>
              <a:rPr lang="en-US" baseline="30000" dirty="0">
                <a:latin typeface="+mj-lt"/>
                <a:cs typeface="Times New Roman" panose="02020603050405020304" pitchFamily="18" charset="0"/>
              </a:rPr>
              <a:t>39</a:t>
            </a:r>
            <a:r>
              <a:rPr lang="en-US" dirty="0">
                <a:latin typeface="+mj-lt"/>
                <a:cs typeface="Times New Roman" panose="02020603050405020304" pitchFamily="18" charset="0"/>
              </a:rPr>
              <a:t>Ar depletion factor in </a:t>
            </a:r>
            <a:r>
              <a:rPr lang="en-US" dirty="0" err="1">
                <a:latin typeface="+mj-lt"/>
                <a:cs typeface="Times New Roman" panose="02020603050405020304" pitchFamily="18" charset="0"/>
              </a:rPr>
              <a:t>UAr</a:t>
            </a:r>
            <a:r>
              <a:rPr lang="en-US" dirty="0">
                <a:latin typeface="+mj-lt"/>
                <a:cs typeface="Times New Roman" panose="02020603050405020304" pitchFamily="18" charset="0"/>
              </a:rPr>
              <a:t> with respect to </a:t>
            </a:r>
            <a:r>
              <a:rPr lang="en-US" dirty="0" err="1">
                <a:latin typeface="+mj-lt"/>
                <a:cs typeface="Times New Roman" panose="02020603050405020304" pitchFamily="18" charset="0"/>
              </a:rPr>
              <a:t>AAr</a:t>
            </a:r>
            <a:endParaRPr lang="en-US" dirty="0">
              <a:latin typeface="+mj-lt"/>
              <a:cs typeface="Times New Roman" panose="02020603050405020304" pitchFamily="18" charset="0"/>
            </a:endParaRPr>
          </a:p>
          <a:p>
            <a:pPr algn="ctr"/>
            <a:r>
              <a:rPr lang="en-US" i="1" dirty="0">
                <a:latin typeface="+mj-lt"/>
                <a:cs typeface="Times New Roman" panose="02020603050405020304" pitchFamily="18" charset="0"/>
              </a:rPr>
              <a:t>Phys. Rev. D </a:t>
            </a:r>
            <a:r>
              <a:rPr lang="en-US" b="1" i="1" dirty="0">
                <a:latin typeface="+mj-lt"/>
                <a:cs typeface="Times New Roman" panose="02020603050405020304" pitchFamily="18" charset="0"/>
              </a:rPr>
              <a:t>93</a:t>
            </a:r>
            <a:r>
              <a:rPr lang="en-US" i="1" dirty="0">
                <a:latin typeface="+mj-lt"/>
                <a:cs typeface="Times New Roman" panose="02020603050405020304" pitchFamily="18" charset="0"/>
              </a:rPr>
              <a:t>, 081101 (2016)</a:t>
            </a:r>
          </a:p>
        </p:txBody>
      </p:sp>
      <p:sp>
        <p:nvSpPr>
          <p:cNvPr id="18" name="5 CuadroTexto">
            <a:extLst>
              <a:ext uri="{FF2B5EF4-FFF2-40B4-BE49-F238E27FC236}">
                <a16:creationId xmlns:a16="http://schemas.microsoft.com/office/drawing/2014/main" id="{22F2CD6F-B670-4FF2-96C3-F25BFFE2A284}"/>
              </a:ext>
            </a:extLst>
          </p:cNvPr>
          <p:cNvSpPr txBox="1"/>
          <p:nvPr/>
        </p:nvSpPr>
        <p:spPr>
          <a:xfrm>
            <a:off x="3996117" y="2714671"/>
            <a:ext cx="5216236" cy="1384995"/>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mj-lt"/>
                <a:cs typeface="Times New Roman" panose="02020603050405020304" pitchFamily="18" charset="0"/>
              </a:rPr>
              <a:t>Argon from underground  gas reservoirs 	</a:t>
            </a:r>
            <a:r>
              <a:rPr lang="en-US" dirty="0">
                <a:latin typeface="+mj-lt"/>
                <a:cs typeface="Times New Roman" panose="02020603050405020304" pitchFamily="18" charset="0"/>
                <a:sym typeface="Symbol"/>
              </a:rPr>
              <a:t>	shielded from cosmic rays</a:t>
            </a:r>
            <a:r>
              <a:rPr lang="en-US" dirty="0">
                <a:latin typeface="+mj-lt"/>
                <a:cs typeface="Times New Roman" panose="02020603050405020304" pitchFamily="18" charset="0"/>
              </a:rPr>
              <a:t> </a:t>
            </a:r>
          </a:p>
          <a:p>
            <a:pPr marL="214313" indent="-214313">
              <a:buFont typeface="Arial" panose="020B0604020202020204" pitchFamily="34" charset="0"/>
              <a:buChar char="•"/>
            </a:pPr>
            <a:endParaRPr lang="en-US" dirty="0">
              <a:latin typeface="+mj-lt"/>
              <a:cs typeface="Times New Roman" panose="02020603050405020304" pitchFamily="18" charset="0"/>
            </a:endParaRPr>
          </a:p>
          <a:p>
            <a:pPr marL="214313" indent="-214313">
              <a:buFont typeface="Arial" panose="020B0604020202020204" pitchFamily="34" charset="0"/>
              <a:buChar char="•"/>
            </a:pPr>
            <a:r>
              <a:rPr lang="en-US" dirty="0">
                <a:latin typeface="+mj-lt"/>
                <a:cs typeface="Times New Roman" panose="02020603050405020304" pitchFamily="18" charset="0"/>
              </a:rPr>
              <a:t>Production from natural radioactivity reactions (e.g. (α, n)-induced on </a:t>
            </a:r>
            <a:r>
              <a:rPr lang="en-US" baseline="30000" dirty="0">
                <a:latin typeface="+mj-lt"/>
                <a:cs typeface="Times New Roman" panose="02020603050405020304" pitchFamily="18" charset="0"/>
              </a:rPr>
              <a:t>39</a:t>
            </a:r>
            <a:r>
              <a:rPr lang="en-US" dirty="0">
                <a:latin typeface="+mj-lt"/>
                <a:cs typeface="Times New Roman" panose="02020603050405020304" pitchFamily="18" charset="0"/>
              </a:rPr>
              <a:t>K) suppressed if the gas is from the mantle (ppb level of U and </a:t>
            </a:r>
            <a:r>
              <a:rPr lang="en-US" dirty="0" err="1">
                <a:latin typeface="+mj-lt"/>
                <a:cs typeface="Times New Roman" panose="02020603050405020304" pitchFamily="18" charset="0"/>
              </a:rPr>
              <a:t>Th</a:t>
            </a:r>
            <a:r>
              <a:rPr lang="en-US" dirty="0">
                <a:latin typeface="+mj-lt"/>
                <a:cs typeface="Times New Roman" panose="02020603050405020304" pitchFamily="18" charset="0"/>
              </a:rPr>
              <a:t>)</a:t>
            </a:r>
          </a:p>
        </p:txBody>
      </p:sp>
      <p:sp>
        <p:nvSpPr>
          <p:cNvPr id="10" name="Marcador de número de diapositiva 11">
            <a:extLst>
              <a:ext uri="{FF2B5EF4-FFF2-40B4-BE49-F238E27FC236}">
                <a16:creationId xmlns:a16="http://schemas.microsoft.com/office/drawing/2014/main" id="{2CFF57A7-9CE5-490A-93EA-B43803C3FAE1}"/>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42</a:t>
            </a:fld>
            <a:endParaRPr lang="es-ES" dirty="0"/>
          </a:p>
        </p:txBody>
      </p:sp>
    </p:spTree>
    <p:extLst>
      <p:ext uri="{BB962C8B-B14F-4D97-AF65-F5344CB8AC3E}">
        <p14:creationId xmlns:p14="http://schemas.microsoft.com/office/powerpoint/2010/main" val="672949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14450" y="0"/>
            <a:ext cx="6605922"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300" b="1" dirty="0">
                <a:solidFill>
                  <a:srgbClr val="FF0000"/>
                </a:solidFill>
                <a:latin typeface="Times New Roman" pitchFamily="18" charset="0"/>
                <a:cs typeface="Times New Roman" pitchFamily="18" charset="0"/>
              </a:rPr>
              <a:t> </a:t>
            </a:r>
            <a:r>
              <a:rPr lang="en-US" altLang="en-US" sz="2700" b="1" dirty="0">
                <a:solidFill>
                  <a:srgbClr val="FF0000"/>
                </a:solidFill>
                <a:latin typeface="Times New Roman" pitchFamily="18" charset="0"/>
                <a:cs typeface="Times New Roman" pitchFamily="18" charset="0"/>
              </a:rPr>
              <a:t>Extraction – Purification – Measurement</a:t>
            </a:r>
          </a:p>
        </p:txBody>
      </p:sp>
      <p:sp>
        <p:nvSpPr>
          <p:cNvPr id="5" name="Rectangle 5"/>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p:spPr>
        <p:txBody>
          <a:bodyPr wrap="none" anchor="ctr"/>
          <a:lstStyle/>
          <a:p>
            <a:endParaRPr lang="en-US" altLang="en-US" sz="1275">
              <a:latin typeface="Times New Roman"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56" y="1472674"/>
            <a:ext cx="6115087" cy="3122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17784" y="1777831"/>
            <a:ext cx="2973659" cy="923330"/>
          </a:xfrm>
          <a:prstGeom prst="rect">
            <a:avLst/>
          </a:prstGeom>
        </p:spPr>
        <p:txBody>
          <a:bodyPr wrap="square">
            <a:spAutoFit/>
          </a:bodyPr>
          <a:lstStyle/>
          <a:p>
            <a:pPr marL="85725" algn="ctr">
              <a:buSzPct val="100000"/>
            </a:pPr>
            <a:r>
              <a:rPr lang="en-US" sz="1800" dirty="0">
                <a:latin typeface="+mj-lt"/>
                <a:cs typeface="Times New Roman" panose="02020603050405020304" pitchFamily="18" charset="0"/>
              </a:rPr>
              <a:t>Three sites to </a:t>
            </a:r>
            <a:r>
              <a:rPr lang="en-US" sz="1800" b="1" dirty="0">
                <a:latin typeface="+mj-lt"/>
                <a:cs typeface="Times New Roman" panose="02020603050405020304" pitchFamily="18" charset="0"/>
              </a:rPr>
              <a:t>extract, purify and measure </a:t>
            </a:r>
            <a:r>
              <a:rPr lang="en-US" sz="1800" dirty="0">
                <a:latin typeface="+mj-lt"/>
                <a:cs typeface="Times New Roman" panose="02020603050405020304" pitchFamily="18" charset="0"/>
              </a:rPr>
              <a:t>the radiopure argon</a:t>
            </a:r>
          </a:p>
        </p:txBody>
      </p:sp>
      <p:sp>
        <p:nvSpPr>
          <p:cNvPr id="11" name="1 Rectángulo">
            <a:extLst>
              <a:ext uri="{FF2B5EF4-FFF2-40B4-BE49-F238E27FC236}">
                <a16:creationId xmlns:a16="http://schemas.microsoft.com/office/drawing/2014/main" id="{30F892E8-6B58-488B-988F-1FDB8F750EB1}"/>
              </a:ext>
            </a:extLst>
          </p:cNvPr>
          <p:cNvSpPr/>
          <p:nvPr/>
        </p:nvSpPr>
        <p:spPr>
          <a:xfrm>
            <a:off x="1203471" y="758173"/>
            <a:ext cx="6666812" cy="830997"/>
          </a:xfrm>
          <a:prstGeom prst="rect">
            <a:avLst/>
          </a:prstGeom>
        </p:spPr>
        <p:txBody>
          <a:bodyPr wrap="square">
            <a:spAutoFit/>
          </a:bodyPr>
          <a:lstStyle/>
          <a:p>
            <a:pPr marL="300038" indent="-214313" algn="ctr">
              <a:buSzPct val="100000"/>
              <a:buFont typeface="Wingdings" panose="05000000000000000000" pitchFamily="2" charset="2"/>
              <a:buChar char="Ø"/>
            </a:pPr>
            <a:r>
              <a:rPr lang="en-US" sz="1600" dirty="0">
                <a:latin typeface="+mj-lt"/>
                <a:cs typeface="Times New Roman" panose="02020603050405020304" pitchFamily="18" charset="0"/>
              </a:rPr>
              <a:t>International effort underway to procure radiopure argon extracted from underground reservoirs</a:t>
            </a:r>
          </a:p>
          <a:p>
            <a:pPr marL="300038" indent="-214313" algn="ctr">
              <a:buSzPct val="100000"/>
              <a:buFont typeface="Wingdings" panose="05000000000000000000" pitchFamily="2" charset="2"/>
              <a:buChar char="Ø"/>
            </a:pPr>
            <a:endParaRPr lang="en-US" sz="1600" dirty="0">
              <a:latin typeface="+mj-lt"/>
              <a:cs typeface="Times New Roman" panose="02020603050405020304" pitchFamily="18" charset="0"/>
            </a:endParaRPr>
          </a:p>
        </p:txBody>
      </p:sp>
      <p:sp>
        <p:nvSpPr>
          <p:cNvPr id="9" name="Marcador de número de diapositiva 11">
            <a:extLst>
              <a:ext uri="{FF2B5EF4-FFF2-40B4-BE49-F238E27FC236}">
                <a16:creationId xmlns:a16="http://schemas.microsoft.com/office/drawing/2014/main" id="{FAA9B7F7-D2FF-43BA-B9CD-9A6ED3C4947C}"/>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43</a:t>
            </a:fld>
            <a:endParaRPr lang="es-ES" dirty="0"/>
          </a:p>
        </p:txBody>
      </p:sp>
    </p:spTree>
    <p:extLst>
      <p:ext uri="{BB962C8B-B14F-4D97-AF65-F5344CB8AC3E}">
        <p14:creationId xmlns:p14="http://schemas.microsoft.com/office/powerpoint/2010/main" val="481300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lh3.googleusercontent.com/IYqUEbFopeummOpJi8UMtElZxgXnOSaQZn-u1hV7gXh8YuolWdpqp_HkVux2ojyNXCjEUitIoMabJhlO__syEaed8y4nEuPGcdey3MraxEsnwHfdX5H5hG609_rkUUPEpKbgcRspMvvG56s7fqRy-qaZcg=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70" y="373214"/>
            <a:ext cx="4394807" cy="347143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24199" y="3214843"/>
            <a:ext cx="4343846" cy="1528624"/>
          </a:xfrm>
          <a:prstGeom prst="rect">
            <a:avLst/>
          </a:prstGeom>
          <a:noFill/>
        </p:spPr>
        <p:txBody>
          <a:bodyPr wrap="square" rtlCol="0">
            <a:spAutoFit/>
          </a:bodyPr>
          <a:lstStyle/>
          <a:p>
            <a:endParaRPr lang="en-US" baseline="30000" dirty="0">
              <a:latin typeface="+mj-lt"/>
              <a:cs typeface="Times New Roman" panose="02020603050405020304" pitchFamily="18" charset="0"/>
            </a:endParaRPr>
          </a:p>
          <a:p>
            <a:pPr>
              <a:buSzPct val="120000"/>
            </a:pPr>
            <a:r>
              <a:rPr lang="en-US" b="1" dirty="0">
                <a:latin typeface="+mj-lt"/>
                <a:cs typeface="Times New Roman" panose="02020603050405020304" pitchFamily="18" charset="0"/>
              </a:rPr>
              <a:t>ArDM detector: </a:t>
            </a:r>
          </a:p>
          <a:p>
            <a:pPr marL="214313" indent="-214313">
              <a:buFont typeface="Arial" panose="020B0604020202020204" pitchFamily="34" charset="0"/>
              <a:buChar char="•"/>
            </a:pPr>
            <a:endParaRPr lang="en-US" dirty="0">
              <a:latin typeface="+mj-lt"/>
              <a:cs typeface="Times New Roman" panose="02020603050405020304" pitchFamily="18" charset="0"/>
            </a:endParaRPr>
          </a:p>
          <a:p>
            <a:pPr marL="214313" indent="-214313">
              <a:buFont typeface="Arial" panose="020B0604020202020204" pitchFamily="34" charset="0"/>
              <a:buChar char="•"/>
            </a:pPr>
            <a:r>
              <a:rPr lang="en-US" dirty="0">
                <a:latin typeface="+mj-lt"/>
                <a:cs typeface="Times New Roman" panose="02020603050405020304" pitchFamily="18" charset="0"/>
              </a:rPr>
              <a:t>850 kg active volume (</a:t>
            </a:r>
            <a:r>
              <a:rPr lang="en-US" dirty="0">
                <a:latin typeface="+mj-lt"/>
                <a:cs typeface="Times New Roman" panose="02020603050405020304" pitchFamily="18" charset="0"/>
                <a:sym typeface="Symbol"/>
              </a:rPr>
              <a:t></a:t>
            </a:r>
            <a:r>
              <a:rPr lang="en-US" dirty="0">
                <a:latin typeface="+mj-lt"/>
                <a:cs typeface="Times New Roman" panose="02020603050405020304" pitchFamily="18" charset="0"/>
              </a:rPr>
              <a:t>2 t total)</a:t>
            </a:r>
          </a:p>
          <a:p>
            <a:pPr marL="214313" lvl="1" indent="-214313">
              <a:buFont typeface="Arial" panose="020B0604020202020204" pitchFamily="34" charset="0"/>
              <a:buChar char="•"/>
            </a:pPr>
            <a:r>
              <a:rPr lang="en-US" dirty="0">
                <a:latin typeface="+mj-lt"/>
                <a:cs typeface="Times New Roman" panose="02020603050405020304" pitchFamily="18" charset="0"/>
              </a:rPr>
              <a:t>Cryogenic low rad. PMT arrays (R5912  2×12)</a:t>
            </a:r>
          </a:p>
          <a:p>
            <a:pPr marL="214313" lvl="1" indent="-214313">
              <a:buFont typeface="Arial" panose="020B0604020202020204" pitchFamily="34" charset="0"/>
              <a:buChar char="•"/>
            </a:pPr>
            <a:r>
              <a:rPr lang="en-US" dirty="0">
                <a:latin typeface="+mj-lt"/>
                <a:cs typeface="Times New Roman" panose="02020603050405020304" pitchFamily="18" charset="0"/>
              </a:rPr>
              <a:t>50 cm passive neutron shield (Poly, 20 ton)</a:t>
            </a:r>
          </a:p>
          <a:p>
            <a:pPr marL="214313" indent="-214313">
              <a:buSzPct val="120000"/>
              <a:buFont typeface="Arial" panose="020B0604020202020204" pitchFamily="34" charset="0"/>
              <a:buChar char="•"/>
            </a:pPr>
            <a:r>
              <a:rPr lang="en-US" dirty="0">
                <a:latin typeface="+mj-lt"/>
                <a:cs typeface="Times New Roman" panose="02020603050405020304" pitchFamily="18" charset="0"/>
              </a:rPr>
              <a:t>Data taken 2014-2018</a:t>
            </a:r>
          </a:p>
        </p:txBody>
      </p:sp>
      <p:sp>
        <p:nvSpPr>
          <p:cNvPr id="15" name="14 CuadroTexto"/>
          <p:cNvSpPr txBox="1"/>
          <p:nvPr/>
        </p:nvSpPr>
        <p:spPr>
          <a:xfrm>
            <a:off x="1135567" y="15403"/>
            <a:ext cx="6858000" cy="461665"/>
          </a:xfrm>
          <a:prstGeom prst="rect">
            <a:avLst/>
          </a:prstGeom>
          <a:noFill/>
        </p:spPr>
        <p:txBody>
          <a:bodyPr wrap="square" rtlCol="0">
            <a:spAutoFit/>
          </a:bodyPr>
          <a:lstStyle/>
          <a:p>
            <a:pPr algn="ctr"/>
            <a:r>
              <a:rPr lang="en-US" sz="2400" b="1" dirty="0">
                <a:solidFill>
                  <a:srgbClr val="FF0000"/>
                </a:solidFill>
                <a:latin typeface="+mj-lt"/>
                <a:cs typeface="Times New Roman" panose="02020603050405020304" pitchFamily="18" charset="0"/>
              </a:rPr>
              <a:t>DArT in ArDM @ LSC</a:t>
            </a:r>
          </a:p>
        </p:txBody>
      </p:sp>
      <p:sp>
        <p:nvSpPr>
          <p:cNvPr id="16" name="Rectangle 5"/>
          <p:cNvSpPr>
            <a:spLocks noChangeArrowheads="1"/>
          </p:cNvSpPr>
          <p:nvPr/>
        </p:nvSpPr>
        <p:spPr bwMode="auto">
          <a:xfrm>
            <a:off x="1314450" y="411510"/>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252" y="1043981"/>
            <a:ext cx="2621756"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191703" y="421578"/>
            <a:ext cx="2619628" cy="1169551"/>
          </a:xfrm>
          <a:prstGeom prst="rect">
            <a:avLst/>
          </a:prstGeom>
          <a:noFill/>
        </p:spPr>
        <p:txBody>
          <a:bodyPr wrap="none" rtlCol="0">
            <a:spAutoFit/>
          </a:bodyPr>
          <a:lstStyle/>
          <a:p>
            <a:pPr>
              <a:buSzPct val="120000"/>
            </a:pPr>
            <a:r>
              <a:rPr lang="en-US" dirty="0">
                <a:latin typeface="+mj-lt"/>
                <a:cs typeface="Times New Roman" panose="02020603050405020304" pitchFamily="18" charset="0"/>
              </a:rPr>
              <a:t>Main Lab under mount </a:t>
            </a:r>
            <a:r>
              <a:rPr lang="en-US" dirty="0" err="1">
                <a:latin typeface="+mj-lt"/>
                <a:cs typeface="Times New Roman" panose="02020603050405020304" pitchFamily="18" charset="0"/>
              </a:rPr>
              <a:t>Tobazo</a:t>
            </a:r>
            <a:endParaRPr lang="en-US" dirty="0">
              <a:latin typeface="+mj-lt"/>
              <a:cs typeface="Times New Roman" panose="02020603050405020304" pitchFamily="18" charset="0"/>
            </a:endParaRPr>
          </a:p>
          <a:p>
            <a:pPr marL="214313" indent="-214313">
              <a:buFont typeface="Wingdings" panose="05000000000000000000" pitchFamily="2" charset="2"/>
              <a:buChar char="Ø"/>
            </a:pPr>
            <a:r>
              <a:rPr lang="en-US" dirty="0">
                <a:latin typeface="+mj-lt"/>
                <a:cs typeface="Times New Roman" panose="02020603050405020304" pitchFamily="18" charset="0"/>
              </a:rPr>
              <a:t> ~850 m rock</a:t>
            </a:r>
          </a:p>
          <a:p>
            <a:pPr marL="214313" indent="-214313">
              <a:buFont typeface="Wingdings" panose="05000000000000000000" pitchFamily="2" charset="2"/>
              <a:buChar char="Ø"/>
            </a:pPr>
            <a:r>
              <a:rPr lang="en-US" dirty="0">
                <a:latin typeface="+mj-lt"/>
                <a:cs typeface="Times New Roman" panose="02020603050405020304" pitchFamily="18" charset="0"/>
              </a:rPr>
              <a:t> ~2500 </a:t>
            </a:r>
            <a:r>
              <a:rPr lang="en-US" dirty="0" err="1">
                <a:latin typeface="+mj-lt"/>
                <a:cs typeface="Times New Roman" panose="02020603050405020304" pitchFamily="18" charset="0"/>
              </a:rPr>
              <a:t>mwe</a:t>
            </a:r>
            <a:endParaRPr lang="en-US" dirty="0">
              <a:latin typeface="+mj-lt"/>
              <a:cs typeface="Times New Roman" panose="02020603050405020304" pitchFamily="18" charset="0"/>
            </a:endParaRPr>
          </a:p>
          <a:p>
            <a:pPr marL="214313" indent="-214313">
              <a:buFont typeface="Wingdings" panose="05000000000000000000" pitchFamily="2" charset="2"/>
              <a:buChar char="Ø"/>
            </a:pPr>
            <a:r>
              <a:rPr lang="en-US" dirty="0">
                <a:latin typeface="+mj-lt"/>
                <a:cs typeface="Times New Roman" panose="02020603050405020304" pitchFamily="18" charset="0"/>
              </a:rPr>
              <a:t> 1400 m</a:t>
            </a:r>
            <a:r>
              <a:rPr lang="en-US" baseline="30000" dirty="0">
                <a:latin typeface="+mj-lt"/>
                <a:cs typeface="Times New Roman" panose="02020603050405020304" pitchFamily="18" charset="0"/>
              </a:rPr>
              <a:t>2</a:t>
            </a:r>
          </a:p>
          <a:p>
            <a:endParaRPr lang="en-US" dirty="0">
              <a:latin typeface="+mj-lt"/>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2315"/>
          <a:stretch/>
        </p:blipFill>
        <p:spPr bwMode="auto">
          <a:xfrm>
            <a:off x="6588439" y="2730229"/>
            <a:ext cx="2064267" cy="209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8" name="Picture 5"/>
          <p:cNvPicPr>
            <a:picLocks noChangeAspect="1" noChangeArrowheads="1"/>
          </p:cNvPicPr>
          <p:nvPr/>
        </p:nvPicPr>
        <p:blipFill>
          <a:blip r:embed="rId5"/>
          <a:srcRect r="12160"/>
          <a:stretch>
            <a:fillRect/>
          </a:stretch>
        </p:blipFill>
        <p:spPr bwMode="auto">
          <a:xfrm>
            <a:off x="4386832" y="2730229"/>
            <a:ext cx="2159357" cy="2086207"/>
          </a:xfrm>
          <a:prstGeom prst="rect">
            <a:avLst/>
          </a:prstGeom>
          <a:noFill/>
          <a:ln w="9525">
            <a:noFill/>
            <a:miter lim="800000"/>
            <a:headEnd/>
            <a:tailEnd/>
          </a:ln>
        </p:spPr>
      </p:pic>
      <p:sp>
        <p:nvSpPr>
          <p:cNvPr id="11" name="Marcador de número de diapositiva 11">
            <a:extLst>
              <a:ext uri="{FF2B5EF4-FFF2-40B4-BE49-F238E27FC236}">
                <a16:creationId xmlns:a16="http://schemas.microsoft.com/office/drawing/2014/main" id="{9FAD970B-9ECE-4143-8C14-35CF13C2D039}"/>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44</a:t>
            </a:fld>
            <a:endParaRPr lang="es-ES" dirty="0"/>
          </a:p>
        </p:txBody>
      </p:sp>
    </p:spTree>
    <p:extLst>
      <p:ext uri="{BB962C8B-B14F-4D97-AF65-F5344CB8AC3E}">
        <p14:creationId xmlns:p14="http://schemas.microsoft.com/office/powerpoint/2010/main" val="442893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18" name="Rectangle 24"/>
          <p:cNvSpPr>
            <a:spLocks noChangeArrowheads="1"/>
          </p:cNvSpPr>
          <p:nvPr/>
        </p:nvSpPr>
        <p:spPr bwMode="auto">
          <a:xfrm>
            <a:off x="1143001" y="1951695"/>
            <a:ext cx="6857999" cy="288541"/>
          </a:xfrm>
          <a:prstGeom prst="rect">
            <a:avLst/>
          </a:prstGeom>
          <a:gradFill rotWithShape="1">
            <a:gsLst>
              <a:gs pos="0">
                <a:schemeClr val="accent1">
                  <a:lumMod val="20000"/>
                  <a:lumOff val="80000"/>
                </a:schemeClr>
              </a:gs>
              <a:gs pos="100000">
                <a:schemeClr val="bg1"/>
              </a:gs>
            </a:gsLst>
            <a:lin ang="5400000" scaled="1"/>
          </a:gradFill>
          <a:ln w="9525">
            <a:noFill/>
            <a:miter lim="800000"/>
            <a:headEnd/>
            <a:tailEnd/>
          </a:ln>
        </p:spPr>
        <p:txBody>
          <a:bodyPr wrap="square" anchor="ctr">
            <a:spAutoFit/>
          </a:bodyPr>
          <a:lstStyle/>
          <a:p>
            <a:endParaRPr lang="it-IT" altLang="en-US" sz="1275" dirty="0">
              <a:latin typeface="Times New Roman" pitchFamily="18" charset="0"/>
            </a:endParaRPr>
          </a:p>
        </p:txBody>
      </p:sp>
      <p:sp>
        <p:nvSpPr>
          <p:cNvPr id="21" name="Google Shape;362;p74"/>
          <p:cNvSpPr txBox="1">
            <a:spLocks noGrp="1"/>
          </p:cNvSpPr>
          <p:nvPr>
            <p:ph type="title"/>
          </p:nvPr>
        </p:nvSpPr>
        <p:spPr>
          <a:xfrm>
            <a:off x="1115616" y="-20538"/>
            <a:ext cx="6385050" cy="572625"/>
          </a:xfrm>
          <a:prstGeom prst="rect">
            <a:avLst/>
          </a:prstGeom>
        </p:spPr>
        <p:txBody>
          <a:bodyPr spcFirstLastPara="1" wrap="square" lIns="68569" tIns="68569" rIns="68569" bIns="68569" anchor="t" anchorCtr="0">
            <a:noAutofit/>
          </a:bodyPr>
          <a:lstStyle/>
          <a:p>
            <a:r>
              <a:rPr lang="ms" sz="3600" b="1" dirty="0">
                <a:solidFill>
                  <a:srgbClr val="FF0000"/>
                </a:solidFill>
                <a:latin typeface="Times New Roman" panose="02020603050405020304" pitchFamily="18" charset="0"/>
                <a:cs typeface="Times New Roman" panose="02020603050405020304" pitchFamily="18" charset="0"/>
              </a:rPr>
              <a:t>ArDM preparation  </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22" name="Rectangle 5"/>
          <p:cNvSpPr>
            <a:spLocks noChangeArrowheads="1"/>
          </p:cNvSpPr>
          <p:nvPr/>
        </p:nvSpPr>
        <p:spPr bwMode="auto">
          <a:xfrm>
            <a:off x="1223372" y="579688"/>
            <a:ext cx="6426970" cy="34289"/>
          </a:xfrm>
          <a:prstGeom prst="rect">
            <a:avLst/>
          </a:prstGeom>
          <a:gradFill rotWithShape="1">
            <a:gsLst>
              <a:gs pos="0">
                <a:srgbClr val="3333FF"/>
              </a:gs>
              <a:gs pos="100000">
                <a:srgbClr val="FF0000"/>
              </a:gs>
            </a:gsLst>
            <a:lin ang="2700000" scaled="1"/>
          </a:gradFill>
          <a:ln w="12700">
            <a:solidFill>
              <a:schemeClr val="tx1"/>
            </a:solidFill>
            <a:miter lim="800000"/>
            <a:headEnd/>
            <a:tailEnd/>
          </a:ln>
        </p:spPr>
        <p:txBody>
          <a:bodyPr wrap="none" anchor="ctr"/>
          <a:lstStyle/>
          <a:p>
            <a:endParaRPr lang="en-US" altLang="en-US" sz="1275">
              <a:latin typeface="Times New Roman" pitchFamily="18" charset="0"/>
            </a:endParaRPr>
          </a:p>
        </p:txBody>
      </p:sp>
      <p:pic>
        <p:nvPicPr>
          <p:cNvPr id="13314" name="Picture 2" descr="Immagine che contiene interni&#10;&#10;Descrizione generata automaticamen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77097" y="1598057"/>
            <a:ext cx="3449140" cy="194014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5.googleusercontent.com/Sdq955qWeFcnrFSkPFKx1sAarjfWeJ0dyBELTqjwYXbAgFoakehOem2h2LdRpRr6CAgJI-zz_EtL0TZz9Pu0LGjGxJzIUodJWsfYGc2e0BK1sbfzCRKazePuQl58O3UWOtB8Dsyr2F1u2PTD5A1AM9obKA=s2048"/>
          <p:cNvPicPr>
            <a:picLocks noChangeAspect="1" noChangeArrowheads="1"/>
          </p:cNvPicPr>
          <p:nvPr/>
        </p:nvPicPr>
        <p:blipFill rotWithShape="1">
          <a:blip r:embed="rId4">
            <a:extLst>
              <a:ext uri="{28A0092B-C50C-407E-A947-70E740481C1C}">
                <a14:useLocalDpi xmlns:a14="http://schemas.microsoft.com/office/drawing/2010/main" val="0"/>
              </a:ext>
            </a:extLst>
          </a:blip>
          <a:srcRect l="46629" b="56624"/>
          <a:stretch/>
        </p:blipFill>
        <p:spPr bwMode="auto">
          <a:xfrm>
            <a:off x="3156556" y="843557"/>
            <a:ext cx="2560600" cy="172457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s://lh6.googleusercontent.com/Eg35zC-BhLHW1ZnqlKL7Zuiau-266haJZDAKTeTwlPJRcWyMuKDXVxz5O1PvYjPCOQ0hOQZD3NLcO0HvdbVHJhtmBQgerL_oa21zIIsFCWkFbcWRY4Vin3pJZILurW14D37hevVlWsQd-WbXK0ye1g=s2048"/>
          <p:cNvPicPr>
            <a:picLocks noChangeAspect="1" noChangeArrowheads="1"/>
          </p:cNvPicPr>
          <p:nvPr/>
        </p:nvPicPr>
        <p:blipFill rotWithShape="1">
          <a:blip r:embed="rId5">
            <a:extLst>
              <a:ext uri="{28A0092B-C50C-407E-A947-70E740481C1C}">
                <a14:useLocalDpi xmlns:a14="http://schemas.microsoft.com/office/drawing/2010/main" val="0"/>
              </a:ext>
            </a:extLst>
          </a:blip>
          <a:srcRect l="10773" r="10306"/>
          <a:stretch/>
        </p:blipFill>
        <p:spPr bwMode="auto">
          <a:xfrm>
            <a:off x="3094139" y="2779294"/>
            <a:ext cx="2685435" cy="1513403"/>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lh5.googleusercontent.com/VkHXy1X61BL3drKPDyo8TVnC7e-G-qbh43A1AkHME2oYFW9Eb06dWfg7tU1tDe9cwt2WPlTZxwGFfPcRdUesjH3xzSfGK9_FAwGMXt7HGbpwh0-9mbHL3jHXrJmJi_vaQTeLGwIQyK9rBWagvhoR7g=s2048"/>
          <p:cNvPicPr>
            <a:picLocks noChangeAspect="1" noChangeArrowheads="1"/>
          </p:cNvPicPr>
          <p:nvPr/>
        </p:nvPicPr>
        <p:blipFill rotWithShape="1">
          <a:blip r:embed="rId6">
            <a:extLst>
              <a:ext uri="{28A0092B-C50C-407E-A947-70E740481C1C}">
                <a14:useLocalDpi xmlns:a14="http://schemas.microsoft.com/office/drawing/2010/main" val="0"/>
              </a:ext>
            </a:extLst>
          </a:blip>
          <a:srcRect b="4251"/>
          <a:stretch/>
        </p:blipFill>
        <p:spPr bwMode="auto">
          <a:xfrm>
            <a:off x="5918113" y="852133"/>
            <a:ext cx="2014538" cy="344056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223372" y="4363529"/>
            <a:ext cx="3900748" cy="646331"/>
          </a:xfrm>
          <a:prstGeom prst="rect">
            <a:avLst/>
          </a:prstGeom>
          <a:noFill/>
        </p:spPr>
        <p:txBody>
          <a:bodyPr wrap="none" rtlCol="0">
            <a:spAutoFit/>
          </a:bodyPr>
          <a:lstStyle/>
          <a:p>
            <a:pPr marL="214313" indent="-214313">
              <a:buFont typeface="Arial" panose="020B0604020202020204" pitchFamily="34" charset="0"/>
              <a:buChar char="•"/>
            </a:pPr>
            <a:r>
              <a:rPr lang="en-US" sz="1200" dirty="0">
                <a:latin typeface="+mj-lt"/>
                <a:cs typeface="Times New Roman" panose="02020603050405020304" pitchFamily="18" charset="0"/>
              </a:rPr>
              <a:t>13 new cryogenic PMTs (R5912) for the veto</a:t>
            </a:r>
          </a:p>
          <a:p>
            <a:pPr marL="214313" indent="-214313">
              <a:buFont typeface="Arial" panose="020B0604020202020204" pitchFamily="34" charset="0"/>
              <a:buChar char="•"/>
            </a:pPr>
            <a:r>
              <a:rPr lang="en-US" sz="1200" dirty="0">
                <a:latin typeface="+mj-lt"/>
                <a:cs typeface="Times New Roman" panose="02020603050405020304" pitchFamily="18" charset="0"/>
              </a:rPr>
              <a:t>New reflector cage with TPB on the reflector panels</a:t>
            </a:r>
          </a:p>
          <a:p>
            <a:pPr marL="214313" indent="-214313">
              <a:buFont typeface="Arial" panose="020B0604020202020204" pitchFamily="34" charset="0"/>
              <a:buChar char="•"/>
            </a:pPr>
            <a:r>
              <a:rPr lang="en-US" sz="1200" dirty="0">
                <a:latin typeface="+mj-lt"/>
                <a:cs typeface="Times New Roman" panose="02020603050405020304" pitchFamily="18" charset="0"/>
              </a:rPr>
              <a:t>New 6 t inner </a:t>
            </a:r>
            <a:r>
              <a:rPr lang="en-US" sz="1200" dirty="0" err="1">
                <a:latin typeface="+mj-lt"/>
                <a:cs typeface="Times New Roman" panose="02020603050405020304" pitchFamily="18" charset="0"/>
              </a:rPr>
              <a:t>Pb</a:t>
            </a:r>
            <a:r>
              <a:rPr lang="en-US" sz="1200" dirty="0">
                <a:latin typeface="+mj-lt"/>
                <a:cs typeface="Times New Roman" panose="02020603050405020304" pitchFamily="18" charset="0"/>
              </a:rPr>
              <a:t> shield</a:t>
            </a:r>
          </a:p>
        </p:txBody>
      </p:sp>
      <p:sp>
        <p:nvSpPr>
          <p:cNvPr id="11" name="Marcador de número de diapositiva 11">
            <a:extLst>
              <a:ext uri="{FF2B5EF4-FFF2-40B4-BE49-F238E27FC236}">
                <a16:creationId xmlns:a16="http://schemas.microsoft.com/office/drawing/2014/main" id="{71E0ED55-D0C3-43C1-BE2F-2D48B1905B11}"/>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45</a:t>
            </a:fld>
            <a:endParaRPr lang="es-ES" dirty="0"/>
          </a:p>
        </p:txBody>
      </p:sp>
    </p:spTree>
    <p:extLst>
      <p:ext uri="{BB962C8B-B14F-4D97-AF65-F5344CB8AC3E}">
        <p14:creationId xmlns:p14="http://schemas.microsoft.com/office/powerpoint/2010/main" val="1149609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E24072-9195-4840-AB95-05A757D9B2BA}"/>
              </a:ext>
            </a:extLst>
          </p:cNvPr>
          <p:cNvSpPr txBox="1"/>
          <p:nvPr/>
        </p:nvSpPr>
        <p:spPr>
          <a:xfrm>
            <a:off x="1776761" y="1650381"/>
            <a:ext cx="5416868" cy="1200329"/>
          </a:xfrm>
          <a:prstGeom prst="rect">
            <a:avLst/>
          </a:prstGeom>
          <a:noFill/>
        </p:spPr>
        <p:txBody>
          <a:bodyPr wrap="none" rtlCol="0">
            <a:spAutoFit/>
          </a:bodyPr>
          <a:lstStyle/>
          <a:p>
            <a:pPr algn="l"/>
            <a:r>
              <a:rPr lang="en-US" sz="7200" dirty="0">
                <a:solidFill>
                  <a:srgbClr val="0070C0"/>
                </a:solidFill>
                <a:latin typeface="Arial Black" panose="020B0A04020102020204" pitchFamily="34" charset="0"/>
                <a:cs typeface="Times New Roman" panose="02020603050405020304" pitchFamily="18" charset="0"/>
              </a:rPr>
              <a:t>The future</a:t>
            </a:r>
          </a:p>
        </p:txBody>
      </p:sp>
    </p:spTree>
    <p:extLst>
      <p:ext uri="{BB962C8B-B14F-4D97-AF65-F5344CB8AC3E}">
        <p14:creationId xmlns:p14="http://schemas.microsoft.com/office/powerpoint/2010/main" val="441891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4C6AAF2-BE4C-4D77-87BB-9485E9D73FFA}"/>
              </a:ext>
            </a:extLst>
          </p:cNvPr>
          <p:cNvPicPr>
            <a:picLocks noChangeAspect="1"/>
          </p:cNvPicPr>
          <p:nvPr/>
        </p:nvPicPr>
        <p:blipFill>
          <a:blip r:embed="rId2"/>
          <a:stretch>
            <a:fillRect/>
          </a:stretch>
        </p:blipFill>
        <p:spPr>
          <a:xfrm>
            <a:off x="66444" y="482981"/>
            <a:ext cx="7241322" cy="3932429"/>
          </a:xfrm>
          <a:prstGeom prst="rect">
            <a:avLst/>
          </a:prstGeom>
        </p:spPr>
      </p:pic>
      <p:sp>
        <p:nvSpPr>
          <p:cNvPr id="7" name="3 CuadroTexto">
            <a:extLst>
              <a:ext uri="{FF2B5EF4-FFF2-40B4-BE49-F238E27FC236}">
                <a16:creationId xmlns:a16="http://schemas.microsoft.com/office/drawing/2014/main" id="{BD175E38-2756-4E3C-8BC2-9E95CABB62B0}"/>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LAr</a:t>
            </a:r>
            <a:r>
              <a:rPr lang="en-US" sz="2700" b="1" dirty="0">
                <a:solidFill>
                  <a:srgbClr val="FF0000"/>
                </a:solidFill>
                <a:latin typeface="+mj-lt"/>
                <a:cs typeface="Arial" panose="020B0604020202020204" pitchFamily="34" charset="0"/>
                <a:sym typeface="Symbol"/>
              </a:rPr>
              <a:t>- plans</a:t>
            </a:r>
            <a:endParaRPr lang="en-US" sz="2700" b="1" dirty="0">
              <a:solidFill>
                <a:srgbClr val="FF0000"/>
              </a:solidFill>
              <a:latin typeface="+mj-lt"/>
              <a:cs typeface="Arial" panose="020B0604020202020204" pitchFamily="34" charset="0"/>
            </a:endParaRPr>
          </a:p>
        </p:txBody>
      </p:sp>
      <p:sp>
        <p:nvSpPr>
          <p:cNvPr id="8" name="Rectangle 5">
            <a:extLst>
              <a:ext uri="{FF2B5EF4-FFF2-40B4-BE49-F238E27FC236}">
                <a16:creationId xmlns:a16="http://schemas.microsoft.com/office/drawing/2014/main" id="{AA08F826-D8A8-43E2-B8F0-9F9188B37AAC}"/>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0" name="CuadroTexto 9">
            <a:extLst>
              <a:ext uri="{FF2B5EF4-FFF2-40B4-BE49-F238E27FC236}">
                <a16:creationId xmlns:a16="http://schemas.microsoft.com/office/drawing/2014/main" id="{69111A23-6314-42D8-B02A-B2DDD0AE1CAB}"/>
              </a:ext>
            </a:extLst>
          </p:cNvPr>
          <p:cNvSpPr txBox="1"/>
          <p:nvPr/>
        </p:nvSpPr>
        <p:spPr>
          <a:xfrm>
            <a:off x="771168" y="4352742"/>
            <a:ext cx="730776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 McDonald: “</a:t>
            </a:r>
            <a:r>
              <a:rPr lang="en-US" i="1" dirty="0">
                <a:latin typeface="Times New Roman" panose="02020603050405020304" pitchFamily="18" charset="0"/>
                <a:cs typeface="Times New Roman" panose="02020603050405020304" pitchFamily="18" charset="0"/>
              </a:rPr>
              <a:t>Dark matter detection with liquid </a:t>
            </a:r>
            <a:r>
              <a:rPr lang="en-US" i="1" dirty="0" err="1">
                <a:latin typeface="Times New Roman" panose="02020603050405020304" pitchFamily="18" charset="0"/>
                <a:cs typeface="Times New Roman" panose="02020603050405020304" pitchFamily="18" charset="0"/>
              </a:rPr>
              <a:t>argon</a:t>
            </a:r>
            <a:r>
              <a:rPr lang="en-US" dirty="0" err="1">
                <a:latin typeface="Times New Roman" panose="02020603050405020304" pitchFamily="18" charset="0"/>
                <a:cs typeface="Times New Roman" panose="02020603050405020304" pitchFamily="18" charset="0"/>
              </a:rPr>
              <a:t>“Nucl</a:t>
            </a:r>
            <a:r>
              <a:rPr lang="en-US" dirty="0">
                <a:latin typeface="Times New Roman" panose="02020603050405020304" pitchFamily="18" charset="0"/>
                <a:cs typeface="Times New Roman" panose="02020603050405020304" pitchFamily="18" charset="0"/>
              </a:rPr>
              <a:t>. Phys. B 1003 (2024) 116436</a:t>
            </a:r>
          </a:p>
        </p:txBody>
      </p:sp>
      <p:sp>
        <p:nvSpPr>
          <p:cNvPr id="11" name="CuadroTexto 10">
            <a:extLst>
              <a:ext uri="{FF2B5EF4-FFF2-40B4-BE49-F238E27FC236}">
                <a16:creationId xmlns:a16="http://schemas.microsoft.com/office/drawing/2014/main" id="{B0AC8113-9CE3-4A65-B176-E008EADABD45}"/>
              </a:ext>
            </a:extLst>
          </p:cNvPr>
          <p:cNvSpPr txBox="1"/>
          <p:nvPr/>
        </p:nvSpPr>
        <p:spPr>
          <a:xfrm>
            <a:off x="6973692" y="1471960"/>
            <a:ext cx="2103864" cy="1600438"/>
          </a:xfrm>
          <a:prstGeom prst="rect">
            <a:avLst/>
          </a:prstGeom>
          <a:noFill/>
        </p:spPr>
        <p:txBody>
          <a:bodyPr wrap="square" rtlCol="0">
            <a:spAutoFit/>
          </a:bodyPr>
          <a:lstStyle/>
          <a:p>
            <a:pPr algn="l"/>
            <a:r>
              <a:rPr lang="en-US" b="1" dirty="0">
                <a:solidFill>
                  <a:srgbClr val="0070C0"/>
                </a:solidFill>
                <a:latin typeface="+mj-lt"/>
                <a:cs typeface="Times New Roman" panose="02020603050405020304" pitchFamily="18" charset="0"/>
              </a:rPr>
              <a:t>ARGO:</a:t>
            </a:r>
          </a:p>
          <a:p>
            <a:pPr algn="l"/>
            <a:endParaRPr lang="en-US" b="1" dirty="0">
              <a:solidFill>
                <a:srgbClr val="0070C0"/>
              </a:solidFill>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rPr>
              <a:t>400 tons </a:t>
            </a:r>
            <a:r>
              <a:rPr lang="en-US" dirty="0" err="1">
                <a:latin typeface="+mj-lt"/>
              </a:rPr>
              <a:t>UAr</a:t>
            </a:r>
            <a:r>
              <a:rPr lang="en-US" dirty="0">
                <a:latin typeface="+mj-lt"/>
              </a:rPr>
              <a:t> (300 fiducial),</a:t>
            </a:r>
          </a:p>
          <a:p>
            <a:pPr marL="285750" indent="-285750">
              <a:buFont typeface="Arial" panose="020B0604020202020204" pitchFamily="34" charset="0"/>
              <a:buChar char="•"/>
            </a:pPr>
            <a:r>
              <a:rPr lang="en-US" dirty="0">
                <a:latin typeface="+mj-lt"/>
              </a:rPr>
              <a:t>250 m</a:t>
            </a:r>
            <a:r>
              <a:rPr lang="en-US" baseline="30000" dirty="0">
                <a:latin typeface="+mj-lt"/>
              </a:rPr>
              <a:t>2</a:t>
            </a:r>
            <a:r>
              <a:rPr lang="en-US" dirty="0">
                <a:latin typeface="+mj-lt"/>
              </a:rPr>
              <a:t> </a:t>
            </a:r>
            <a:r>
              <a:rPr lang="en-US" dirty="0" err="1">
                <a:latin typeface="+mj-lt"/>
              </a:rPr>
              <a:t>pdm</a:t>
            </a:r>
            <a:r>
              <a:rPr lang="en-US" dirty="0">
                <a:latin typeface="+mj-lt"/>
              </a:rPr>
              <a:t> covering full acrylic vessel surface</a:t>
            </a:r>
          </a:p>
        </p:txBody>
      </p:sp>
      <p:sp>
        <p:nvSpPr>
          <p:cNvPr id="13" name="Marcador de número de diapositiva 11">
            <a:extLst>
              <a:ext uri="{FF2B5EF4-FFF2-40B4-BE49-F238E27FC236}">
                <a16:creationId xmlns:a16="http://schemas.microsoft.com/office/drawing/2014/main" id="{7FAA19F6-5A5E-4FC2-9716-F4C5F7069822}"/>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47</a:t>
            </a:fld>
            <a:endParaRPr lang="es-ES" dirty="0"/>
          </a:p>
        </p:txBody>
      </p:sp>
    </p:spTree>
    <p:extLst>
      <p:ext uri="{BB962C8B-B14F-4D97-AF65-F5344CB8AC3E}">
        <p14:creationId xmlns:p14="http://schemas.microsoft.com/office/powerpoint/2010/main" val="1919162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D9405C-8821-4F79-9A39-DE83D1D91574}"/>
              </a:ext>
            </a:extLst>
          </p:cNvPr>
          <p:cNvPicPr>
            <a:picLocks noChangeAspect="1"/>
          </p:cNvPicPr>
          <p:nvPr/>
        </p:nvPicPr>
        <p:blipFill>
          <a:blip r:embed="rId2"/>
          <a:stretch>
            <a:fillRect/>
          </a:stretch>
        </p:blipFill>
        <p:spPr>
          <a:xfrm>
            <a:off x="1457091" y="773647"/>
            <a:ext cx="6075837" cy="3854588"/>
          </a:xfrm>
          <a:prstGeom prst="rect">
            <a:avLst/>
          </a:prstGeom>
        </p:spPr>
      </p:pic>
      <p:sp>
        <p:nvSpPr>
          <p:cNvPr id="4" name="Rectangle 5">
            <a:extLst>
              <a:ext uri="{FF2B5EF4-FFF2-40B4-BE49-F238E27FC236}">
                <a16:creationId xmlns:a16="http://schemas.microsoft.com/office/drawing/2014/main" id="{C31A124A-5EC8-4A75-B6DE-7C50240EA323}"/>
              </a:ext>
            </a:extLst>
          </p:cNvPr>
          <p:cNvSpPr>
            <a:spLocks noChangeArrowheads="1"/>
          </p:cNvSpPr>
          <p:nvPr/>
        </p:nvSpPr>
        <p:spPr bwMode="auto">
          <a:xfrm>
            <a:off x="1349573" y="515265"/>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Times New Roman" pitchFamily="18" charset="0"/>
              <a:cs typeface="Arial" charset="0"/>
            </a:endParaRPr>
          </a:p>
        </p:txBody>
      </p:sp>
      <p:sp>
        <p:nvSpPr>
          <p:cNvPr id="5" name="3 CuadroTexto">
            <a:extLst>
              <a:ext uri="{FF2B5EF4-FFF2-40B4-BE49-F238E27FC236}">
                <a16:creationId xmlns:a16="http://schemas.microsoft.com/office/drawing/2014/main" id="{404B261B-A5B6-45E5-83ED-22EE3190672E}"/>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LAr</a:t>
            </a:r>
            <a:r>
              <a:rPr lang="en-US" sz="2700" b="1" dirty="0">
                <a:solidFill>
                  <a:srgbClr val="FF0000"/>
                </a:solidFill>
                <a:latin typeface="+mj-lt"/>
                <a:cs typeface="Arial" panose="020B0604020202020204" pitchFamily="34" charset="0"/>
                <a:sym typeface="Symbol"/>
              </a:rPr>
              <a:t>- plans</a:t>
            </a:r>
            <a:endParaRPr lang="en-US" sz="2700" b="1" dirty="0">
              <a:solidFill>
                <a:srgbClr val="FF0000"/>
              </a:solidFill>
              <a:latin typeface="+mj-lt"/>
              <a:cs typeface="Arial" panose="020B0604020202020204" pitchFamily="34" charset="0"/>
            </a:endParaRPr>
          </a:p>
        </p:txBody>
      </p:sp>
      <p:sp>
        <p:nvSpPr>
          <p:cNvPr id="6" name="Marcador de número de diapositiva 11">
            <a:extLst>
              <a:ext uri="{FF2B5EF4-FFF2-40B4-BE49-F238E27FC236}">
                <a16:creationId xmlns:a16="http://schemas.microsoft.com/office/drawing/2014/main" id="{076C7ED7-FAA1-489D-8059-D51A4809A1A2}"/>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48</a:t>
            </a:fld>
            <a:endParaRPr lang="es-ES" dirty="0"/>
          </a:p>
        </p:txBody>
      </p:sp>
    </p:spTree>
    <p:extLst>
      <p:ext uri="{BB962C8B-B14F-4D97-AF65-F5344CB8AC3E}">
        <p14:creationId xmlns:p14="http://schemas.microsoft.com/office/powerpoint/2010/main" val="508516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CuadroTexto">
            <a:extLst>
              <a:ext uri="{FF2B5EF4-FFF2-40B4-BE49-F238E27FC236}">
                <a16:creationId xmlns:a16="http://schemas.microsoft.com/office/drawing/2014/main" id="{BD175E38-2756-4E3C-8BC2-9E95CABB62B0}"/>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LXe</a:t>
            </a:r>
            <a:r>
              <a:rPr lang="en-US" sz="2700" b="1" dirty="0">
                <a:solidFill>
                  <a:srgbClr val="FF0000"/>
                </a:solidFill>
                <a:latin typeface="+mj-lt"/>
                <a:cs typeface="Arial" panose="020B0604020202020204" pitchFamily="34" charset="0"/>
                <a:sym typeface="Symbol"/>
              </a:rPr>
              <a:t>- plans: EU+USA</a:t>
            </a:r>
            <a:endParaRPr lang="en-US" sz="2700" b="1" dirty="0">
              <a:solidFill>
                <a:srgbClr val="FF0000"/>
              </a:solidFill>
              <a:latin typeface="+mj-lt"/>
              <a:cs typeface="Arial" panose="020B0604020202020204" pitchFamily="34" charset="0"/>
            </a:endParaRPr>
          </a:p>
        </p:txBody>
      </p:sp>
      <p:sp>
        <p:nvSpPr>
          <p:cNvPr id="8" name="Rectangle 5">
            <a:extLst>
              <a:ext uri="{FF2B5EF4-FFF2-40B4-BE49-F238E27FC236}">
                <a16:creationId xmlns:a16="http://schemas.microsoft.com/office/drawing/2014/main" id="{AA08F826-D8A8-43E2-B8F0-9F9188B37AAC}"/>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3" name="Rectángulo 2">
            <a:extLst>
              <a:ext uri="{FF2B5EF4-FFF2-40B4-BE49-F238E27FC236}">
                <a16:creationId xmlns:a16="http://schemas.microsoft.com/office/drawing/2014/main" id="{8746C773-DE4F-44F1-934A-78E667D68DC1}"/>
              </a:ext>
            </a:extLst>
          </p:cNvPr>
          <p:cNvSpPr/>
          <p:nvPr/>
        </p:nvSpPr>
        <p:spPr>
          <a:xfrm>
            <a:off x="67241" y="683035"/>
            <a:ext cx="3536546" cy="276999"/>
          </a:xfrm>
          <a:prstGeom prst="rect">
            <a:avLst/>
          </a:prstGeom>
        </p:spPr>
        <p:txBody>
          <a:bodyPr wrap="none">
            <a:spAutoFit/>
          </a:bodyPr>
          <a:lstStyle/>
          <a:p>
            <a:r>
              <a:rPr lang="en-US" sz="1200" b="1" dirty="0">
                <a:solidFill>
                  <a:srgbClr val="0070C0"/>
                </a:solidFill>
                <a:latin typeface="Arial" panose="020B0604020202020204" pitchFamily="34" charset="0"/>
                <a:cs typeface="Arial" panose="020B0604020202020204" pitchFamily="34" charset="0"/>
              </a:rPr>
              <a:t>XLZD</a:t>
            </a:r>
            <a:r>
              <a:rPr lang="en-US" sz="1200" b="1"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 XENON + LUX-ZEPLIN (LZ) + DARWIN</a:t>
            </a:r>
          </a:p>
        </p:txBody>
      </p:sp>
      <p:sp>
        <p:nvSpPr>
          <p:cNvPr id="9" name="CuadroTexto 8">
            <a:extLst>
              <a:ext uri="{FF2B5EF4-FFF2-40B4-BE49-F238E27FC236}">
                <a16:creationId xmlns:a16="http://schemas.microsoft.com/office/drawing/2014/main" id="{FE6ED4C0-7354-4B59-AA3C-00F0BEF4D230}"/>
              </a:ext>
            </a:extLst>
          </p:cNvPr>
          <p:cNvSpPr txBox="1"/>
          <p:nvPr/>
        </p:nvSpPr>
        <p:spPr>
          <a:xfrm>
            <a:off x="67241" y="960034"/>
            <a:ext cx="6280887" cy="307777"/>
          </a:xfrm>
          <a:prstGeom prst="rect">
            <a:avLst/>
          </a:prstGeom>
          <a:noFill/>
        </p:spPr>
        <p:txBody>
          <a:bodyPr wrap="none" rtlCol="0">
            <a:spAutoFit/>
          </a:bodyPr>
          <a:lstStyle/>
          <a:p>
            <a:r>
              <a:rPr lang="en-US" dirty="0"/>
              <a:t>From a consortium to a collaboration. Goal: to build the ultimate </a:t>
            </a:r>
            <a:r>
              <a:rPr lang="en-US" dirty="0" err="1"/>
              <a:t>LXe</a:t>
            </a:r>
            <a:r>
              <a:rPr lang="en-US" dirty="0"/>
              <a:t> detector</a:t>
            </a:r>
            <a:endParaRPr lang="en-US" dirty="0">
              <a:latin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a16="http://schemas.microsoft.com/office/drawing/2014/main" id="{FC4371FD-CBE5-4096-BFB2-96612DBC54F3}"/>
              </a:ext>
            </a:extLst>
          </p:cNvPr>
          <p:cNvPicPr>
            <a:picLocks noChangeAspect="1"/>
          </p:cNvPicPr>
          <p:nvPr/>
        </p:nvPicPr>
        <p:blipFill>
          <a:blip r:embed="rId2"/>
          <a:stretch>
            <a:fillRect/>
          </a:stretch>
        </p:blipFill>
        <p:spPr>
          <a:xfrm>
            <a:off x="67241" y="1544810"/>
            <a:ext cx="2305608" cy="2776821"/>
          </a:xfrm>
          <a:prstGeom prst="rect">
            <a:avLst/>
          </a:prstGeom>
        </p:spPr>
      </p:pic>
      <p:sp>
        <p:nvSpPr>
          <p:cNvPr id="13" name="Rectángulo 12">
            <a:extLst>
              <a:ext uri="{FF2B5EF4-FFF2-40B4-BE49-F238E27FC236}">
                <a16:creationId xmlns:a16="http://schemas.microsoft.com/office/drawing/2014/main" id="{7E39B018-87A4-4D85-8CD4-A40409457BC3}"/>
              </a:ext>
            </a:extLst>
          </p:cNvPr>
          <p:cNvSpPr/>
          <p:nvPr/>
        </p:nvSpPr>
        <p:spPr>
          <a:xfrm>
            <a:off x="86849" y="4429353"/>
            <a:ext cx="4572000" cy="338554"/>
          </a:xfrm>
          <a:prstGeom prst="rect">
            <a:avLst/>
          </a:prstGeom>
        </p:spPr>
        <p:txBody>
          <a:bodyPr>
            <a:spAutoFit/>
          </a:bodyPr>
          <a:lstStyle/>
          <a:p>
            <a:r>
              <a:rPr lang="en-US" sz="1600" dirty="0">
                <a:solidFill>
                  <a:schemeClr val="tx1"/>
                </a:solidFill>
                <a:latin typeface="+mj-lt"/>
              </a:rPr>
              <a:t>~60-t scale </a:t>
            </a:r>
            <a:r>
              <a:rPr lang="en-US" sz="1600" dirty="0" err="1">
                <a:solidFill>
                  <a:schemeClr val="tx1"/>
                </a:solidFill>
                <a:latin typeface="+mj-lt"/>
              </a:rPr>
              <a:t>LXe</a:t>
            </a:r>
            <a:r>
              <a:rPr lang="en-US" sz="1600" dirty="0">
                <a:solidFill>
                  <a:schemeClr val="tx1"/>
                </a:solidFill>
                <a:latin typeface="+mj-lt"/>
              </a:rPr>
              <a:t> detector</a:t>
            </a:r>
            <a:endParaRPr lang="en-US" dirty="0">
              <a:solidFill>
                <a:schemeClr val="tx1"/>
              </a:solidFill>
              <a:latin typeface="+mj-lt"/>
            </a:endParaRPr>
          </a:p>
        </p:txBody>
      </p:sp>
      <p:pic>
        <p:nvPicPr>
          <p:cNvPr id="14" name="Imagen 13">
            <a:extLst>
              <a:ext uri="{FF2B5EF4-FFF2-40B4-BE49-F238E27FC236}">
                <a16:creationId xmlns:a16="http://schemas.microsoft.com/office/drawing/2014/main" id="{5785D7EB-3C49-4968-96D7-5606D6D6A243}"/>
              </a:ext>
            </a:extLst>
          </p:cNvPr>
          <p:cNvPicPr>
            <a:picLocks noChangeAspect="1"/>
          </p:cNvPicPr>
          <p:nvPr/>
        </p:nvPicPr>
        <p:blipFill>
          <a:blip r:embed="rId3"/>
          <a:stretch>
            <a:fillRect/>
          </a:stretch>
        </p:blipFill>
        <p:spPr>
          <a:xfrm>
            <a:off x="3320616" y="1360590"/>
            <a:ext cx="4910129" cy="3444355"/>
          </a:xfrm>
          <a:prstGeom prst="rect">
            <a:avLst/>
          </a:prstGeom>
        </p:spPr>
      </p:pic>
      <p:sp>
        <p:nvSpPr>
          <p:cNvPr id="15" name="Rectángulo 14">
            <a:extLst>
              <a:ext uri="{FF2B5EF4-FFF2-40B4-BE49-F238E27FC236}">
                <a16:creationId xmlns:a16="http://schemas.microsoft.com/office/drawing/2014/main" id="{ADCA993D-3569-498C-99B4-F63E8C71D1EB}"/>
              </a:ext>
            </a:extLst>
          </p:cNvPr>
          <p:cNvSpPr/>
          <p:nvPr/>
        </p:nvSpPr>
        <p:spPr>
          <a:xfrm>
            <a:off x="3883815" y="4121576"/>
            <a:ext cx="1891865" cy="307777"/>
          </a:xfrm>
          <a:prstGeom prst="rect">
            <a:avLst/>
          </a:prstGeom>
        </p:spPr>
        <p:txBody>
          <a:bodyPr wrap="none">
            <a:spAutoFit/>
          </a:bodyPr>
          <a:lstStyle/>
          <a:p>
            <a:r>
              <a:rPr lang="en-US" b="1" dirty="0">
                <a:solidFill>
                  <a:srgbClr val="3333CD"/>
                </a:solidFill>
                <a:latin typeface="Verdana-Bold"/>
              </a:rPr>
              <a:t>Plot by C. O'Hare</a:t>
            </a:r>
            <a:endParaRPr lang="en-US" dirty="0"/>
          </a:p>
        </p:txBody>
      </p:sp>
      <p:sp>
        <p:nvSpPr>
          <p:cNvPr id="16" name="Marcador de número de diapositiva 11">
            <a:extLst>
              <a:ext uri="{FF2B5EF4-FFF2-40B4-BE49-F238E27FC236}">
                <a16:creationId xmlns:a16="http://schemas.microsoft.com/office/drawing/2014/main" id="{B8F6E836-C591-42AC-9416-1E27E045AA2F}"/>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49</a:t>
            </a:fld>
            <a:endParaRPr lang="es-ES" dirty="0"/>
          </a:p>
        </p:txBody>
      </p:sp>
    </p:spTree>
    <p:extLst>
      <p:ext uri="{BB962C8B-B14F-4D97-AF65-F5344CB8AC3E}">
        <p14:creationId xmlns:p14="http://schemas.microsoft.com/office/powerpoint/2010/main" val="2346100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4">
            <a:extLst>
              <a:ext uri="{FF2B5EF4-FFF2-40B4-BE49-F238E27FC236}">
                <a16:creationId xmlns:a16="http://schemas.microsoft.com/office/drawing/2014/main" id="{48C063DA-2376-497B-8577-0581D9BDC2B5}"/>
              </a:ext>
            </a:extLst>
          </p:cNvPr>
          <p:cNvSpPr>
            <a:spLocks noChangeArrowheads="1"/>
          </p:cNvSpPr>
          <p:nvPr/>
        </p:nvSpPr>
        <p:spPr bwMode="auto">
          <a:xfrm>
            <a:off x="12032" y="-36090"/>
            <a:ext cx="9144000" cy="5334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700">
              <a:latin typeface="Times New Roman" panose="02020603050405020304" pitchFamily="18" charset="0"/>
              <a:cs typeface="Arial" panose="020B0604020202020204" pitchFamily="34" charset="0"/>
            </a:endParaRPr>
          </a:p>
        </p:txBody>
      </p:sp>
      <p:sp>
        <p:nvSpPr>
          <p:cNvPr id="47" name="Text Box 4">
            <a:extLst>
              <a:ext uri="{FF2B5EF4-FFF2-40B4-BE49-F238E27FC236}">
                <a16:creationId xmlns:a16="http://schemas.microsoft.com/office/drawing/2014/main" id="{06E9BD60-C688-403D-87E1-4793D08AAF18}"/>
              </a:ext>
            </a:extLst>
          </p:cNvPr>
          <p:cNvSpPr txBox="1">
            <a:spLocks noChangeArrowheads="1"/>
          </p:cNvSpPr>
          <p:nvPr/>
        </p:nvSpPr>
        <p:spPr bwMode="auto">
          <a:xfrm>
            <a:off x="3076759" y="-43531"/>
            <a:ext cx="256993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dirty="0">
                <a:solidFill>
                  <a:srgbClr val="FF0000"/>
                </a:solidFill>
                <a:latin typeface="+mn-lt"/>
                <a:cs typeface="Arial" panose="020B0604020202020204" pitchFamily="34" charset="0"/>
              </a:rPr>
              <a:t>Detection</a:t>
            </a:r>
          </a:p>
        </p:txBody>
      </p:sp>
      <p:sp>
        <p:nvSpPr>
          <p:cNvPr id="48" name="Text Box 5">
            <a:extLst>
              <a:ext uri="{FF2B5EF4-FFF2-40B4-BE49-F238E27FC236}">
                <a16:creationId xmlns:a16="http://schemas.microsoft.com/office/drawing/2014/main" id="{0DD9F7ED-6E73-4158-A03A-55497AFF2B8C}"/>
              </a:ext>
            </a:extLst>
          </p:cNvPr>
          <p:cNvSpPr txBox="1">
            <a:spLocks noChangeArrowheads="1"/>
          </p:cNvSpPr>
          <p:nvPr/>
        </p:nvSpPr>
        <p:spPr bwMode="auto">
          <a:xfrm>
            <a:off x="838200" y="2209800"/>
            <a:ext cx="76482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mn-lt"/>
                <a:cs typeface="Arial" panose="020B0604020202020204" pitchFamily="34" charset="0"/>
              </a:rPr>
              <a:t>Above ground 		        Collider 		         Underground</a:t>
            </a:r>
          </a:p>
        </p:txBody>
      </p:sp>
      <p:sp>
        <p:nvSpPr>
          <p:cNvPr id="49" name="Oval 12" descr="Velina blu">
            <a:extLst>
              <a:ext uri="{FF2B5EF4-FFF2-40B4-BE49-F238E27FC236}">
                <a16:creationId xmlns:a16="http://schemas.microsoft.com/office/drawing/2014/main" id="{CBF44873-43B0-46C9-93CE-DC502AB0AD59}"/>
              </a:ext>
            </a:extLst>
          </p:cNvPr>
          <p:cNvSpPr>
            <a:spLocks noChangeArrowheads="1"/>
          </p:cNvSpPr>
          <p:nvPr/>
        </p:nvSpPr>
        <p:spPr bwMode="auto">
          <a:xfrm>
            <a:off x="7189120" y="1175173"/>
            <a:ext cx="609600" cy="533400"/>
          </a:xfrm>
          <a:prstGeom prst="ellipse">
            <a:avLst/>
          </a:prstGeom>
          <a:blipFill dpi="0" rotWithShape="1">
            <a:blip r:embed="rId3"/>
            <a:srcRect/>
            <a:tile tx="0" ty="0" sx="100000" sy="100000" flip="none" algn="tl"/>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 name="Line 13">
            <a:extLst>
              <a:ext uri="{FF2B5EF4-FFF2-40B4-BE49-F238E27FC236}">
                <a16:creationId xmlns:a16="http://schemas.microsoft.com/office/drawing/2014/main" id="{7FFCF62E-F704-4EDA-B05B-3DED750A6C67}"/>
              </a:ext>
            </a:extLst>
          </p:cNvPr>
          <p:cNvSpPr>
            <a:spLocks noChangeShapeType="1"/>
          </p:cNvSpPr>
          <p:nvPr/>
        </p:nvSpPr>
        <p:spPr bwMode="auto">
          <a:xfrm>
            <a:off x="6906545" y="1051348"/>
            <a:ext cx="311150" cy="260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14">
            <a:extLst>
              <a:ext uri="{FF2B5EF4-FFF2-40B4-BE49-F238E27FC236}">
                <a16:creationId xmlns:a16="http://schemas.microsoft.com/office/drawing/2014/main" id="{41D2430D-79FA-4DC0-B156-24A7D690F1B9}"/>
              </a:ext>
            </a:extLst>
          </p:cNvPr>
          <p:cNvSpPr>
            <a:spLocks noChangeShapeType="1"/>
          </p:cNvSpPr>
          <p:nvPr/>
        </p:nvSpPr>
        <p:spPr bwMode="auto">
          <a:xfrm>
            <a:off x="7703470" y="1632373"/>
            <a:ext cx="314325" cy="238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15">
            <a:extLst>
              <a:ext uri="{FF2B5EF4-FFF2-40B4-BE49-F238E27FC236}">
                <a16:creationId xmlns:a16="http://schemas.microsoft.com/office/drawing/2014/main" id="{53287857-0387-46D0-8C36-5252E9246EB3}"/>
              </a:ext>
            </a:extLst>
          </p:cNvPr>
          <p:cNvSpPr>
            <a:spLocks noChangeShapeType="1"/>
          </p:cNvSpPr>
          <p:nvPr/>
        </p:nvSpPr>
        <p:spPr bwMode="auto">
          <a:xfrm flipV="1">
            <a:off x="6893845" y="1572048"/>
            <a:ext cx="339725" cy="266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Line 16">
            <a:extLst>
              <a:ext uri="{FF2B5EF4-FFF2-40B4-BE49-F238E27FC236}">
                <a16:creationId xmlns:a16="http://schemas.microsoft.com/office/drawing/2014/main" id="{A19B240B-2372-4CA4-BDC9-EEC75B5D4B6C}"/>
              </a:ext>
            </a:extLst>
          </p:cNvPr>
          <p:cNvSpPr>
            <a:spLocks noChangeShapeType="1"/>
          </p:cNvSpPr>
          <p:nvPr/>
        </p:nvSpPr>
        <p:spPr bwMode="auto">
          <a:xfrm flipV="1">
            <a:off x="7741570" y="1038648"/>
            <a:ext cx="307975" cy="247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Oval 17" descr="Velina blu">
            <a:extLst>
              <a:ext uri="{FF2B5EF4-FFF2-40B4-BE49-F238E27FC236}">
                <a16:creationId xmlns:a16="http://schemas.microsoft.com/office/drawing/2014/main" id="{6CD30AFE-6779-419D-986A-7FB981147824}"/>
              </a:ext>
            </a:extLst>
          </p:cNvPr>
          <p:cNvSpPr>
            <a:spLocks noChangeArrowheads="1"/>
          </p:cNvSpPr>
          <p:nvPr/>
        </p:nvSpPr>
        <p:spPr bwMode="auto">
          <a:xfrm>
            <a:off x="1292911" y="1159298"/>
            <a:ext cx="609600" cy="533400"/>
          </a:xfrm>
          <a:prstGeom prst="ellipse">
            <a:avLst/>
          </a:prstGeom>
          <a:blipFill dpi="0" rotWithShape="1">
            <a:blip r:embed="rId3"/>
            <a:srcRect/>
            <a:tile tx="0" ty="0" sx="100000" sy="100000" flip="none" algn="tl"/>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5" name="Line 18">
            <a:extLst>
              <a:ext uri="{FF2B5EF4-FFF2-40B4-BE49-F238E27FC236}">
                <a16:creationId xmlns:a16="http://schemas.microsoft.com/office/drawing/2014/main" id="{E2F0C7A1-9C55-406D-97B0-6D195E343A49}"/>
              </a:ext>
            </a:extLst>
          </p:cNvPr>
          <p:cNvSpPr>
            <a:spLocks noChangeShapeType="1"/>
          </p:cNvSpPr>
          <p:nvPr/>
        </p:nvSpPr>
        <p:spPr bwMode="auto">
          <a:xfrm>
            <a:off x="1010336" y="1035473"/>
            <a:ext cx="311150" cy="260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19">
            <a:extLst>
              <a:ext uri="{FF2B5EF4-FFF2-40B4-BE49-F238E27FC236}">
                <a16:creationId xmlns:a16="http://schemas.microsoft.com/office/drawing/2014/main" id="{D842366A-19AC-489C-876D-7D6FAEE7D863}"/>
              </a:ext>
            </a:extLst>
          </p:cNvPr>
          <p:cNvSpPr>
            <a:spLocks noChangeShapeType="1"/>
          </p:cNvSpPr>
          <p:nvPr/>
        </p:nvSpPr>
        <p:spPr bwMode="auto">
          <a:xfrm>
            <a:off x="1826311" y="1616498"/>
            <a:ext cx="314325" cy="238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0">
            <a:extLst>
              <a:ext uri="{FF2B5EF4-FFF2-40B4-BE49-F238E27FC236}">
                <a16:creationId xmlns:a16="http://schemas.microsoft.com/office/drawing/2014/main" id="{A1C43B6D-05C0-407E-AA96-3F065D793463}"/>
              </a:ext>
            </a:extLst>
          </p:cNvPr>
          <p:cNvSpPr>
            <a:spLocks noChangeShapeType="1"/>
          </p:cNvSpPr>
          <p:nvPr/>
        </p:nvSpPr>
        <p:spPr bwMode="auto">
          <a:xfrm flipV="1">
            <a:off x="997636" y="1556173"/>
            <a:ext cx="339725" cy="266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21">
            <a:extLst>
              <a:ext uri="{FF2B5EF4-FFF2-40B4-BE49-F238E27FC236}">
                <a16:creationId xmlns:a16="http://schemas.microsoft.com/office/drawing/2014/main" id="{BC46F73C-F9FA-4CDF-BA56-C7290B858F91}"/>
              </a:ext>
            </a:extLst>
          </p:cNvPr>
          <p:cNvSpPr>
            <a:spLocks noChangeShapeType="1"/>
          </p:cNvSpPr>
          <p:nvPr/>
        </p:nvSpPr>
        <p:spPr bwMode="auto">
          <a:xfrm flipV="1">
            <a:off x="1864411" y="1022773"/>
            <a:ext cx="307975" cy="247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Oval 22" descr="Velina blu">
            <a:extLst>
              <a:ext uri="{FF2B5EF4-FFF2-40B4-BE49-F238E27FC236}">
                <a16:creationId xmlns:a16="http://schemas.microsoft.com/office/drawing/2014/main" id="{2026AAA8-5451-4B09-B51B-16960D536829}"/>
              </a:ext>
            </a:extLst>
          </p:cNvPr>
          <p:cNvSpPr>
            <a:spLocks noChangeArrowheads="1"/>
          </p:cNvSpPr>
          <p:nvPr/>
        </p:nvSpPr>
        <p:spPr bwMode="auto">
          <a:xfrm>
            <a:off x="4218907" y="1159298"/>
            <a:ext cx="609600" cy="533400"/>
          </a:xfrm>
          <a:prstGeom prst="ellipse">
            <a:avLst/>
          </a:prstGeom>
          <a:blipFill dpi="0" rotWithShape="1">
            <a:blip r:embed="rId3"/>
            <a:srcRect/>
            <a:tile tx="0" ty="0" sx="100000" sy="100000" flip="none" algn="tl"/>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0" name="Line 23">
            <a:extLst>
              <a:ext uri="{FF2B5EF4-FFF2-40B4-BE49-F238E27FC236}">
                <a16:creationId xmlns:a16="http://schemas.microsoft.com/office/drawing/2014/main" id="{5C52B2DB-AD66-4442-AF2C-A77410C5EEF7}"/>
              </a:ext>
            </a:extLst>
          </p:cNvPr>
          <p:cNvSpPr>
            <a:spLocks noChangeShapeType="1"/>
          </p:cNvSpPr>
          <p:nvPr/>
        </p:nvSpPr>
        <p:spPr bwMode="auto">
          <a:xfrm>
            <a:off x="3936332" y="1035473"/>
            <a:ext cx="311150" cy="260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Line 24">
            <a:extLst>
              <a:ext uri="{FF2B5EF4-FFF2-40B4-BE49-F238E27FC236}">
                <a16:creationId xmlns:a16="http://schemas.microsoft.com/office/drawing/2014/main" id="{09335FEE-6CB0-4D3A-8199-6DE187906106}"/>
              </a:ext>
            </a:extLst>
          </p:cNvPr>
          <p:cNvSpPr>
            <a:spLocks noChangeShapeType="1"/>
          </p:cNvSpPr>
          <p:nvPr/>
        </p:nvSpPr>
        <p:spPr bwMode="auto">
          <a:xfrm>
            <a:off x="4752307" y="1616498"/>
            <a:ext cx="314325" cy="238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25">
            <a:extLst>
              <a:ext uri="{FF2B5EF4-FFF2-40B4-BE49-F238E27FC236}">
                <a16:creationId xmlns:a16="http://schemas.microsoft.com/office/drawing/2014/main" id="{E0B4B171-236E-4B9B-9DD1-91663C02F55F}"/>
              </a:ext>
            </a:extLst>
          </p:cNvPr>
          <p:cNvSpPr>
            <a:spLocks noChangeShapeType="1"/>
          </p:cNvSpPr>
          <p:nvPr/>
        </p:nvSpPr>
        <p:spPr bwMode="auto">
          <a:xfrm flipV="1">
            <a:off x="3923632" y="1556173"/>
            <a:ext cx="339725" cy="266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 name="Line 26">
            <a:extLst>
              <a:ext uri="{FF2B5EF4-FFF2-40B4-BE49-F238E27FC236}">
                <a16:creationId xmlns:a16="http://schemas.microsoft.com/office/drawing/2014/main" id="{4960D134-F3FE-4DF5-9C2A-88B6C41D3204}"/>
              </a:ext>
            </a:extLst>
          </p:cNvPr>
          <p:cNvSpPr>
            <a:spLocks noChangeShapeType="1"/>
          </p:cNvSpPr>
          <p:nvPr/>
        </p:nvSpPr>
        <p:spPr bwMode="auto">
          <a:xfrm flipV="1">
            <a:off x="4790407" y="1022773"/>
            <a:ext cx="307975" cy="247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Text Box 27">
            <a:extLst>
              <a:ext uri="{FF2B5EF4-FFF2-40B4-BE49-F238E27FC236}">
                <a16:creationId xmlns:a16="http://schemas.microsoft.com/office/drawing/2014/main" id="{5611D733-5E68-4B9B-9CDD-83D21E0A6107}"/>
              </a:ext>
            </a:extLst>
          </p:cNvPr>
          <p:cNvSpPr txBox="1">
            <a:spLocks noChangeArrowheads="1"/>
          </p:cNvSpPr>
          <p:nvPr/>
        </p:nvSpPr>
        <p:spPr bwMode="auto">
          <a:xfrm>
            <a:off x="6579520" y="170857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i="1">
                <a:latin typeface="Times New Roman" panose="02020603050405020304" pitchFamily="18" charset="0"/>
                <a:cs typeface="Arial" panose="020B0604020202020204" pitchFamily="34" charset="0"/>
              </a:rPr>
              <a:t>q</a:t>
            </a:r>
          </a:p>
        </p:txBody>
      </p:sp>
      <p:sp>
        <p:nvSpPr>
          <p:cNvPr id="65" name="Text Box 28">
            <a:extLst>
              <a:ext uri="{FF2B5EF4-FFF2-40B4-BE49-F238E27FC236}">
                <a16:creationId xmlns:a16="http://schemas.microsoft.com/office/drawing/2014/main" id="{FE664510-04B1-478A-ACE2-4DA6312D31A2}"/>
              </a:ext>
            </a:extLst>
          </p:cNvPr>
          <p:cNvSpPr txBox="1">
            <a:spLocks noChangeArrowheads="1"/>
          </p:cNvSpPr>
          <p:nvPr/>
        </p:nvSpPr>
        <p:spPr bwMode="auto">
          <a:xfrm>
            <a:off x="3650582" y="79417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i="1">
                <a:latin typeface="Times New Roman" panose="02020603050405020304" pitchFamily="18" charset="0"/>
                <a:cs typeface="Arial" panose="020B0604020202020204" pitchFamily="34" charset="0"/>
              </a:rPr>
              <a:t>q</a:t>
            </a:r>
          </a:p>
        </p:txBody>
      </p:sp>
      <p:sp>
        <p:nvSpPr>
          <p:cNvPr id="66" name="Text Box 29">
            <a:extLst>
              <a:ext uri="{FF2B5EF4-FFF2-40B4-BE49-F238E27FC236}">
                <a16:creationId xmlns:a16="http://schemas.microsoft.com/office/drawing/2014/main" id="{6F7FB5FA-E99A-4CF3-94CB-38925698A672}"/>
              </a:ext>
            </a:extLst>
          </p:cNvPr>
          <p:cNvSpPr txBox="1">
            <a:spLocks noChangeArrowheads="1"/>
          </p:cNvSpPr>
          <p:nvPr/>
        </p:nvSpPr>
        <p:spPr bwMode="auto">
          <a:xfrm>
            <a:off x="2689911" y="166888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i="1">
              <a:latin typeface="Times New Roman" panose="02020603050405020304" pitchFamily="18" charset="0"/>
              <a:cs typeface="Arial" panose="020B0604020202020204" pitchFamily="34" charset="0"/>
            </a:endParaRPr>
          </a:p>
        </p:txBody>
      </p:sp>
      <p:graphicFrame>
        <p:nvGraphicFramePr>
          <p:cNvPr id="67" name="Object 30">
            <a:extLst>
              <a:ext uri="{FF2B5EF4-FFF2-40B4-BE49-F238E27FC236}">
                <a16:creationId xmlns:a16="http://schemas.microsoft.com/office/drawing/2014/main" id="{CEF6BB9A-8615-4A92-93D9-88CAF69D9432}"/>
              </a:ext>
            </a:extLst>
          </p:cNvPr>
          <p:cNvGraphicFramePr>
            <a:graphicFrameLocks noChangeAspect="1"/>
          </p:cNvGraphicFramePr>
          <p:nvPr>
            <p:extLst>
              <p:ext uri="{D42A27DB-BD31-4B8C-83A1-F6EECF244321}">
                <p14:modId xmlns:p14="http://schemas.microsoft.com/office/powerpoint/2010/main" val="3533473226"/>
              </p:ext>
            </p:extLst>
          </p:nvPr>
        </p:nvGraphicFramePr>
        <p:xfrm>
          <a:off x="2188261" y="1708573"/>
          <a:ext cx="433387" cy="388937"/>
        </p:xfrm>
        <a:graphic>
          <a:graphicData uri="http://schemas.openxmlformats.org/presentationml/2006/ole">
            <mc:AlternateContent xmlns:mc="http://schemas.openxmlformats.org/markup-compatibility/2006">
              <mc:Choice xmlns:v="urn:schemas-microsoft-com:vml" Requires="v">
                <p:oleObj spid="_x0000_s23771" name="Equation" r:id="rId4" imgW="253890" imgH="228501" progId="Equation.3">
                  <p:embed/>
                </p:oleObj>
              </mc:Choice>
              <mc:Fallback>
                <p:oleObj name="Equation" r:id="rId4" imgW="253890" imgH="228501" progId="Equation.3">
                  <p:embed/>
                  <p:pic>
                    <p:nvPicPr>
                      <p:cNvPr id="9239" name="Object 30">
                        <a:extLst>
                          <a:ext uri="{FF2B5EF4-FFF2-40B4-BE49-F238E27FC236}">
                            <a16:creationId xmlns:a16="http://schemas.microsoft.com/office/drawing/2014/main" id="{7248B216-C6AE-4A2F-90D3-4B86157EE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261" y="1708573"/>
                        <a:ext cx="433387" cy="38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 name="Object 31">
            <a:extLst>
              <a:ext uri="{FF2B5EF4-FFF2-40B4-BE49-F238E27FC236}">
                <a16:creationId xmlns:a16="http://schemas.microsoft.com/office/drawing/2014/main" id="{D6780AB9-A164-4FDD-9744-A2BBB58AC855}"/>
              </a:ext>
            </a:extLst>
          </p:cNvPr>
          <p:cNvGraphicFramePr>
            <a:graphicFrameLocks noChangeAspect="1"/>
          </p:cNvGraphicFramePr>
          <p:nvPr>
            <p:extLst>
              <p:ext uri="{D42A27DB-BD31-4B8C-83A1-F6EECF244321}">
                <p14:modId xmlns:p14="http://schemas.microsoft.com/office/powerpoint/2010/main" val="1315490584"/>
              </p:ext>
            </p:extLst>
          </p:nvPr>
        </p:nvGraphicFramePr>
        <p:xfrm>
          <a:off x="3650582" y="1708573"/>
          <a:ext cx="238125" cy="323850"/>
        </p:xfrm>
        <a:graphic>
          <a:graphicData uri="http://schemas.openxmlformats.org/presentationml/2006/ole">
            <mc:AlternateContent xmlns:mc="http://schemas.openxmlformats.org/markup-compatibility/2006">
              <mc:Choice xmlns:v="urn:schemas-microsoft-com:vml" Requires="v">
                <p:oleObj spid="_x0000_s23772" name="Equation" r:id="rId6" imgW="139639" imgH="190417" progId="Equation.3">
                  <p:embed/>
                </p:oleObj>
              </mc:Choice>
              <mc:Fallback>
                <p:oleObj name="Equation" r:id="rId6" imgW="139639" imgH="190417" progId="Equation.3">
                  <p:embed/>
                  <p:pic>
                    <p:nvPicPr>
                      <p:cNvPr id="9240" name="Object 31">
                        <a:extLst>
                          <a:ext uri="{FF2B5EF4-FFF2-40B4-BE49-F238E27FC236}">
                            <a16:creationId xmlns:a16="http://schemas.microsoft.com/office/drawing/2014/main" id="{8AE6CE2E-A6D0-4015-8CE5-BBA43FECE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0582" y="1708573"/>
                        <a:ext cx="23812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 name="Text Box 32">
            <a:extLst>
              <a:ext uri="{FF2B5EF4-FFF2-40B4-BE49-F238E27FC236}">
                <a16:creationId xmlns:a16="http://schemas.microsoft.com/office/drawing/2014/main" id="{D22927A8-9AC0-43C5-BAB6-4AF27EED3883}"/>
              </a:ext>
            </a:extLst>
          </p:cNvPr>
          <p:cNvSpPr txBox="1">
            <a:spLocks noChangeArrowheads="1"/>
          </p:cNvSpPr>
          <p:nvPr/>
        </p:nvSpPr>
        <p:spPr bwMode="auto">
          <a:xfrm>
            <a:off x="8008270" y="170857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i="1">
                <a:latin typeface="Times New Roman" panose="02020603050405020304" pitchFamily="18" charset="0"/>
                <a:cs typeface="Arial" panose="020B0604020202020204" pitchFamily="34" charset="0"/>
              </a:rPr>
              <a:t>q</a:t>
            </a:r>
          </a:p>
        </p:txBody>
      </p:sp>
      <p:sp>
        <p:nvSpPr>
          <p:cNvPr id="70" name="Text Box 33">
            <a:extLst>
              <a:ext uri="{FF2B5EF4-FFF2-40B4-BE49-F238E27FC236}">
                <a16:creationId xmlns:a16="http://schemas.microsoft.com/office/drawing/2014/main" id="{486DEB80-BD73-4DA4-81C8-43EF8D6C3542}"/>
              </a:ext>
            </a:extLst>
          </p:cNvPr>
          <p:cNvSpPr txBox="1">
            <a:spLocks noChangeArrowheads="1"/>
          </p:cNvSpPr>
          <p:nvPr/>
        </p:nvSpPr>
        <p:spPr bwMode="auto">
          <a:xfrm>
            <a:off x="6565232" y="716385"/>
            <a:ext cx="350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sp>
        <p:nvSpPr>
          <p:cNvPr id="71" name="Text Box 34">
            <a:extLst>
              <a:ext uri="{FF2B5EF4-FFF2-40B4-BE49-F238E27FC236}">
                <a16:creationId xmlns:a16="http://schemas.microsoft.com/office/drawing/2014/main" id="{1B0A62DF-85BF-438B-AD47-BEE0834016A7}"/>
              </a:ext>
            </a:extLst>
          </p:cNvPr>
          <p:cNvSpPr txBox="1">
            <a:spLocks noChangeArrowheads="1"/>
          </p:cNvSpPr>
          <p:nvPr/>
        </p:nvSpPr>
        <p:spPr bwMode="auto">
          <a:xfrm>
            <a:off x="8043195" y="717973"/>
            <a:ext cx="35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sp>
        <p:nvSpPr>
          <p:cNvPr id="72" name="Text Box 35">
            <a:extLst>
              <a:ext uri="{FF2B5EF4-FFF2-40B4-BE49-F238E27FC236}">
                <a16:creationId xmlns:a16="http://schemas.microsoft.com/office/drawing/2014/main" id="{E72C15F4-65E1-4303-9946-CE941E72A85D}"/>
              </a:ext>
            </a:extLst>
          </p:cNvPr>
          <p:cNvSpPr txBox="1">
            <a:spLocks noChangeArrowheads="1"/>
          </p:cNvSpPr>
          <p:nvPr/>
        </p:nvSpPr>
        <p:spPr bwMode="auto">
          <a:xfrm>
            <a:off x="664261" y="717973"/>
            <a:ext cx="35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graphicFrame>
        <p:nvGraphicFramePr>
          <p:cNvPr id="73" name="Object 36">
            <a:extLst>
              <a:ext uri="{FF2B5EF4-FFF2-40B4-BE49-F238E27FC236}">
                <a16:creationId xmlns:a16="http://schemas.microsoft.com/office/drawing/2014/main" id="{97EE8969-FC98-4B9B-92BD-386DC524CDF6}"/>
              </a:ext>
            </a:extLst>
          </p:cNvPr>
          <p:cNvGraphicFramePr>
            <a:graphicFrameLocks noChangeAspect="1"/>
          </p:cNvGraphicFramePr>
          <p:nvPr>
            <p:extLst>
              <p:ext uri="{D42A27DB-BD31-4B8C-83A1-F6EECF244321}">
                <p14:modId xmlns:p14="http://schemas.microsoft.com/office/powerpoint/2010/main" val="422259170"/>
              </p:ext>
            </p:extLst>
          </p:nvPr>
        </p:nvGraphicFramePr>
        <p:xfrm>
          <a:off x="664261" y="1657773"/>
          <a:ext cx="304800" cy="330200"/>
        </p:xfrm>
        <a:graphic>
          <a:graphicData uri="http://schemas.openxmlformats.org/presentationml/2006/ole">
            <mc:AlternateContent xmlns:mc="http://schemas.openxmlformats.org/markup-compatibility/2006">
              <mc:Choice xmlns:v="urn:schemas-microsoft-com:vml" Requires="v">
                <p:oleObj spid="_x0000_s23773" name="Equation" r:id="rId8" imgW="152268" imgH="164957" progId="Equation.3">
                  <p:embed/>
                </p:oleObj>
              </mc:Choice>
              <mc:Fallback>
                <p:oleObj name="Equation" r:id="rId8" imgW="152268" imgH="164957" progId="Equation.3">
                  <p:embed/>
                  <p:pic>
                    <p:nvPicPr>
                      <p:cNvPr id="9245" name="Object 36">
                        <a:extLst>
                          <a:ext uri="{FF2B5EF4-FFF2-40B4-BE49-F238E27FC236}">
                            <a16:creationId xmlns:a16="http://schemas.microsoft.com/office/drawing/2014/main" id="{B2D75A03-303F-4EA7-9605-0A4B1C3912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261" y="1657773"/>
                        <a:ext cx="304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 name="Text Box 37">
            <a:extLst>
              <a:ext uri="{FF2B5EF4-FFF2-40B4-BE49-F238E27FC236}">
                <a16:creationId xmlns:a16="http://schemas.microsoft.com/office/drawing/2014/main" id="{55E3DFE5-34A0-408B-AE24-5682260446B1}"/>
              </a:ext>
            </a:extLst>
          </p:cNvPr>
          <p:cNvSpPr txBox="1">
            <a:spLocks noChangeArrowheads="1"/>
          </p:cNvSpPr>
          <p:nvPr/>
        </p:nvSpPr>
        <p:spPr bwMode="auto">
          <a:xfrm>
            <a:off x="5117432" y="649710"/>
            <a:ext cx="350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graphicFrame>
        <p:nvGraphicFramePr>
          <p:cNvPr id="75" name="Object 38">
            <a:extLst>
              <a:ext uri="{FF2B5EF4-FFF2-40B4-BE49-F238E27FC236}">
                <a16:creationId xmlns:a16="http://schemas.microsoft.com/office/drawing/2014/main" id="{8E64FA96-7016-4B1B-82E0-1941B52F8EB0}"/>
              </a:ext>
            </a:extLst>
          </p:cNvPr>
          <p:cNvGraphicFramePr>
            <a:graphicFrameLocks noChangeAspect="1"/>
          </p:cNvGraphicFramePr>
          <p:nvPr>
            <p:extLst>
              <p:ext uri="{D42A27DB-BD31-4B8C-83A1-F6EECF244321}">
                <p14:modId xmlns:p14="http://schemas.microsoft.com/office/powerpoint/2010/main" val="1912438461"/>
              </p:ext>
            </p:extLst>
          </p:nvPr>
        </p:nvGraphicFramePr>
        <p:xfrm>
          <a:off x="5117432" y="1733973"/>
          <a:ext cx="304800" cy="330200"/>
        </p:xfrm>
        <a:graphic>
          <a:graphicData uri="http://schemas.openxmlformats.org/presentationml/2006/ole">
            <mc:AlternateContent xmlns:mc="http://schemas.openxmlformats.org/markup-compatibility/2006">
              <mc:Choice xmlns:v="urn:schemas-microsoft-com:vml" Requires="v">
                <p:oleObj spid="_x0000_s23774" name="Equation" r:id="rId10" imgW="152268" imgH="164957" progId="Equation.3">
                  <p:embed/>
                </p:oleObj>
              </mc:Choice>
              <mc:Fallback>
                <p:oleObj name="Equation" r:id="rId10" imgW="152268" imgH="164957" progId="Equation.3">
                  <p:embed/>
                  <p:pic>
                    <p:nvPicPr>
                      <p:cNvPr id="9247" name="Object 38">
                        <a:extLst>
                          <a:ext uri="{FF2B5EF4-FFF2-40B4-BE49-F238E27FC236}">
                            <a16:creationId xmlns:a16="http://schemas.microsoft.com/office/drawing/2014/main" id="{D5041ED9-E8BA-4F9B-BA73-AC08B7073F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7432" y="1733973"/>
                        <a:ext cx="304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6" name="Object 39">
            <a:extLst>
              <a:ext uri="{FF2B5EF4-FFF2-40B4-BE49-F238E27FC236}">
                <a16:creationId xmlns:a16="http://schemas.microsoft.com/office/drawing/2014/main" id="{57920E17-236A-49C1-AC29-184247D93DB8}"/>
              </a:ext>
            </a:extLst>
          </p:cNvPr>
          <p:cNvGraphicFramePr>
            <a:graphicFrameLocks noChangeAspect="1"/>
          </p:cNvGraphicFramePr>
          <p:nvPr>
            <p:extLst>
              <p:ext uri="{D42A27DB-BD31-4B8C-83A1-F6EECF244321}">
                <p14:modId xmlns:p14="http://schemas.microsoft.com/office/powerpoint/2010/main" val="3140437827"/>
              </p:ext>
            </p:extLst>
          </p:nvPr>
        </p:nvGraphicFramePr>
        <p:xfrm>
          <a:off x="2208898" y="740198"/>
          <a:ext cx="390525" cy="344487"/>
        </p:xfrm>
        <a:graphic>
          <a:graphicData uri="http://schemas.openxmlformats.org/presentationml/2006/ole">
            <mc:AlternateContent xmlns:mc="http://schemas.openxmlformats.org/markup-compatibility/2006">
              <mc:Choice xmlns:v="urn:schemas-microsoft-com:vml" Requires="v">
                <p:oleObj spid="_x0000_s23775" name="Equation" r:id="rId12" imgW="228501" imgH="203112" progId="Equation.3">
                  <p:embed/>
                </p:oleObj>
              </mc:Choice>
              <mc:Fallback>
                <p:oleObj name="Equation" r:id="rId12" imgW="228501" imgH="203112" progId="Equation.3">
                  <p:embed/>
                  <p:pic>
                    <p:nvPicPr>
                      <p:cNvPr id="9248" name="Object 39">
                        <a:extLst>
                          <a:ext uri="{FF2B5EF4-FFF2-40B4-BE49-F238E27FC236}">
                            <a16:creationId xmlns:a16="http://schemas.microsoft.com/office/drawing/2014/main" id="{27D4266A-3337-41C7-82D6-3F8A590FA2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8898" y="740198"/>
                        <a:ext cx="3905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 name="AutoShape 53" descr="Image result for ams satellite">
            <a:extLst>
              <a:ext uri="{FF2B5EF4-FFF2-40B4-BE49-F238E27FC236}">
                <a16:creationId xmlns:a16="http://schemas.microsoft.com/office/drawing/2014/main" id="{E601908F-5A6B-4D98-B846-200A885FFD59}"/>
              </a:ext>
            </a:extLst>
          </p:cNvPr>
          <p:cNvSpPr>
            <a:spLocks noChangeAspect="1" noChangeArrowheads="1"/>
          </p:cNvSpPr>
          <p:nvPr/>
        </p:nvSpPr>
        <p:spPr bwMode="auto">
          <a:xfrm>
            <a:off x="894668" y="2340142"/>
            <a:ext cx="231686" cy="23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 name="AutoShape 55" descr="Image result for ams satellite">
            <a:extLst>
              <a:ext uri="{FF2B5EF4-FFF2-40B4-BE49-F238E27FC236}">
                <a16:creationId xmlns:a16="http://schemas.microsoft.com/office/drawing/2014/main" id="{F40BF4D7-0BA2-4B0D-82CF-25C9B2F3D021}"/>
              </a:ext>
            </a:extLst>
          </p:cNvPr>
          <p:cNvSpPr>
            <a:spLocks noChangeAspect="1" noChangeArrowheads="1"/>
          </p:cNvSpPr>
          <p:nvPr/>
        </p:nvSpPr>
        <p:spPr bwMode="auto">
          <a:xfrm>
            <a:off x="894668" y="2340142"/>
            <a:ext cx="231686" cy="23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9" name="AutoShape 57" descr="Image result for ams satellite">
            <a:extLst>
              <a:ext uri="{FF2B5EF4-FFF2-40B4-BE49-F238E27FC236}">
                <a16:creationId xmlns:a16="http://schemas.microsoft.com/office/drawing/2014/main" id="{452EFE39-6594-426D-A486-EE50B2EC8B37}"/>
              </a:ext>
            </a:extLst>
          </p:cNvPr>
          <p:cNvSpPr>
            <a:spLocks noChangeAspect="1" noChangeArrowheads="1"/>
          </p:cNvSpPr>
          <p:nvPr/>
        </p:nvSpPr>
        <p:spPr bwMode="auto">
          <a:xfrm>
            <a:off x="894668" y="2340142"/>
            <a:ext cx="231686" cy="23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0" name="Picture 59" descr="ams1">
            <a:extLst>
              <a:ext uri="{FF2B5EF4-FFF2-40B4-BE49-F238E27FC236}">
                <a16:creationId xmlns:a16="http://schemas.microsoft.com/office/drawing/2014/main" id="{3D831742-8864-4396-B99F-03649B30D3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647" r="12108"/>
          <a:stretch>
            <a:fillRect/>
          </a:stretch>
        </p:blipFill>
        <p:spPr bwMode="auto">
          <a:xfrm>
            <a:off x="731170" y="2538253"/>
            <a:ext cx="1746112" cy="119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61" descr="0808022_04-A4-at-144-dpi">
            <a:extLst>
              <a:ext uri="{FF2B5EF4-FFF2-40B4-BE49-F238E27FC236}">
                <a16:creationId xmlns:a16="http://schemas.microsoft.com/office/drawing/2014/main" id="{FA39D188-725F-4AC8-85FF-92CF003B32E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19322" y="2526167"/>
            <a:ext cx="1829791" cy="121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5">
            <a:extLst>
              <a:ext uri="{FF2B5EF4-FFF2-40B4-BE49-F238E27FC236}">
                <a16:creationId xmlns:a16="http://schemas.microsoft.com/office/drawing/2014/main" id="{6B44FE4B-FDBE-4E93-BB64-A6748A5A3002}"/>
              </a:ext>
            </a:extLst>
          </p:cNvPr>
          <p:cNvSpPr>
            <a:spLocks noChangeArrowheads="1"/>
          </p:cNvSpPr>
          <p:nvPr/>
        </p:nvSpPr>
        <p:spPr bwMode="auto">
          <a:xfrm>
            <a:off x="240632" y="613198"/>
            <a:ext cx="8593138" cy="36512"/>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700">
              <a:latin typeface="Times New Roman" panose="02020603050405020304" pitchFamily="18" charset="0"/>
              <a:cs typeface="Arial" panose="020B0604020202020204" pitchFamily="34" charset="0"/>
            </a:endParaRPr>
          </a:p>
        </p:txBody>
      </p:sp>
      <p:pic>
        <p:nvPicPr>
          <p:cNvPr id="87" name="Imagen 86">
            <a:extLst>
              <a:ext uri="{FF2B5EF4-FFF2-40B4-BE49-F238E27FC236}">
                <a16:creationId xmlns:a16="http://schemas.microsoft.com/office/drawing/2014/main" id="{C87D8C36-2EEE-4A50-A8B3-0CCE3A343757}"/>
              </a:ext>
            </a:extLst>
          </p:cNvPr>
          <p:cNvPicPr>
            <a:picLocks noChangeAspect="1"/>
          </p:cNvPicPr>
          <p:nvPr/>
        </p:nvPicPr>
        <p:blipFill>
          <a:blip r:embed="rId16"/>
          <a:stretch>
            <a:fillRect/>
          </a:stretch>
        </p:blipFill>
        <p:spPr>
          <a:xfrm>
            <a:off x="6732429" y="2487919"/>
            <a:ext cx="1633015" cy="1364227"/>
          </a:xfrm>
          <a:prstGeom prst="rect">
            <a:avLst/>
          </a:prstGeom>
        </p:spPr>
      </p:pic>
      <p:sp>
        <p:nvSpPr>
          <p:cNvPr id="44" name="Rectángulo 43">
            <a:extLst>
              <a:ext uri="{FF2B5EF4-FFF2-40B4-BE49-F238E27FC236}">
                <a16:creationId xmlns:a16="http://schemas.microsoft.com/office/drawing/2014/main" id="{B5F41BC1-F8F2-4B55-9A60-B692C7CFFC48}"/>
              </a:ext>
            </a:extLst>
          </p:cNvPr>
          <p:cNvSpPr/>
          <p:nvPr/>
        </p:nvSpPr>
        <p:spPr>
          <a:xfrm>
            <a:off x="0" y="3816925"/>
            <a:ext cx="9018428" cy="1077218"/>
          </a:xfrm>
          <a:prstGeom prst="rect">
            <a:avLst/>
          </a:prstGeom>
        </p:spPr>
        <p:txBody>
          <a:bodyPr wrap="square">
            <a:spAutoFit/>
          </a:bodyPr>
          <a:lstStyle/>
          <a:p>
            <a:pPr algn="ctr"/>
            <a:r>
              <a:rPr lang="en-US" dirty="0">
                <a:latin typeface="CharterBT-Roman"/>
              </a:rPr>
              <a:t>If WIMPs are produced by thermal freezeout in the early universe, there is typically an effective DM-DM-SM-SM 4-point interaction. </a:t>
            </a:r>
          </a:p>
          <a:p>
            <a:pPr algn="ctr"/>
            <a:endParaRPr lang="en-US" sz="800" dirty="0">
              <a:latin typeface="CharterBT-Roman"/>
            </a:endParaRPr>
          </a:p>
          <a:p>
            <a:pPr algn="ctr"/>
            <a:r>
              <a:rPr lang="en-US" dirty="0">
                <a:latin typeface="CharterBT-Roman"/>
              </a:rPr>
              <a:t>Viewing this interaction with the arrow of time running in various directions:</a:t>
            </a:r>
            <a:endParaRPr lang="en-US" dirty="0">
              <a:latin typeface="CharterBT-Roman"/>
              <a:sym typeface="Symbol" panose="05050102010706020507" pitchFamily="18" charset="2"/>
            </a:endParaRPr>
          </a:p>
          <a:p>
            <a:pPr algn="ctr"/>
            <a:r>
              <a:rPr lang="en-US" dirty="0">
                <a:latin typeface="CharterBT-Roman"/>
                <a:sym typeface="Symbol" panose="05050102010706020507" pitchFamily="18" charset="2"/>
              </a:rPr>
              <a:t>DM</a:t>
            </a:r>
            <a:r>
              <a:rPr lang="en-US" dirty="0">
                <a:latin typeface="CharterBT-Roman"/>
              </a:rPr>
              <a:t> annihilation now  		DM in the collisions of SM particles             DM scattering off normal matter</a:t>
            </a:r>
            <a:endParaRPr lang="en-US" dirty="0"/>
          </a:p>
        </p:txBody>
      </p:sp>
      <p:sp>
        <p:nvSpPr>
          <p:cNvPr id="42" name="Marcador de número de diapositiva 11">
            <a:extLst>
              <a:ext uri="{FF2B5EF4-FFF2-40B4-BE49-F238E27FC236}">
                <a16:creationId xmlns:a16="http://schemas.microsoft.com/office/drawing/2014/main" id="{E38384D9-D400-45F1-B0BF-A4D4C892BB1F}"/>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a:t>
            </a:fld>
            <a:endParaRPr lang="es-ES" dirty="0"/>
          </a:p>
        </p:txBody>
      </p:sp>
    </p:spTree>
    <p:extLst>
      <p:ext uri="{BB962C8B-B14F-4D97-AF65-F5344CB8AC3E}">
        <p14:creationId xmlns:p14="http://schemas.microsoft.com/office/powerpoint/2010/main" val="2455982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69EB7C-966C-4ACD-B05C-5797DF851678}"/>
              </a:ext>
            </a:extLst>
          </p:cNvPr>
          <p:cNvPicPr>
            <a:picLocks noChangeAspect="1"/>
          </p:cNvPicPr>
          <p:nvPr/>
        </p:nvPicPr>
        <p:blipFill>
          <a:blip r:embed="rId2"/>
          <a:stretch>
            <a:fillRect/>
          </a:stretch>
        </p:blipFill>
        <p:spPr>
          <a:xfrm>
            <a:off x="0" y="505474"/>
            <a:ext cx="9144000" cy="4132552"/>
          </a:xfrm>
          <a:prstGeom prst="rect">
            <a:avLst/>
          </a:prstGeom>
        </p:spPr>
      </p:pic>
      <p:sp>
        <p:nvSpPr>
          <p:cNvPr id="5" name="Marcador de número de diapositiva 11">
            <a:extLst>
              <a:ext uri="{FF2B5EF4-FFF2-40B4-BE49-F238E27FC236}">
                <a16:creationId xmlns:a16="http://schemas.microsoft.com/office/drawing/2014/main" id="{9506CC34-3BFA-4690-B56E-D4FF4F73767D}"/>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50</a:t>
            </a:fld>
            <a:endParaRPr lang="es-ES" dirty="0"/>
          </a:p>
        </p:txBody>
      </p:sp>
    </p:spTree>
    <p:extLst>
      <p:ext uri="{BB962C8B-B14F-4D97-AF65-F5344CB8AC3E}">
        <p14:creationId xmlns:p14="http://schemas.microsoft.com/office/powerpoint/2010/main" val="1936668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CuadroTexto">
            <a:extLst>
              <a:ext uri="{FF2B5EF4-FFF2-40B4-BE49-F238E27FC236}">
                <a16:creationId xmlns:a16="http://schemas.microsoft.com/office/drawing/2014/main" id="{BD175E38-2756-4E3C-8BC2-9E95CABB62B0}"/>
              </a:ext>
            </a:extLst>
          </p:cNvPr>
          <p:cNvSpPr txBox="1"/>
          <p:nvPr/>
        </p:nvSpPr>
        <p:spPr>
          <a:xfrm>
            <a:off x="2271519" y="7434"/>
            <a:ext cx="4307064" cy="507831"/>
          </a:xfrm>
          <a:prstGeom prst="rect">
            <a:avLst/>
          </a:prstGeom>
          <a:noFill/>
        </p:spPr>
        <p:txBody>
          <a:bodyPr wrap="square" rtlCol="0">
            <a:spAutoFit/>
          </a:bodyPr>
          <a:lstStyle/>
          <a:p>
            <a:pPr algn="ctr"/>
            <a:r>
              <a:rPr lang="en-US" sz="2700" b="1" dirty="0" err="1">
                <a:solidFill>
                  <a:srgbClr val="FF0000"/>
                </a:solidFill>
                <a:latin typeface="+mj-lt"/>
                <a:cs typeface="Arial" panose="020B0604020202020204" pitchFamily="34" charset="0"/>
                <a:sym typeface="Symbol"/>
              </a:rPr>
              <a:t>LXe</a:t>
            </a:r>
            <a:r>
              <a:rPr lang="en-US" sz="2700" b="1" dirty="0">
                <a:solidFill>
                  <a:srgbClr val="FF0000"/>
                </a:solidFill>
                <a:latin typeface="+mj-lt"/>
                <a:cs typeface="Arial" panose="020B0604020202020204" pitchFamily="34" charset="0"/>
                <a:sym typeface="Symbol"/>
              </a:rPr>
              <a:t>- plans: China</a:t>
            </a:r>
            <a:endParaRPr lang="en-US" sz="2700" b="1" dirty="0">
              <a:solidFill>
                <a:srgbClr val="FF0000"/>
              </a:solidFill>
              <a:latin typeface="+mj-lt"/>
              <a:cs typeface="Arial" panose="020B0604020202020204" pitchFamily="34" charset="0"/>
            </a:endParaRPr>
          </a:p>
        </p:txBody>
      </p:sp>
      <p:sp>
        <p:nvSpPr>
          <p:cNvPr id="8" name="Rectangle 5">
            <a:extLst>
              <a:ext uri="{FF2B5EF4-FFF2-40B4-BE49-F238E27FC236}">
                <a16:creationId xmlns:a16="http://schemas.microsoft.com/office/drawing/2014/main" id="{AA08F826-D8A8-43E2-B8F0-9F9188B37AAC}"/>
              </a:ext>
            </a:extLst>
          </p:cNvPr>
          <p:cNvSpPr>
            <a:spLocks noChangeArrowheads="1"/>
          </p:cNvSpPr>
          <p:nvPr/>
        </p:nvSpPr>
        <p:spPr bwMode="auto">
          <a:xfrm flipV="1">
            <a:off x="1479394" y="482981"/>
            <a:ext cx="5891314"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2" name="Rectángulo 1">
            <a:extLst>
              <a:ext uri="{FF2B5EF4-FFF2-40B4-BE49-F238E27FC236}">
                <a16:creationId xmlns:a16="http://schemas.microsoft.com/office/drawing/2014/main" id="{AEA6AB37-C7F4-4ECB-966F-028F0A5AAA11}"/>
              </a:ext>
            </a:extLst>
          </p:cNvPr>
          <p:cNvSpPr/>
          <p:nvPr/>
        </p:nvSpPr>
        <p:spPr>
          <a:xfrm>
            <a:off x="328955" y="4379378"/>
            <a:ext cx="2852063" cy="307777"/>
          </a:xfrm>
          <a:prstGeom prst="rect">
            <a:avLst/>
          </a:prstGeom>
        </p:spPr>
        <p:txBody>
          <a:bodyPr wrap="none">
            <a:spAutoFit/>
          </a:bodyPr>
          <a:lstStyle/>
          <a:p>
            <a:r>
              <a:rPr lang="en-US" sz="1100" b="1" dirty="0">
                <a:solidFill>
                  <a:schemeClr val="tx1">
                    <a:lumMod val="50000"/>
                    <a:lumOff val="50000"/>
                  </a:schemeClr>
                </a:solidFill>
                <a:latin typeface="+mn-lt"/>
              </a:rPr>
              <a:t>AR</a:t>
            </a:r>
            <a:r>
              <a:rPr lang="en-US" b="1" dirty="0">
                <a:solidFill>
                  <a:schemeClr val="tx1">
                    <a:lumMod val="50000"/>
                    <a:lumOff val="50000"/>
                  </a:schemeClr>
                </a:solidFill>
                <a:latin typeface="+mn-lt"/>
              </a:rPr>
              <a:t>X</a:t>
            </a:r>
            <a:r>
              <a:rPr lang="en-US" sz="1100" b="1" dirty="0">
                <a:solidFill>
                  <a:schemeClr val="tx1">
                    <a:lumMod val="50000"/>
                    <a:lumOff val="50000"/>
                  </a:schemeClr>
                </a:solidFill>
                <a:latin typeface="+mn-lt"/>
              </a:rPr>
              <a:t>IV</a:t>
            </a:r>
            <a:r>
              <a:rPr lang="en-US" b="1" dirty="0">
                <a:solidFill>
                  <a:schemeClr val="tx1">
                    <a:lumMod val="50000"/>
                    <a:lumOff val="50000"/>
                  </a:schemeClr>
                </a:solidFill>
                <a:latin typeface="+mn-lt"/>
              </a:rPr>
              <a:t>: 2402.03596 [</a:t>
            </a:r>
            <a:r>
              <a:rPr lang="en-US" sz="1100" b="1" dirty="0">
                <a:solidFill>
                  <a:schemeClr val="tx1">
                    <a:lumMod val="50000"/>
                    <a:lumOff val="50000"/>
                  </a:schemeClr>
                </a:solidFill>
                <a:latin typeface="+mn-lt"/>
              </a:rPr>
              <a:t>HEP</a:t>
            </a:r>
            <a:r>
              <a:rPr lang="en-US" b="1" dirty="0">
                <a:solidFill>
                  <a:schemeClr val="tx1">
                    <a:lumMod val="50000"/>
                    <a:lumOff val="50000"/>
                  </a:schemeClr>
                </a:solidFill>
                <a:latin typeface="+mn-lt"/>
              </a:rPr>
              <a:t>-</a:t>
            </a:r>
            <a:r>
              <a:rPr lang="en-US" sz="1100" b="1" dirty="0">
                <a:solidFill>
                  <a:schemeClr val="tx1">
                    <a:lumMod val="50000"/>
                    <a:lumOff val="50000"/>
                  </a:schemeClr>
                </a:solidFill>
                <a:latin typeface="+mn-lt"/>
              </a:rPr>
              <a:t>EX</a:t>
            </a:r>
            <a:r>
              <a:rPr lang="en-US" b="1" dirty="0">
                <a:solidFill>
                  <a:schemeClr val="tx1">
                    <a:lumMod val="50000"/>
                    <a:lumOff val="50000"/>
                  </a:schemeClr>
                </a:solidFill>
                <a:latin typeface="+mn-lt"/>
              </a:rPr>
              <a:t>] 2024</a:t>
            </a:r>
            <a:endParaRPr lang="en-US" dirty="0">
              <a:solidFill>
                <a:schemeClr val="tx1">
                  <a:lumMod val="50000"/>
                  <a:lumOff val="50000"/>
                </a:schemeClr>
              </a:solidFill>
              <a:latin typeface="+mn-lt"/>
            </a:endParaRPr>
          </a:p>
        </p:txBody>
      </p:sp>
      <p:pic>
        <p:nvPicPr>
          <p:cNvPr id="4" name="Imagen 3">
            <a:extLst>
              <a:ext uri="{FF2B5EF4-FFF2-40B4-BE49-F238E27FC236}">
                <a16:creationId xmlns:a16="http://schemas.microsoft.com/office/drawing/2014/main" id="{22BE179A-E363-49D8-9CBF-58B32B295714}"/>
              </a:ext>
            </a:extLst>
          </p:cNvPr>
          <p:cNvPicPr>
            <a:picLocks noChangeAspect="1"/>
          </p:cNvPicPr>
          <p:nvPr/>
        </p:nvPicPr>
        <p:blipFill>
          <a:blip r:embed="rId2"/>
          <a:stretch>
            <a:fillRect/>
          </a:stretch>
        </p:blipFill>
        <p:spPr>
          <a:xfrm>
            <a:off x="417156" y="1175478"/>
            <a:ext cx="2994320" cy="3248619"/>
          </a:xfrm>
          <a:prstGeom prst="rect">
            <a:avLst/>
          </a:prstGeom>
        </p:spPr>
      </p:pic>
      <p:sp>
        <p:nvSpPr>
          <p:cNvPr id="5" name="Rectángulo 4">
            <a:extLst>
              <a:ext uri="{FF2B5EF4-FFF2-40B4-BE49-F238E27FC236}">
                <a16:creationId xmlns:a16="http://schemas.microsoft.com/office/drawing/2014/main" id="{79C3C8F3-BED8-4A97-9AC3-6595CA3DDA1B}"/>
              </a:ext>
            </a:extLst>
          </p:cNvPr>
          <p:cNvSpPr/>
          <p:nvPr/>
        </p:nvSpPr>
        <p:spPr>
          <a:xfrm>
            <a:off x="804369" y="678986"/>
            <a:ext cx="1350050" cy="369332"/>
          </a:xfrm>
          <a:prstGeom prst="rect">
            <a:avLst/>
          </a:prstGeom>
        </p:spPr>
        <p:txBody>
          <a:bodyPr wrap="none">
            <a:spAutoFit/>
          </a:bodyPr>
          <a:lstStyle/>
          <a:p>
            <a:r>
              <a:rPr lang="en-US" sz="1800" b="1" dirty="0">
                <a:solidFill>
                  <a:srgbClr val="0070C0"/>
                </a:solidFill>
                <a:latin typeface="Arial" panose="020B0604020202020204" pitchFamily="34" charset="0"/>
                <a:cs typeface="Arial" panose="020B0604020202020204" pitchFamily="34" charset="0"/>
              </a:rPr>
              <a:t>P</a:t>
            </a:r>
            <a:r>
              <a:rPr lang="en-US" b="1" dirty="0">
                <a:solidFill>
                  <a:srgbClr val="0070C0"/>
                </a:solidFill>
                <a:latin typeface="Arial" panose="020B0604020202020204" pitchFamily="34" charset="0"/>
                <a:cs typeface="Arial" panose="020B0604020202020204" pitchFamily="34" charset="0"/>
              </a:rPr>
              <a:t>ANDA</a:t>
            </a:r>
            <a:r>
              <a:rPr lang="en-US" sz="1800" b="1" dirty="0">
                <a:solidFill>
                  <a:srgbClr val="0070C0"/>
                </a:solidFill>
                <a:latin typeface="Arial" panose="020B0604020202020204" pitchFamily="34" charset="0"/>
                <a:cs typeface="Arial" panose="020B0604020202020204" pitchFamily="34" charset="0"/>
              </a:rPr>
              <a:t>X-</a:t>
            </a:r>
            <a:r>
              <a:rPr lang="en-US" b="1" dirty="0">
                <a:solidFill>
                  <a:srgbClr val="0070C0"/>
                </a:solidFill>
                <a:latin typeface="Arial" panose="020B0604020202020204" pitchFamily="34" charset="0"/>
                <a:cs typeface="Arial" panose="020B0604020202020204" pitchFamily="34" charset="0"/>
              </a:rPr>
              <a:t>X</a:t>
            </a:r>
            <a:r>
              <a:rPr lang="en-US" sz="1800" b="1" dirty="0">
                <a:solidFill>
                  <a:srgbClr val="0070C0"/>
                </a:solidFill>
                <a:latin typeface="Arial" panose="020B0604020202020204" pitchFamily="34" charset="0"/>
                <a:cs typeface="Arial" panose="020B0604020202020204" pitchFamily="34" charset="0"/>
              </a:rPr>
              <a:t>T</a:t>
            </a:r>
            <a:endParaRPr lang="en-US" dirty="0">
              <a:solidFill>
                <a:srgbClr val="0070C0"/>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21C84F14-A8B0-40BF-8AFB-0463BED80537}"/>
              </a:ext>
            </a:extLst>
          </p:cNvPr>
          <p:cNvSpPr/>
          <p:nvPr/>
        </p:nvSpPr>
        <p:spPr>
          <a:xfrm>
            <a:off x="4901913" y="806146"/>
            <a:ext cx="2654894" cy="369332"/>
          </a:xfrm>
          <a:prstGeom prst="rect">
            <a:avLst/>
          </a:prstGeom>
        </p:spPr>
        <p:txBody>
          <a:bodyPr wrap="none">
            <a:spAutoFit/>
          </a:bodyPr>
          <a:lstStyle/>
          <a:p>
            <a:r>
              <a:rPr lang="en-US" sz="1800" b="1" dirty="0">
                <a:solidFill>
                  <a:schemeClr val="tx1"/>
                </a:solidFill>
                <a:latin typeface="Arial" panose="020B0604020202020204" pitchFamily="34" charset="0"/>
                <a:cs typeface="Arial" panose="020B0604020202020204" pitchFamily="34" charset="0"/>
              </a:rPr>
              <a:t>43 </a:t>
            </a:r>
            <a:r>
              <a:rPr lang="en-US" b="1" dirty="0">
                <a:solidFill>
                  <a:schemeClr val="tx1"/>
                </a:solidFill>
                <a:latin typeface="Arial" panose="020B0604020202020204" pitchFamily="34" charset="0"/>
                <a:cs typeface="Arial" panose="020B0604020202020204" pitchFamily="34" charset="0"/>
              </a:rPr>
              <a:t>TONNES</a:t>
            </a:r>
            <a:r>
              <a:rPr lang="en-US" sz="1800" b="1" dirty="0">
                <a:solidFill>
                  <a:schemeClr val="tx1"/>
                </a:solidFill>
                <a:latin typeface="Arial" panose="020B0604020202020204" pitchFamily="34" charset="0"/>
                <a:cs typeface="Arial" panose="020B0604020202020204" pitchFamily="34" charset="0"/>
              </a:rPr>
              <a:t>, 10-</a:t>
            </a:r>
            <a:r>
              <a:rPr lang="en-US" b="1" dirty="0">
                <a:solidFill>
                  <a:schemeClr val="tx1"/>
                </a:solidFill>
                <a:latin typeface="Arial" panose="020B0604020202020204" pitchFamily="34" charset="0"/>
                <a:cs typeface="Arial" panose="020B0604020202020204" pitchFamily="34" charset="0"/>
              </a:rPr>
              <a:t>YEAR RUN</a:t>
            </a:r>
            <a:endParaRPr lang="en-US" dirty="0">
              <a:solidFill>
                <a:schemeClr val="tx1"/>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28C4E7AD-9E44-40E1-ABBB-624808DC96D5}"/>
              </a:ext>
            </a:extLst>
          </p:cNvPr>
          <p:cNvPicPr>
            <a:picLocks noChangeAspect="1"/>
          </p:cNvPicPr>
          <p:nvPr/>
        </p:nvPicPr>
        <p:blipFill>
          <a:blip r:embed="rId3"/>
          <a:stretch>
            <a:fillRect/>
          </a:stretch>
        </p:blipFill>
        <p:spPr>
          <a:xfrm>
            <a:off x="3868328" y="1390049"/>
            <a:ext cx="4883139" cy="3612202"/>
          </a:xfrm>
          <a:prstGeom prst="rect">
            <a:avLst/>
          </a:prstGeom>
        </p:spPr>
      </p:pic>
      <p:sp>
        <p:nvSpPr>
          <p:cNvPr id="12" name="Marcador de número de diapositiva 11">
            <a:extLst>
              <a:ext uri="{FF2B5EF4-FFF2-40B4-BE49-F238E27FC236}">
                <a16:creationId xmlns:a16="http://schemas.microsoft.com/office/drawing/2014/main" id="{37DE1651-D153-4F6C-952D-8B1CDF8F6829}"/>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51</a:t>
            </a:fld>
            <a:endParaRPr lang="es-ES" dirty="0"/>
          </a:p>
        </p:txBody>
      </p:sp>
    </p:spTree>
    <p:extLst>
      <p:ext uri="{BB962C8B-B14F-4D97-AF65-F5344CB8AC3E}">
        <p14:creationId xmlns:p14="http://schemas.microsoft.com/office/powerpoint/2010/main" val="2191417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9;p20">
            <a:extLst>
              <a:ext uri="{FF2B5EF4-FFF2-40B4-BE49-F238E27FC236}">
                <a16:creationId xmlns:a16="http://schemas.microsoft.com/office/drawing/2014/main" id="{3E16411D-0596-4AA1-8B67-BFAA84018AA1}"/>
              </a:ext>
            </a:extLst>
          </p:cNvPr>
          <p:cNvPicPr preferRelativeResize="0"/>
          <p:nvPr/>
        </p:nvPicPr>
        <p:blipFill rotWithShape="1">
          <a:blip r:embed="rId2">
            <a:alphaModFix/>
          </a:blip>
          <a:srcRect t="2893"/>
          <a:stretch/>
        </p:blipFill>
        <p:spPr>
          <a:xfrm>
            <a:off x="3968188" y="515265"/>
            <a:ext cx="4627176" cy="2311300"/>
          </a:xfrm>
          <a:prstGeom prst="rect">
            <a:avLst/>
          </a:prstGeom>
          <a:noFill/>
          <a:ln>
            <a:noFill/>
          </a:ln>
        </p:spPr>
      </p:pic>
      <p:sp>
        <p:nvSpPr>
          <p:cNvPr id="3" name="3 CuadroTexto">
            <a:extLst>
              <a:ext uri="{FF2B5EF4-FFF2-40B4-BE49-F238E27FC236}">
                <a16:creationId xmlns:a16="http://schemas.microsoft.com/office/drawing/2014/main" id="{5497C072-8FDD-4E99-B248-F40D70BC750E}"/>
              </a:ext>
            </a:extLst>
          </p:cNvPr>
          <p:cNvSpPr txBox="1"/>
          <p:nvPr/>
        </p:nvSpPr>
        <p:spPr>
          <a:xfrm>
            <a:off x="1393513" y="743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Biased opinion 1: pile-up problems</a:t>
            </a:r>
            <a:endParaRPr lang="en-US" sz="2700" b="1" dirty="0">
              <a:solidFill>
                <a:srgbClr val="FF0000"/>
              </a:solidFill>
              <a:latin typeface="+mj-lt"/>
              <a:cs typeface="Arial" panose="020B0604020202020204" pitchFamily="34" charset="0"/>
            </a:endParaRPr>
          </a:p>
        </p:txBody>
      </p:sp>
      <p:sp>
        <p:nvSpPr>
          <p:cNvPr id="4" name="Rectangle 5">
            <a:extLst>
              <a:ext uri="{FF2B5EF4-FFF2-40B4-BE49-F238E27FC236}">
                <a16:creationId xmlns:a16="http://schemas.microsoft.com/office/drawing/2014/main" id="{820243C8-36E4-47E0-85E6-8DF54DB2EF84}"/>
              </a:ext>
            </a:extLst>
          </p:cNvPr>
          <p:cNvSpPr>
            <a:spLocks noChangeArrowheads="1"/>
          </p:cNvSpPr>
          <p:nvPr/>
        </p:nvSpPr>
        <p:spPr bwMode="auto">
          <a:xfrm flipV="1">
            <a:off x="773150" y="469546"/>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2" name="CuadroTexto 1">
            <a:extLst>
              <a:ext uri="{FF2B5EF4-FFF2-40B4-BE49-F238E27FC236}">
                <a16:creationId xmlns:a16="http://schemas.microsoft.com/office/drawing/2014/main" id="{45032573-977D-41F3-BAE0-63E5C56855C6}"/>
              </a:ext>
            </a:extLst>
          </p:cNvPr>
          <p:cNvSpPr txBox="1"/>
          <p:nvPr/>
        </p:nvSpPr>
        <p:spPr>
          <a:xfrm>
            <a:off x="269252" y="879319"/>
            <a:ext cx="3324949" cy="95410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Massive detectors with several meters drift:</a:t>
            </a:r>
          </a:p>
          <a:p>
            <a:pPr algn="ctr"/>
            <a:r>
              <a:rPr lang="en-US" dirty="0">
                <a:latin typeface="Times New Roman" panose="02020603050405020304" pitchFamily="18" charset="0"/>
                <a:cs typeface="Times New Roman" panose="02020603050405020304" pitchFamily="18" charset="0"/>
              </a:rPr>
              <a:t>S1 and S2 pile-up </a:t>
            </a:r>
          </a:p>
          <a:p>
            <a:pPr algn="ctr"/>
            <a:r>
              <a:rPr lang="en-US" dirty="0">
                <a:latin typeface="Times New Roman" panose="02020603050405020304" pitchFamily="18" charset="0"/>
                <a:cs typeface="Times New Roman" panose="02020603050405020304" pitchFamily="18" charset="0"/>
                <a:sym typeface="Symbol" panose="05050102010706020507" pitchFamily="18" charset="2"/>
              </a:rPr>
              <a:t> mis reconstruction of the interactions</a:t>
            </a:r>
            <a:r>
              <a:rPr lang="en-US" dirty="0">
                <a:latin typeface="Times New Roman" panose="02020603050405020304" pitchFamily="18" charset="0"/>
                <a:cs typeface="Times New Roman" panose="02020603050405020304" pitchFamily="18" charset="0"/>
              </a:rPr>
              <a:t> </a:t>
            </a:r>
          </a:p>
          <a:p>
            <a:pPr algn="ctr"/>
            <a:r>
              <a:rPr lang="en-US" dirty="0">
                <a:latin typeface="Times New Roman" panose="02020603050405020304" pitchFamily="18" charset="0"/>
                <a:cs typeface="Times New Roman" panose="02020603050405020304" pitchFamily="18" charset="0"/>
              </a:rPr>
              <a:t> </a:t>
            </a:r>
          </a:p>
        </p:txBody>
      </p:sp>
      <p:pic>
        <p:nvPicPr>
          <p:cNvPr id="6" name="Imagen 5">
            <a:extLst>
              <a:ext uri="{FF2B5EF4-FFF2-40B4-BE49-F238E27FC236}">
                <a16:creationId xmlns:a16="http://schemas.microsoft.com/office/drawing/2014/main" id="{7C83859F-43A2-408D-82FE-8FA4E835DB5E}"/>
              </a:ext>
            </a:extLst>
          </p:cNvPr>
          <p:cNvPicPr>
            <a:picLocks noChangeAspect="1"/>
          </p:cNvPicPr>
          <p:nvPr/>
        </p:nvPicPr>
        <p:blipFill rotWithShape="1">
          <a:blip r:embed="rId3"/>
          <a:srcRect l="16576" t="11631" b="58672"/>
          <a:stretch/>
        </p:blipFill>
        <p:spPr>
          <a:xfrm>
            <a:off x="351965" y="1751874"/>
            <a:ext cx="3533510" cy="956757"/>
          </a:xfrm>
          <a:prstGeom prst="rect">
            <a:avLst/>
          </a:prstGeom>
        </p:spPr>
      </p:pic>
      <p:pic>
        <p:nvPicPr>
          <p:cNvPr id="7" name="Picture 6" descr="https://lh7-us.googleusercontent.com/DloLesio4fFaUg-gWUUqrczeRdPpkaVoXZsYav7akOdtJn-8BTSZ0qI94PuCNgd9AzjAF-5vj1Y66JDXOfqCuKCN_u3JrYqVRnHLkorq1hc9uYYCQM-qNyeuw8Vt7yhTmiPrIpQzWHIkzoiod6MSiEEkvw=s2048">
            <a:extLst>
              <a:ext uri="{FF2B5EF4-FFF2-40B4-BE49-F238E27FC236}">
                <a16:creationId xmlns:a16="http://schemas.microsoft.com/office/drawing/2014/main" id="{7EF1E0D5-8C24-4299-B7AD-67C856AA7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71091"/>
            <a:ext cx="3208919" cy="217912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3D496946-0423-4798-8E72-39C4810B67C4}"/>
              </a:ext>
            </a:extLst>
          </p:cNvPr>
          <p:cNvPicPr>
            <a:picLocks noChangeAspect="1"/>
          </p:cNvPicPr>
          <p:nvPr/>
        </p:nvPicPr>
        <p:blipFill rotWithShape="1">
          <a:blip r:embed="rId3"/>
          <a:srcRect t="41838"/>
          <a:stretch/>
        </p:blipFill>
        <p:spPr>
          <a:xfrm>
            <a:off x="75324" y="2836230"/>
            <a:ext cx="3851507" cy="1703866"/>
          </a:xfrm>
          <a:prstGeom prst="rect">
            <a:avLst/>
          </a:prstGeom>
        </p:spPr>
      </p:pic>
      <p:pic>
        <p:nvPicPr>
          <p:cNvPr id="9" name="Imagen 8">
            <a:extLst>
              <a:ext uri="{FF2B5EF4-FFF2-40B4-BE49-F238E27FC236}">
                <a16:creationId xmlns:a16="http://schemas.microsoft.com/office/drawing/2014/main" id="{A82E511F-6731-483D-9395-FE88CBC93B23}"/>
              </a:ext>
            </a:extLst>
          </p:cNvPr>
          <p:cNvPicPr>
            <a:picLocks noChangeAspect="1"/>
          </p:cNvPicPr>
          <p:nvPr/>
        </p:nvPicPr>
        <p:blipFill rotWithShape="1">
          <a:blip r:embed="rId3"/>
          <a:srcRect t="1133" r="28597" b="87704"/>
          <a:stretch/>
        </p:blipFill>
        <p:spPr>
          <a:xfrm>
            <a:off x="419559" y="4494142"/>
            <a:ext cx="3024336" cy="359624"/>
          </a:xfrm>
          <a:prstGeom prst="rect">
            <a:avLst/>
          </a:prstGeom>
        </p:spPr>
      </p:pic>
      <p:sp>
        <p:nvSpPr>
          <p:cNvPr id="10" name="Marcador de número de diapositiva 11">
            <a:extLst>
              <a:ext uri="{FF2B5EF4-FFF2-40B4-BE49-F238E27FC236}">
                <a16:creationId xmlns:a16="http://schemas.microsoft.com/office/drawing/2014/main" id="{8FE56D90-A1FC-44FF-B74B-4E0FEA0C111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52</a:t>
            </a:fld>
            <a:endParaRPr lang="es-ES" dirty="0"/>
          </a:p>
        </p:txBody>
      </p:sp>
    </p:spTree>
    <p:extLst>
      <p:ext uri="{BB962C8B-B14F-4D97-AF65-F5344CB8AC3E}">
        <p14:creationId xmlns:p14="http://schemas.microsoft.com/office/powerpoint/2010/main" val="1359203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204" y="731408"/>
            <a:ext cx="3250406"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12 Conector recto"/>
          <p:cNvCxnSpPr>
            <a:cxnSpLocks/>
          </p:cNvCxnSpPr>
          <p:nvPr/>
        </p:nvCxnSpPr>
        <p:spPr>
          <a:xfrm flipV="1">
            <a:off x="3345366" y="1984917"/>
            <a:ext cx="646771" cy="1018480"/>
          </a:xfrm>
          <a:prstGeom prst="line">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9" name="3 CuadroTexto">
            <a:extLst>
              <a:ext uri="{FF2B5EF4-FFF2-40B4-BE49-F238E27FC236}">
                <a16:creationId xmlns:a16="http://schemas.microsoft.com/office/drawing/2014/main" id="{C3D6FAA9-8094-4C3D-AD45-90EE5CF0D8BB}"/>
              </a:ext>
            </a:extLst>
          </p:cNvPr>
          <p:cNvSpPr txBox="1"/>
          <p:nvPr/>
        </p:nvSpPr>
        <p:spPr>
          <a:xfrm>
            <a:off x="248960" y="6876"/>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Biased opinion 2:</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F37F2FD2-98B7-4694-A825-CB259B0B5F71}"/>
              </a:ext>
            </a:extLst>
          </p:cNvPr>
          <p:cNvSpPr>
            <a:spLocks noChangeArrowheads="1"/>
          </p:cNvSpPr>
          <p:nvPr/>
        </p:nvSpPr>
        <p:spPr bwMode="auto">
          <a:xfrm flipV="1">
            <a:off x="773150" y="469546"/>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6" name="Marcador de número de diapositiva 11">
            <a:extLst>
              <a:ext uri="{FF2B5EF4-FFF2-40B4-BE49-F238E27FC236}">
                <a16:creationId xmlns:a16="http://schemas.microsoft.com/office/drawing/2014/main" id="{C6C22577-8E69-4E9C-B1C1-C100820DA7B8}"/>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53</a:t>
            </a:fld>
            <a:endParaRPr lang="es-ES" dirty="0"/>
          </a:p>
        </p:txBody>
      </p:sp>
    </p:spTree>
    <p:extLst>
      <p:ext uri="{BB962C8B-B14F-4D97-AF65-F5344CB8AC3E}">
        <p14:creationId xmlns:p14="http://schemas.microsoft.com/office/powerpoint/2010/main" val="3036960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204" y="731408"/>
            <a:ext cx="3250406"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12 Conector recto"/>
          <p:cNvCxnSpPr/>
          <p:nvPr/>
        </p:nvCxnSpPr>
        <p:spPr>
          <a:xfrm flipV="1">
            <a:off x="3447697" y="1935897"/>
            <a:ext cx="648072" cy="1080120"/>
          </a:xfrm>
          <a:prstGeom prst="line">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9" name="3 CuadroTexto">
            <a:extLst>
              <a:ext uri="{FF2B5EF4-FFF2-40B4-BE49-F238E27FC236}">
                <a16:creationId xmlns:a16="http://schemas.microsoft.com/office/drawing/2014/main" id="{C3D6FAA9-8094-4C3D-AD45-90EE5CF0D8BB}"/>
              </a:ext>
            </a:extLst>
          </p:cNvPr>
          <p:cNvSpPr txBox="1"/>
          <p:nvPr/>
        </p:nvSpPr>
        <p:spPr>
          <a:xfrm>
            <a:off x="1393513" y="743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Biased opinion 2: space charge</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F37F2FD2-98B7-4694-A825-CB259B0B5F71}"/>
              </a:ext>
            </a:extLst>
          </p:cNvPr>
          <p:cNvSpPr>
            <a:spLocks noChangeArrowheads="1"/>
          </p:cNvSpPr>
          <p:nvPr/>
        </p:nvSpPr>
        <p:spPr bwMode="auto">
          <a:xfrm flipV="1">
            <a:off x="773150" y="469546"/>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6" name="Picture 3">
            <a:extLst>
              <a:ext uri="{FF2B5EF4-FFF2-40B4-BE49-F238E27FC236}">
                <a16:creationId xmlns:a16="http://schemas.microsoft.com/office/drawing/2014/main" id="{35A6C443-725B-43E6-98F7-953C7E2AD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204" y="731408"/>
            <a:ext cx="3164681" cy="267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11 Conector recto">
            <a:extLst>
              <a:ext uri="{FF2B5EF4-FFF2-40B4-BE49-F238E27FC236}">
                <a16:creationId xmlns:a16="http://schemas.microsoft.com/office/drawing/2014/main" id="{A1D41090-5183-4989-A516-6342FB1BA3D1}"/>
              </a:ext>
            </a:extLst>
          </p:cNvPr>
          <p:cNvCxnSpPr/>
          <p:nvPr/>
        </p:nvCxnSpPr>
        <p:spPr>
          <a:xfrm flipV="1">
            <a:off x="3346042" y="1935390"/>
            <a:ext cx="648072" cy="1080120"/>
          </a:xfrm>
          <a:prstGeom prst="line">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Marcador de número de diapositiva 11">
            <a:extLst>
              <a:ext uri="{FF2B5EF4-FFF2-40B4-BE49-F238E27FC236}">
                <a16:creationId xmlns:a16="http://schemas.microsoft.com/office/drawing/2014/main" id="{FCE28639-8034-421A-AA8E-CFFC42D5B944}"/>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54</a:t>
            </a:fld>
            <a:endParaRPr lang="es-ES" dirty="0"/>
          </a:p>
        </p:txBody>
      </p:sp>
    </p:spTree>
    <p:extLst>
      <p:ext uri="{BB962C8B-B14F-4D97-AF65-F5344CB8AC3E}">
        <p14:creationId xmlns:p14="http://schemas.microsoft.com/office/powerpoint/2010/main" val="3276767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CuadroTexto">
            <a:extLst>
              <a:ext uri="{FF2B5EF4-FFF2-40B4-BE49-F238E27FC236}">
                <a16:creationId xmlns:a16="http://schemas.microsoft.com/office/drawing/2014/main" id="{C3D6FAA9-8094-4C3D-AD45-90EE5CF0D8BB}"/>
              </a:ext>
            </a:extLst>
          </p:cNvPr>
          <p:cNvSpPr txBox="1"/>
          <p:nvPr/>
        </p:nvSpPr>
        <p:spPr>
          <a:xfrm>
            <a:off x="1393513" y="743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Biased opinion 2: space charge</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F37F2FD2-98B7-4694-A825-CB259B0B5F71}"/>
              </a:ext>
            </a:extLst>
          </p:cNvPr>
          <p:cNvSpPr>
            <a:spLocks noChangeArrowheads="1"/>
          </p:cNvSpPr>
          <p:nvPr/>
        </p:nvSpPr>
        <p:spPr bwMode="auto">
          <a:xfrm flipV="1">
            <a:off x="773150" y="469546"/>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2" name="Imagen 1">
            <a:extLst>
              <a:ext uri="{FF2B5EF4-FFF2-40B4-BE49-F238E27FC236}">
                <a16:creationId xmlns:a16="http://schemas.microsoft.com/office/drawing/2014/main" id="{EC80F366-E6CE-4E7B-8250-5043C3EF501B}"/>
              </a:ext>
            </a:extLst>
          </p:cNvPr>
          <p:cNvPicPr>
            <a:picLocks noChangeAspect="1"/>
          </p:cNvPicPr>
          <p:nvPr/>
        </p:nvPicPr>
        <p:blipFill>
          <a:blip r:embed="rId2"/>
          <a:stretch>
            <a:fillRect/>
          </a:stretch>
        </p:blipFill>
        <p:spPr>
          <a:xfrm>
            <a:off x="1393513" y="687888"/>
            <a:ext cx="6404422" cy="3767723"/>
          </a:xfrm>
          <a:prstGeom prst="rect">
            <a:avLst/>
          </a:prstGeom>
        </p:spPr>
      </p:pic>
      <p:sp>
        <p:nvSpPr>
          <p:cNvPr id="40" name="Marcador de número de diapositiva 11">
            <a:extLst>
              <a:ext uri="{FF2B5EF4-FFF2-40B4-BE49-F238E27FC236}">
                <a16:creationId xmlns:a16="http://schemas.microsoft.com/office/drawing/2014/main" id="{5431B8B8-F43F-4279-BBFC-DA01969E5FE4}"/>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55</a:t>
            </a:fld>
            <a:endParaRPr lang="es-ES" dirty="0"/>
          </a:p>
        </p:txBody>
      </p:sp>
    </p:spTree>
    <p:extLst>
      <p:ext uri="{BB962C8B-B14F-4D97-AF65-F5344CB8AC3E}">
        <p14:creationId xmlns:p14="http://schemas.microsoft.com/office/powerpoint/2010/main" val="1240611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a:extLst>
              <a:ext uri="{FF2B5EF4-FFF2-40B4-BE49-F238E27FC236}">
                <a16:creationId xmlns:a16="http://schemas.microsoft.com/office/drawing/2014/main" id="{B9377824-191B-455A-92BE-597681D1C608}"/>
              </a:ext>
            </a:extLst>
          </p:cNvPr>
          <p:cNvSpPr txBox="1"/>
          <p:nvPr/>
        </p:nvSpPr>
        <p:spPr>
          <a:xfrm>
            <a:off x="1393513" y="743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Annual modulation</a:t>
            </a:r>
            <a:endParaRPr lang="en-US" sz="2700" b="1" dirty="0">
              <a:solidFill>
                <a:srgbClr val="FF0000"/>
              </a:solidFill>
              <a:latin typeface="+mj-lt"/>
              <a:cs typeface="Arial" panose="020B0604020202020204" pitchFamily="34" charset="0"/>
            </a:endParaRPr>
          </a:p>
        </p:txBody>
      </p:sp>
      <p:sp>
        <p:nvSpPr>
          <p:cNvPr id="3" name="Rectangle 5">
            <a:extLst>
              <a:ext uri="{FF2B5EF4-FFF2-40B4-BE49-F238E27FC236}">
                <a16:creationId xmlns:a16="http://schemas.microsoft.com/office/drawing/2014/main" id="{BC00EDF6-2BB2-43F2-A0EB-0FD3DAB96381}"/>
              </a:ext>
            </a:extLst>
          </p:cNvPr>
          <p:cNvSpPr>
            <a:spLocks noChangeArrowheads="1"/>
          </p:cNvSpPr>
          <p:nvPr/>
        </p:nvSpPr>
        <p:spPr bwMode="auto">
          <a:xfrm flipV="1">
            <a:off x="773150" y="469546"/>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5" name="Rectángulo 4">
            <a:extLst>
              <a:ext uri="{FF2B5EF4-FFF2-40B4-BE49-F238E27FC236}">
                <a16:creationId xmlns:a16="http://schemas.microsoft.com/office/drawing/2014/main" id="{A0FD94A5-F8E6-44BA-9D4E-58C1C425499D}"/>
              </a:ext>
            </a:extLst>
          </p:cNvPr>
          <p:cNvSpPr/>
          <p:nvPr/>
        </p:nvSpPr>
        <p:spPr>
          <a:xfrm>
            <a:off x="44604" y="560984"/>
            <a:ext cx="4572000" cy="954107"/>
          </a:xfrm>
          <a:prstGeom prst="rect">
            <a:avLst/>
          </a:prstGeom>
        </p:spPr>
        <p:txBody>
          <a:bodyPr>
            <a:spAutoFit/>
          </a:bodyPr>
          <a:lstStyle/>
          <a:p>
            <a:pPr algn="ctr"/>
            <a:r>
              <a:rPr lang="en-US" dirty="0"/>
              <a:t>Considering (at least locally) an isotropic DM halo, the annual modulation is due to the combination of the earth’s motion about the sun and the sun’s motion about the center of the galaxy</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F0BD8879-9626-4331-AAF2-ED39134614EE}"/>
                  </a:ext>
                </a:extLst>
              </p:cNvPr>
              <p:cNvSpPr txBox="1"/>
              <p:nvPr/>
            </p:nvSpPr>
            <p:spPr>
              <a:xfrm>
                <a:off x="5525887" y="753501"/>
                <a:ext cx="1997470" cy="4477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acc>
                            <m:accPr>
                              <m:chr m:val="⃗"/>
                              <m:ctrlPr>
                                <a:rPr lang="es-ES" i="1" smtClean="0">
                                  <a:latin typeface="Cambria Math" panose="02040503050406030204" pitchFamily="18" charset="0"/>
                                </a:rPr>
                              </m:ctrlPr>
                            </m:accPr>
                            <m:e>
                              <m:r>
                                <a:rPr lang="es-ES" b="0" i="1" smtClean="0">
                                  <a:latin typeface="Cambria Math" panose="02040503050406030204" pitchFamily="18" charset="0"/>
                                </a:rPr>
                                <m:t>𝑣</m:t>
                              </m:r>
                            </m:e>
                          </m:acc>
                        </m:e>
                        <m:sub>
                          <m:r>
                            <m:rPr>
                              <m:sty m:val="p"/>
                            </m:rPr>
                            <a:rPr lang="es-ES">
                              <a:latin typeface="Cambria Math" panose="02040503050406030204" pitchFamily="18" charset="0"/>
                            </a:rPr>
                            <m:t>χH</m:t>
                          </m:r>
                        </m:sub>
                      </m:sSub>
                      <m:r>
                        <a:rPr lang="es-ES">
                          <a:latin typeface="Cambria Math" panose="02040503050406030204" pitchFamily="18" charset="0"/>
                        </a:rPr>
                        <m:t>=</m:t>
                      </m:r>
                      <m:sSub>
                        <m:sSubPr>
                          <m:ctrlPr>
                            <a:rPr lang="es-ES" i="1">
                              <a:latin typeface="Cambria Math" panose="02040503050406030204" pitchFamily="18" charset="0"/>
                            </a:rPr>
                          </m:ctrlPr>
                        </m:sSubPr>
                        <m:e>
                          <m:acc>
                            <m:accPr>
                              <m:chr m:val="⃗"/>
                              <m:ctrlPr>
                                <a:rPr lang="es-ES" i="1">
                                  <a:latin typeface="Cambria Math" panose="02040503050406030204" pitchFamily="18" charset="0"/>
                                </a:rPr>
                              </m:ctrlPr>
                            </m:accPr>
                            <m:e>
                              <m:r>
                                <a:rPr lang="es-ES" i="1">
                                  <a:latin typeface="Cambria Math" panose="02040503050406030204" pitchFamily="18" charset="0"/>
                                </a:rPr>
                                <m:t>𝑣</m:t>
                              </m:r>
                            </m:e>
                          </m:acc>
                        </m:e>
                        <m:sub>
                          <m:r>
                            <m:rPr>
                              <m:sty m:val="p"/>
                            </m:rPr>
                            <a:rPr lang="es-ES">
                              <a:latin typeface="Cambria Math" panose="02040503050406030204" pitchFamily="18" charset="0"/>
                            </a:rPr>
                            <m:t>χL</m:t>
                          </m:r>
                        </m:sub>
                      </m:sSub>
                      <m:r>
                        <a:rPr lang="es-ES">
                          <a:latin typeface="Cambria Math" panose="02040503050406030204" pitchFamily="18" charset="0"/>
                        </a:rPr>
                        <m:t>+</m:t>
                      </m:r>
                      <m:sSub>
                        <m:sSubPr>
                          <m:ctrlPr>
                            <a:rPr lang="es-ES" i="1">
                              <a:latin typeface="Cambria Math" panose="02040503050406030204" pitchFamily="18" charset="0"/>
                            </a:rPr>
                          </m:ctrlPr>
                        </m:sSubPr>
                        <m:e>
                          <m:acc>
                            <m:accPr>
                              <m:chr m:val="⃗"/>
                              <m:ctrlPr>
                                <a:rPr lang="es-ES" i="1">
                                  <a:latin typeface="Cambria Math" panose="02040503050406030204" pitchFamily="18" charset="0"/>
                                </a:rPr>
                              </m:ctrlPr>
                            </m:accPr>
                            <m:e>
                              <m:r>
                                <a:rPr lang="es-ES" i="1">
                                  <a:latin typeface="Cambria Math" panose="02040503050406030204" pitchFamily="18" charset="0"/>
                                </a:rPr>
                                <m:t>𝑣</m:t>
                              </m:r>
                            </m:e>
                          </m:acc>
                        </m:e>
                        <m:sub>
                          <m:r>
                            <a:rPr lang="es-ES">
                              <a:latin typeface="Cambria Math" panose="02040503050406030204" pitchFamily="18" charset="0"/>
                            </a:rPr>
                            <m:t>⊙</m:t>
                          </m:r>
                        </m:sub>
                      </m:sSub>
                      <m:r>
                        <a:rPr lang="es-ES">
                          <a:latin typeface="Cambria Math" panose="02040503050406030204" pitchFamily="18" charset="0"/>
                        </a:rPr>
                        <m:t>+</m:t>
                      </m:r>
                      <m:sSub>
                        <m:sSubPr>
                          <m:ctrlPr>
                            <a:rPr lang="es-ES" i="1">
                              <a:latin typeface="Cambria Math" panose="02040503050406030204" pitchFamily="18" charset="0"/>
                            </a:rPr>
                          </m:ctrlPr>
                        </m:sSubPr>
                        <m:e>
                          <m:acc>
                            <m:accPr>
                              <m:chr m:val="⃗"/>
                              <m:ctrlPr>
                                <a:rPr lang="es-ES" i="1">
                                  <a:latin typeface="Cambria Math" panose="02040503050406030204" pitchFamily="18" charset="0"/>
                                </a:rPr>
                              </m:ctrlPr>
                            </m:accPr>
                            <m:e>
                              <m:r>
                                <a:rPr lang="es-ES" i="1">
                                  <a:latin typeface="Cambria Math" panose="02040503050406030204" pitchFamily="18" charset="0"/>
                                </a:rPr>
                                <m:t>𝑣</m:t>
                              </m:r>
                            </m:e>
                          </m:acc>
                        </m:e>
                        <m:sub>
                          <m:r>
                            <a:rPr lang="es-ES">
                              <a:latin typeface="Cambria Math" panose="02040503050406030204" pitchFamily="18" charset="0"/>
                            </a:rPr>
                            <m:t>⊕</m:t>
                          </m:r>
                        </m:sub>
                      </m:sSub>
                      <m:d>
                        <m:dPr>
                          <m:ctrlPr>
                            <a:rPr lang="es-ES" i="1">
                              <a:latin typeface="Cambria Math" panose="02040503050406030204" pitchFamily="18" charset="0"/>
                            </a:rPr>
                          </m:ctrlPr>
                        </m:dPr>
                        <m:e>
                          <m:r>
                            <m:rPr>
                              <m:sty m:val="p"/>
                            </m:rPr>
                            <a:rPr lang="es-ES">
                              <a:latin typeface="Cambria Math" panose="02040503050406030204" pitchFamily="18" charset="0"/>
                            </a:rPr>
                            <m:t>t</m:t>
                          </m:r>
                        </m:e>
                      </m:d>
                    </m:oMath>
                  </m:oMathPara>
                </a14:m>
                <a:endParaRPr lang="es-ES" dirty="0">
                  <a:latin typeface="+mj-lt"/>
                </a:endParaRPr>
              </a:p>
              <a:p>
                <a:pPr algn="l"/>
                <a:endParaRPr lang="en-US" dirty="0">
                  <a:latin typeface="+mj-lt"/>
                  <a:cs typeface="Times New Roman" panose="02020603050405020304" pitchFamily="18" charset="0"/>
                </a:endParaRPr>
              </a:p>
            </p:txBody>
          </p:sp>
        </mc:Choice>
        <mc:Fallback xmlns="">
          <p:sp>
            <p:nvSpPr>
              <p:cNvPr id="6" name="CuadroTexto 5">
                <a:extLst>
                  <a:ext uri="{FF2B5EF4-FFF2-40B4-BE49-F238E27FC236}">
                    <a16:creationId xmlns:a16="http://schemas.microsoft.com/office/drawing/2014/main" id="{F0BD8879-9626-4331-AAF2-ED39134614EE}"/>
                  </a:ext>
                </a:extLst>
              </p:cNvPr>
              <p:cNvSpPr txBox="1">
                <a:spLocks noRot="1" noChangeAspect="1" noMove="1" noResize="1" noEditPoints="1" noAdjustHandles="1" noChangeArrowheads="1" noChangeShapeType="1" noTextEdit="1"/>
              </p:cNvSpPr>
              <p:nvPr/>
            </p:nvSpPr>
            <p:spPr>
              <a:xfrm>
                <a:off x="5525887" y="753501"/>
                <a:ext cx="1997470" cy="447751"/>
              </a:xfrm>
              <a:prstGeom prst="rect">
                <a:avLst/>
              </a:prstGeom>
              <a:blipFill>
                <a:blip r:embed="rId2"/>
                <a:stretch>
                  <a:fillRect t="-17808"/>
                </a:stretch>
              </a:blipFill>
            </p:spPr>
            <p:txBody>
              <a:bodyPr/>
              <a:lstStyle/>
              <a:p>
                <a:r>
                  <a:rPr lang="en-US">
                    <a:noFill/>
                  </a:rPr>
                  <a:t> </a:t>
                </a:r>
              </a:p>
            </p:txBody>
          </p:sp>
        </mc:Fallback>
      </mc:AlternateContent>
      <p:pic>
        <p:nvPicPr>
          <p:cNvPr id="8" name="Imagen 7">
            <a:extLst>
              <a:ext uri="{FF2B5EF4-FFF2-40B4-BE49-F238E27FC236}">
                <a16:creationId xmlns:a16="http://schemas.microsoft.com/office/drawing/2014/main" id="{D56AD603-4D89-430F-8472-2D5D117FBB2A}"/>
              </a:ext>
            </a:extLst>
          </p:cNvPr>
          <p:cNvPicPr>
            <a:picLocks noChangeAspect="1"/>
          </p:cNvPicPr>
          <p:nvPr/>
        </p:nvPicPr>
        <p:blipFill rotWithShape="1">
          <a:blip r:embed="rId3"/>
          <a:srcRect r="60284"/>
          <a:stretch/>
        </p:blipFill>
        <p:spPr>
          <a:xfrm>
            <a:off x="0" y="1763521"/>
            <a:ext cx="967827" cy="1616458"/>
          </a:xfrm>
          <a:prstGeom prst="rect">
            <a:avLst/>
          </a:prstGeom>
        </p:spPr>
      </p:pic>
      <p:pic>
        <p:nvPicPr>
          <p:cNvPr id="4" name="Imagen 3">
            <a:extLst>
              <a:ext uri="{FF2B5EF4-FFF2-40B4-BE49-F238E27FC236}">
                <a16:creationId xmlns:a16="http://schemas.microsoft.com/office/drawing/2014/main" id="{AB53A70D-BD95-4E04-A33F-8D8A283C4EBF}"/>
              </a:ext>
            </a:extLst>
          </p:cNvPr>
          <p:cNvPicPr>
            <a:picLocks noChangeAspect="1"/>
          </p:cNvPicPr>
          <p:nvPr/>
        </p:nvPicPr>
        <p:blipFill rotWithShape="1">
          <a:blip r:embed="rId4"/>
          <a:srcRect l="2598"/>
          <a:stretch/>
        </p:blipFill>
        <p:spPr>
          <a:xfrm>
            <a:off x="758282" y="1515091"/>
            <a:ext cx="3858322" cy="2194347"/>
          </a:xfrm>
          <a:prstGeom prst="rect">
            <a:avLst/>
          </a:prstGeom>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8284697-0CD4-4E2C-B595-FB5454B3F1AA}"/>
                  </a:ext>
                </a:extLst>
              </p:cNvPr>
              <p:cNvSpPr txBox="1"/>
              <p:nvPr/>
            </p:nvSpPr>
            <p:spPr>
              <a:xfrm>
                <a:off x="3819409" y="1257425"/>
                <a:ext cx="5643148" cy="6067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100" i="1" smtClean="0">
                              <a:latin typeface="Cambria Math" panose="02040503050406030204" pitchFamily="18" charset="0"/>
                            </a:rPr>
                          </m:ctrlPr>
                        </m:sSubPr>
                        <m:e>
                          <m:acc>
                            <m:accPr>
                              <m:chr m:val="⃗"/>
                              <m:ctrlPr>
                                <a:rPr lang="es-ES" sz="1100" i="1" smtClean="0">
                                  <a:latin typeface="Cambria Math" panose="02040503050406030204" pitchFamily="18" charset="0"/>
                                </a:rPr>
                              </m:ctrlPr>
                            </m:accPr>
                            <m:e>
                              <m:r>
                                <a:rPr lang="es-ES" sz="1100" b="0" i="1" smtClean="0">
                                  <a:latin typeface="Cambria Math" panose="02040503050406030204" pitchFamily="18" charset="0"/>
                                </a:rPr>
                                <m:t>𝑣</m:t>
                              </m:r>
                            </m:e>
                          </m:acc>
                        </m:e>
                        <m:sub>
                          <m:r>
                            <a:rPr lang="en-US" sz="1100">
                              <a:latin typeface="Cambria Math" panose="02040503050406030204" pitchFamily="18" charset="0"/>
                            </a:rPr>
                            <m:t>⊙</m:t>
                          </m:r>
                        </m:sub>
                      </m:sSub>
                      <m:r>
                        <a:rPr lang="en-US" sz="1100" i="1">
                          <a:latin typeface="Cambria Math" panose="02040503050406030204" pitchFamily="18" charset="0"/>
                        </a:rPr>
                        <m:t>+</m:t>
                      </m:r>
                      <m:sSub>
                        <m:sSubPr>
                          <m:ctrlPr>
                            <a:rPr lang="es-ES" sz="1100" i="1">
                              <a:latin typeface="Cambria Math" panose="02040503050406030204" pitchFamily="18" charset="0"/>
                            </a:rPr>
                          </m:ctrlPr>
                        </m:sSubPr>
                        <m:e>
                          <m:acc>
                            <m:accPr>
                              <m:chr m:val="⃗"/>
                              <m:ctrlPr>
                                <a:rPr lang="es-ES" sz="1100" i="1">
                                  <a:latin typeface="Cambria Math" panose="02040503050406030204" pitchFamily="18" charset="0"/>
                                </a:rPr>
                              </m:ctrlPr>
                            </m:accPr>
                            <m:e>
                              <m:r>
                                <a:rPr lang="es-ES" sz="1100" i="1">
                                  <a:latin typeface="Cambria Math" panose="02040503050406030204" pitchFamily="18" charset="0"/>
                                </a:rPr>
                                <m:t>𝑣</m:t>
                              </m:r>
                            </m:e>
                          </m:acc>
                        </m:e>
                        <m:sub>
                          <m:r>
                            <a:rPr lang="en-US" sz="1100">
                              <a:latin typeface="Cambria Math" panose="02040503050406030204" pitchFamily="18" charset="0"/>
                            </a:rPr>
                            <m:t>⊕</m:t>
                          </m:r>
                        </m:sub>
                      </m:sSub>
                      <m:d>
                        <m:dPr>
                          <m:ctrlPr>
                            <a:rPr lang="es-ES" sz="1100" i="1">
                              <a:latin typeface="Cambria Math" panose="02040503050406030204" pitchFamily="18" charset="0"/>
                            </a:rPr>
                          </m:ctrlPr>
                        </m:dPr>
                        <m:e>
                          <m:r>
                            <a:rPr lang="es-ES" sz="1100" i="1">
                              <a:latin typeface="Cambria Math" panose="02040503050406030204" pitchFamily="18" charset="0"/>
                            </a:rPr>
                            <m:t>𝑡</m:t>
                          </m:r>
                        </m:e>
                      </m:d>
                      <m:r>
                        <a:rPr lang="en-US" sz="1100" i="1">
                          <a:latin typeface="Cambria Math" panose="02040503050406030204" pitchFamily="18" charset="0"/>
                        </a:rPr>
                        <m:t>=</m:t>
                      </m:r>
                      <m:d>
                        <m:dPr>
                          <m:ctrlPr>
                            <a:rPr lang="es-ES" sz="1100" i="1" smtClean="0">
                              <a:latin typeface="Cambria Math" panose="02040503050406030204" pitchFamily="18" charset="0"/>
                            </a:rPr>
                          </m:ctrlPr>
                        </m:dPr>
                        <m:e>
                          <m:r>
                            <a:rPr lang="en-US" sz="1100" i="1">
                              <a:latin typeface="Cambria Math" panose="02040503050406030204" pitchFamily="18" charset="0"/>
                            </a:rPr>
                            <m:t>227</m:t>
                          </m:r>
                          <m:r>
                            <a:rPr lang="en-US" sz="1100">
                              <a:latin typeface="Cambria Math" panose="02040503050406030204" pitchFamily="18" charset="0"/>
                            </a:rPr>
                            <m:t>±</m:t>
                          </m:r>
                          <m:r>
                            <a:rPr lang="en-US" sz="1100" i="1">
                              <a:latin typeface="Cambria Math" panose="02040503050406030204" pitchFamily="18" charset="0"/>
                            </a:rPr>
                            <m:t>20</m:t>
                          </m:r>
                        </m:e>
                      </m:d>
                      <m:r>
                        <a:rPr lang="en-US" sz="1100" i="1">
                          <a:latin typeface="Cambria Math" panose="02040503050406030204" pitchFamily="18" charset="0"/>
                        </a:rPr>
                        <m:t>+</m:t>
                      </m:r>
                      <m:d>
                        <m:dPr>
                          <m:ctrlPr>
                            <a:rPr lang="es-ES" sz="1100" i="1">
                              <a:latin typeface="Cambria Math" panose="02040503050406030204" pitchFamily="18" charset="0"/>
                            </a:rPr>
                          </m:ctrlPr>
                        </m:dPr>
                        <m:e>
                          <m:r>
                            <a:rPr lang="en-US" sz="1100" i="1">
                              <a:latin typeface="Cambria Math" panose="02040503050406030204" pitchFamily="18" charset="0"/>
                            </a:rPr>
                            <m:t>14.43</m:t>
                          </m:r>
                          <m:r>
                            <a:rPr lang="en-US" sz="1100">
                              <a:latin typeface="Cambria Math" panose="02040503050406030204" pitchFamily="18" charset="0"/>
                            </a:rPr>
                            <m:t>±</m:t>
                          </m:r>
                          <m:r>
                            <a:rPr lang="en-US" sz="1100" i="1">
                              <a:latin typeface="Cambria Math" panose="02040503050406030204" pitchFamily="18" charset="0"/>
                            </a:rPr>
                            <m:t>0.08</m:t>
                          </m:r>
                        </m:e>
                      </m:d>
                      <m:func>
                        <m:funcPr>
                          <m:ctrlPr>
                            <a:rPr lang="es-ES" sz="1100" i="1">
                              <a:latin typeface="Cambria Math" panose="02040503050406030204" pitchFamily="18" charset="0"/>
                            </a:rPr>
                          </m:ctrlPr>
                        </m:funcPr>
                        <m:fName>
                          <m:r>
                            <m:rPr>
                              <m:sty m:val="p"/>
                            </m:rPr>
                            <a:rPr lang="en-US" sz="1100">
                              <a:latin typeface="Cambria Math" panose="02040503050406030204" pitchFamily="18" charset="0"/>
                            </a:rPr>
                            <m:t>cos</m:t>
                          </m:r>
                        </m:fName>
                        <m:e>
                          <m:d>
                            <m:dPr>
                              <m:ctrlPr>
                                <a:rPr lang="es-ES" sz="1100" i="1">
                                  <a:latin typeface="Cambria Math" panose="02040503050406030204" pitchFamily="18" charset="0"/>
                                </a:rPr>
                              </m:ctrlPr>
                            </m:dPr>
                            <m:e>
                              <m:f>
                                <m:fPr>
                                  <m:ctrlPr>
                                    <a:rPr lang="es-ES" sz="1100" i="1">
                                      <a:latin typeface="Cambria Math" panose="02040503050406030204" pitchFamily="18" charset="0"/>
                                    </a:rPr>
                                  </m:ctrlPr>
                                </m:fPr>
                                <m:num>
                                  <m:r>
                                    <a:rPr lang="en-US" sz="1100" i="1">
                                      <a:latin typeface="Cambria Math" panose="02040503050406030204" pitchFamily="18" charset="0"/>
                                    </a:rPr>
                                    <m:t>2</m:t>
                                  </m:r>
                                  <m:r>
                                    <m:rPr>
                                      <m:sty m:val="p"/>
                                    </m:rPr>
                                    <a:rPr lang="es-ES" sz="1100">
                                      <a:latin typeface="Cambria Math" panose="02040503050406030204" pitchFamily="18" charset="0"/>
                                    </a:rPr>
                                    <m:t>π</m:t>
                                  </m:r>
                                </m:num>
                                <m:den>
                                  <m:r>
                                    <a:rPr lang="en-US" sz="1100" i="1">
                                      <a:latin typeface="Cambria Math" panose="02040503050406030204" pitchFamily="18" charset="0"/>
                                    </a:rPr>
                                    <m:t>1</m:t>
                                  </m:r>
                                  <m:r>
                                    <m:rPr>
                                      <m:nor/>
                                    </m:rPr>
                                    <a:rPr lang="en-US" sz="1100">
                                      <a:latin typeface="+mj-lt"/>
                                    </a:rPr>
                                    <m:t>yr</m:t>
                                  </m:r>
                                </m:den>
                              </m:f>
                              <m:d>
                                <m:dPr>
                                  <m:ctrlPr>
                                    <a:rPr lang="es-ES" sz="1100" i="1">
                                      <a:latin typeface="Cambria Math" panose="02040503050406030204" pitchFamily="18" charset="0"/>
                                    </a:rPr>
                                  </m:ctrlPr>
                                </m:dPr>
                                <m:e>
                                  <m:r>
                                    <a:rPr lang="es-ES" sz="1100" i="1">
                                      <a:latin typeface="Cambria Math" panose="02040503050406030204" pitchFamily="18" charset="0"/>
                                    </a:rPr>
                                    <m:t>𝑡</m:t>
                                  </m:r>
                                  <m:r>
                                    <a:rPr lang="en-US" sz="1100" i="1">
                                      <a:latin typeface="Cambria Math" panose="02040503050406030204" pitchFamily="18" charset="0"/>
                                    </a:rPr>
                                    <m:t>−</m:t>
                                  </m:r>
                                  <m:d>
                                    <m:dPr>
                                      <m:ctrlPr>
                                        <a:rPr lang="es-ES" sz="1100" i="1">
                                          <a:latin typeface="Cambria Math" panose="02040503050406030204" pitchFamily="18" charset="0"/>
                                        </a:rPr>
                                      </m:ctrlPr>
                                    </m:dPr>
                                    <m:e>
                                      <m:r>
                                        <a:rPr lang="en-US" sz="1100" i="1">
                                          <a:latin typeface="Cambria Math" panose="02040503050406030204" pitchFamily="18" charset="0"/>
                                        </a:rPr>
                                        <m:t>0.419</m:t>
                                      </m:r>
                                      <m:r>
                                        <a:rPr lang="en-US" sz="1100">
                                          <a:latin typeface="Cambria Math" panose="02040503050406030204" pitchFamily="18" charset="0"/>
                                        </a:rPr>
                                        <m:t>±</m:t>
                                      </m:r>
                                      <m:r>
                                        <a:rPr lang="en-US" sz="1100" i="1">
                                          <a:latin typeface="Cambria Math" panose="02040503050406030204" pitchFamily="18" charset="0"/>
                                        </a:rPr>
                                        <m:t>0.002</m:t>
                                      </m:r>
                                    </m:e>
                                  </m:d>
                                </m:e>
                              </m:d>
                            </m:e>
                          </m:d>
                        </m:e>
                      </m:func>
                      <m:f>
                        <m:fPr>
                          <m:ctrlPr>
                            <a:rPr lang="es-ES" sz="1100" i="1">
                              <a:latin typeface="Cambria Math" panose="02040503050406030204" pitchFamily="18" charset="0"/>
                            </a:rPr>
                          </m:ctrlPr>
                        </m:fPr>
                        <m:num>
                          <m:r>
                            <m:rPr>
                              <m:nor/>
                            </m:rPr>
                            <a:rPr lang="en-US" sz="1100">
                              <a:latin typeface="+mj-lt"/>
                            </a:rPr>
                            <m:t>km</m:t>
                          </m:r>
                        </m:num>
                        <m:den>
                          <m:r>
                            <m:rPr>
                              <m:nor/>
                            </m:rPr>
                            <a:rPr lang="en-US" sz="1100">
                              <a:latin typeface="+mj-lt"/>
                            </a:rPr>
                            <m:t>s</m:t>
                          </m:r>
                        </m:den>
                      </m:f>
                    </m:oMath>
                  </m:oMathPara>
                </a14:m>
                <a:endParaRPr lang="es-ES" sz="1100" dirty="0">
                  <a:latin typeface="+mj-lt"/>
                </a:endParaRPr>
              </a:p>
              <a:p>
                <a:pPr algn="l"/>
                <a:endParaRPr lang="en-US" sz="1100" dirty="0">
                  <a:latin typeface="+mj-lt"/>
                  <a:cs typeface="Times New Roman" panose="02020603050405020304" pitchFamily="18" charset="0"/>
                </a:endParaRPr>
              </a:p>
            </p:txBody>
          </p:sp>
        </mc:Choice>
        <mc:Fallback xmlns="">
          <p:sp>
            <p:nvSpPr>
              <p:cNvPr id="7" name="CuadroTexto 6">
                <a:extLst>
                  <a:ext uri="{FF2B5EF4-FFF2-40B4-BE49-F238E27FC236}">
                    <a16:creationId xmlns:a16="http://schemas.microsoft.com/office/drawing/2014/main" id="{A8284697-0CD4-4E2C-B595-FB5454B3F1AA}"/>
                  </a:ext>
                </a:extLst>
              </p:cNvPr>
              <p:cNvSpPr txBox="1">
                <a:spLocks noRot="1" noChangeAspect="1" noMove="1" noResize="1" noEditPoints="1" noAdjustHandles="1" noChangeArrowheads="1" noChangeShapeType="1" noTextEdit="1"/>
              </p:cNvSpPr>
              <p:nvPr/>
            </p:nvSpPr>
            <p:spPr>
              <a:xfrm>
                <a:off x="3819409" y="1257425"/>
                <a:ext cx="5643148" cy="606769"/>
              </a:xfrm>
              <a:prstGeom prst="rect">
                <a:avLst/>
              </a:prstGeom>
              <a:blipFill>
                <a:blip r:embed="rId5"/>
                <a:stretch>
                  <a:fillRect/>
                </a:stretch>
              </a:blipFill>
            </p:spPr>
            <p:txBody>
              <a:bodyPr/>
              <a:lstStyle/>
              <a:p>
                <a:r>
                  <a:rPr lang="en-US">
                    <a:noFill/>
                  </a:rPr>
                  <a:t> </a:t>
                </a:r>
              </a:p>
            </p:txBody>
          </p:sp>
        </mc:Fallback>
      </mc:AlternateContent>
      <p:sp>
        <p:nvSpPr>
          <p:cNvPr id="9" name="CuadroTexto 8">
            <a:extLst>
              <a:ext uri="{FF2B5EF4-FFF2-40B4-BE49-F238E27FC236}">
                <a16:creationId xmlns:a16="http://schemas.microsoft.com/office/drawing/2014/main" id="{90C639D3-D4BC-4B36-8E5A-40A56A07F2CC}"/>
              </a:ext>
            </a:extLst>
          </p:cNvPr>
          <p:cNvSpPr txBox="1"/>
          <p:nvPr/>
        </p:nvSpPr>
        <p:spPr>
          <a:xfrm>
            <a:off x="4595461" y="2219112"/>
            <a:ext cx="3858322" cy="954107"/>
          </a:xfrm>
          <a:prstGeom prst="rect">
            <a:avLst/>
          </a:prstGeom>
          <a:noFill/>
        </p:spPr>
        <p:txBody>
          <a:bodyPr wrap="square" rtlCol="0">
            <a:spAutoFit/>
          </a:bodyPr>
          <a:lstStyle/>
          <a:p>
            <a:pPr algn="ctr"/>
            <a:r>
              <a:rPr lang="en-US" dirty="0">
                <a:latin typeface="+mj-lt"/>
                <a:cs typeface="Times New Roman" panose="02020603050405020304" pitchFamily="18" charset="0"/>
              </a:rPr>
              <a:t>“WIMP Wind” coming from the</a:t>
            </a:r>
          </a:p>
          <a:p>
            <a:pPr algn="ctr"/>
            <a:r>
              <a:rPr lang="en-US" dirty="0">
                <a:latin typeface="+mj-lt"/>
                <a:cs typeface="Times New Roman" panose="02020603050405020304" pitchFamily="18" charset="0"/>
              </a:rPr>
              <a:t>direction of Cygnus</a:t>
            </a:r>
          </a:p>
          <a:p>
            <a:pPr algn="ctr"/>
            <a:r>
              <a:rPr lang="en-US" dirty="0">
                <a:latin typeface="+mj-lt"/>
                <a:cs typeface="Times New Roman" panose="02020603050405020304" pitchFamily="18" charset="0"/>
              </a:rPr>
              <a:t>Result: Larger (and more energetic)</a:t>
            </a:r>
          </a:p>
          <a:p>
            <a:pPr algn="ctr"/>
            <a:r>
              <a:rPr lang="en-US" dirty="0">
                <a:latin typeface="+mj-lt"/>
                <a:cs typeface="Times New Roman" panose="02020603050405020304" pitchFamily="18" charset="0"/>
              </a:rPr>
              <a:t>WIMP flux in summer than in winter</a:t>
            </a:r>
          </a:p>
        </p:txBody>
      </p:sp>
      <p:sp>
        <p:nvSpPr>
          <p:cNvPr id="10" name="CuadroTexto 9">
            <a:extLst>
              <a:ext uri="{FF2B5EF4-FFF2-40B4-BE49-F238E27FC236}">
                <a16:creationId xmlns:a16="http://schemas.microsoft.com/office/drawing/2014/main" id="{ABA931E7-BD95-4415-8FA8-25B0B8880266}"/>
              </a:ext>
            </a:extLst>
          </p:cNvPr>
          <p:cNvSpPr txBox="1"/>
          <p:nvPr/>
        </p:nvSpPr>
        <p:spPr>
          <a:xfrm>
            <a:off x="190009" y="3843852"/>
            <a:ext cx="6239209" cy="738664"/>
          </a:xfrm>
          <a:prstGeom prst="rect">
            <a:avLst/>
          </a:prstGeom>
          <a:noFill/>
        </p:spPr>
        <p:txBody>
          <a:bodyPr wrap="none" rtlCol="0">
            <a:spAutoFit/>
          </a:bodyPr>
          <a:lstStyle/>
          <a:p>
            <a:r>
              <a:rPr lang="en-US" dirty="0"/>
              <a:t>Maximum of velocity expected between June 2nd and 3rd (≈ 241 km/h) </a:t>
            </a:r>
          </a:p>
          <a:p>
            <a:r>
              <a:rPr lang="en-US" dirty="0"/>
              <a:t>Minimum of velocity expected between December 2nd and 3rd (≈ 213 km/h) </a:t>
            </a:r>
          </a:p>
          <a:p>
            <a:endParaRPr lang="en-US" dirty="0">
              <a:latin typeface="Times New Roman" panose="02020603050405020304" pitchFamily="18" charset="0"/>
              <a:cs typeface="Times New Roman" panose="02020603050405020304" pitchFamily="18" charset="0"/>
            </a:endParaRPr>
          </a:p>
        </p:txBody>
      </p:sp>
      <p:sp>
        <p:nvSpPr>
          <p:cNvPr id="11" name="Cerrar llave 10">
            <a:extLst>
              <a:ext uri="{FF2B5EF4-FFF2-40B4-BE49-F238E27FC236}">
                <a16:creationId xmlns:a16="http://schemas.microsoft.com/office/drawing/2014/main" id="{B67A83FB-27D8-46DA-96D3-08AE30147415}"/>
              </a:ext>
            </a:extLst>
          </p:cNvPr>
          <p:cNvSpPr/>
          <p:nvPr/>
        </p:nvSpPr>
        <p:spPr>
          <a:xfrm>
            <a:off x="6374368" y="3904848"/>
            <a:ext cx="230588" cy="44527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CuadroTexto 11">
            <a:extLst>
              <a:ext uri="{FF2B5EF4-FFF2-40B4-BE49-F238E27FC236}">
                <a16:creationId xmlns:a16="http://schemas.microsoft.com/office/drawing/2014/main" id="{A69DFB7F-40B0-456A-88A1-2C6C2805CF5B}"/>
              </a:ext>
            </a:extLst>
          </p:cNvPr>
          <p:cNvSpPr txBox="1"/>
          <p:nvPr/>
        </p:nvSpPr>
        <p:spPr>
          <a:xfrm>
            <a:off x="6713468" y="3905407"/>
            <a:ext cx="1428596"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 6,4 % variation</a:t>
            </a:r>
          </a:p>
        </p:txBody>
      </p:sp>
      <p:sp>
        <p:nvSpPr>
          <p:cNvPr id="13" name="CuadroTexto 12">
            <a:extLst>
              <a:ext uri="{FF2B5EF4-FFF2-40B4-BE49-F238E27FC236}">
                <a16:creationId xmlns:a16="http://schemas.microsoft.com/office/drawing/2014/main" id="{D046CE5A-E64D-49F4-8896-B1A482D7222E}"/>
              </a:ext>
            </a:extLst>
          </p:cNvPr>
          <p:cNvSpPr txBox="1"/>
          <p:nvPr/>
        </p:nvSpPr>
        <p:spPr>
          <a:xfrm>
            <a:off x="190009" y="4482246"/>
            <a:ext cx="8206568" cy="523220"/>
          </a:xfrm>
          <a:prstGeom prst="rect">
            <a:avLst/>
          </a:prstGeom>
          <a:noFill/>
        </p:spPr>
        <p:txBody>
          <a:bodyPr wrap="square" rtlCol="0">
            <a:spAutoFit/>
          </a:bodyPr>
          <a:lstStyle/>
          <a:p>
            <a:pPr algn="ctr"/>
            <a:r>
              <a:rPr lang="en-US" dirty="0">
                <a:latin typeface="+mj-lt"/>
                <a:cs typeface="Times New Roman" panose="02020603050405020304" pitchFamily="18" charset="0"/>
              </a:rPr>
              <a:t>Magnitude of the rate modulation effect expected to be of the order of (up to 10%), but larger</a:t>
            </a:r>
          </a:p>
          <a:p>
            <a:pPr algn="ctr"/>
            <a:r>
              <a:rPr lang="en-US" dirty="0">
                <a:latin typeface="+mj-lt"/>
                <a:cs typeface="Times New Roman" panose="02020603050405020304" pitchFamily="18" charset="0"/>
              </a:rPr>
              <a:t>modulations possible close to threshold</a:t>
            </a:r>
          </a:p>
        </p:txBody>
      </p:sp>
      <p:sp>
        <p:nvSpPr>
          <p:cNvPr id="14" name="Marcador de número de diapositiva 11">
            <a:extLst>
              <a:ext uri="{FF2B5EF4-FFF2-40B4-BE49-F238E27FC236}">
                <a16:creationId xmlns:a16="http://schemas.microsoft.com/office/drawing/2014/main" id="{7B26F44B-2C91-4840-89F8-8AFA7177D13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56</a:t>
            </a:fld>
            <a:endParaRPr lang="es-ES" dirty="0"/>
          </a:p>
        </p:txBody>
      </p:sp>
    </p:spTree>
    <p:extLst>
      <p:ext uri="{BB962C8B-B14F-4D97-AF65-F5344CB8AC3E}">
        <p14:creationId xmlns:p14="http://schemas.microsoft.com/office/powerpoint/2010/main" val="790541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4AC3D57-E635-4D0B-A810-A55327EAE8B6}"/>
              </a:ext>
            </a:extLst>
          </p:cNvPr>
          <p:cNvSpPr txBox="1"/>
          <p:nvPr/>
        </p:nvSpPr>
        <p:spPr>
          <a:xfrm>
            <a:off x="91432" y="3858368"/>
            <a:ext cx="5681587" cy="738664"/>
          </a:xfrm>
          <a:prstGeom prst="rect">
            <a:avLst/>
          </a:prstGeom>
          <a:noFill/>
        </p:spPr>
        <p:txBody>
          <a:bodyPr wrap="square" rtlCol="0">
            <a:spAutoFit/>
          </a:bodyPr>
          <a:lstStyle/>
          <a:p>
            <a:r>
              <a:rPr lang="en-US" dirty="0"/>
              <a:t>Rotation of the Earth around its own axis:  </a:t>
            </a:r>
          </a:p>
          <a:p>
            <a:r>
              <a:rPr lang="en-US" dirty="0"/>
              <a:t>≈0.5 km s</a:t>
            </a:r>
            <a:r>
              <a:rPr lang="en-US" baseline="30000" dirty="0"/>
              <a:t>−1</a:t>
            </a:r>
            <a:r>
              <a:rPr lang="en-US" dirty="0"/>
              <a:t> at the equator &lt;&lt; orbital velocity (30 km s</a:t>
            </a:r>
            <a:r>
              <a:rPr lang="en-US" baseline="30000" dirty="0"/>
              <a:t>−1</a:t>
            </a:r>
            <a:r>
              <a:rPr lang="en-US" dirty="0"/>
              <a:t>)</a:t>
            </a:r>
          </a:p>
          <a:p>
            <a:r>
              <a:rPr lang="en-US" b="1" dirty="0" err="1"/>
              <a:t>S</a:t>
            </a:r>
            <a:r>
              <a:rPr lang="en-US" b="1" baseline="-25000" dirty="0" err="1"/>
              <a:t>m,d</a:t>
            </a:r>
            <a:r>
              <a:rPr lang="en-US" b="1" dirty="0"/>
              <a:t> ~ 0.015 </a:t>
            </a:r>
            <a:r>
              <a:rPr lang="en-US" b="1" dirty="0" err="1"/>
              <a:t>S</a:t>
            </a:r>
            <a:r>
              <a:rPr lang="en-US" b="1" baseline="-25000" dirty="0" err="1"/>
              <a:t>m,y</a:t>
            </a:r>
            <a:r>
              <a:rPr lang="en-US" b="1" dirty="0"/>
              <a:t> </a:t>
            </a:r>
            <a:endParaRPr lang="en-US" dirty="0">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60C4AF86-ABFA-45E1-B674-1777DE290EC4}"/>
              </a:ext>
            </a:extLst>
          </p:cNvPr>
          <p:cNvPicPr>
            <a:picLocks noChangeAspect="1"/>
          </p:cNvPicPr>
          <p:nvPr/>
        </p:nvPicPr>
        <p:blipFill>
          <a:blip r:embed="rId2"/>
          <a:stretch>
            <a:fillRect/>
          </a:stretch>
        </p:blipFill>
        <p:spPr>
          <a:xfrm>
            <a:off x="5756056" y="915800"/>
            <a:ext cx="2711640" cy="1861455"/>
          </a:xfrm>
          <a:prstGeom prst="rect">
            <a:avLst/>
          </a:prstGeom>
        </p:spPr>
      </p:pic>
      <p:pic>
        <p:nvPicPr>
          <p:cNvPr id="6" name="Imagen 5">
            <a:extLst>
              <a:ext uri="{FF2B5EF4-FFF2-40B4-BE49-F238E27FC236}">
                <a16:creationId xmlns:a16="http://schemas.microsoft.com/office/drawing/2014/main" id="{0E92D6D0-9FDB-4771-848F-D6ED5AA61F73}"/>
              </a:ext>
            </a:extLst>
          </p:cNvPr>
          <p:cNvPicPr>
            <a:picLocks noChangeAspect="1"/>
          </p:cNvPicPr>
          <p:nvPr/>
        </p:nvPicPr>
        <p:blipFill>
          <a:blip r:embed="rId3"/>
          <a:stretch>
            <a:fillRect/>
          </a:stretch>
        </p:blipFill>
        <p:spPr>
          <a:xfrm>
            <a:off x="5962591" y="3125717"/>
            <a:ext cx="2510715" cy="1923568"/>
          </a:xfrm>
          <a:prstGeom prst="rect">
            <a:avLst/>
          </a:prstGeom>
        </p:spPr>
      </p:pic>
      <p:sp>
        <p:nvSpPr>
          <p:cNvPr id="7" name="CuadroTexto 6">
            <a:extLst>
              <a:ext uri="{FF2B5EF4-FFF2-40B4-BE49-F238E27FC236}">
                <a16:creationId xmlns:a16="http://schemas.microsoft.com/office/drawing/2014/main" id="{BD0217BA-F52B-440D-B0FA-A3A71269E10E}"/>
              </a:ext>
            </a:extLst>
          </p:cNvPr>
          <p:cNvSpPr txBox="1"/>
          <p:nvPr/>
        </p:nvSpPr>
        <p:spPr>
          <a:xfrm>
            <a:off x="5545872" y="722210"/>
            <a:ext cx="3337773" cy="307777"/>
          </a:xfrm>
          <a:prstGeom prst="rect">
            <a:avLst/>
          </a:prstGeom>
          <a:noFill/>
        </p:spPr>
        <p:txBody>
          <a:bodyPr wrap="none" rtlCol="0">
            <a:spAutoFit/>
          </a:bodyPr>
          <a:lstStyle/>
          <a:p>
            <a:r>
              <a:rPr lang="en-US" dirty="0"/>
              <a:t>Recoil energy for two dates in the year </a:t>
            </a:r>
            <a:endParaRPr lang="en-US"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4C7AE9FE-65ED-45B6-922D-89B991131462}"/>
              </a:ext>
            </a:extLst>
          </p:cNvPr>
          <p:cNvSpPr txBox="1"/>
          <p:nvPr/>
        </p:nvSpPr>
        <p:spPr>
          <a:xfrm>
            <a:off x="4862059" y="3061075"/>
            <a:ext cx="4281941" cy="307777"/>
          </a:xfrm>
          <a:prstGeom prst="rect">
            <a:avLst/>
          </a:prstGeom>
          <a:solidFill>
            <a:schemeClr val="bg1"/>
          </a:solidFill>
        </p:spPr>
        <p:txBody>
          <a:bodyPr wrap="none" rtlCol="0">
            <a:spAutoFit/>
          </a:bodyPr>
          <a:lstStyle/>
          <a:p>
            <a:r>
              <a:rPr lang="en-US" dirty="0"/>
              <a:t>modulation amplitude as a function of recoil energy</a:t>
            </a:r>
            <a:endParaRPr lang="en-US"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917500C6-D778-448A-9388-0ACA604A2F86}"/>
              </a:ext>
            </a:extLst>
          </p:cNvPr>
          <p:cNvSpPr txBox="1"/>
          <p:nvPr/>
        </p:nvSpPr>
        <p:spPr>
          <a:xfrm>
            <a:off x="29737" y="687778"/>
            <a:ext cx="5516135" cy="2223686"/>
          </a:xfrm>
          <a:prstGeom prst="rect">
            <a:avLst/>
          </a:prstGeom>
          <a:noFill/>
        </p:spPr>
        <p:txBody>
          <a:bodyPr wrap="square" rtlCol="0">
            <a:spAutoFit/>
          </a:bodyPr>
          <a:lstStyle/>
          <a:p>
            <a:r>
              <a:rPr lang="en-US" dirty="0"/>
              <a:t>Requirements: </a:t>
            </a:r>
          </a:p>
          <a:p>
            <a:pPr>
              <a:spcAft>
                <a:spcPts val="300"/>
              </a:spcAft>
            </a:pPr>
            <a:r>
              <a:rPr lang="en-US" dirty="0"/>
              <a:t>1)    Cosine-like modulation of the rate</a:t>
            </a:r>
          </a:p>
          <a:p>
            <a:pPr>
              <a:spcAft>
                <a:spcPts val="300"/>
              </a:spcAft>
            </a:pPr>
            <a:r>
              <a:rPr lang="en-US" dirty="0"/>
              <a:t>2)    In low energy range</a:t>
            </a:r>
          </a:p>
          <a:p>
            <a:pPr>
              <a:spcAft>
                <a:spcPts val="300"/>
              </a:spcAft>
            </a:pPr>
            <a:r>
              <a:rPr lang="en-US" dirty="0"/>
              <a:t>3)    Period of 1 year</a:t>
            </a:r>
          </a:p>
          <a:p>
            <a:pPr>
              <a:spcAft>
                <a:spcPts val="300"/>
              </a:spcAft>
            </a:pPr>
            <a:r>
              <a:rPr lang="en-US" dirty="0"/>
              <a:t>4)    Phase at about June 2nd </a:t>
            </a:r>
          </a:p>
          <a:p>
            <a:pPr>
              <a:spcAft>
                <a:spcPts val="300"/>
              </a:spcAft>
            </a:pPr>
            <a:r>
              <a:rPr lang="en-US" dirty="0"/>
              <a:t>5)    For single-hit events in a multi-detector set-up</a:t>
            </a:r>
          </a:p>
          <a:p>
            <a:pPr marL="342900" indent="-342900">
              <a:buAutoNum type="arabicParenR" startAt="6"/>
            </a:pPr>
            <a:r>
              <a:rPr lang="en-US" dirty="0"/>
              <a:t>With modulation amplitude in the region of maximal sensitivity    </a:t>
            </a:r>
          </a:p>
          <a:p>
            <a:r>
              <a:rPr lang="en-US" dirty="0"/>
              <a:t>       must be &lt;7% for usually adopted halo distributions, but it can   </a:t>
            </a:r>
          </a:p>
          <a:p>
            <a:r>
              <a:rPr lang="en-US" dirty="0"/>
              <a:t>       be larger in case of some possible scenarios</a:t>
            </a:r>
            <a:endParaRPr lang="en-US" dirty="0">
              <a:latin typeface="Times New Roman" panose="02020603050405020304" pitchFamily="18" charset="0"/>
              <a:cs typeface="Times New Roman" panose="02020603050405020304" pitchFamily="18" charset="0"/>
            </a:endParaRPr>
          </a:p>
        </p:txBody>
      </p:sp>
      <p:sp>
        <p:nvSpPr>
          <p:cNvPr id="10" name="3 CuadroTexto">
            <a:extLst>
              <a:ext uri="{FF2B5EF4-FFF2-40B4-BE49-F238E27FC236}">
                <a16:creationId xmlns:a16="http://schemas.microsoft.com/office/drawing/2014/main" id="{3441D452-AE70-4F46-B060-000530F50242}"/>
              </a:ext>
            </a:extLst>
          </p:cNvPr>
          <p:cNvSpPr txBox="1"/>
          <p:nvPr/>
        </p:nvSpPr>
        <p:spPr>
          <a:xfrm>
            <a:off x="1393513" y="743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Annual modulation</a:t>
            </a:r>
            <a:endParaRPr lang="en-US" sz="2700" b="1" dirty="0">
              <a:solidFill>
                <a:srgbClr val="FF0000"/>
              </a:solidFill>
              <a:latin typeface="+mj-lt"/>
              <a:cs typeface="Arial" panose="020B0604020202020204" pitchFamily="34" charset="0"/>
            </a:endParaRPr>
          </a:p>
        </p:txBody>
      </p:sp>
      <p:sp>
        <p:nvSpPr>
          <p:cNvPr id="11" name="Rectangle 5">
            <a:extLst>
              <a:ext uri="{FF2B5EF4-FFF2-40B4-BE49-F238E27FC236}">
                <a16:creationId xmlns:a16="http://schemas.microsoft.com/office/drawing/2014/main" id="{B749FFEA-9443-49DB-8744-949785195A09}"/>
              </a:ext>
            </a:extLst>
          </p:cNvPr>
          <p:cNvSpPr>
            <a:spLocks noChangeArrowheads="1"/>
          </p:cNvSpPr>
          <p:nvPr/>
        </p:nvSpPr>
        <p:spPr bwMode="auto">
          <a:xfrm flipV="1">
            <a:off x="773150" y="469546"/>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2" name="Marcador de número de diapositiva 11">
            <a:extLst>
              <a:ext uri="{FF2B5EF4-FFF2-40B4-BE49-F238E27FC236}">
                <a16:creationId xmlns:a16="http://schemas.microsoft.com/office/drawing/2014/main" id="{90A234C6-D738-4A6E-B6D4-AEDF9367A99A}"/>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57</a:t>
            </a:fld>
            <a:endParaRPr lang="es-ES" dirty="0"/>
          </a:p>
        </p:txBody>
      </p:sp>
    </p:spTree>
    <p:extLst>
      <p:ext uri="{BB962C8B-B14F-4D97-AF65-F5344CB8AC3E}">
        <p14:creationId xmlns:p14="http://schemas.microsoft.com/office/powerpoint/2010/main" val="3232910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6689D5-DD22-4A39-BD0A-27C13BCCAC41}"/>
              </a:ext>
            </a:extLst>
          </p:cNvPr>
          <p:cNvSpPr txBox="1"/>
          <p:nvPr/>
        </p:nvSpPr>
        <p:spPr>
          <a:xfrm>
            <a:off x="8397" y="572737"/>
            <a:ext cx="2775006" cy="1508105"/>
          </a:xfrm>
          <a:prstGeom prst="rect">
            <a:avLst/>
          </a:prstGeom>
          <a:noFill/>
        </p:spPr>
        <p:txBody>
          <a:bodyPr wrap="square" rtlCol="0">
            <a:spAutoFit/>
          </a:bodyPr>
          <a:lstStyle/>
          <a:p>
            <a:pPr algn="l">
              <a:lnSpc>
                <a:spcPct val="150000"/>
              </a:lnSpc>
            </a:pPr>
            <a:r>
              <a:rPr lang="en-US" b="1" dirty="0">
                <a:latin typeface="+mj-lt"/>
                <a:cs typeface="Times New Roman" panose="02020603050405020304" pitchFamily="18" charset="0"/>
              </a:rPr>
              <a:t>DAMA/</a:t>
            </a:r>
            <a:r>
              <a:rPr lang="en-US" b="1" dirty="0" err="1">
                <a:latin typeface="+mj-lt"/>
                <a:cs typeface="Times New Roman" panose="02020603050405020304" pitchFamily="18" charset="0"/>
              </a:rPr>
              <a:t>NaI</a:t>
            </a:r>
            <a:endParaRPr lang="en-US" dirty="0"/>
          </a:p>
          <a:p>
            <a:pPr marL="285750" indent="-285750">
              <a:spcAft>
                <a:spcPts val="600"/>
              </a:spcAft>
              <a:buFont typeface="Arial" panose="020B0604020202020204" pitchFamily="34" charset="0"/>
              <a:buChar char="•"/>
            </a:pPr>
            <a:r>
              <a:rPr lang="en-US" dirty="0"/>
              <a:t>Concluded on July-2002</a:t>
            </a:r>
          </a:p>
          <a:p>
            <a:pPr marL="285750" indent="-285750">
              <a:spcAft>
                <a:spcPts val="600"/>
              </a:spcAft>
              <a:buFont typeface="Arial" panose="020B0604020202020204" pitchFamily="34" charset="0"/>
              <a:buChar char="•"/>
            </a:pPr>
            <a:r>
              <a:rPr lang="en-US" dirty="0"/>
              <a:t>7 annual cycles collected</a:t>
            </a:r>
          </a:p>
          <a:p>
            <a:pPr marL="285750" indent="-285750">
              <a:spcAft>
                <a:spcPts val="600"/>
              </a:spcAft>
              <a:buFont typeface="Arial" panose="020B0604020202020204" pitchFamily="34" charset="0"/>
              <a:buChar char="•"/>
            </a:pPr>
            <a:r>
              <a:rPr lang="en-US" dirty="0"/>
              <a:t>Exposure 0.29 </a:t>
            </a:r>
            <a:r>
              <a:rPr lang="en-US" dirty="0" err="1"/>
              <a:t>ton×yr</a:t>
            </a:r>
            <a:endParaRPr lang="en-US" dirty="0"/>
          </a:p>
          <a:p>
            <a:pPr>
              <a:spcAft>
                <a:spcPts val="600"/>
              </a:spcAft>
            </a:pPr>
            <a:endParaRPr lang="en-US" i="1"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197A9592-A651-4BA4-9F02-FDE29C6B67DD}"/>
              </a:ext>
            </a:extLst>
          </p:cNvPr>
          <p:cNvPicPr>
            <a:picLocks noChangeAspect="1"/>
          </p:cNvPicPr>
          <p:nvPr/>
        </p:nvPicPr>
        <p:blipFill>
          <a:blip r:embed="rId2"/>
          <a:stretch>
            <a:fillRect/>
          </a:stretch>
        </p:blipFill>
        <p:spPr>
          <a:xfrm>
            <a:off x="271998" y="2080842"/>
            <a:ext cx="1953041" cy="2679328"/>
          </a:xfrm>
          <a:prstGeom prst="rect">
            <a:avLst/>
          </a:prstGeom>
        </p:spPr>
      </p:pic>
      <p:pic>
        <p:nvPicPr>
          <p:cNvPr id="7" name="Imagen 6">
            <a:extLst>
              <a:ext uri="{FF2B5EF4-FFF2-40B4-BE49-F238E27FC236}">
                <a16:creationId xmlns:a16="http://schemas.microsoft.com/office/drawing/2014/main" id="{764871BE-0303-4B06-A053-F64F2E207FF7}"/>
              </a:ext>
            </a:extLst>
          </p:cNvPr>
          <p:cNvPicPr>
            <a:picLocks noChangeAspect="1"/>
          </p:cNvPicPr>
          <p:nvPr/>
        </p:nvPicPr>
        <p:blipFill>
          <a:blip r:embed="rId3"/>
          <a:stretch>
            <a:fillRect/>
          </a:stretch>
        </p:blipFill>
        <p:spPr>
          <a:xfrm>
            <a:off x="2488640" y="2775731"/>
            <a:ext cx="2832464" cy="1795032"/>
          </a:xfrm>
          <a:prstGeom prst="rect">
            <a:avLst/>
          </a:prstGeom>
        </p:spPr>
      </p:pic>
      <p:sp>
        <p:nvSpPr>
          <p:cNvPr id="8" name="3 CuadroTexto">
            <a:extLst>
              <a:ext uri="{FF2B5EF4-FFF2-40B4-BE49-F238E27FC236}">
                <a16:creationId xmlns:a16="http://schemas.microsoft.com/office/drawing/2014/main" id="{ADA30D25-DFEF-4B97-A9D7-90E51774B463}"/>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DAMA/LIBRA @ LNGS</a:t>
            </a:r>
            <a:endParaRPr lang="en-US" sz="2700" b="1" dirty="0">
              <a:solidFill>
                <a:srgbClr val="FF0000"/>
              </a:solidFill>
              <a:latin typeface="+mj-lt"/>
              <a:cs typeface="Arial" panose="020B0604020202020204" pitchFamily="34" charset="0"/>
            </a:endParaRPr>
          </a:p>
        </p:txBody>
      </p:sp>
      <p:sp>
        <p:nvSpPr>
          <p:cNvPr id="9" name="Rectangle 5">
            <a:extLst>
              <a:ext uri="{FF2B5EF4-FFF2-40B4-BE49-F238E27FC236}">
                <a16:creationId xmlns:a16="http://schemas.microsoft.com/office/drawing/2014/main" id="{39518AD6-385A-4256-8E01-ED065BCE86B0}"/>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0" name="CuadroTexto 9">
            <a:extLst>
              <a:ext uri="{FF2B5EF4-FFF2-40B4-BE49-F238E27FC236}">
                <a16:creationId xmlns:a16="http://schemas.microsoft.com/office/drawing/2014/main" id="{81360F2E-DC01-4D08-B602-0550839B4680}"/>
              </a:ext>
            </a:extLst>
          </p:cNvPr>
          <p:cNvSpPr txBox="1"/>
          <p:nvPr/>
        </p:nvSpPr>
        <p:spPr>
          <a:xfrm>
            <a:off x="2783403" y="572737"/>
            <a:ext cx="2776722" cy="1508105"/>
          </a:xfrm>
          <a:prstGeom prst="rect">
            <a:avLst/>
          </a:prstGeom>
          <a:noFill/>
        </p:spPr>
        <p:txBody>
          <a:bodyPr wrap="none" rtlCol="0">
            <a:spAutoFit/>
          </a:bodyPr>
          <a:lstStyle/>
          <a:p>
            <a:pPr>
              <a:lnSpc>
                <a:spcPct val="150000"/>
              </a:lnSpc>
            </a:pPr>
            <a:r>
              <a:rPr lang="en-US" b="1" dirty="0"/>
              <a:t>DAMA/LIBRA Phase I </a:t>
            </a:r>
          </a:p>
          <a:p>
            <a:pPr marL="285750" indent="-285750">
              <a:spcAft>
                <a:spcPts val="600"/>
              </a:spcAft>
              <a:buFont typeface="Arial" panose="020B0604020202020204" pitchFamily="34" charset="0"/>
              <a:buChar char="•"/>
            </a:pPr>
            <a:r>
              <a:rPr lang="en-US" dirty="0"/>
              <a:t>From 2003 to 2010 </a:t>
            </a:r>
          </a:p>
          <a:p>
            <a:pPr marL="285750" indent="-285750">
              <a:spcAft>
                <a:spcPts val="600"/>
              </a:spcAft>
              <a:buFont typeface="Arial" panose="020B0604020202020204" pitchFamily="34" charset="0"/>
              <a:buChar char="•"/>
            </a:pPr>
            <a:r>
              <a:rPr lang="en-US" dirty="0"/>
              <a:t>7 annual cycles </a:t>
            </a:r>
          </a:p>
          <a:p>
            <a:pPr marL="285750" indent="-285750">
              <a:spcAft>
                <a:spcPts val="600"/>
              </a:spcAft>
              <a:buFont typeface="Arial" panose="020B0604020202020204" pitchFamily="34" charset="0"/>
              <a:buChar char="•"/>
            </a:pPr>
            <a:r>
              <a:rPr lang="en-US" dirty="0"/>
              <a:t>1.04 ton x </a:t>
            </a:r>
            <a:r>
              <a:rPr lang="en-US" dirty="0" err="1"/>
              <a:t>yr</a:t>
            </a:r>
            <a:r>
              <a:rPr lang="en-US" dirty="0"/>
              <a:t> </a:t>
            </a:r>
          </a:p>
          <a:p>
            <a:pPr marL="285750" indent="-285750">
              <a:spcAft>
                <a:spcPts val="600"/>
              </a:spcAft>
              <a:buFont typeface="Arial" panose="020B0604020202020204" pitchFamily="34" charset="0"/>
              <a:buChar char="•"/>
            </a:pPr>
            <a:r>
              <a:rPr lang="en-US" dirty="0"/>
              <a:t>Rate in ROI [2,6]keV ~ 1 </a:t>
            </a:r>
            <a:r>
              <a:rPr lang="en-US" dirty="0" err="1"/>
              <a:t>dru</a:t>
            </a:r>
            <a:r>
              <a:rPr lang="en-US" dirty="0"/>
              <a:t> </a:t>
            </a:r>
            <a:endParaRPr lang="en-US" dirty="0">
              <a:latin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021703C2-3175-4187-AB40-869DE50E381F}"/>
              </a:ext>
            </a:extLst>
          </p:cNvPr>
          <p:cNvSpPr txBox="1"/>
          <p:nvPr/>
        </p:nvSpPr>
        <p:spPr>
          <a:xfrm>
            <a:off x="5359320" y="572737"/>
            <a:ext cx="3776283" cy="2546851"/>
          </a:xfrm>
          <a:prstGeom prst="rect">
            <a:avLst/>
          </a:prstGeom>
          <a:noFill/>
        </p:spPr>
        <p:txBody>
          <a:bodyPr wrap="square" rtlCol="0">
            <a:spAutoFit/>
          </a:bodyPr>
          <a:lstStyle/>
          <a:p>
            <a:pPr>
              <a:lnSpc>
                <a:spcPct val="150000"/>
              </a:lnSpc>
            </a:pPr>
            <a:r>
              <a:rPr lang="en-US" b="1" dirty="0"/>
              <a:t>DAMA/LIBRA Phase II </a:t>
            </a:r>
          </a:p>
          <a:p>
            <a:pPr marL="285750" indent="-285750">
              <a:spcAft>
                <a:spcPts val="300"/>
              </a:spcAft>
              <a:buFont typeface="Arial" panose="020B0604020202020204" pitchFamily="34" charset="0"/>
              <a:buChar char="•"/>
            </a:pPr>
            <a:r>
              <a:rPr lang="en-US" dirty="0"/>
              <a:t>From 2011 – present </a:t>
            </a:r>
          </a:p>
          <a:p>
            <a:pPr marL="285750" indent="-285750">
              <a:spcAft>
                <a:spcPts val="300"/>
              </a:spcAft>
              <a:buFont typeface="Arial" panose="020B0604020202020204" pitchFamily="34" charset="0"/>
              <a:buChar char="•"/>
            </a:pPr>
            <a:r>
              <a:rPr lang="en-US" dirty="0"/>
              <a:t>First release in 2018 with 7 annual cycles and 1.13 ton x </a:t>
            </a:r>
            <a:r>
              <a:rPr lang="en-US" dirty="0" err="1"/>
              <a:t>yr</a:t>
            </a:r>
            <a:r>
              <a:rPr lang="en-US" dirty="0"/>
              <a:t> </a:t>
            </a:r>
          </a:p>
          <a:p>
            <a:pPr marL="285750" indent="-285750">
              <a:spcAft>
                <a:spcPts val="300"/>
              </a:spcAft>
              <a:buFont typeface="Arial" panose="020B0604020202020204" pitchFamily="34" charset="0"/>
              <a:buChar char="•"/>
            </a:pPr>
            <a:r>
              <a:rPr lang="en-US" dirty="0"/>
              <a:t>Replaced PMTs (higher QE, lower radioactivity and noise) </a:t>
            </a:r>
          </a:p>
          <a:p>
            <a:pPr marL="285750" indent="-285750">
              <a:spcAft>
                <a:spcPts val="300"/>
              </a:spcAft>
              <a:buFont typeface="Arial" panose="020B0604020202020204" pitchFamily="34" charset="0"/>
              <a:buChar char="•"/>
            </a:pPr>
            <a:r>
              <a:rPr lang="en-US" dirty="0"/>
              <a:t>Improved LY from ≈6.8 to 8 </a:t>
            </a:r>
            <a:r>
              <a:rPr lang="en-US" dirty="0" err="1"/>
              <a:t>ph.e</a:t>
            </a:r>
            <a:r>
              <a:rPr lang="en-US" dirty="0"/>
              <a:t>/keV and s/E by ~10% </a:t>
            </a:r>
          </a:p>
          <a:p>
            <a:pPr marL="285750" indent="-285750">
              <a:spcAft>
                <a:spcPts val="300"/>
              </a:spcAft>
              <a:buFont typeface="Arial" panose="020B0604020202020204" pitchFamily="34" charset="0"/>
              <a:buChar char="•"/>
            </a:pPr>
            <a:r>
              <a:rPr lang="en-US" dirty="0"/>
              <a:t>Energy threshold below 2 keV</a:t>
            </a:r>
          </a:p>
          <a:p>
            <a:pPr marL="285750" indent="-285750">
              <a:spcAft>
                <a:spcPts val="300"/>
              </a:spcAft>
              <a:buFont typeface="Arial" panose="020B0604020202020204" pitchFamily="34" charset="0"/>
              <a:buChar char="•"/>
            </a:pPr>
            <a:r>
              <a:rPr lang="en-US" dirty="0"/>
              <a:t>Rate in ROI [1,6]keV ~ 0.7 </a:t>
            </a:r>
            <a:r>
              <a:rPr lang="en-US" dirty="0" err="1"/>
              <a:t>dru</a:t>
            </a:r>
            <a:r>
              <a:rPr lang="en-US" dirty="0"/>
              <a:t> </a:t>
            </a:r>
            <a:endParaRPr lang="en-US"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BE2DEF4D-C4F6-4417-9FC9-04241943136F}"/>
              </a:ext>
            </a:extLst>
          </p:cNvPr>
          <p:cNvSpPr txBox="1"/>
          <p:nvPr/>
        </p:nvSpPr>
        <p:spPr>
          <a:xfrm>
            <a:off x="5321104" y="3814477"/>
            <a:ext cx="3986989" cy="307777"/>
          </a:xfrm>
          <a:prstGeom prst="rect">
            <a:avLst/>
          </a:prstGeom>
          <a:noFill/>
        </p:spPr>
        <p:txBody>
          <a:bodyPr wrap="none" rtlCol="0">
            <a:spAutoFit/>
          </a:bodyPr>
          <a:lstStyle/>
          <a:p>
            <a:r>
              <a:rPr lang="en-US" b="1" dirty="0"/>
              <a:t>Accumulated ~ 3 ton x </a:t>
            </a:r>
            <a:r>
              <a:rPr lang="en-US" b="1" dirty="0" err="1"/>
              <a:t>yr</a:t>
            </a:r>
            <a:r>
              <a:rPr lang="en-US" b="1" dirty="0"/>
              <a:t> 20 </a:t>
            </a:r>
            <a:r>
              <a:rPr lang="en-US" b="1" dirty="0" err="1"/>
              <a:t>yr</a:t>
            </a:r>
            <a:r>
              <a:rPr lang="en-US" b="1" dirty="0"/>
              <a:t> underground </a:t>
            </a:r>
            <a:endParaRPr lang="en-US" dirty="0">
              <a:latin typeface="Times New Roman" panose="02020603050405020304" pitchFamily="18" charset="0"/>
              <a:cs typeface="Times New Roman" panose="02020603050405020304" pitchFamily="18" charset="0"/>
            </a:endParaRPr>
          </a:p>
        </p:txBody>
      </p:sp>
      <p:sp>
        <p:nvSpPr>
          <p:cNvPr id="14" name="Marcador de número de diapositiva 11">
            <a:extLst>
              <a:ext uri="{FF2B5EF4-FFF2-40B4-BE49-F238E27FC236}">
                <a16:creationId xmlns:a16="http://schemas.microsoft.com/office/drawing/2014/main" id="{311BCF7B-4BB9-455C-97C4-1D88F4249FFE}"/>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58</a:t>
            </a:fld>
            <a:endParaRPr lang="es-ES" dirty="0"/>
          </a:p>
        </p:txBody>
      </p:sp>
    </p:spTree>
    <p:extLst>
      <p:ext uri="{BB962C8B-B14F-4D97-AF65-F5344CB8AC3E}">
        <p14:creationId xmlns:p14="http://schemas.microsoft.com/office/powerpoint/2010/main" val="3364757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DFB69210-0D5B-4DBA-B34F-E83D24879CED}"/>
              </a:ext>
            </a:extLst>
          </p:cNvPr>
          <p:cNvPicPr>
            <a:picLocks noChangeAspect="1"/>
          </p:cNvPicPr>
          <p:nvPr/>
        </p:nvPicPr>
        <p:blipFill>
          <a:blip r:embed="rId2"/>
          <a:stretch>
            <a:fillRect/>
          </a:stretch>
        </p:blipFill>
        <p:spPr>
          <a:xfrm>
            <a:off x="123332" y="1806099"/>
            <a:ext cx="6122504" cy="1577251"/>
          </a:xfrm>
          <a:prstGeom prst="rect">
            <a:avLst/>
          </a:prstGeom>
        </p:spPr>
      </p:pic>
      <p:sp>
        <p:nvSpPr>
          <p:cNvPr id="10" name="CuadroTexto 9">
            <a:extLst>
              <a:ext uri="{FF2B5EF4-FFF2-40B4-BE49-F238E27FC236}">
                <a16:creationId xmlns:a16="http://schemas.microsoft.com/office/drawing/2014/main" id="{AE2A55C9-591F-49EE-A1A7-139D1E402BD3}"/>
              </a:ext>
            </a:extLst>
          </p:cNvPr>
          <p:cNvSpPr txBox="1"/>
          <p:nvPr/>
        </p:nvSpPr>
        <p:spPr>
          <a:xfrm>
            <a:off x="-66023" y="1797479"/>
            <a:ext cx="3324949" cy="276999"/>
          </a:xfrm>
          <a:prstGeom prst="rect">
            <a:avLst/>
          </a:prstGeom>
          <a:noFill/>
        </p:spPr>
        <p:txBody>
          <a:bodyPr wrap="none" rtlCol="0">
            <a:spAutoFit/>
          </a:bodyPr>
          <a:lstStyle/>
          <a:p>
            <a:r>
              <a:rPr lang="en-US" sz="1200" dirty="0" err="1"/>
              <a:t>Nucl.Phys.Atom.Energy</a:t>
            </a:r>
            <a:r>
              <a:rPr lang="en-US" sz="1200" dirty="0"/>
              <a:t> 22 (2021) 4, 329-342 </a:t>
            </a:r>
            <a:endParaRPr lang="en-US" sz="1200" dirty="0">
              <a:latin typeface="Times New Roman" panose="02020603050405020304" pitchFamily="18" charset="0"/>
              <a:cs typeface="Times New Roman" panose="02020603050405020304" pitchFamily="18" charset="0"/>
            </a:endParaRPr>
          </a:p>
        </p:txBody>
      </p:sp>
      <p:sp>
        <p:nvSpPr>
          <p:cNvPr id="12" name="CuadroTexto 11">
            <a:extLst>
              <a:ext uri="{FF2B5EF4-FFF2-40B4-BE49-F238E27FC236}">
                <a16:creationId xmlns:a16="http://schemas.microsoft.com/office/drawing/2014/main" id="{A561F24E-BB76-4184-8D65-515F4BA79692}"/>
              </a:ext>
            </a:extLst>
          </p:cNvPr>
          <p:cNvSpPr txBox="1"/>
          <p:nvPr/>
        </p:nvSpPr>
        <p:spPr>
          <a:xfrm>
            <a:off x="123332" y="573254"/>
            <a:ext cx="3897766" cy="1600438"/>
          </a:xfrm>
          <a:prstGeom prst="rect">
            <a:avLst/>
          </a:prstGeom>
          <a:noFill/>
        </p:spPr>
        <p:txBody>
          <a:bodyPr wrap="square" rtlCol="0">
            <a:spAutoFit/>
          </a:bodyPr>
          <a:lstStyle/>
          <a:p>
            <a:pPr algn="ctr"/>
            <a:endParaRPr lang="en-US" dirty="0"/>
          </a:p>
          <a:p>
            <a:pPr algn="ctr"/>
            <a:r>
              <a:rPr lang="en-US" dirty="0"/>
              <a:t>Model independent evidence of a particle DM component in the galactic halo:</a:t>
            </a:r>
          </a:p>
          <a:p>
            <a:pPr algn="ctr"/>
            <a:r>
              <a:rPr lang="en-US" b="1" dirty="0"/>
              <a:t>Phase I + Phase II n</a:t>
            </a:r>
            <a:r>
              <a:rPr lang="el-GR" b="1" baseline="-25000" dirty="0"/>
              <a:t>σ</a:t>
            </a:r>
            <a:r>
              <a:rPr lang="en-US" b="1" dirty="0"/>
              <a:t>~ 14 </a:t>
            </a:r>
          </a:p>
          <a:p>
            <a:pPr algn="ctr"/>
            <a:r>
              <a:rPr lang="en-US" dirty="0"/>
              <a:t>with rate in ROI ~ 1 </a:t>
            </a:r>
            <a:r>
              <a:rPr lang="en-US" dirty="0" err="1"/>
              <a:t>dru</a:t>
            </a:r>
            <a:r>
              <a:rPr lang="en-US" dirty="0"/>
              <a:t>  and S</a:t>
            </a:r>
            <a:r>
              <a:rPr lang="en-US" baseline="-25000" dirty="0"/>
              <a:t>m</a:t>
            </a:r>
            <a:r>
              <a:rPr lang="en-US" dirty="0"/>
              <a:t>~0.01 </a:t>
            </a:r>
            <a:r>
              <a:rPr lang="en-US" dirty="0" err="1"/>
              <a:t>dru</a:t>
            </a: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16" name="3 CuadroTexto">
            <a:extLst>
              <a:ext uri="{FF2B5EF4-FFF2-40B4-BE49-F238E27FC236}">
                <a16:creationId xmlns:a16="http://schemas.microsoft.com/office/drawing/2014/main" id="{2750AB7E-803D-4077-BB38-1DE983DD7DF0}"/>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DAMA/LIBRA @ LNGS</a:t>
            </a:r>
            <a:endParaRPr lang="en-US" sz="2700" b="1" dirty="0">
              <a:solidFill>
                <a:srgbClr val="FF0000"/>
              </a:solidFill>
              <a:latin typeface="+mj-lt"/>
              <a:cs typeface="Arial" panose="020B0604020202020204" pitchFamily="34" charset="0"/>
            </a:endParaRPr>
          </a:p>
        </p:txBody>
      </p:sp>
      <p:sp>
        <p:nvSpPr>
          <p:cNvPr id="17" name="Rectangle 5">
            <a:extLst>
              <a:ext uri="{FF2B5EF4-FFF2-40B4-BE49-F238E27FC236}">
                <a16:creationId xmlns:a16="http://schemas.microsoft.com/office/drawing/2014/main" id="{A66EEBDA-81C1-42A0-B7D1-A75ABCA0C7D2}"/>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8" name="CuadroTexto 17">
            <a:extLst>
              <a:ext uri="{FF2B5EF4-FFF2-40B4-BE49-F238E27FC236}">
                <a16:creationId xmlns:a16="http://schemas.microsoft.com/office/drawing/2014/main" id="{E5BE4E54-C0B9-46E8-BB1A-935902EF7111}"/>
              </a:ext>
            </a:extLst>
          </p:cNvPr>
          <p:cNvSpPr txBox="1"/>
          <p:nvPr/>
        </p:nvSpPr>
        <p:spPr>
          <a:xfrm>
            <a:off x="4446266" y="742094"/>
            <a:ext cx="4126533" cy="523220"/>
          </a:xfrm>
          <a:prstGeom prst="rect">
            <a:avLst/>
          </a:prstGeom>
          <a:noFill/>
        </p:spPr>
        <p:txBody>
          <a:bodyPr wrap="square" rtlCol="0">
            <a:spAutoFit/>
          </a:bodyPr>
          <a:lstStyle/>
          <a:p>
            <a:pPr algn="ctr"/>
            <a:r>
              <a:rPr lang="en-US" dirty="0"/>
              <a:t>A clear modulation is present in the (1-6) keV energy interval</a:t>
            </a:r>
            <a:endParaRPr lang="en-US" dirty="0">
              <a:latin typeface="Times New Roman" panose="02020603050405020304" pitchFamily="18" charset="0"/>
              <a:cs typeface="Times New Roman" panose="02020603050405020304" pitchFamily="18" charset="0"/>
            </a:endParaRPr>
          </a:p>
        </p:txBody>
      </p:sp>
      <p:pic>
        <p:nvPicPr>
          <p:cNvPr id="19" name="Imagen 18">
            <a:extLst>
              <a:ext uri="{FF2B5EF4-FFF2-40B4-BE49-F238E27FC236}">
                <a16:creationId xmlns:a16="http://schemas.microsoft.com/office/drawing/2014/main" id="{4975EB6E-EE83-423C-ADF8-6A66C6A0586E}"/>
              </a:ext>
            </a:extLst>
          </p:cNvPr>
          <p:cNvPicPr>
            <a:picLocks noChangeAspect="1"/>
          </p:cNvPicPr>
          <p:nvPr/>
        </p:nvPicPr>
        <p:blipFill>
          <a:blip r:embed="rId3"/>
          <a:stretch>
            <a:fillRect/>
          </a:stretch>
        </p:blipFill>
        <p:spPr>
          <a:xfrm>
            <a:off x="1191052" y="3330127"/>
            <a:ext cx="4183836" cy="1524029"/>
          </a:xfrm>
          <a:prstGeom prst="rect">
            <a:avLst/>
          </a:prstGeom>
        </p:spPr>
      </p:pic>
      <p:sp>
        <p:nvSpPr>
          <p:cNvPr id="20" name="CuadroTexto 19">
            <a:extLst>
              <a:ext uri="{FF2B5EF4-FFF2-40B4-BE49-F238E27FC236}">
                <a16:creationId xmlns:a16="http://schemas.microsoft.com/office/drawing/2014/main" id="{1400457B-AAD9-4FDA-87A5-F1A2878C3E44}"/>
              </a:ext>
            </a:extLst>
          </p:cNvPr>
          <p:cNvSpPr txBox="1"/>
          <p:nvPr/>
        </p:nvSpPr>
        <p:spPr>
          <a:xfrm>
            <a:off x="-66023" y="3853429"/>
            <a:ext cx="1257075" cy="307777"/>
          </a:xfrm>
          <a:prstGeom prst="rect">
            <a:avLst/>
          </a:prstGeom>
          <a:noFill/>
        </p:spPr>
        <p:txBody>
          <a:bodyPr wrap="none" rtlCol="0">
            <a:spAutoFit/>
          </a:bodyPr>
          <a:lstStyle/>
          <a:p>
            <a:pPr algn="l"/>
            <a:r>
              <a:rPr lang="en-US" dirty="0" err="1">
                <a:latin typeface="Times New Roman" panose="02020603050405020304" pitchFamily="18" charset="0"/>
                <a:cs typeface="Times New Roman" panose="02020603050405020304" pitchFamily="18" charset="0"/>
              </a:rPr>
              <a:t>Cerulli</a:t>
            </a:r>
            <a:r>
              <a:rPr lang="en-US" dirty="0">
                <a:latin typeface="Times New Roman" panose="02020603050405020304" pitchFamily="18" charset="0"/>
                <a:cs typeface="Times New Roman" panose="02020603050405020304" pitchFamily="18" charset="0"/>
              </a:rPr>
              <a:t> IDM24</a:t>
            </a:r>
          </a:p>
        </p:txBody>
      </p:sp>
      <p:sp>
        <p:nvSpPr>
          <p:cNvPr id="23" name="Marcador de número de diapositiva 11">
            <a:extLst>
              <a:ext uri="{FF2B5EF4-FFF2-40B4-BE49-F238E27FC236}">
                <a16:creationId xmlns:a16="http://schemas.microsoft.com/office/drawing/2014/main" id="{638ABFAC-CFE9-40BF-956B-40D28702E81D}"/>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59</a:t>
            </a:fld>
            <a:endParaRPr lang="es-ES" dirty="0"/>
          </a:p>
        </p:txBody>
      </p:sp>
      <p:pic>
        <p:nvPicPr>
          <p:cNvPr id="15" name="Imagen 14">
            <a:extLst>
              <a:ext uri="{FF2B5EF4-FFF2-40B4-BE49-F238E27FC236}">
                <a16:creationId xmlns:a16="http://schemas.microsoft.com/office/drawing/2014/main" id="{B89B5101-7760-4576-861A-0119D076D0EF}"/>
              </a:ext>
            </a:extLst>
          </p:cNvPr>
          <p:cNvPicPr>
            <a:picLocks noChangeAspect="1"/>
          </p:cNvPicPr>
          <p:nvPr/>
        </p:nvPicPr>
        <p:blipFill>
          <a:blip r:embed="rId4"/>
          <a:stretch>
            <a:fillRect/>
          </a:stretch>
        </p:blipFill>
        <p:spPr>
          <a:xfrm>
            <a:off x="6435191" y="2013391"/>
            <a:ext cx="2329549" cy="2209469"/>
          </a:xfrm>
          <a:prstGeom prst="rect">
            <a:avLst/>
          </a:prstGeom>
        </p:spPr>
      </p:pic>
      <p:sp>
        <p:nvSpPr>
          <p:cNvPr id="24" name="CuadroTexto 23">
            <a:extLst>
              <a:ext uri="{FF2B5EF4-FFF2-40B4-BE49-F238E27FC236}">
                <a16:creationId xmlns:a16="http://schemas.microsoft.com/office/drawing/2014/main" id="{C8DF51A5-A58D-4365-B178-931DD062B11D}"/>
              </a:ext>
            </a:extLst>
          </p:cNvPr>
          <p:cNvSpPr txBox="1"/>
          <p:nvPr/>
        </p:nvSpPr>
        <p:spPr>
          <a:xfrm>
            <a:off x="6570109" y="3841864"/>
            <a:ext cx="2383986" cy="954107"/>
          </a:xfrm>
          <a:prstGeom prst="rect">
            <a:avLst/>
          </a:prstGeom>
          <a:noFill/>
        </p:spPr>
        <p:txBody>
          <a:bodyPr wrap="none" rtlCol="0">
            <a:spAutoFit/>
          </a:bodyPr>
          <a:lstStyle/>
          <a:p>
            <a:endParaRPr lang="en-US" dirty="0"/>
          </a:p>
          <a:p>
            <a:endParaRPr lang="en-US" dirty="0"/>
          </a:p>
          <a:p>
            <a:r>
              <a:rPr lang="en-US" dirty="0"/>
              <a:t>No Modulation above 6 keV</a:t>
            </a:r>
          </a:p>
          <a:p>
            <a:pPr algn="l"/>
            <a:endParaRPr lang="en-US" dirty="0">
              <a:latin typeface="Times New Roman" panose="02020603050405020304" pitchFamily="18" charset="0"/>
              <a:cs typeface="Times New Roman" panose="02020603050405020304" pitchFamily="18" charset="0"/>
            </a:endParaRPr>
          </a:p>
        </p:txBody>
      </p:sp>
      <p:sp>
        <p:nvSpPr>
          <p:cNvPr id="25" name="Rectángulo 24">
            <a:extLst>
              <a:ext uri="{FF2B5EF4-FFF2-40B4-BE49-F238E27FC236}">
                <a16:creationId xmlns:a16="http://schemas.microsoft.com/office/drawing/2014/main" id="{9E52EB9C-D1F1-461B-ABE0-1B4AEE0DB66A}"/>
              </a:ext>
            </a:extLst>
          </p:cNvPr>
          <p:cNvSpPr/>
          <p:nvPr/>
        </p:nvSpPr>
        <p:spPr>
          <a:xfrm>
            <a:off x="4225321" y="1265314"/>
            <a:ext cx="4572000" cy="738664"/>
          </a:xfrm>
          <a:prstGeom prst="rect">
            <a:avLst/>
          </a:prstGeom>
        </p:spPr>
        <p:txBody>
          <a:bodyPr>
            <a:spAutoFit/>
          </a:bodyPr>
          <a:lstStyle/>
          <a:p>
            <a:pPr algn="ctr"/>
            <a:r>
              <a:rPr lang="en-US" i="1" dirty="0" err="1"/>
              <a:t>Sm</a:t>
            </a:r>
            <a:r>
              <a:rPr lang="en-US" i="1" dirty="0"/>
              <a:t> </a:t>
            </a:r>
            <a:r>
              <a:rPr lang="en-US" dirty="0"/>
              <a:t>values compatible with zero are present just above</a:t>
            </a:r>
          </a:p>
          <a:p>
            <a:pPr algn="ctr"/>
            <a:r>
              <a:rPr lang="en-US" i="1" dirty="0" err="1"/>
              <a:t>Sm</a:t>
            </a:r>
            <a:r>
              <a:rPr lang="en-US" i="1" dirty="0"/>
              <a:t> </a:t>
            </a:r>
            <a:r>
              <a:rPr lang="en-US" dirty="0"/>
              <a:t>in (6–14) keV random fluctuate around zero; χ</a:t>
            </a:r>
            <a:r>
              <a:rPr lang="en-US" baseline="30000" dirty="0"/>
              <a:t>2</a:t>
            </a:r>
            <a:r>
              <a:rPr lang="en-US" dirty="0"/>
              <a:t>=20.3/16 </a:t>
            </a:r>
            <a:r>
              <a:rPr lang="en-US" dirty="0" err="1"/>
              <a:t>dof</a:t>
            </a:r>
            <a:r>
              <a:rPr lang="en-US" dirty="0"/>
              <a:t> (P=21%)</a:t>
            </a:r>
          </a:p>
        </p:txBody>
      </p:sp>
    </p:spTree>
    <p:extLst>
      <p:ext uri="{BB962C8B-B14F-4D97-AF65-F5344CB8AC3E}">
        <p14:creationId xmlns:p14="http://schemas.microsoft.com/office/powerpoint/2010/main" val="378321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4">
            <a:extLst>
              <a:ext uri="{FF2B5EF4-FFF2-40B4-BE49-F238E27FC236}">
                <a16:creationId xmlns:a16="http://schemas.microsoft.com/office/drawing/2014/main" id="{48C063DA-2376-497B-8577-0581D9BDC2B5}"/>
              </a:ext>
            </a:extLst>
          </p:cNvPr>
          <p:cNvSpPr>
            <a:spLocks noChangeArrowheads="1"/>
          </p:cNvSpPr>
          <p:nvPr/>
        </p:nvSpPr>
        <p:spPr bwMode="auto">
          <a:xfrm>
            <a:off x="12032" y="-36090"/>
            <a:ext cx="9144000" cy="5334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700">
              <a:latin typeface="Times New Roman" panose="02020603050405020304" pitchFamily="18" charset="0"/>
              <a:cs typeface="Arial" panose="020B0604020202020204" pitchFamily="34" charset="0"/>
            </a:endParaRPr>
          </a:p>
        </p:txBody>
      </p:sp>
      <p:sp>
        <p:nvSpPr>
          <p:cNvPr id="47" name="Text Box 4">
            <a:extLst>
              <a:ext uri="{FF2B5EF4-FFF2-40B4-BE49-F238E27FC236}">
                <a16:creationId xmlns:a16="http://schemas.microsoft.com/office/drawing/2014/main" id="{06E9BD60-C688-403D-87E1-4793D08AAF18}"/>
              </a:ext>
            </a:extLst>
          </p:cNvPr>
          <p:cNvSpPr txBox="1">
            <a:spLocks noChangeArrowheads="1"/>
          </p:cNvSpPr>
          <p:nvPr/>
        </p:nvSpPr>
        <p:spPr bwMode="auto">
          <a:xfrm>
            <a:off x="3076759" y="-43531"/>
            <a:ext cx="256993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dirty="0">
                <a:solidFill>
                  <a:srgbClr val="FF0000"/>
                </a:solidFill>
                <a:latin typeface="+mn-lt"/>
                <a:cs typeface="Arial" panose="020B0604020202020204" pitchFamily="34" charset="0"/>
              </a:rPr>
              <a:t>Detection</a:t>
            </a:r>
          </a:p>
        </p:txBody>
      </p:sp>
      <p:sp>
        <p:nvSpPr>
          <p:cNvPr id="48" name="Text Box 5">
            <a:extLst>
              <a:ext uri="{FF2B5EF4-FFF2-40B4-BE49-F238E27FC236}">
                <a16:creationId xmlns:a16="http://schemas.microsoft.com/office/drawing/2014/main" id="{0DD9F7ED-6E73-4158-A03A-55497AFF2B8C}"/>
              </a:ext>
            </a:extLst>
          </p:cNvPr>
          <p:cNvSpPr txBox="1">
            <a:spLocks noChangeArrowheads="1"/>
          </p:cNvSpPr>
          <p:nvPr/>
        </p:nvSpPr>
        <p:spPr bwMode="auto">
          <a:xfrm>
            <a:off x="838200" y="2209800"/>
            <a:ext cx="76482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mn-lt"/>
                <a:cs typeface="Arial" panose="020B0604020202020204" pitchFamily="34" charset="0"/>
              </a:rPr>
              <a:t>Above ground 		        Collider 		         Underground</a:t>
            </a:r>
          </a:p>
        </p:txBody>
      </p:sp>
      <p:sp>
        <p:nvSpPr>
          <p:cNvPr id="49" name="Oval 12" descr="Velina blu">
            <a:extLst>
              <a:ext uri="{FF2B5EF4-FFF2-40B4-BE49-F238E27FC236}">
                <a16:creationId xmlns:a16="http://schemas.microsoft.com/office/drawing/2014/main" id="{CBF44873-43B0-46C9-93CE-DC502AB0AD59}"/>
              </a:ext>
            </a:extLst>
          </p:cNvPr>
          <p:cNvSpPr>
            <a:spLocks noChangeArrowheads="1"/>
          </p:cNvSpPr>
          <p:nvPr/>
        </p:nvSpPr>
        <p:spPr bwMode="auto">
          <a:xfrm>
            <a:off x="7189120" y="1175173"/>
            <a:ext cx="609600" cy="533400"/>
          </a:xfrm>
          <a:prstGeom prst="ellipse">
            <a:avLst/>
          </a:prstGeom>
          <a:blipFill dpi="0" rotWithShape="1">
            <a:blip r:embed="rId3"/>
            <a:srcRect/>
            <a:tile tx="0" ty="0" sx="100000" sy="100000" flip="none" algn="tl"/>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0" name="Line 13">
            <a:extLst>
              <a:ext uri="{FF2B5EF4-FFF2-40B4-BE49-F238E27FC236}">
                <a16:creationId xmlns:a16="http://schemas.microsoft.com/office/drawing/2014/main" id="{7FFCF62E-F704-4EDA-B05B-3DED750A6C67}"/>
              </a:ext>
            </a:extLst>
          </p:cNvPr>
          <p:cNvSpPr>
            <a:spLocks noChangeShapeType="1"/>
          </p:cNvSpPr>
          <p:nvPr/>
        </p:nvSpPr>
        <p:spPr bwMode="auto">
          <a:xfrm>
            <a:off x="6906545" y="1051348"/>
            <a:ext cx="311150" cy="260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14">
            <a:extLst>
              <a:ext uri="{FF2B5EF4-FFF2-40B4-BE49-F238E27FC236}">
                <a16:creationId xmlns:a16="http://schemas.microsoft.com/office/drawing/2014/main" id="{41D2430D-79FA-4DC0-B156-24A7D690F1B9}"/>
              </a:ext>
            </a:extLst>
          </p:cNvPr>
          <p:cNvSpPr>
            <a:spLocks noChangeShapeType="1"/>
          </p:cNvSpPr>
          <p:nvPr/>
        </p:nvSpPr>
        <p:spPr bwMode="auto">
          <a:xfrm>
            <a:off x="7703470" y="1632373"/>
            <a:ext cx="314325" cy="238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15">
            <a:extLst>
              <a:ext uri="{FF2B5EF4-FFF2-40B4-BE49-F238E27FC236}">
                <a16:creationId xmlns:a16="http://schemas.microsoft.com/office/drawing/2014/main" id="{53287857-0387-46D0-8C36-5252E9246EB3}"/>
              </a:ext>
            </a:extLst>
          </p:cNvPr>
          <p:cNvSpPr>
            <a:spLocks noChangeShapeType="1"/>
          </p:cNvSpPr>
          <p:nvPr/>
        </p:nvSpPr>
        <p:spPr bwMode="auto">
          <a:xfrm flipV="1">
            <a:off x="6893845" y="1572048"/>
            <a:ext cx="339725" cy="266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Line 16">
            <a:extLst>
              <a:ext uri="{FF2B5EF4-FFF2-40B4-BE49-F238E27FC236}">
                <a16:creationId xmlns:a16="http://schemas.microsoft.com/office/drawing/2014/main" id="{A19B240B-2372-4CA4-BDC9-EEC75B5D4B6C}"/>
              </a:ext>
            </a:extLst>
          </p:cNvPr>
          <p:cNvSpPr>
            <a:spLocks noChangeShapeType="1"/>
          </p:cNvSpPr>
          <p:nvPr/>
        </p:nvSpPr>
        <p:spPr bwMode="auto">
          <a:xfrm flipV="1">
            <a:off x="7741570" y="1038648"/>
            <a:ext cx="307975" cy="247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Oval 22" descr="Velina blu">
            <a:extLst>
              <a:ext uri="{FF2B5EF4-FFF2-40B4-BE49-F238E27FC236}">
                <a16:creationId xmlns:a16="http://schemas.microsoft.com/office/drawing/2014/main" id="{2026AAA8-5451-4B09-B51B-16960D536829}"/>
              </a:ext>
            </a:extLst>
          </p:cNvPr>
          <p:cNvSpPr>
            <a:spLocks noChangeArrowheads="1"/>
          </p:cNvSpPr>
          <p:nvPr/>
        </p:nvSpPr>
        <p:spPr bwMode="auto">
          <a:xfrm>
            <a:off x="4218907" y="1159298"/>
            <a:ext cx="609600" cy="533400"/>
          </a:xfrm>
          <a:prstGeom prst="ellipse">
            <a:avLst/>
          </a:prstGeom>
          <a:blipFill dpi="0" rotWithShape="1">
            <a:blip r:embed="rId3"/>
            <a:srcRect/>
            <a:tile tx="0" ty="0" sx="100000" sy="100000" flip="none" algn="tl"/>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0" name="Line 23">
            <a:extLst>
              <a:ext uri="{FF2B5EF4-FFF2-40B4-BE49-F238E27FC236}">
                <a16:creationId xmlns:a16="http://schemas.microsoft.com/office/drawing/2014/main" id="{5C52B2DB-AD66-4442-AF2C-A77410C5EEF7}"/>
              </a:ext>
            </a:extLst>
          </p:cNvPr>
          <p:cNvSpPr>
            <a:spLocks noChangeShapeType="1"/>
          </p:cNvSpPr>
          <p:nvPr/>
        </p:nvSpPr>
        <p:spPr bwMode="auto">
          <a:xfrm>
            <a:off x="3936332" y="1035473"/>
            <a:ext cx="311150" cy="260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Line 24">
            <a:extLst>
              <a:ext uri="{FF2B5EF4-FFF2-40B4-BE49-F238E27FC236}">
                <a16:creationId xmlns:a16="http://schemas.microsoft.com/office/drawing/2014/main" id="{09335FEE-6CB0-4D3A-8199-6DE187906106}"/>
              </a:ext>
            </a:extLst>
          </p:cNvPr>
          <p:cNvSpPr>
            <a:spLocks noChangeShapeType="1"/>
          </p:cNvSpPr>
          <p:nvPr/>
        </p:nvSpPr>
        <p:spPr bwMode="auto">
          <a:xfrm>
            <a:off x="4752307" y="1616498"/>
            <a:ext cx="314325" cy="238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25">
            <a:extLst>
              <a:ext uri="{FF2B5EF4-FFF2-40B4-BE49-F238E27FC236}">
                <a16:creationId xmlns:a16="http://schemas.microsoft.com/office/drawing/2014/main" id="{E0B4B171-236E-4B9B-9DD1-91663C02F55F}"/>
              </a:ext>
            </a:extLst>
          </p:cNvPr>
          <p:cNvSpPr>
            <a:spLocks noChangeShapeType="1"/>
          </p:cNvSpPr>
          <p:nvPr/>
        </p:nvSpPr>
        <p:spPr bwMode="auto">
          <a:xfrm flipV="1">
            <a:off x="3923632" y="1556173"/>
            <a:ext cx="339725" cy="266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 name="Line 26">
            <a:extLst>
              <a:ext uri="{FF2B5EF4-FFF2-40B4-BE49-F238E27FC236}">
                <a16:creationId xmlns:a16="http://schemas.microsoft.com/office/drawing/2014/main" id="{4960D134-F3FE-4DF5-9C2A-88B6C41D3204}"/>
              </a:ext>
            </a:extLst>
          </p:cNvPr>
          <p:cNvSpPr>
            <a:spLocks noChangeShapeType="1"/>
          </p:cNvSpPr>
          <p:nvPr/>
        </p:nvSpPr>
        <p:spPr bwMode="auto">
          <a:xfrm flipV="1">
            <a:off x="4790407" y="1022773"/>
            <a:ext cx="307975" cy="247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Text Box 27">
            <a:extLst>
              <a:ext uri="{FF2B5EF4-FFF2-40B4-BE49-F238E27FC236}">
                <a16:creationId xmlns:a16="http://schemas.microsoft.com/office/drawing/2014/main" id="{5611D733-5E68-4B9B-9CDD-83D21E0A6107}"/>
              </a:ext>
            </a:extLst>
          </p:cNvPr>
          <p:cNvSpPr txBox="1">
            <a:spLocks noChangeArrowheads="1"/>
          </p:cNvSpPr>
          <p:nvPr/>
        </p:nvSpPr>
        <p:spPr bwMode="auto">
          <a:xfrm>
            <a:off x="6579520" y="170857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i="1">
                <a:latin typeface="Times New Roman" panose="02020603050405020304" pitchFamily="18" charset="0"/>
                <a:cs typeface="Arial" panose="020B0604020202020204" pitchFamily="34" charset="0"/>
              </a:rPr>
              <a:t>q</a:t>
            </a:r>
          </a:p>
        </p:txBody>
      </p:sp>
      <p:sp>
        <p:nvSpPr>
          <p:cNvPr id="65" name="Text Box 28">
            <a:extLst>
              <a:ext uri="{FF2B5EF4-FFF2-40B4-BE49-F238E27FC236}">
                <a16:creationId xmlns:a16="http://schemas.microsoft.com/office/drawing/2014/main" id="{FE664510-04B1-478A-ACE2-4DA6312D31A2}"/>
              </a:ext>
            </a:extLst>
          </p:cNvPr>
          <p:cNvSpPr txBox="1">
            <a:spLocks noChangeArrowheads="1"/>
          </p:cNvSpPr>
          <p:nvPr/>
        </p:nvSpPr>
        <p:spPr bwMode="auto">
          <a:xfrm>
            <a:off x="3650582" y="79417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i="1">
                <a:latin typeface="Times New Roman" panose="02020603050405020304" pitchFamily="18" charset="0"/>
                <a:cs typeface="Arial" panose="020B0604020202020204" pitchFamily="34" charset="0"/>
              </a:rPr>
              <a:t>q</a:t>
            </a:r>
          </a:p>
        </p:txBody>
      </p:sp>
      <p:graphicFrame>
        <p:nvGraphicFramePr>
          <p:cNvPr id="68" name="Object 31">
            <a:extLst>
              <a:ext uri="{FF2B5EF4-FFF2-40B4-BE49-F238E27FC236}">
                <a16:creationId xmlns:a16="http://schemas.microsoft.com/office/drawing/2014/main" id="{D6780AB9-A164-4FDD-9744-A2BBB58AC855}"/>
              </a:ext>
            </a:extLst>
          </p:cNvPr>
          <p:cNvGraphicFramePr>
            <a:graphicFrameLocks noChangeAspect="1"/>
          </p:cNvGraphicFramePr>
          <p:nvPr>
            <p:extLst/>
          </p:nvPr>
        </p:nvGraphicFramePr>
        <p:xfrm>
          <a:off x="3650582" y="1708573"/>
          <a:ext cx="238125" cy="323850"/>
        </p:xfrm>
        <a:graphic>
          <a:graphicData uri="http://schemas.openxmlformats.org/presentationml/2006/ole">
            <mc:AlternateContent xmlns:mc="http://schemas.openxmlformats.org/markup-compatibility/2006">
              <mc:Choice xmlns:v="urn:schemas-microsoft-com:vml" Requires="v">
                <p:oleObj spid="_x0000_s17401" name="Equation" r:id="rId4" imgW="139639" imgH="190417" progId="Equation.3">
                  <p:embed/>
                </p:oleObj>
              </mc:Choice>
              <mc:Fallback>
                <p:oleObj name="Equation" r:id="rId4" imgW="139639" imgH="190417" progId="Equation.3">
                  <p:embed/>
                  <p:pic>
                    <p:nvPicPr>
                      <p:cNvPr id="68" name="Object 31">
                        <a:extLst>
                          <a:ext uri="{FF2B5EF4-FFF2-40B4-BE49-F238E27FC236}">
                            <a16:creationId xmlns:a16="http://schemas.microsoft.com/office/drawing/2014/main" id="{D6780AB9-A164-4FDD-9744-A2BBB58AC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582" y="1708573"/>
                        <a:ext cx="23812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 name="Text Box 32">
            <a:extLst>
              <a:ext uri="{FF2B5EF4-FFF2-40B4-BE49-F238E27FC236}">
                <a16:creationId xmlns:a16="http://schemas.microsoft.com/office/drawing/2014/main" id="{D22927A8-9AC0-43C5-BAB6-4AF27EED3883}"/>
              </a:ext>
            </a:extLst>
          </p:cNvPr>
          <p:cNvSpPr txBox="1">
            <a:spLocks noChangeArrowheads="1"/>
          </p:cNvSpPr>
          <p:nvPr/>
        </p:nvSpPr>
        <p:spPr bwMode="auto">
          <a:xfrm>
            <a:off x="8008270" y="170857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i="1">
                <a:latin typeface="Times New Roman" panose="02020603050405020304" pitchFamily="18" charset="0"/>
                <a:cs typeface="Arial" panose="020B0604020202020204" pitchFamily="34" charset="0"/>
              </a:rPr>
              <a:t>q</a:t>
            </a:r>
          </a:p>
        </p:txBody>
      </p:sp>
      <p:sp>
        <p:nvSpPr>
          <p:cNvPr id="70" name="Text Box 33">
            <a:extLst>
              <a:ext uri="{FF2B5EF4-FFF2-40B4-BE49-F238E27FC236}">
                <a16:creationId xmlns:a16="http://schemas.microsoft.com/office/drawing/2014/main" id="{486DEB80-BD73-4DA4-81C8-43EF8D6C3542}"/>
              </a:ext>
            </a:extLst>
          </p:cNvPr>
          <p:cNvSpPr txBox="1">
            <a:spLocks noChangeArrowheads="1"/>
          </p:cNvSpPr>
          <p:nvPr/>
        </p:nvSpPr>
        <p:spPr bwMode="auto">
          <a:xfrm>
            <a:off x="6565232" y="716385"/>
            <a:ext cx="350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sp>
        <p:nvSpPr>
          <p:cNvPr id="71" name="Text Box 34">
            <a:extLst>
              <a:ext uri="{FF2B5EF4-FFF2-40B4-BE49-F238E27FC236}">
                <a16:creationId xmlns:a16="http://schemas.microsoft.com/office/drawing/2014/main" id="{1B0A62DF-85BF-438B-AD47-BEE0834016A7}"/>
              </a:ext>
            </a:extLst>
          </p:cNvPr>
          <p:cNvSpPr txBox="1">
            <a:spLocks noChangeArrowheads="1"/>
          </p:cNvSpPr>
          <p:nvPr/>
        </p:nvSpPr>
        <p:spPr bwMode="auto">
          <a:xfrm>
            <a:off x="8043195" y="717973"/>
            <a:ext cx="35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sp>
        <p:nvSpPr>
          <p:cNvPr id="74" name="Text Box 37">
            <a:extLst>
              <a:ext uri="{FF2B5EF4-FFF2-40B4-BE49-F238E27FC236}">
                <a16:creationId xmlns:a16="http://schemas.microsoft.com/office/drawing/2014/main" id="{55E3DFE5-34A0-408B-AE24-5682260446B1}"/>
              </a:ext>
            </a:extLst>
          </p:cNvPr>
          <p:cNvSpPr txBox="1">
            <a:spLocks noChangeArrowheads="1"/>
          </p:cNvSpPr>
          <p:nvPr/>
        </p:nvSpPr>
        <p:spPr bwMode="auto">
          <a:xfrm>
            <a:off x="5117432" y="649710"/>
            <a:ext cx="350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graphicFrame>
        <p:nvGraphicFramePr>
          <p:cNvPr id="75" name="Object 38">
            <a:extLst>
              <a:ext uri="{FF2B5EF4-FFF2-40B4-BE49-F238E27FC236}">
                <a16:creationId xmlns:a16="http://schemas.microsoft.com/office/drawing/2014/main" id="{8E64FA96-7016-4B1B-82E0-1941B52F8EB0}"/>
              </a:ext>
            </a:extLst>
          </p:cNvPr>
          <p:cNvGraphicFramePr>
            <a:graphicFrameLocks noChangeAspect="1"/>
          </p:cNvGraphicFramePr>
          <p:nvPr>
            <p:extLst/>
          </p:nvPr>
        </p:nvGraphicFramePr>
        <p:xfrm>
          <a:off x="5117432" y="1733973"/>
          <a:ext cx="304800" cy="330200"/>
        </p:xfrm>
        <a:graphic>
          <a:graphicData uri="http://schemas.openxmlformats.org/presentationml/2006/ole">
            <mc:AlternateContent xmlns:mc="http://schemas.openxmlformats.org/markup-compatibility/2006">
              <mc:Choice xmlns:v="urn:schemas-microsoft-com:vml" Requires="v">
                <p:oleObj spid="_x0000_s17402" name="Equation" r:id="rId6" imgW="152268" imgH="164957" progId="Equation.3">
                  <p:embed/>
                </p:oleObj>
              </mc:Choice>
              <mc:Fallback>
                <p:oleObj name="Equation" r:id="rId6" imgW="152268" imgH="164957" progId="Equation.3">
                  <p:embed/>
                  <p:pic>
                    <p:nvPicPr>
                      <p:cNvPr id="75" name="Object 38">
                        <a:extLst>
                          <a:ext uri="{FF2B5EF4-FFF2-40B4-BE49-F238E27FC236}">
                            <a16:creationId xmlns:a16="http://schemas.microsoft.com/office/drawing/2014/main" id="{8E64FA96-7016-4B1B-82E0-1941B52F8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7432" y="1733973"/>
                        <a:ext cx="304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 name="AutoShape 53" descr="Image result for ams satellite">
            <a:extLst>
              <a:ext uri="{FF2B5EF4-FFF2-40B4-BE49-F238E27FC236}">
                <a16:creationId xmlns:a16="http://schemas.microsoft.com/office/drawing/2014/main" id="{E601908F-5A6B-4D98-B846-200A885FFD59}"/>
              </a:ext>
            </a:extLst>
          </p:cNvPr>
          <p:cNvSpPr>
            <a:spLocks noChangeAspect="1" noChangeArrowheads="1"/>
          </p:cNvSpPr>
          <p:nvPr/>
        </p:nvSpPr>
        <p:spPr bwMode="auto">
          <a:xfrm>
            <a:off x="894668" y="2340142"/>
            <a:ext cx="231686" cy="23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 name="AutoShape 55" descr="Image result for ams satellite">
            <a:extLst>
              <a:ext uri="{FF2B5EF4-FFF2-40B4-BE49-F238E27FC236}">
                <a16:creationId xmlns:a16="http://schemas.microsoft.com/office/drawing/2014/main" id="{F40BF4D7-0BA2-4B0D-82CF-25C9B2F3D021}"/>
              </a:ext>
            </a:extLst>
          </p:cNvPr>
          <p:cNvSpPr>
            <a:spLocks noChangeAspect="1" noChangeArrowheads="1"/>
          </p:cNvSpPr>
          <p:nvPr/>
        </p:nvSpPr>
        <p:spPr bwMode="auto">
          <a:xfrm>
            <a:off x="894668" y="2340142"/>
            <a:ext cx="231686" cy="23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9" name="AutoShape 57" descr="Image result for ams satellite">
            <a:extLst>
              <a:ext uri="{FF2B5EF4-FFF2-40B4-BE49-F238E27FC236}">
                <a16:creationId xmlns:a16="http://schemas.microsoft.com/office/drawing/2014/main" id="{452EFE39-6594-426D-A486-EE50B2EC8B37}"/>
              </a:ext>
            </a:extLst>
          </p:cNvPr>
          <p:cNvSpPr>
            <a:spLocks noChangeAspect="1" noChangeArrowheads="1"/>
          </p:cNvSpPr>
          <p:nvPr/>
        </p:nvSpPr>
        <p:spPr bwMode="auto">
          <a:xfrm>
            <a:off x="894668" y="2340142"/>
            <a:ext cx="231686" cy="23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0" name="Picture 59" descr="ams1">
            <a:extLst>
              <a:ext uri="{FF2B5EF4-FFF2-40B4-BE49-F238E27FC236}">
                <a16:creationId xmlns:a16="http://schemas.microsoft.com/office/drawing/2014/main" id="{3D831742-8864-4396-B99F-03649B30D3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647" r="12108"/>
          <a:stretch>
            <a:fillRect/>
          </a:stretch>
        </p:blipFill>
        <p:spPr bwMode="auto">
          <a:xfrm>
            <a:off x="731170" y="2538253"/>
            <a:ext cx="1746112" cy="119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61" descr="0808022_04-A4-at-144-dpi">
            <a:extLst>
              <a:ext uri="{FF2B5EF4-FFF2-40B4-BE49-F238E27FC236}">
                <a16:creationId xmlns:a16="http://schemas.microsoft.com/office/drawing/2014/main" id="{FA39D188-725F-4AC8-85FF-92CF003B32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9322" y="2526167"/>
            <a:ext cx="1829791" cy="121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5">
            <a:extLst>
              <a:ext uri="{FF2B5EF4-FFF2-40B4-BE49-F238E27FC236}">
                <a16:creationId xmlns:a16="http://schemas.microsoft.com/office/drawing/2014/main" id="{6B44FE4B-FDBE-4E93-BB64-A6748A5A3002}"/>
              </a:ext>
            </a:extLst>
          </p:cNvPr>
          <p:cNvSpPr>
            <a:spLocks noChangeArrowheads="1"/>
          </p:cNvSpPr>
          <p:nvPr/>
        </p:nvSpPr>
        <p:spPr bwMode="auto">
          <a:xfrm>
            <a:off x="240632" y="613198"/>
            <a:ext cx="8593138" cy="36512"/>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700">
              <a:latin typeface="Times New Roman" panose="02020603050405020304" pitchFamily="18" charset="0"/>
              <a:cs typeface="Arial" panose="020B0604020202020204" pitchFamily="34" charset="0"/>
            </a:endParaRPr>
          </a:p>
        </p:txBody>
      </p:sp>
      <p:pic>
        <p:nvPicPr>
          <p:cNvPr id="87" name="Imagen 86">
            <a:extLst>
              <a:ext uri="{FF2B5EF4-FFF2-40B4-BE49-F238E27FC236}">
                <a16:creationId xmlns:a16="http://schemas.microsoft.com/office/drawing/2014/main" id="{C87D8C36-2EEE-4A50-A8B3-0CCE3A343757}"/>
              </a:ext>
            </a:extLst>
          </p:cNvPr>
          <p:cNvPicPr>
            <a:picLocks noChangeAspect="1"/>
          </p:cNvPicPr>
          <p:nvPr/>
        </p:nvPicPr>
        <p:blipFill>
          <a:blip r:embed="rId10"/>
          <a:stretch>
            <a:fillRect/>
          </a:stretch>
        </p:blipFill>
        <p:spPr>
          <a:xfrm>
            <a:off x="6732429" y="2487919"/>
            <a:ext cx="1633015" cy="1364227"/>
          </a:xfrm>
          <a:prstGeom prst="rect">
            <a:avLst/>
          </a:prstGeom>
        </p:spPr>
      </p:pic>
      <p:pic>
        <p:nvPicPr>
          <p:cNvPr id="42" name="Picture 45" descr="http://upload.wikimedia.org/wikipedia/commons/thumb/0/03/Artist%E2%80%99s_impression_of_the_expected_dark_matter_distribution_around_the_Milky_Way.ogv/mid-Artist%E2%80%99s_impression_of_the_expected_dark_matter_distribution_around_the_Milky_Way.ogv.jpg">
            <a:extLst>
              <a:ext uri="{FF2B5EF4-FFF2-40B4-BE49-F238E27FC236}">
                <a16:creationId xmlns:a16="http://schemas.microsoft.com/office/drawing/2014/main" id="{295978DD-A890-4A6F-BFBD-A226C0DC89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968" r="11137"/>
          <a:stretch>
            <a:fillRect/>
          </a:stretch>
        </p:blipFill>
        <p:spPr bwMode="auto">
          <a:xfrm>
            <a:off x="6732429" y="3872880"/>
            <a:ext cx="1661603" cy="115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7" descr="http://www.fnal.gov/pub/today/archive/archive_2014/images/cms-geant4.jpg">
            <a:extLst>
              <a:ext uri="{FF2B5EF4-FFF2-40B4-BE49-F238E27FC236}">
                <a16:creationId xmlns:a16="http://schemas.microsoft.com/office/drawing/2014/main" id="{02B90E2C-F83C-4AFD-96E3-103DA6953C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2214" y="3753465"/>
            <a:ext cx="1822353" cy="125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1" descr="http://p1.pichost.me/640/48/1712836.jpg">
            <a:extLst>
              <a:ext uri="{FF2B5EF4-FFF2-40B4-BE49-F238E27FC236}">
                <a16:creationId xmlns:a16="http://schemas.microsoft.com/office/drawing/2014/main" id="{F711F28F-839B-4659-B5ED-9D77ED95D8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r="14005"/>
          <a:stretch>
            <a:fillRect/>
          </a:stretch>
        </p:blipFill>
        <p:spPr bwMode="auto">
          <a:xfrm>
            <a:off x="718926" y="3744168"/>
            <a:ext cx="1733094" cy="125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Elipse 40">
            <a:extLst>
              <a:ext uri="{FF2B5EF4-FFF2-40B4-BE49-F238E27FC236}">
                <a16:creationId xmlns:a16="http://schemas.microsoft.com/office/drawing/2014/main" id="{E2804A88-83C8-42DF-BBD7-EB4B66A849DC}"/>
              </a:ext>
            </a:extLst>
          </p:cNvPr>
          <p:cNvSpPr/>
          <p:nvPr/>
        </p:nvSpPr>
        <p:spPr>
          <a:xfrm>
            <a:off x="6065504" y="497310"/>
            <a:ext cx="2935954" cy="45027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arcador de número de diapositiva 11">
            <a:extLst>
              <a:ext uri="{FF2B5EF4-FFF2-40B4-BE49-F238E27FC236}">
                <a16:creationId xmlns:a16="http://schemas.microsoft.com/office/drawing/2014/main" id="{876A6E76-E332-47B2-88F2-97061EABEF84}"/>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a:t>
            </a:fld>
            <a:endParaRPr lang="es-ES" dirty="0"/>
          </a:p>
        </p:txBody>
      </p:sp>
      <p:sp>
        <p:nvSpPr>
          <p:cNvPr id="83" name="Oval 17" descr="Velina blu">
            <a:extLst>
              <a:ext uri="{FF2B5EF4-FFF2-40B4-BE49-F238E27FC236}">
                <a16:creationId xmlns:a16="http://schemas.microsoft.com/office/drawing/2014/main" id="{1FE5563F-F608-4B40-AF67-939FC1FA881B}"/>
              </a:ext>
            </a:extLst>
          </p:cNvPr>
          <p:cNvSpPr>
            <a:spLocks noChangeArrowheads="1"/>
          </p:cNvSpPr>
          <p:nvPr/>
        </p:nvSpPr>
        <p:spPr bwMode="auto">
          <a:xfrm>
            <a:off x="1292911" y="1159298"/>
            <a:ext cx="609600" cy="533400"/>
          </a:xfrm>
          <a:prstGeom prst="ellipse">
            <a:avLst/>
          </a:prstGeom>
          <a:blipFill dpi="0" rotWithShape="1">
            <a:blip r:embed="rId3"/>
            <a:srcRect/>
            <a:tile tx="0" ty="0" sx="100000" sy="100000" flip="none" algn="tl"/>
          </a:bli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4" name="Line 18">
            <a:extLst>
              <a:ext uri="{FF2B5EF4-FFF2-40B4-BE49-F238E27FC236}">
                <a16:creationId xmlns:a16="http://schemas.microsoft.com/office/drawing/2014/main" id="{47F12CA4-B28F-4781-862D-DA42CEB86EC8}"/>
              </a:ext>
            </a:extLst>
          </p:cNvPr>
          <p:cNvSpPr>
            <a:spLocks noChangeShapeType="1"/>
          </p:cNvSpPr>
          <p:nvPr/>
        </p:nvSpPr>
        <p:spPr bwMode="auto">
          <a:xfrm>
            <a:off x="1010336" y="1035473"/>
            <a:ext cx="311150" cy="260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Line 19">
            <a:extLst>
              <a:ext uri="{FF2B5EF4-FFF2-40B4-BE49-F238E27FC236}">
                <a16:creationId xmlns:a16="http://schemas.microsoft.com/office/drawing/2014/main" id="{8B25BE2A-83EB-4559-9B15-79E7DF384F98}"/>
              </a:ext>
            </a:extLst>
          </p:cNvPr>
          <p:cNvSpPr>
            <a:spLocks noChangeShapeType="1"/>
          </p:cNvSpPr>
          <p:nvPr/>
        </p:nvSpPr>
        <p:spPr bwMode="auto">
          <a:xfrm>
            <a:off x="1826311" y="1616498"/>
            <a:ext cx="314325" cy="238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Line 20">
            <a:extLst>
              <a:ext uri="{FF2B5EF4-FFF2-40B4-BE49-F238E27FC236}">
                <a16:creationId xmlns:a16="http://schemas.microsoft.com/office/drawing/2014/main" id="{2F5899A7-8ABB-49E5-AD49-8F20ED0C97E9}"/>
              </a:ext>
            </a:extLst>
          </p:cNvPr>
          <p:cNvSpPr>
            <a:spLocks noChangeShapeType="1"/>
          </p:cNvSpPr>
          <p:nvPr/>
        </p:nvSpPr>
        <p:spPr bwMode="auto">
          <a:xfrm flipV="1">
            <a:off x="997636" y="1556173"/>
            <a:ext cx="339725" cy="266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9" name="Line 21">
            <a:extLst>
              <a:ext uri="{FF2B5EF4-FFF2-40B4-BE49-F238E27FC236}">
                <a16:creationId xmlns:a16="http://schemas.microsoft.com/office/drawing/2014/main" id="{EA436575-8B5F-4000-AC82-72E5D1796CC3}"/>
              </a:ext>
            </a:extLst>
          </p:cNvPr>
          <p:cNvSpPr>
            <a:spLocks noChangeShapeType="1"/>
          </p:cNvSpPr>
          <p:nvPr/>
        </p:nvSpPr>
        <p:spPr bwMode="auto">
          <a:xfrm flipV="1">
            <a:off x="1864411" y="1022773"/>
            <a:ext cx="307975" cy="247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Text Box 29">
            <a:extLst>
              <a:ext uri="{FF2B5EF4-FFF2-40B4-BE49-F238E27FC236}">
                <a16:creationId xmlns:a16="http://schemas.microsoft.com/office/drawing/2014/main" id="{BCE42143-64FA-4F40-BA00-ABE250810D78}"/>
              </a:ext>
            </a:extLst>
          </p:cNvPr>
          <p:cNvSpPr txBox="1">
            <a:spLocks noChangeArrowheads="1"/>
          </p:cNvSpPr>
          <p:nvPr/>
        </p:nvSpPr>
        <p:spPr bwMode="auto">
          <a:xfrm>
            <a:off x="2689911" y="166888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i="1">
              <a:latin typeface="Times New Roman" panose="02020603050405020304" pitchFamily="18" charset="0"/>
              <a:cs typeface="Arial" panose="020B0604020202020204" pitchFamily="34" charset="0"/>
            </a:endParaRPr>
          </a:p>
        </p:txBody>
      </p:sp>
      <p:graphicFrame>
        <p:nvGraphicFramePr>
          <p:cNvPr id="91" name="Object 30">
            <a:extLst>
              <a:ext uri="{FF2B5EF4-FFF2-40B4-BE49-F238E27FC236}">
                <a16:creationId xmlns:a16="http://schemas.microsoft.com/office/drawing/2014/main" id="{16CDDC9E-2F86-4EA8-9B0D-99617CD36012}"/>
              </a:ext>
            </a:extLst>
          </p:cNvPr>
          <p:cNvGraphicFramePr>
            <a:graphicFrameLocks noChangeAspect="1"/>
          </p:cNvGraphicFramePr>
          <p:nvPr>
            <p:extLst>
              <p:ext uri="{D42A27DB-BD31-4B8C-83A1-F6EECF244321}">
                <p14:modId xmlns:p14="http://schemas.microsoft.com/office/powerpoint/2010/main" val="3136241462"/>
              </p:ext>
            </p:extLst>
          </p:nvPr>
        </p:nvGraphicFramePr>
        <p:xfrm>
          <a:off x="2188261" y="1708573"/>
          <a:ext cx="433387" cy="388937"/>
        </p:xfrm>
        <a:graphic>
          <a:graphicData uri="http://schemas.openxmlformats.org/presentationml/2006/ole">
            <mc:AlternateContent xmlns:mc="http://schemas.openxmlformats.org/markup-compatibility/2006">
              <mc:Choice xmlns:v="urn:schemas-microsoft-com:vml" Requires="v">
                <p:oleObj spid="_x0000_s17403" name="Equation" r:id="rId14" imgW="253890" imgH="228501" progId="Equation.3">
                  <p:embed/>
                </p:oleObj>
              </mc:Choice>
              <mc:Fallback>
                <p:oleObj name="Equation" r:id="rId14" imgW="253890" imgH="228501" progId="Equation.3">
                  <p:embed/>
                  <p:pic>
                    <p:nvPicPr>
                      <p:cNvPr id="67" name="Object 30">
                        <a:extLst>
                          <a:ext uri="{FF2B5EF4-FFF2-40B4-BE49-F238E27FC236}">
                            <a16:creationId xmlns:a16="http://schemas.microsoft.com/office/drawing/2014/main" id="{CEF6BB9A-8615-4A92-93D9-88CAF69D94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8261" y="1708573"/>
                        <a:ext cx="433387" cy="38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 name="Text Box 35">
            <a:extLst>
              <a:ext uri="{FF2B5EF4-FFF2-40B4-BE49-F238E27FC236}">
                <a16:creationId xmlns:a16="http://schemas.microsoft.com/office/drawing/2014/main" id="{1F699EEA-93A9-4A3D-AD27-A9E2C13A4650}"/>
              </a:ext>
            </a:extLst>
          </p:cNvPr>
          <p:cNvSpPr txBox="1">
            <a:spLocks noChangeArrowheads="1"/>
          </p:cNvSpPr>
          <p:nvPr/>
        </p:nvSpPr>
        <p:spPr bwMode="auto">
          <a:xfrm>
            <a:off x="664261" y="717973"/>
            <a:ext cx="35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Arial" panose="020B0604020202020204" pitchFamily="34" charset="0"/>
                <a:sym typeface="Symbol" panose="05050102010706020507" pitchFamily="18" charset="2"/>
              </a:rPr>
              <a:t></a:t>
            </a:r>
          </a:p>
        </p:txBody>
      </p:sp>
      <p:graphicFrame>
        <p:nvGraphicFramePr>
          <p:cNvPr id="93" name="Object 36">
            <a:extLst>
              <a:ext uri="{FF2B5EF4-FFF2-40B4-BE49-F238E27FC236}">
                <a16:creationId xmlns:a16="http://schemas.microsoft.com/office/drawing/2014/main" id="{FE905535-9AFB-4A9C-9F05-4B5A0423FFB0}"/>
              </a:ext>
            </a:extLst>
          </p:cNvPr>
          <p:cNvGraphicFramePr>
            <a:graphicFrameLocks noChangeAspect="1"/>
          </p:cNvGraphicFramePr>
          <p:nvPr>
            <p:extLst>
              <p:ext uri="{D42A27DB-BD31-4B8C-83A1-F6EECF244321}">
                <p14:modId xmlns:p14="http://schemas.microsoft.com/office/powerpoint/2010/main" val="473657217"/>
              </p:ext>
            </p:extLst>
          </p:nvPr>
        </p:nvGraphicFramePr>
        <p:xfrm>
          <a:off x="664261" y="1657773"/>
          <a:ext cx="304800" cy="330200"/>
        </p:xfrm>
        <a:graphic>
          <a:graphicData uri="http://schemas.openxmlformats.org/presentationml/2006/ole">
            <mc:AlternateContent xmlns:mc="http://schemas.openxmlformats.org/markup-compatibility/2006">
              <mc:Choice xmlns:v="urn:schemas-microsoft-com:vml" Requires="v">
                <p:oleObj spid="_x0000_s17404" name="Equation" r:id="rId16" imgW="152268" imgH="164957" progId="Equation.3">
                  <p:embed/>
                </p:oleObj>
              </mc:Choice>
              <mc:Fallback>
                <p:oleObj name="Equation" r:id="rId16" imgW="152268" imgH="164957" progId="Equation.3">
                  <p:embed/>
                  <p:pic>
                    <p:nvPicPr>
                      <p:cNvPr id="73" name="Object 36">
                        <a:extLst>
                          <a:ext uri="{FF2B5EF4-FFF2-40B4-BE49-F238E27FC236}">
                            <a16:creationId xmlns:a16="http://schemas.microsoft.com/office/drawing/2014/main" id="{97EE8969-FC98-4B9B-92BD-386DC524CDF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4261" y="1657773"/>
                        <a:ext cx="304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4" name="Object 39">
            <a:extLst>
              <a:ext uri="{FF2B5EF4-FFF2-40B4-BE49-F238E27FC236}">
                <a16:creationId xmlns:a16="http://schemas.microsoft.com/office/drawing/2014/main" id="{F05A393E-A1C8-45B2-B9BE-37FCB5CDE646}"/>
              </a:ext>
            </a:extLst>
          </p:cNvPr>
          <p:cNvGraphicFramePr>
            <a:graphicFrameLocks noChangeAspect="1"/>
          </p:cNvGraphicFramePr>
          <p:nvPr>
            <p:extLst>
              <p:ext uri="{D42A27DB-BD31-4B8C-83A1-F6EECF244321}">
                <p14:modId xmlns:p14="http://schemas.microsoft.com/office/powerpoint/2010/main" val="4128553376"/>
              </p:ext>
            </p:extLst>
          </p:nvPr>
        </p:nvGraphicFramePr>
        <p:xfrm>
          <a:off x="2208898" y="740198"/>
          <a:ext cx="390525" cy="344487"/>
        </p:xfrm>
        <a:graphic>
          <a:graphicData uri="http://schemas.openxmlformats.org/presentationml/2006/ole">
            <mc:AlternateContent xmlns:mc="http://schemas.openxmlformats.org/markup-compatibility/2006">
              <mc:Choice xmlns:v="urn:schemas-microsoft-com:vml" Requires="v">
                <p:oleObj spid="_x0000_s17405" name="Equation" r:id="rId18" imgW="228501" imgH="203112" progId="Equation.3">
                  <p:embed/>
                </p:oleObj>
              </mc:Choice>
              <mc:Fallback>
                <p:oleObj name="Equation" r:id="rId18" imgW="228501" imgH="203112" progId="Equation.3">
                  <p:embed/>
                  <p:pic>
                    <p:nvPicPr>
                      <p:cNvPr id="76" name="Object 39">
                        <a:extLst>
                          <a:ext uri="{FF2B5EF4-FFF2-40B4-BE49-F238E27FC236}">
                            <a16:creationId xmlns:a16="http://schemas.microsoft.com/office/drawing/2014/main" id="{57920E17-236A-49C1-AC29-184247D93DB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08898" y="740198"/>
                        <a:ext cx="3905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07430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266690-D341-4807-A355-BFA89B6ADFC3}"/>
              </a:ext>
            </a:extLst>
          </p:cNvPr>
          <p:cNvPicPr>
            <a:picLocks noChangeAspect="1"/>
          </p:cNvPicPr>
          <p:nvPr/>
        </p:nvPicPr>
        <p:blipFill rotWithShape="1">
          <a:blip r:embed="rId2"/>
          <a:srcRect/>
          <a:stretch/>
        </p:blipFill>
        <p:spPr>
          <a:xfrm>
            <a:off x="70355" y="0"/>
            <a:ext cx="3710178" cy="5143500"/>
          </a:xfrm>
          <a:prstGeom prst="rect">
            <a:avLst/>
          </a:prstGeom>
        </p:spPr>
      </p:pic>
      <p:sp>
        <p:nvSpPr>
          <p:cNvPr id="10" name="Rectángulo 9">
            <a:extLst>
              <a:ext uri="{FF2B5EF4-FFF2-40B4-BE49-F238E27FC236}">
                <a16:creationId xmlns:a16="http://schemas.microsoft.com/office/drawing/2014/main" id="{94A78DBA-7440-401C-9EA8-933394E2CB2B}"/>
              </a:ext>
            </a:extLst>
          </p:cNvPr>
          <p:cNvSpPr/>
          <p:nvPr/>
        </p:nvSpPr>
        <p:spPr>
          <a:xfrm>
            <a:off x="4391963" y="0"/>
            <a:ext cx="2979020" cy="1169551"/>
          </a:xfrm>
          <a:prstGeom prst="rect">
            <a:avLst/>
          </a:prstGeom>
        </p:spPr>
        <p:txBody>
          <a:bodyPr wrap="square">
            <a:spAutoFit/>
          </a:bodyPr>
          <a:lstStyle/>
          <a:p>
            <a:r>
              <a:rPr lang="en-US" dirty="0" err="1">
                <a:solidFill>
                  <a:srgbClr val="800000"/>
                </a:solidFill>
                <a:latin typeface="News Gothic MT" panose="020B0604020202020204" pitchFamily="34" charset="0"/>
              </a:rPr>
              <a:t>Absenceof</a:t>
            </a:r>
            <a:r>
              <a:rPr lang="en-US" dirty="0">
                <a:solidFill>
                  <a:srgbClr val="800000"/>
                </a:solidFill>
                <a:latin typeface="News Gothic MT" panose="020B0604020202020204" pitchFamily="34" charset="0"/>
              </a:rPr>
              <a:t> modulation? No </a:t>
            </a:r>
          </a:p>
          <a:p>
            <a:r>
              <a:rPr lang="el-GR" dirty="0">
                <a:solidFill>
                  <a:schemeClr val="tx1"/>
                </a:solidFill>
                <a:latin typeface="News Gothic MT" panose="020B0604020202020204" pitchFamily="34" charset="0"/>
              </a:rPr>
              <a:t>χ</a:t>
            </a:r>
            <a:r>
              <a:rPr lang="el-GR" sz="1000" dirty="0">
                <a:solidFill>
                  <a:schemeClr val="tx1"/>
                </a:solidFill>
                <a:latin typeface="News Gothic MT" panose="020B0604020202020204" pitchFamily="34" charset="0"/>
              </a:rPr>
              <a:t>2</a:t>
            </a:r>
            <a:r>
              <a:rPr lang="el-GR" dirty="0">
                <a:solidFill>
                  <a:schemeClr val="tx1"/>
                </a:solidFill>
                <a:latin typeface="News Gothic MT" panose="020B0604020202020204" pitchFamily="34" charset="0"/>
              </a:rPr>
              <a:t>/</a:t>
            </a:r>
            <a:r>
              <a:rPr lang="en-US" dirty="0" err="1">
                <a:solidFill>
                  <a:schemeClr val="tx1"/>
                </a:solidFill>
                <a:latin typeface="News Gothic MT" panose="020B0604020202020204" pitchFamily="34" charset="0"/>
              </a:rPr>
              <a:t>dof</a:t>
            </a:r>
            <a:r>
              <a:rPr lang="en-US" dirty="0">
                <a:solidFill>
                  <a:schemeClr val="tx1"/>
                </a:solidFill>
                <a:latin typeface="News Gothic MT" panose="020B0604020202020204" pitchFamily="34" charset="0"/>
              </a:rPr>
              <a:t>=	130/69 (1-2 keV); </a:t>
            </a:r>
          </a:p>
          <a:p>
            <a:r>
              <a:rPr lang="en-US" dirty="0">
                <a:solidFill>
                  <a:schemeClr val="tx1"/>
                </a:solidFill>
                <a:latin typeface="News Gothic MT" panose="020B0604020202020204" pitchFamily="34" charset="0"/>
              </a:rPr>
              <a:t>	176/69 (1-3 keV); </a:t>
            </a:r>
          </a:p>
          <a:p>
            <a:r>
              <a:rPr lang="en-US" dirty="0">
                <a:solidFill>
                  <a:schemeClr val="tx1"/>
                </a:solidFill>
                <a:latin typeface="News Gothic MT" panose="020B0604020202020204" pitchFamily="34" charset="0"/>
              </a:rPr>
              <a:t>	202/69 (1-6 keV); </a:t>
            </a:r>
          </a:p>
          <a:p>
            <a:r>
              <a:rPr lang="en-US" dirty="0">
                <a:solidFill>
                  <a:schemeClr val="tx1"/>
                </a:solidFill>
                <a:latin typeface="News Gothic MT" panose="020B0604020202020204" pitchFamily="34" charset="0"/>
              </a:rPr>
              <a:t>	157/69 (2-6 keV) </a:t>
            </a:r>
          </a:p>
        </p:txBody>
      </p:sp>
      <p:sp>
        <p:nvSpPr>
          <p:cNvPr id="13" name="CuadroTexto 12">
            <a:extLst>
              <a:ext uri="{FF2B5EF4-FFF2-40B4-BE49-F238E27FC236}">
                <a16:creationId xmlns:a16="http://schemas.microsoft.com/office/drawing/2014/main" id="{5B999DD4-9FB4-46A9-8793-0D81A263CF80}"/>
              </a:ext>
            </a:extLst>
          </p:cNvPr>
          <p:cNvSpPr txBox="1"/>
          <p:nvPr/>
        </p:nvSpPr>
        <p:spPr>
          <a:xfrm>
            <a:off x="4304209" y="1517063"/>
            <a:ext cx="4839791" cy="3416320"/>
          </a:xfrm>
          <a:prstGeom prst="rect">
            <a:avLst/>
          </a:prstGeom>
          <a:noFill/>
        </p:spPr>
        <p:txBody>
          <a:bodyPr wrap="square" rtlCol="0">
            <a:spAutoFit/>
          </a:bodyPr>
          <a:lstStyle/>
          <a:p>
            <a:pPr lvl="0" eaLnBrk="0" fontAlgn="base" hangingPunct="0">
              <a:spcBef>
                <a:spcPct val="0"/>
              </a:spcBef>
              <a:spcAft>
                <a:spcPct val="0"/>
              </a:spcAft>
              <a:buClrTx/>
            </a:pPr>
            <a:r>
              <a:rPr lang="es-ES" altLang="es-ES" sz="1200" b="1" dirty="0" err="1">
                <a:solidFill>
                  <a:schemeClr val="tx1"/>
                </a:solidFill>
                <a:latin typeface="Arial" panose="020B0604020202020204" pitchFamily="34" charset="0"/>
              </a:rPr>
              <a:t>Fit</a:t>
            </a:r>
            <a:r>
              <a:rPr lang="es-ES" altLang="es-ES" sz="1200" b="1" dirty="0">
                <a:solidFill>
                  <a:schemeClr val="tx1"/>
                </a:solidFill>
                <a:latin typeface="Arial" panose="020B0604020202020204" pitchFamily="34" charset="0"/>
              </a:rPr>
              <a:t> </a:t>
            </a:r>
            <a:r>
              <a:rPr lang="es-ES" altLang="es-ES" sz="1200" b="1" dirty="0" err="1">
                <a:solidFill>
                  <a:schemeClr val="tx1"/>
                </a:solidFill>
                <a:latin typeface="Arial" panose="020B0604020202020204" pitchFamily="34" charset="0"/>
              </a:rPr>
              <a:t>on</a:t>
            </a:r>
            <a:r>
              <a:rPr lang="es-ES" altLang="es-ES" sz="1200" b="1" dirty="0">
                <a:solidFill>
                  <a:schemeClr val="tx1"/>
                </a:solidFill>
                <a:latin typeface="Arial" panose="020B0604020202020204" pitchFamily="34" charset="0"/>
              </a:rPr>
              <a:t> DAMA/LIBRA-phase2</a:t>
            </a:r>
            <a:br>
              <a:rPr lang="es-ES" altLang="es-ES" sz="1200" dirty="0">
                <a:solidFill>
                  <a:schemeClr val="tx1"/>
                </a:solidFill>
                <a:latin typeface="Arial" panose="020B0604020202020204" pitchFamily="34" charset="0"/>
              </a:rPr>
            </a:br>
            <a:r>
              <a:rPr lang="es-ES" altLang="es-ES" sz="1200" dirty="0" err="1">
                <a:solidFill>
                  <a:schemeClr val="tx1"/>
                </a:solidFill>
                <a:latin typeface="Arial" panose="020B0604020202020204" pitchFamily="34" charset="0"/>
              </a:rPr>
              <a:t>Acos</a:t>
            </a:r>
            <a:r>
              <a:rPr lang="es-ES" altLang="es-ES" sz="1200" dirty="0">
                <a:solidFill>
                  <a:schemeClr val="tx1"/>
                </a:solidFill>
                <a:latin typeface="Arial" panose="020B0604020202020204" pitchFamily="34" charset="0"/>
              </a:rPr>
              <a:t>[ω(t-t₀)]; t₀ = 152.5 d, T = 1.00 y</a:t>
            </a:r>
          </a:p>
          <a:p>
            <a:pPr lvl="0" eaLnBrk="0" fontAlgn="base" hangingPunct="0">
              <a:spcBef>
                <a:spcPct val="0"/>
              </a:spcBef>
              <a:spcAft>
                <a:spcPct val="0"/>
              </a:spcAft>
              <a:buClrTx/>
            </a:pPr>
            <a:endParaRPr lang="es-ES" altLang="es-ES" sz="1200" dirty="0">
              <a:solidFill>
                <a:schemeClr val="tx1"/>
              </a:solidFill>
              <a:latin typeface="Arial" panose="020B0604020202020204" pitchFamily="34" charset="0"/>
            </a:endParaRPr>
          </a:p>
          <a:p>
            <a:pPr marL="285750" lvl="0" indent="-285750" eaLnBrk="0" fontAlgn="base" hangingPunct="0">
              <a:spcBef>
                <a:spcPct val="0"/>
              </a:spcBef>
              <a:spcAft>
                <a:spcPct val="0"/>
              </a:spcAft>
              <a:buClrTx/>
              <a:buFont typeface="Arial" panose="020B0604020202020204" pitchFamily="34" charset="0"/>
              <a:buChar char="•"/>
            </a:pPr>
            <a:r>
              <a:rPr lang="es-ES" altLang="es-ES" sz="1200" dirty="0">
                <a:solidFill>
                  <a:schemeClr val="tx1"/>
                </a:solidFill>
                <a:latin typeface="Arial" panose="020B0604020202020204" pitchFamily="34" charset="0"/>
              </a:rPr>
              <a:t>1-2 </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A = (0.0224 ± 0.0030) </a:t>
            </a:r>
            <a:r>
              <a:rPr lang="es-ES" altLang="es-ES" sz="1200" dirty="0" err="1">
                <a:solidFill>
                  <a:schemeClr val="tx1"/>
                </a:solidFill>
                <a:latin typeface="Arial" panose="020B0604020202020204" pitchFamily="34" charset="0"/>
              </a:rPr>
              <a:t>cpd</a:t>
            </a:r>
            <a:r>
              <a:rPr lang="es-ES" altLang="es-ES" sz="1200" dirty="0">
                <a:solidFill>
                  <a:schemeClr val="tx1"/>
                </a:solidFill>
                <a:latin typeface="Arial" panose="020B0604020202020204" pitchFamily="34" charset="0"/>
              </a:rPr>
              <a:t>/kg/</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χ²/</a:t>
            </a:r>
            <a:r>
              <a:rPr lang="es-ES" altLang="es-ES" sz="1200" dirty="0" err="1">
                <a:solidFill>
                  <a:schemeClr val="tx1"/>
                </a:solidFill>
                <a:latin typeface="Arial" panose="020B0604020202020204" pitchFamily="34" charset="0"/>
              </a:rPr>
              <a:t>dof</a:t>
            </a:r>
            <a:r>
              <a:rPr lang="es-ES" altLang="es-ES" sz="1200" dirty="0">
                <a:solidFill>
                  <a:schemeClr val="tx1"/>
                </a:solidFill>
                <a:latin typeface="Arial" panose="020B0604020202020204" pitchFamily="34" charset="0"/>
              </a:rPr>
              <a:t> = 75.8/68 7.4 σ C.L.</a:t>
            </a:r>
          </a:p>
          <a:p>
            <a:pPr lvl="0" eaLnBrk="0" fontAlgn="base" hangingPunct="0">
              <a:spcBef>
                <a:spcPct val="0"/>
              </a:spcBef>
              <a:spcAft>
                <a:spcPct val="0"/>
              </a:spcAft>
              <a:buClrTx/>
            </a:pPr>
            <a:endParaRPr lang="es-ES" altLang="es-ES" sz="1200" dirty="0">
              <a:solidFill>
                <a:schemeClr val="tx1"/>
              </a:solidFill>
              <a:latin typeface="Arial" panose="020B0604020202020204" pitchFamily="34" charset="0"/>
            </a:endParaRPr>
          </a:p>
          <a:p>
            <a:pPr marL="285750" lvl="0" indent="-285750" eaLnBrk="0" fontAlgn="base" hangingPunct="0">
              <a:spcBef>
                <a:spcPct val="0"/>
              </a:spcBef>
              <a:spcAft>
                <a:spcPct val="0"/>
              </a:spcAft>
              <a:buClrTx/>
              <a:buFont typeface="Arial" panose="020B0604020202020204" pitchFamily="34" charset="0"/>
              <a:buChar char="•"/>
            </a:pPr>
            <a:r>
              <a:rPr lang="es-ES" altLang="es-ES" sz="1200" dirty="0">
                <a:solidFill>
                  <a:schemeClr val="tx1"/>
                </a:solidFill>
                <a:latin typeface="Arial" panose="020B0604020202020204" pitchFamily="34" charset="0"/>
              </a:rPr>
              <a:t>1-3 </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A = (0.0191 ± 0.0020) </a:t>
            </a:r>
            <a:r>
              <a:rPr lang="es-ES" altLang="es-ES" sz="1200" dirty="0" err="1">
                <a:solidFill>
                  <a:schemeClr val="tx1"/>
                </a:solidFill>
                <a:latin typeface="Arial" panose="020B0604020202020204" pitchFamily="34" charset="0"/>
              </a:rPr>
              <a:t>cpd</a:t>
            </a:r>
            <a:r>
              <a:rPr lang="es-ES" altLang="es-ES" sz="1200" dirty="0">
                <a:solidFill>
                  <a:schemeClr val="tx1"/>
                </a:solidFill>
                <a:latin typeface="Arial" panose="020B0604020202020204" pitchFamily="34" charset="0"/>
              </a:rPr>
              <a:t>/kg/</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χ²/</a:t>
            </a:r>
            <a:r>
              <a:rPr lang="es-ES" altLang="es-ES" sz="1200" dirty="0" err="1">
                <a:solidFill>
                  <a:schemeClr val="tx1"/>
                </a:solidFill>
                <a:latin typeface="Arial" panose="020B0604020202020204" pitchFamily="34" charset="0"/>
              </a:rPr>
              <a:t>dof</a:t>
            </a:r>
            <a:r>
              <a:rPr lang="es-ES" altLang="es-ES" sz="1200" dirty="0">
                <a:solidFill>
                  <a:schemeClr val="tx1"/>
                </a:solidFill>
                <a:latin typeface="Arial" panose="020B0604020202020204" pitchFamily="34" charset="0"/>
              </a:rPr>
              <a:t> = 81.6/68 9.7 σ C.L.</a:t>
            </a:r>
          </a:p>
          <a:p>
            <a:pPr lvl="0" eaLnBrk="0" fontAlgn="base" hangingPunct="0">
              <a:spcBef>
                <a:spcPct val="0"/>
              </a:spcBef>
              <a:spcAft>
                <a:spcPct val="0"/>
              </a:spcAft>
              <a:buClrTx/>
            </a:pPr>
            <a:endParaRPr lang="es-ES" altLang="es-ES" sz="1200" dirty="0">
              <a:solidFill>
                <a:schemeClr val="tx1"/>
              </a:solidFill>
              <a:latin typeface="Arial" panose="020B0604020202020204" pitchFamily="34" charset="0"/>
            </a:endParaRPr>
          </a:p>
          <a:p>
            <a:pPr marL="285750" lvl="0" indent="-285750" eaLnBrk="0" fontAlgn="base" hangingPunct="0">
              <a:spcBef>
                <a:spcPct val="0"/>
              </a:spcBef>
              <a:spcAft>
                <a:spcPct val="0"/>
              </a:spcAft>
              <a:buClrTx/>
              <a:buFont typeface="Arial" panose="020B0604020202020204" pitchFamily="34" charset="0"/>
              <a:buChar char="•"/>
            </a:pPr>
            <a:r>
              <a:rPr lang="es-ES" altLang="es-ES" sz="1200" dirty="0">
                <a:solidFill>
                  <a:schemeClr val="tx1"/>
                </a:solidFill>
                <a:latin typeface="Arial" panose="020B0604020202020204" pitchFamily="34" charset="0"/>
              </a:rPr>
              <a:t>1-6 </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A = (0.01048 ± 0.00090) </a:t>
            </a:r>
            <a:r>
              <a:rPr lang="es-ES" altLang="es-ES" sz="1200" dirty="0" err="1">
                <a:solidFill>
                  <a:schemeClr val="tx1"/>
                </a:solidFill>
                <a:latin typeface="Arial" panose="020B0604020202020204" pitchFamily="34" charset="0"/>
              </a:rPr>
              <a:t>cpd</a:t>
            </a:r>
            <a:r>
              <a:rPr lang="es-ES" altLang="es-ES" sz="1200" dirty="0">
                <a:solidFill>
                  <a:schemeClr val="tx1"/>
                </a:solidFill>
                <a:latin typeface="Arial" panose="020B0604020202020204" pitchFamily="34" charset="0"/>
              </a:rPr>
              <a:t>/kg/</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χ²/</a:t>
            </a:r>
            <a:r>
              <a:rPr lang="es-ES" altLang="es-ES" sz="1200" dirty="0" err="1">
                <a:solidFill>
                  <a:schemeClr val="tx1"/>
                </a:solidFill>
                <a:latin typeface="Arial" panose="020B0604020202020204" pitchFamily="34" charset="0"/>
              </a:rPr>
              <a:t>dof</a:t>
            </a:r>
            <a:r>
              <a:rPr lang="es-ES" altLang="es-ES" sz="1200" dirty="0">
                <a:solidFill>
                  <a:schemeClr val="tx1"/>
                </a:solidFill>
                <a:latin typeface="Arial" panose="020B0604020202020204" pitchFamily="34" charset="0"/>
              </a:rPr>
              <a:t> = 66.2/68 11.6 σ C.L.</a:t>
            </a:r>
          </a:p>
          <a:p>
            <a:pPr lvl="0" eaLnBrk="0" fontAlgn="base" hangingPunct="0">
              <a:spcBef>
                <a:spcPct val="0"/>
              </a:spcBef>
              <a:spcAft>
                <a:spcPct val="0"/>
              </a:spcAft>
              <a:buClrTx/>
            </a:pPr>
            <a:endParaRPr lang="es-ES" altLang="es-ES" sz="1200" dirty="0">
              <a:solidFill>
                <a:schemeClr val="tx1"/>
              </a:solidFill>
              <a:latin typeface="Arial" panose="020B0604020202020204" pitchFamily="34" charset="0"/>
            </a:endParaRPr>
          </a:p>
          <a:p>
            <a:pPr marL="285750" lvl="0" indent="-285750" eaLnBrk="0" fontAlgn="base" hangingPunct="0">
              <a:spcBef>
                <a:spcPct val="0"/>
              </a:spcBef>
              <a:spcAft>
                <a:spcPct val="0"/>
              </a:spcAft>
              <a:buClrTx/>
              <a:buFont typeface="Arial" panose="020B0604020202020204" pitchFamily="34" charset="0"/>
              <a:buChar char="•"/>
            </a:pPr>
            <a:r>
              <a:rPr lang="es-ES" altLang="es-ES" sz="1200" dirty="0">
                <a:solidFill>
                  <a:schemeClr val="tx1"/>
                </a:solidFill>
                <a:latin typeface="Arial" panose="020B0604020202020204" pitchFamily="34" charset="0"/>
              </a:rPr>
              <a:t>2-6 </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A = (0.00933 ± 0.00094) </a:t>
            </a:r>
            <a:r>
              <a:rPr lang="es-ES" altLang="es-ES" sz="1200" dirty="0" err="1">
                <a:solidFill>
                  <a:schemeClr val="tx1"/>
                </a:solidFill>
                <a:latin typeface="Arial" panose="020B0604020202020204" pitchFamily="34" charset="0"/>
              </a:rPr>
              <a:t>cpd</a:t>
            </a:r>
            <a:r>
              <a:rPr lang="es-ES" altLang="es-ES" sz="1200" dirty="0">
                <a:solidFill>
                  <a:schemeClr val="tx1"/>
                </a:solidFill>
                <a:latin typeface="Arial" panose="020B0604020202020204" pitchFamily="34" charset="0"/>
              </a:rPr>
              <a:t>/kg/</a:t>
            </a:r>
            <a:r>
              <a:rPr lang="es-ES" altLang="es-ES" sz="1200" dirty="0" err="1">
                <a:solidFill>
                  <a:schemeClr val="tx1"/>
                </a:solidFill>
                <a:latin typeface="Arial" panose="020B0604020202020204" pitchFamily="34" charset="0"/>
              </a:rPr>
              <a:t>keV</a:t>
            </a:r>
            <a:br>
              <a:rPr lang="es-ES" altLang="es-ES" sz="1200" dirty="0">
                <a:solidFill>
                  <a:schemeClr val="tx1"/>
                </a:solidFill>
                <a:latin typeface="Arial" panose="020B0604020202020204" pitchFamily="34" charset="0"/>
              </a:rPr>
            </a:br>
            <a:r>
              <a:rPr lang="es-ES" altLang="es-ES" sz="1200" dirty="0">
                <a:solidFill>
                  <a:schemeClr val="tx1"/>
                </a:solidFill>
                <a:latin typeface="Arial" panose="020B0604020202020204" pitchFamily="34" charset="0"/>
              </a:rPr>
              <a:t>χ²/</a:t>
            </a:r>
            <a:r>
              <a:rPr lang="es-ES" altLang="es-ES" sz="1200" dirty="0" err="1">
                <a:solidFill>
                  <a:schemeClr val="tx1"/>
                </a:solidFill>
                <a:latin typeface="Arial" panose="020B0604020202020204" pitchFamily="34" charset="0"/>
              </a:rPr>
              <a:t>dof</a:t>
            </a:r>
            <a:r>
              <a:rPr lang="es-ES" altLang="es-ES" sz="1200" dirty="0">
                <a:solidFill>
                  <a:schemeClr val="tx1"/>
                </a:solidFill>
                <a:latin typeface="Arial" panose="020B0604020202020204" pitchFamily="34" charset="0"/>
              </a:rPr>
              <a:t> = 58.2/68 9.9 σ C.L.</a:t>
            </a:r>
            <a:endParaRPr lang="en-US" sz="1200" dirty="0">
              <a:latin typeface="Times New Roman" panose="02020603050405020304" pitchFamily="18" charset="0"/>
              <a:cs typeface="Times New Roman" panose="02020603050405020304" pitchFamily="18" charset="0"/>
            </a:endParaRPr>
          </a:p>
        </p:txBody>
      </p:sp>
      <p:sp>
        <p:nvSpPr>
          <p:cNvPr id="14" name="Marcador de número de diapositiva 11">
            <a:extLst>
              <a:ext uri="{FF2B5EF4-FFF2-40B4-BE49-F238E27FC236}">
                <a16:creationId xmlns:a16="http://schemas.microsoft.com/office/drawing/2014/main" id="{B21D3955-ACF6-4788-8B2B-F674534D8AD6}"/>
              </a:ext>
            </a:extLst>
          </p:cNvPr>
          <p:cNvSpPr>
            <a:spLocks noGrp="1"/>
          </p:cNvSpPr>
          <p:nvPr>
            <p:ph type="sldNum" sz="quarter" idx="12"/>
          </p:nvPr>
        </p:nvSpPr>
        <p:spPr>
          <a:xfrm>
            <a:off x="0" y="4950214"/>
            <a:ext cx="9144000" cy="193286"/>
          </a:xfrm>
        </p:spPr>
        <p:txBody>
          <a:bodyPr tIns="0" bIns="0">
            <a:normAutofit/>
          </a:bodyPr>
          <a:lstStyle/>
          <a:p>
            <a:pPr algn="l"/>
            <a:r>
              <a:rPr lang="en-US" dirty="0"/>
              <a:t>									             </a:t>
            </a:r>
            <a:fld id="{132FADFE-3B8F-471C-ABF0-DBC7717ECBBC}" type="slidenum">
              <a:rPr lang="es-ES" smtClean="0"/>
              <a:pPr algn="l"/>
              <a:t>60</a:t>
            </a:fld>
            <a:endParaRPr lang="es-ES" dirty="0"/>
          </a:p>
        </p:txBody>
      </p:sp>
    </p:spTree>
    <p:extLst>
      <p:ext uri="{BB962C8B-B14F-4D97-AF65-F5344CB8AC3E}">
        <p14:creationId xmlns:p14="http://schemas.microsoft.com/office/powerpoint/2010/main" val="2372488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D0359D-D70F-4A73-9DB7-63AA2406378D}"/>
              </a:ext>
            </a:extLst>
          </p:cNvPr>
          <p:cNvPicPr>
            <a:picLocks noChangeAspect="1"/>
          </p:cNvPicPr>
          <p:nvPr/>
        </p:nvPicPr>
        <p:blipFill>
          <a:blip r:embed="rId2"/>
          <a:stretch>
            <a:fillRect/>
          </a:stretch>
        </p:blipFill>
        <p:spPr>
          <a:xfrm>
            <a:off x="0" y="639916"/>
            <a:ext cx="9144000" cy="3475071"/>
          </a:xfrm>
          <a:prstGeom prst="rect">
            <a:avLst/>
          </a:prstGeom>
        </p:spPr>
      </p:pic>
      <p:sp>
        <p:nvSpPr>
          <p:cNvPr id="4" name="CuadroTexto 3">
            <a:extLst>
              <a:ext uri="{FF2B5EF4-FFF2-40B4-BE49-F238E27FC236}">
                <a16:creationId xmlns:a16="http://schemas.microsoft.com/office/drawing/2014/main" id="{D607E6D0-7A53-4E6D-A137-E390EFFC3809}"/>
              </a:ext>
            </a:extLst>
          </p:cNvPr>
          <p:cNvSpPr txBox="1"/>
          <p:nvPr/>
        </p:nvSpPr>
        <p:spPr>
          <a:xfrm>
            <a:off x="163550" y="4378712"/>
            <a:ext cx="5424883"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Moscow University Physics Bulletin, 2022, Vol. 77, No. 2, pp. 291–300.</a:t>
            </a:r>
          </a:p>
        </p:txBody>
      </p:sp>
      <p:sp>
        <p:nvSpPr>
          <p:cNvPr id="5" name="Marcador de número de diapositiva 11">
            <a:extLst>
              <a:ext uri="{FF2B5EF4-FFF2-40B4-BE49-F238E27FC236}">
                <a16:creationId xmlns:a16="http://schemas.microsoft.com/office/drawing/2014/main" id="{F0DFF599-3287-4ECD-8E69-4BCC2244018C}"/>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61</a:t>
            </a:fld>
            <a:endParaRPr lang="es-ES" dirty="0"/>
          </a:p>
        </p:txBody>
      </p:sp>
    </p:spTree>
    <p:extLst>
      <p:ext uri="{BB962C8B-B14F-4D97-AF65-F5344CB8AC3E}">
        <p14:creationId xmlns:p14="http://schemas.microsoft.com/office/powerpoint/2010/main" val="768071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FBC528E0-62A8-42D5-95D3-1152E9C4648F}"/>
              </a:ext>
            </a:extLst>
          </p:cNvPr>
          <p:cNvSpPr txBox="1"/>
          <p:nvPr/>
        </p:nvSpPr>
        <p:spPr>
          <a:xfrm>
            <a:off x="55441" y="586591"/>
            <a:ext cx="5057027" cy="3754874"/>
          </a:xfrm>
          <a:prstGeom prst="rect">
            <a:avLst/>
          </a:prstGeom>
          <a:noFill/>
        </p:spPr>
        <p:txBody>
          <a:bodyPr wrap="square" rtlCol="0">
            <a:spAutoFit/>
          </a:bodyPr>
          <a:lstStyle/>
          <a:p>
            <a:pPr>
              <a:spcAft>
                <a:spcPts val="1200"/>
              </a:spcAft>
            </a:pPr>
            <a:r>
              <a:rPr lang="en-US" dirty="0"/>
              <a:t>In operation since Aug. 2017</a:t>
            </a:r>
            <a:endParaRPr lang="en-US" b="1" dirty="0"/>
          </a:p>
          <a:p>
            <a:pPr marL="285750" indent="-285750">
              <a:spcAft>
                <a:spcPts val="1200"/>
              </a:spcAft>
              <a:buFont typeface="Arial" panose="020B0604020202020204" pitchFamily="34" charset="0"/>
              <a:buChar char="•"/>
            </a:pPr>
            <a:r>
              <a:rPr lang="en-US" dirty="0"/>
              <a:t>9 crystals 12.5 kg each manufactured by Alpha Spectra Inc. (CO, USA) </a:t>
            </a:r>
          </a:p>
          <a:p>
            <a:pPr marL="285750" indent="-285750">
              <a:spcAft>
                <a:spcPts val="1200"/>
              </a:spcAft>
              <a:buFont typeface="Arial" panose="020B0604020202020204" pitchFamily="34" charset="0"/>
              <a:buChar char="•"/>
            </a:pPr>
            <a:r>
              <a:rPr lang="en-US" dirty="0"/>
              <a:t>Passive shielding with archeological Pb (10 cm), low-activity Pb (20 cm), and neutron moderator (40 cm) </a:t>
            </a:r>
          </a:p>
          <a:p>
            <a:pPr marL="285750" indent="-285750">
              <a:spcAft>
                <a:spcPts val="1200"/>
              </a:spcAft>
              <a:buFont typeface="Arial" panose="020B0604020202020204" pitchFamily="34" charset="0"/>
              <a:buChar char="•"/>
            </a:pPr>
            <a:r>
              <a:rPr lang="en-US" dirty="0"/>
              <a:t>Rn box ( 0.6 </a:t>
            </a:r>
            <a:r>
              <a:rPr lang="en-US" dirty="0" err="1"/>
              <a:t>Bq</a:t>
            </a:r>
            <a:r>
              <a:rPr lang="en-US" dirty="0"/>
              <a:t>/m3) and muon veto with plastic scintillator</a:t>
            </a:r>
          </a:p>
          <a:p>
            <a:pPr marL="628650" lvl="4" indent="-184150">
              <a:spcAft>
                <a:spcPts val="1200"/>
              </a:spcAft>
              <a:buFont typeface="Courier New" panose="02070309020205020404" pitchFamily="49" charset="0"/>
              <a:buChar char="o"/>
            </a:pPr>
            <a:r>
              <a:rPr lang="en-US" dirty="0"/>
              <a:t>Events with less than one second from a muon are rejected </a:t>
            </a:r>
          </a:p>
          <a:p>
            <a:pPr marL="285750" lvl="6" indent="-285750">
              <a:spcAft>
                <a:spcPts val="1200"/>
              </a:spcAft>
              <a:buFont typeface="Arial" panose="020B0604020202020204" pitchFamily="34" charset="0"/>
              <a:buChar char="•"/>
            </a:pPr>
            <a:r>
              <a:rPr lang="en-US" dirty="0"/>
              <a:t>Periodic calibrations with </a:t>
            </a:r>
            <a:r>
              <a:rPr lang="en-US" baseline="30000" dirty="0"/>
              <a:t>109</a:t>
            </a:r>
            <a:r>
              <a:rPr lang="en-US" dirty="0"/>
              <a:t>Cd (88, 22,11.6 keV) and </a:t>
            </a:r>
            <a:r>
              <a:rPr lang="en-US" baseline="30000" dirty="0"/>
              <a:t>40</a:t>
            </a:r>
            <a:r>
              <a:rPr lang="en-US" dirty="0"/>
              <a:t>K, </a:t>
            </a:r>
            <a:r>
              <a:rPr lang="en-US" baseline="30000" dirty="0"/>
              <a:t>22</a:t>
            </a:r>
            <a:r>
              <a:rPr lang="en-US" dirty="0"/>
              <a:t>Na (internal control populations) </a:t>
            </a:r>
          </a:p>
          <a:p>
            <a:pPr marL="285750" lvl="6" indent="-285750">
              <a:spcAft>
                <a:spcPts val="1200"/>
              </a:spcAft>
              <a:buFont typeface="Arial" panose="020B0604020202020204" pitchFamily="34" charset="0"/>
              <a:buChar char="•"/>
            </a:pPr>
            <a:r>
              <a:rPr lang="en-US" dirty="0"/>
              <a:t>Average light yield ~ 14.5 </a:t>
            </a:r>
            <a:r>
              <a:rPr lang="en-US" dirty="0" err="1"/>
              <a:t>phe</a:t>
            </a:r>
            <a:r>
              <a:rPr lang="en-US" dirty="0"/>
              <a:t>/keV </a:t>
            </a:r>
          </a:p>
          <a:p>
            <a:pPr marL="285750" lvl="6" indent="-285750">
              <a:spcAft>
                <a:spcPts val="1200"/>
              </a:spcAft>
              <a:buFont typeface="Arial" panose="020B0604020202020204" pitchFamily="34" charset="0"/>
              <a:buChar char="•"/>
            </a:pPr>
            <a:r>
              <a:rPr lang="en-US" b="1" dirty="0"/>
              <a:t>Accumulated ~ 0.6 ton x </a:t>
            </a:r>
            <a:r>
              <a:rPr lang="en-US" b="1" dirty="0" err="1"/>
              <a:t>yr</a:t>
            </a:r>
            <a:r>
              <a:rPr lang="en-US" b="1" dirty="0"/>
              <a:t> 7 </a:t>
            </a:r>
            <a:r>
              <a:rPr lang="en-US" b="1" dirty="0" err="1"/>
              <a:t>yr</a:t>
            </a:r>
            <a:r>
              <a:rPr lang="en-US" b="1" dirty="0"/>
              <a:t> underground </a:t>
            </a:r>
            <a:endParaRPr lang="en-US"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A7CEAD90-E3A7-466E-9354-3F4B66F82922}"/>
              </a:ext>
            </a:extLst>
          </p:cNvPr>
          <p:cNvPicPr>
            <a:picLocks noChangeAspect="1"/>
          </p:cNvPicPr>
          <p:nvPr/>
        </p:nvPicPr>
        <p:blipFill>
          <a:blip r:embed="rId2"/>
          <a:stretch>
            <a:fillRect/>
          </a:stretch>
        </p:blipFill>
        <p:spPr>
          <a:xfrm>
            <a:off x="5437871" y="2462245"/>
            <a:ext cx="2843311" cy="2138887"/>
          </a:xfrm>
          <a:prstGeom prst="rect">
            <a:avLst/>
          </a:prstGeom>
        </p:spPr>
      </p:pic>
      <p:pic>
        <p:nvPicPr>
          <p:cNvPr id="12" name="Imagen 11">
            <a:extLst>
              <a:ext uri="{FF2B5EF4-FFF2-40B4-BE49-F238E27FC236}">
                <a16:creationId xmlns:a16="http://schemas.microsoft.com/office/drawing/2014/main" id="{B887BC81-C95F-44AC-AC1E-C63C68C8E2DD}"/>
              </a:ext>
            </a:extLst>
          </p:cNvPr>
          <p:cNvPicPr>
            <a:picLocks noChangeAspect="1"/>
          </p:cNvPicPr>
          <p:nvPr/>
        </p:nvPicPr>
        <p:blipFill>
          <a:blip r:embed="rId3"/>
          <a:stretch>
            <a:fillRect/>
          </a:stretch>
        </p:blipFill>
        <p:spPr>
          <a:xfrm>
            <a:off x="4969745" y="371119"/>
            <a:ext cx="3777063" cy="1590897"/>
          </a:xfrm>
          <a:prstGeom prst="rect">
            <a:avLst/>
          </a:prstGeom>
        </p:spPr>
      </p:pic>
      <p:sp>
        <p:nvSpPr>
          <p:cNvPr id="11" name="3 CuadroTexto">
            <a:extLst>
              <a:ext uri="{FF2B5EF4-FFF2-40B4-BE49-F238E27FC236}">
                <a16:creationId xmlns:a16="http://schemas.microsoft.com/office/drawing/2014/main" id="{2A8332FA-CDC6-4224-989F-B3F4C5F3EDD8}"/>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ANAIS @ LSC</a:t>
            </a:r>
            <a:endParaRPr lang="en-US" sz="2700" b="1" dirty="0">
              <a:solidFill>
                <a:srgbClr val="FF0000"/>
              </a:solidFill>
              <a:latin typeface="+mj-lt"/>
              <a:cs typeface="Arial" panose="020B0604020202020204" pitchFamily="34" charset="0"/>
            </a:endParaRPr>
          </a:p>
        </p:txBody>
      </p:sp>
      <p:sp>
        <p:nvSpPr>
          <p:cNvPr id="13" name="Rectangle 5">
            <a:extLst>
              <a:ext uri="{FF2B5EF4-FFF2-40B4-BE49-F238E27FC236}">
                <a16:creationId xmlns:a16="http://schemas.microsoft.com/office/drawing/2014/main" id="{E7B5114D-329C-4C1F-A3CB-E7C389EC251D}"/>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4" name="Marcador de número de diapositiva 11">
            <a:extLst>
              <a:ext uri="{FF2B5EF4-FFF2-40B4-BE49-F238E27FC236}">
                <a16:creationId xmlns:a16="http://schemas.microsoft.com/office/drawing/2014/main" id="{AD4F3234-A51F-424C-A6CE-4FE3DD6539A2}"/>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62</a:t>
            </a:fld>
            <a:endParaRPr lang="es-ES" dirty="0"/>
          </a:p>
        </p:txBody>
      </p:sp>
    </p:spTree>
    <p:extLst>
      <p:ext uri="{BB962C8B-B14F-4D97-AF65-F5344CB8AC3E}">
        <p14:creationId xmlns:p14="http://schemas.microsoft.com/office/powerpoint/2010/main" val="3040058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5E132B-F506-447E-8C75-075DEF3AFB9A}"/>
              </a:ext>
            </a:extLst>
          </p:cNvPr>
          <p:cNvPicPr>
            <a:picLocks noChangeAspect="1"/>
          </p:cNvPicPr>
          <p:nvPr/>
        </p:nvPicPr>
        <p:blipFill>
          <a:blip r:embed="rId2"/>
          <a:stretch>
            <a:fillRect/>
          </a:stretch>
        </p:blipFill>
        <p:spPr>
          <a:xfrm>
            <a:off x="0" y="314240"/>
            <a:ext cx="9144000" cy="4515020"/>
          </a:xfrm>
          <a:prstGeom prst="rect">
            <a:avLst/>
          </a:prstGeom>
        </p:spPr>
      </p:pic>
      <p:sp>
        <p:nvSpPr>
          <p:cNvPr id="4" name="Marcador de número de diapositiva 11">
            <a:extLst>
              <a:ext uri="{FF2B5EF4-FFF2-40B4-BE49-F238E27FC236}">
                <a16:creationId xmlns:a16="http://schemas.microsoft.com/office/drawing/2014/main" id="{23F2A37C-6B51-4DDA-BBF0-71F011DC56A3}"/>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63</a:t>
            </a:fld>
            <a:endParaRPr lang="es-ES" dirty="0"/>
          </a:p>
        </p:txBody>
      </p:sp>
    </p:spTree>
    <p:extLst>
      <p:ext uri="{BB962C8B-B14F-4D97-AF65-F5344CB8AC3E}">
        <p14:creationId xmlns:p14="http://schemas.microsoft.com/office/powerpoint/2010/main" val="1390160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360061-AF3A-42D2-BA22-FADEB01FABB9}"/>
              </a:ext>
            </a:extLst>
          </p:cNvPr>
          <p:cNvSpPr txBox="1"/>
          <p:nvPr/>
        </p:nvSpPr>
        <p:spPr>
          <a:xfrm>
            <a:off x="-1" y="683695"/>
            <a:ext cx="5434361" cy="270843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Conceived in 2013 and in operation since Sept. 2016 at </a:t>
            </a:r>
            <a:r>
              <a:rPr lang="en-US" dirty="0" err="1"/>
              <a:t>Yangyang</a:t>
            </a:r>
            <a:r>
              <a:rPr lang="en-US" dirty="0"/>
              <a:t>, South Korea.</a:t>
            </a:r>
          </a:p>
          <a:p>
            <a:pPr marL="285750" indent="-285750">
              <a:spcAft>
                <a:spcPts val="600"/>
              </a:spcAft>
              <a:buFont typeface="Arial" panose="020B0604020202020204" pitchFamily="34" charset="0"/>
              <a:buChar char="•"/>
            </a:pPr>
            <a:r>
              <a:rPr lang="en-US" dirty="0"/>
              <a:t>8 crystals (4x2 array) with total mass of 106 kg manufactured by Alpha Spectra Inc. (CO, USA)</a:t>
            </a:r>
          </a:p>
          <a:p>
            <a:pPr marL="898525" lvl="6" indent="-357188">
              <a:spcAft>
                <a:spcPts val="600"/>
              </a:spcAft>
              <a:buFont typeface="Courier New" panose="02070309020205020404" pitchFamily="49" charset="0"/>
              <a:buChar char="o"/>
            </a:pPr>
            <a:r>
              <a:rPr lang="en-US" dirty="0"/>
              <a:t>Total effective mass is 61.3 kg</a:t>
            </a:r>
          </a:p>
          <a:p>
            <a:pPr marL="285750" indent="-285750">
              <a:spcAft>
                <a:spcPts val="600"/>
              </a:spcAft>
              <a:buFont typeface="Arial" panose="020B0604020202020204" pitchFamily="34" charset="0"/>
              <a:buChar char="•"/>
            </a:pPr>
            <a:r>
              <a:rPr lang="en-US" b="1" dirty="0"/>
              <a:t>Active shielding</a:t>
            </a:r>
            <a:r>
              <a:rPr lang="en-US" dirty="0"/>
              <a:t> with 2,200 L of LAB LS in an acrylic box viewed by 8 5-inch PMTs</a:t>
            </a:r>
          </a:p>
          <a:p>
            <a:pPr marL="285750" indent="-285750">
              <a:spcAft>
                <a:spcPts val="600"/>
              </a:spcAft>
              <a:buFont typeface="Arial" panose="020B0604020202020204" pitchFamily="34" charset="0"/>
              <a:buChar char="•"/>
            </a:pPr>
            <a:r>
              <a:rPr lang="en-US" dirty="0"/>
              <a:t>Additional passive shielding with Cu (3 cm) and Pb (20 cm)</a:t>
            </a:r>
          </a:p>
          <a:p>
            <a:pPr marL="285750" indent="-285750">
              <a:spcAft>
                <a:spcPts val="600"/>
              </a:spcAft>
              <a:buFont typeface="Arial" panose="020B0604020202020204" pitchFamily="34" charset="0"/>
              <a:buChar char="•"/>
            </a:pPr>
            <a:r>
              <a:rPr lang="en-US" dirty="0"/>
              <a:t>Muon veto with plastic scintillators (3 cm)</a:t>
            </a:r>
          </a:p>
          <a:p>
            <a:pPr marL="285750" lvl="1" indent="255588">
              <a:spcAft>
                <a:spcPts val="600"/>
              </a:spcAft>
              <a:buFont typeface="Courier New" panose="02070309020205020404" pitchFamily="49" charset="0"/>
              <a:buChar char="o"/>
            </a:pPr>
            <a:r>
              <a:rPr lang="en-US" dirty="0"/>
              <a:t>	Events within 30 </a:t>
            </a:r>
            <a:r>
              <a:rPr lang="en-US" dirty="0" err="1"/>
              <a:t>ms</a:t>
            </a:r>
            <a:r>
              <a:rPr lang="en-US" dirty="0"/>
              <a:t> from a tagged muon are removed</a:t>
            </a:r>
          </a:p>
        </p:txBody>
      </p:sp>
      <p:sp>
        <p:nvSpPr>
          <p:cNvPr id="4" name="CuadroTexto 3">
            <a:extLst>
              <a:ext uri="{FF2B5EF4-FFF2-40B4-BE49-F238E27FC236}">
                <a16:creationId xmlns:a16="http://schemas.microsoft.com/office/drawing/2014/main" id="{07FA9C75-19D0-49AF-B798-74CACE2EA551}"/>
              </a:ext>
            </a:extLst>
          </p:cNvPr>
          <p:cNvSpPr txBox="1"/>
          <p:nvPr/>
        </p:nvSpPr>
        <p:spPr>
          <a:xfrm>
            <a:off x="5727008" y="3855208"/>
            <a:ext cx="2910178" cy="523220"/>
          </a:xfrm>
          <a:prstGeom prst="rect">
            <a:avLst/>
          </a:prstGeom>
          <a:noFill/>
        </p:spPr>
        <p:txBody>
          <a:bodyPr wrap="square" rtlCol="0">
            <a:spAutoFit/>
          </a:bodyPr>
          <a:lstStyle/>
          <a:p>
            <a:pPr algn="ctr"/>
            <a:r>
              <a:rPr lang="en-US" b="1" dirty="0"/>
              <a:t>Accumulated ~ 0.4 ton x </a:t>
            </a:r>
            <a:r>
              <a:rPr lang="en-US" b="1" dirty="0" err="1"/>
              <a:t>yr</a:t>
            </a:r>
            <a:r>
              <a:rPr lang="en-US" b="1" dirty="0"/>
              <a:t> 8 </a:t>
            </a:r>
            <a:r>
              <a:rPr lang="en-US" b="1" dirty="0" err="1"/>
              <a:t>yr</a:t>
            </a:r>
            <a:r>
              <a:rPr lang="en-US" b="1" dirty="0"/>
              <a:t> underground </a:t>
            </a:r>
            <a:endParaRPr lang="en-US" dirty="0">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0F827442-8C80-4B3B-B770-496C46D3109D}"/>
              </a:ext>
            </a:extLst>
          </p:cNvPr>
          <p:cNvPicPr>
            <a:picLocks noChangeAspect="1"/>
          </p:cNvPicPr>
          <p:nvPr/>
        </p:nvPicPr>
        <p:blipFill>
          <a:blip r:embed="rId2"/>
          <a:stretch>
            <a:fillRect/>
          </a:stretch>
        </p:blipFill>
        <p:spPr>
          <a:xfrm>
            <a:off x="5285678" y="637976"/>
            <a:ext cx="3578781" cy="3007170"/>
          </a:xfrm>
          <a:prstGeom prst="rect">
            <a:avLst/>
          </a:prstGeom>
        </p:spPr>
      </p:pic>
      <p:sp>
        <p:nvSpPr>
          <p:cNvPr id="6" name="3 CuadroTexto">
            <a:extLst>
              <a:ext uri="{FF2B5EF4-FFF2-40B4-BE49-F238E27FC236}">
                <a16:creationId xmlns:a16="http://schemas.microsoft.com/office/drawing/2014/main" id="{4B3E4E26-CD52-41D3-AA00-8586B8F5363F}"/>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COSINE-200 @ </a:t>
            </a:r>
            <a:r>
              <a:rPr lang="en-US" sz="2700" b="1" dirty="0" err="1">
                <a:solidFill>
                  <a:srgbClr val="FF0000"/>
                </a:solidFill>
                <a:latin typeface="+mj-lt"/>
                <a:cs typeface="Arial" panose="020B0604020202020204" pitchFamily="34" charset="0"/>
                <a:sym typeface="Symbol"/>
              </a:rPr>
              <a:t>Yangyang</a:t>
            </a:r>
            <a:endParaRPr lang="en-US" sz="2700" b="1" dirty="0">
              <a:solidFill>
                <a:srgbClr val="FF0000"/>
              </a:solidFill>
              <a:latin typeface="+mj-lt"/>
              <a:cs typeface="Arial" panose="020B0604020202020204" pitchFamily="34" charset="0"/>
            </a:endParaRPr>
          </a:p>
        </p:txBody>
      </p:sp>
      <p:sp>
        <p:nvSpPr>
          <p:cNvPr id="7" name="Rectangle 5">
            <a:extLst>
              <a:ext uri="{FF2B5EF4-FFF2-40B4-BE49-F238E27FC236}">
                <a16:creationId xmlns:a16="http://schemas.microsoft.com/office/drawing/2014/main" id="{BC724152-7C6E-4643-BDA3-74918A083B8A}"/>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2" name="CuadroTexto 1">
            <a:extLst>
              <a:ext uri="{FF2B5EF4-FFF2-40B4-BE49-F238E27FC236}">
                <a16:creationId xmlns:a16="http://schemas.microsoft.com/office/drawing/2014/main" id="{E8D3A4D0-1EE2-439F-A810-FF2637946D0B}"/>
              </a:ext>
            </a:extLst>
          </p:cNvPr>
          <p:cNvSpPr txBox="1"/>
          <p:nvPr/>
        </p:nvSpPr>
        <p:spPr>
          <a:xfrm>
            <a:off x="-1" y="3678236"/>
            <a:ext cx="5608320" cy="1400383"/>
          </a:xfrm>
          <a:prstGeom prst="rect">
            <a:avLst/>
          </a:prstGeom>
          <a:noFill/>
        </p:spPr>
        <p:txBody>
          <a:bodyPr wrap="square" rtlCol="0">
            <a:spAutoFit/>
          </a:bodyPr>
          <a:lstStyle/>
          <a:p>
            <a:pPr lvl="1">
              <a:spcAft>
                <a:spcPts val="600"/>
              </a:spcAft>
            </a:pPr>
            <a:r>
              <a:rPr lang="en-US" dirty="0"/>
              <a:t>Energy scale stability monitored through the 46.5 keV γ from internal </a:t>
            </a:r>
            <a:r>
              <a:rPr lang="en-US" baseline="30000" dirty="0"/>
              <a:t>210</a:t>
            </a:r>
            <a:r>
              <a:rPr lang="en-US" dirty="0"/>
              <a:t>Pb decay and tested with 3.2 keV X-ray from </a:t>
            </a:r>
            <a:r>
              <a:rPr lang="en-US" baseline="30000" dirty="0"/>
              <a:t>40</a:t>
            </a:r>
            <a:r>
              <a:rPr lang="en-US" dirty="0"/>
              <a:t>K</a:t>
            </a:r>
          </a:p>
          <a:p>
            <a:pPr>
              <a:spcAft>
                <a:spcPts val="600"/>
              </a:spcAft>
            </a:pPr>
            <a:r>
              <a:rPr lang="en-US" dirty="0"/>
              <a:t>BTD analysis to remove PMT noise</a:t>
            </a:r>
          </a:p>
          <a:p>
            <a:pPr>
              <a:spcAft>
                <a:spcPts val="600"/>
              </a:spcAft>
            </a:pPr>
            <a:r>
              <a:rPr lang="en-US" dirty="0"/>
              <a:t>Average light yield ~12.4 </a:t>
            </a:r>
            <a:r>
              <a:rPr lang="en-US" dirty="0" err="1"/>
              <a:t>phe</a:t>
            </a:r>
            <a:r>
              <a:rPr lang="en-US" dirty="0"/>
              <a:t>/keV (14.8 in selected sub-set)</a:t>
            </a:r>
          </a:p>
          <a:p>
            <a:pPr algn="l"/>
            <a:endParaRPr lang="en-US" dirty="0">
              <a:latin typeface="Times New Roman" panose="02020603050405020304" pitchFamily="18" charset="0"/>
              <a:cs typeface="Times New Roman" panose="02020603050405020304" pitchFamily="18" charset="0"/>
            </a:endParaRPr>
          </a:p>
        </p:txBody>
      </p:sp>
      <p:sp>
        <p:nvSpPr>
          <p:cNvPr id="8" name="Marcador de número de diapositiva 11">
            <a:extLst>
              <a:ext uri="{FF2B5EF4-FFF2-40B4-BE49-F238E27FC236}">
                <a16:creationId xmlns:a16="http://schemas.microsoft.com/office/drawing/2014/main" id="{2845B68B-EC28-4F32-A884-0586BDFF8107}"/>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64</a:t>
            </a:fld>
            <a:endParaRPr lang="es-ES" dirty="0"/>
          </a:p>
        </p:txBody>
      </p:sp>
    </p:spTree>
    <p:extLst>
      <p:ext uri="{BB962C8B-B14F-4D97-AF65-F5344CB8AC3E}">
        <p14:creationId xmlns:p14="http://schemas.microsoft.com/office/powerpoint/2010/main" val="2740161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B43C6968-BCB6-46EE-BA21-ADDF940512A7}"/>
              </a:ext>
            </a:extLst>
          </p:cNvPr>
          <p:cNvGraphicFramePr>
            <a:graphicFrameLocks noGrp="1"/>
          </p:cNvGraphicFramePr>
          <p:nvPr>
            <p:extLst>
              <p:ext uri="{D42A27DB-BD31-4B8C-83A1-F6EECF244321}">
                <p14:modId xmlns:p14="http://schemas.microsoft.com/office/powerpoint/2010/main" val="1738688813"/>
              </p:ext>
            </p:extLst>
          </p:nvPr>
        </p:nvGraphicFramePr>
        <p:xfrm>
          <a:off x="214685" y="86683"/>
          <a:ext cx="8929315" cy="3723864"/>
        </p:xfrm>
        <a:graphic>
          <a:graphicData uri="http://schemas.openxmlformats.org/drawingml/2006/table">
            <a:tbl>
              <a:tblPr firstRow="1" firstCol="1" bandRow="1">
                <a:tableStyleId>{A9D6BA79-7F5B-4165-8AB1-5915C662B486}</a:tableStyleId>
              </a:tblPr>
              <a:tblGrid>
                <a:gridCol w="1041686">
                  <a:extLst>
                    <a:ext uri="{9D8B030D-6E8A-4147-A177-3AD203B41FA5}">
                      <a16:colId xmlns:a16="http://schemas.microsoft.com/office/drawing/2014/main" val="1950510570"/>
                    </a:ext>
                  </a:extLst>
                </a:gridCol>
                <a:gridCol w="690889">
                  <a:extLst>
                    <a:ext uri="{9D8B030D-6E8A-4147-A177-3AD203B41FA5}">
                      <a16:colId xmlns:a16="http://schemas.microsoft.com/office/drawing/2014/main" val="3522554357"/>
                    </a:ext>
                  </a:extLst>
                </a:gridCol>
                <a:gridCol w="795940">
                  <a:extLst>
                    <a:ext uri="{9D8B030D-6E8A-4147-A177-3AD203B41FA5}">
                      <a16:colId xmlns:a16="http://schemas.microsoft.com/office/drawing/2014/main" val="1387157340"/>
                    </a:ext>
                  </a:extLst>
                </a:gridCol>
                <a:gridCol w="966439">
                  <a:extLst>
                    <a:ext uri="{9D8B030D-6E8A-4147-A177-3AD203B41FA5}">
                      <a16:colId xmlns:a16="http://schemas.microsoft.com/office/drawing/2014/main" val="3728065895"/>
                    </a:ext>
                  </a:extLst>
                </a:gridCol>
                <a:gridCol w="1219200">
                  <a:extLst>
                    <a:ext uri="{9D8B030D-6E8A-4147-A177-3AD203B41FA5}">
                      <a16:colId xmlns:a16="http://schemas.microsoft.com/office/drawing/2014/main" val="2837208159"/>
                    </a:ext>
                  </a:extLst>
                </a:gridCol>
                <a:gridCol w="1531434">
                  <a:extLst>
                    <a:ext uri="{9D8B030D-6E8A-4147-A177-3AD203B41FA5}">
                      <a16:colId xmlns:a16="http://schemas.microsoft.com/office/drawing/2014/main" val="1527740536"/>
                    </a:ext>
                  </a:extLst>
                </a:gridCol>
                <a:gridCol w="1219200">
                  <a:extLst>
                    <a:ext uri="{9D8B030D-6E8A-4147-A177-3AD203B41FA5}">
                      <a16:colId xmlns:a16="http://schemas.microsoft.com/office/drawing/2014/main" val="1198697432"/>
                    </a:ext>
                  </a:extLst>
                </a:gridCol>
                <a:gridCol w="1464527">
                  <a:extLst>
                    <a:ext uri="{9D8B030D-6E8A-4147-A177-3AD203B41FA5}">
                      <a16:colId xmlns:a16="http://schemas.microsoft.com/office/drawing/2014/main" val="4131042091"/>
                    </a:ext>
                  </a:extLst>
                </a:gridCol>
              </a:tblGrid>
              <a:tr h="984663">
                <a:tc>
                  <a:txBody>
                    <a:bodyPr/>
                    <a:lstStyle/>
                    <a:p>
                      <a:pPr>
                        <a:lnSpc>
                          <a:spcPct val="107000"/>
                        </a:lnSpc>
                        <a:spcAft>
                          <a:spcPts val="0"/>
                        </a:spcAft>
                      </a:pPr>
                      <a:r>
                        <a:rPr lang="es-ES" sz="1200" b="1" dirty="0" err="1">
                          <a:solidFill>
                            <a:srgbClr val="0070C0"/>
                          </a:solidFill>
                          <a:effectLst/>
                          <a:latin typeface="Times New Roman" panose="02020603050405020304" pitchFamily="18" charset="0"/>
                          <a:cs typeface="Times New Roman" panose="02020603050405020304" pitchFamily="18" charset="0"/>
                        </a:rPr>
                        <a:t>Experiment</a:t>
                      </a:r>
                      <a:endPar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Target </a:t>
                      </a:r>
                      <a:r>
                        <a:rPr lang="es-ES" sz="1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Mass</a:t>
                      </a:r>
                      <a:r>
                        <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[kg]</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s-ES" sz="1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Exposure</a:t>
                      </a:r>
                      <a:r>
                        <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endPar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dirty="0">
                          <a:solidFill>
                            <a:srgbClr val="0070C0"/>
                          </a:solidFill>
                          <a:latin typeface="Times New Roman" panose="02020603050405020304" pitchFamily="18" charset="0"/>
                          <a:cs typeface="Times New Roman" panose="02020603050405020304" pitchFamily="18" charset="0"/>
                        </a:rPr>
                        <a:t>Light yield [</a:t>
                      </a:r>
                      <a:r>
                        <a:rPr lang="en-US" sz="1200" b="1" dirty="0" err="1">
                          <a:solidFill>
                            <a:srgbClr val="0070C0"/>
                          </a:solidFill>
                          <a:latin typeface="Times New Roman" panose="02020603050405020304" pitchFamily="18" charset="0"/>
                          <a:cs typeface="Times New Roman" panose="02020603050405020304" pitchFamily="18" charset="0"/>
                        </a:rPr>
                        <a:t>phe</a:t>
                      </a:r>
                      <a:r>
                        <a:rPr lang="en-US" sz="1200" b="1" dirty="0">
                          <a:solidFill>
                            <a:srgbClr val="0070C0"/>
                          </a:solidFill>
                          <a:latin typeface="Times New Roman" panose="02020603050405020304" pitchFamily="18" charset="0"/>
                          <a:cs typeface="Times New Roman" panose="02020603050405020304" pitchFamily="18" charset="0"/>
                        </a:rPr>
                        <a:t>/keV]</a:t>
                      </a:r>
                      <a:endParaRPr lang="es-ES" sz="1200" b="1" dirty="0">
                        <a:solidFill>
                          <a:srgbClr val="0070C0"/>
                        </a:solidFill>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dirty="0">
                          <a:solidFill>
                            <a:srgbClr val="0070C0"/>
                          </a:solidFill>
                          <a:effectLst/>
                          <a:latin typeface="Times New Roman" panose="02020603050405020304" pitchFamily="18" charset="0"/>
                          <a:cs typeface="Times New Roman" panose="02020603050405020304" pitchFamily="18" charset="0"/>
                        </a:rPr>
                        <a:t>Energy threshold (analysis threshold)</a:t>
                      </a:r>
                      <a:endPar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dirty="0">
                          <a:solidFill>
                            <a:srgbClr val="0070C0"/>
                          </a:solidFill>
                          <a:effectLst/>
                          <a:latin typeface="Times New Roman" panose="02020603050405020304" pitchFamily="18" charset="0"/>
                          <a:cs typeface="Times New Roman" panose="02020603050405020304" pitchFamily="18" charset="0"/>
                        </a:rPr>
                        <a:t>R.A. Levels </a:t>
                      </a:r>
                    </a:p>
                    <a:p>
                      <a:pPr algn="ctr">
                        <a:lnSpc>
                          <a:spcPct val="107000"/>
                        </a:lnSpc>
                        <a:spcAft>
                          <a:spcPts val="0"/>
                        </a:spcAft>
                      </a:pPr>
                      <a:r>
                        <a:rPr lang="en-US" sz="1200" b="1" dirty="0">
                          <a:solidFill>
                            <a:srgbClr val="0070C0"/>
                          </a:solidFill>
                          <a:effectLst/>
                          <a:latin typeface="Times New Roman" panose="02020603050405020304" pitchFamily="18" charset="0"/>
                          <a:cs typeface="Times New Roman" panose="02020603050405020304" pitchFamily="18" charset="0"/>
                        </a:rPr>
                        <a:t>(Key Isotopes)</a:t>
                      </a:r>
                      <a:endPar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Bkg</a:t>
                      </a:r>
                      <a:r>
                        <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07000"/>
                        </a:lnSpc>
                        <a:spcAft>
                          <a:spcPts val="0"/>
                        </a:spcAft>
                      </a:pPr>
                      <a:r>
                        <a:rPr lang="en-US" sz="1200" b="1" dirty="0" err="1">
                          <a:solidFill>
                            <a:srgbClr val="0070C0"/>
                          </a:solidFill>
                          <a:effectLst/>
                          <a:latin typeface="Times New Roman" panose="02020603050405020304" pitchFamily="18" charset="0"/>
                          <a:cs typeface="Times New Roman" panose="02020603050405020304" pitchFamily="18" charset="0"/>
                        </a:rPr>
                        <a:t>Bkg</a:t>
                      </a:r>
                      <a:r>
                        <a:rPr lang="en-US" sz="1200" b="1" dirty="0">
                          <a:solidFill>
                            <a:srgbClr val="0070C0"/>
                          </a:solidFill>
                          <a:effectLst/>
                          <a:latin typeface="Times New Roman" panose="02020603050405020304" pitchFamily="18" charset="0"/>
                          <a:cs typeface="Times New Roman" panose="02020603050405020304" pitchFamily="18" charset="0"/>
                        </a:rPr>
                        <a:t> Event rate in ROI </a:t>
                      </a:r>
                    </a:p>
                    <a:p>
                      <a:pPr algn="ctr">
                        <a:lnSpc>
                          <a:spcPct val="107000"/>
                        </a:lnSpc>
                        <a:spcAft>
                          <a:spcPts val="0"/>
                        </a:spcAft>
                      </a:pPr>
                      <a:r>
                        <a:rPr lang="en-US" sz="1200" b="1" dirty="0">
                          <a:solidFill>
                            <a:srgbClr val="0070C0"/>
                          </a:solidFill>
                          <a:effectLst/>
                          <a:latin typeface="Times New Roman" panose="02020603050405020304" pitchFamily="18" charset="0"/>
                          <a:cs typeface="Times New Roman" panose="02020603050405020304" pitchFamily="18" charset="0"/>
                        </a:rPr>
                        <a:t>[2,6] keV</a:t>
                      </a:r>
                      <a:endParaRPr lang="es-E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0514258"/>
                  </a:ext>
                </a:extLst>
              </a:tr>
              <a:tr h="789311">
                <a:tc>
                  <a:txBody>
                    <a:bodyPr/>
                    <a:lstStyle/>
                    <a:p>
                      <a:pPr>
                        <a:lnSpc>
                          <a:spcPct val="107000"/>
                        </a:lnSpc>
                        <a:spcAft>
                          <a:spcPts val="0"/>
                        </a:spcAft>
                      </a:pPr>
                      <a:r>
                        <a:rPr lang="en-US" sz="1000" b="1">
                          <a:effectLst/>
                          <a:latin typeface="Times New Roman" panose="02020603050405020304" pitchFamily="18" charset="0"/>
                          <a:cs typeface="Times New Roman" panose="02020603050405020304" pitchFamily="18" charset="0"/>
                        </a:rPr>
                        <a:t>DAMA/LIBRA</a:t>
                      </a:r>
                      <a:endParaRPr lang="es-E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250</a:t>
                      </a:r>
                    </a:p>
                  </a:txBody>
                  <a:tcPr marL="68580" marR="68580" marT="0" marB="0"/>
                </a:tc>
                <a:tc>
                  <a:txBody>
                    <a:bodyPr/>
                    <a:lstStyle/>
                    <a:p>
                      <a:pPr>
                        <a:lnSpc>
                          <a:spcPct val="107000"/>
                        </a:lnSpc>
                        <a:spcAft>
                          <a:spcPts val="0"/>
                        </a:spcAft>
                      </a:pPr>
                      <a:r>
                        <a:rPr lang="en-US" sz="1000" dirty="0">
                          <a:latin typeface="Times New Roman" panose="02020603050405020304" pitchFamily="18" charset="0"/>
                          <a:cs typeface="Times New Roman" panose="02020603050405020304" pitchFamily="18" charset="0"/>
                        </a:rPr>
                        <a:t>≈  3 ton </a:t>
                      </a:r>
                      <a:r>
                        <a:rPr lang="en-US" sz="1000" dirty="0" err="1">
                          <a:latin typeface="Times New Roman" panose="02020603050405020304" pitchFamily="18" charset="0"/>
                          <a:cs typeface="Times New Roman" panose="02020603050405020304" pitchFamily="18" charset="0"/>
                        </a:rPr>
                        <a:t>yr</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latin typeface="Times New Roman" panose="02020603050405020304" pitchFamily="18" charset="0"/>
                          <a:cs typeface="Times New Roman" panose="02020603050405020304" pitchFamily="18" charset="0"/>
                        </a:rPr>
                        <a:t> ≈ 6 (8 in phase II)</a:t>
                      </a:r>
                      <a:endParaRPr lang="es-ES" sz="1000" dirty="0">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 2 keV ( 2- 6 keV)</a:t>
                      </a: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effectLst/>
                          <a:latin typeface="Times New Roman" panose="02020603050405020304" pitchFamily="18" charset="0"/>
                          <a:cs typeface="Times New Roman" panose="02020603050405020304" pitchFamily="18" charset="0"/>
                        </a:rPr>
                        <a:t>≈ 1 keV ( 1- 6 keV) in P-II</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210Pb 26 </a:t>
                      </a:r>
                      <a:r>
                        <a:rPr lang="en-US" sz="1000" dirty="0" err="1">
                          <a:effectLst/>
                          <a:latin typeface="Times New Roman" panose="02020603050405020304" pitchFamily="18" charset="0"/>
                          <a:cs typeface="Times New Roman" panose="02020603050405020304" pitchFamily="18" charset="0"/>
                        </a:rPr>
                        <a:t>uBq</a:t>
                      </a:r>
                      <a:r>
                        <a:rPr lang="en-US" sz="1000" dirty="0">
                          <a:effectLst/>
                          <a:latin typeface="Times New Roman" panose="02020603050405020304" pitchFamily="18" charset="0"/>
                          <a:cs typeface="Times New Roman" panose="02020603050405020304" pitchFamily="18" charset="0"/>
                        </a:rPr>
                        <a:t>/kg </a:t>
                      </a:r>
                    </a:p>
                    <a:p>
                      <a:pPr>
                        <a:lnSpc>
                          <a:spcPct val="107000"/>
                        </a:lnSpc>
                        <a:spcAft>
                          <a:spcPts val="0"/>
                        </a:spcAft>
                      </a:pPr>
                      <a:r>
                        <a:rPr lang="en-US" sz="1000" b="0" i="0" u="none" strike="noStrike" cap="none" baseline="0" dirty="0">
                          <a:solidFill>
                            <a:srgbClr val="000000"/>
                          </a:solidFill>
                          <a:latin typeface="Times New Roman" panose="02020603050405020304" pitchFamily="18" charset="0"/>
                          <a:ea typeface="Arial"/>
                          <a:cs typeface="Times New Roman" panose="02020603050405020304" pitchFamily="18" charset="0"/>
                          <a:sym typeface="Arial"/>
                        </a:rPr>
                        <a:t>3H &lt; 90 </a:t>
                      </a:r>
                      <a:r>
                        <a:rPr lang="el-GR" sz="1000" b="0" i="0" u="none" strike="noStrike" cap="none" baseline="0" dirty="0">
                          <a:solidFill>
                            <a:srgbClr val="000000"/>
                          </a:solidFill>
                          <a:latin typeface="Times New Roman" panose="02020603050405020304" pitchFamily="18" charset="0"/>
                          <a:ea typeface="Arial"/>
                          <a:cs typeface="Times New Roman" panose="02020603050405020304" pitchFamily="18" charset="0"/>
                          <a:sym typeface="Arial"/>
                        </a:rPr>
                        <a:t>μ</a:t>
                      </a:r>
                      <a:r>
                        <a:rPr lang="en-US" sz="1000" b="0" i="0" u="none" strike="noStrike" cap="none" baseline="0" dirty="0" err="1">
                          <a:solidFill>
                            <a:srgbClr val="000000"/>
                          </a:solidFill>
                          <a:latin typeface="Times New Roman" panose="02020603050405020304" pitchFamily="18" charset="0"/>
                          <a:ea typeface="Arial"/>
                          <a:cs typeface="Times New Roman" panose="02020603050405020304" pitchFamily="18" charset="0"/>
                          <a:sym typeface="Arial"/>
                        </a:rPr>
                        <a:t>Bq</a:t>
                      </a:r>
                      <a:r>
                        <a:rPr lang="en-US" sz="1000" b="0" i="0" u="none" strike="noStrike" cap="none" baseline="0" dirty="0">
                          <a:solidFill>
                            <a:srgbClr val="000000"/>
                          </a:solidFill>
                          <a:latin typeface="Times New Roman" panose="02020603050405020304" pitchFamily="18" charset="0"/>
                          <a:ea typeface="Arial"/>
                          <a:cs typeface="Times New Roman" panose="02020603050405020304" pitchFamily="18" charset="0"/>
                          <a:sym typeface="Arial"/>
                        </a:rPr>
                        <a:t>/kg </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40K 14 ppb</a:t>
                      </a: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Saint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Gobain</a:t>
                      </a: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crystals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 13 %</a:t>
                      </a:r>
                    </a:p>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&lt; 15 %</a:t>
                      </a:r>
                    </a:p>
                    <a:p>
                      <a:pP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20 %</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 ≈ 1 </a:t>
                      </a:r>
                      <a:r>
                        <a:rPr lang="en-US" sz="1000" dirty="0" err="1">
                          <a:effectLst/>
                          <a:latin typeface="Times New Roman" panose="02020603050405020304" pitchFamily="18" charset="0"/>
                          <a:cs typeface="Times New Roman" panose="02020603050405020304" pitchFamily="18" charset="0"/>
                        </a:rPr>
                        <a:t>dru</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8496700"/>
                  </a:ext>
                </a:extLst>
              </a:tr>
              <a:tr h="0">
                <a:tc>
                  <a:txBody>
                    <a:bodyPr/>
                    <a:lstStyle/>
                    <a:p>
                      <a:pPr>
                        <a:lnSpc>
                          <a:spcPct val="107000"/>
                        </a:lnSpc>
                        <a:spcAft>
                          <a:spcPts val="0"/>
                        </a:spcAft>
                      </a:pPr>
                      <a:r>
                        <a:rPr lang="en-US" sz="1000" b="1">
                          <a:effectLst/>
                          <a:latin typeface="Times New Roman" panose="02020603050405020304" pitchFamily="18" charset="0"/>
                          <a:cs typeface="Times New Roman" panose="02020603050405020304" pitchFamily="18" charset="0"/>
                        </a:rPr>
                        <a:t>ANAIS-112</a:t>
                      </a:r>
                      <a:endParaRPr lang="es-E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112.5</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latin typeface="Times New Roman" panose="02020603050405020304" pitchFamily="18" charset="0"/>
                          <a:cs typeface="Times New Roman" panose="02020603050405020304" pitchFamily="18" charset="0"/>
                        </a:rPr>
                        <a:t>≈ 0.3</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latin typeface="Times New Roman" panose="02020603050405020304" pitchFamily="18" charset="0"/>
                          <a:cs typeface="Times New Roman" panose="02020603050405020304" pitchFamily="18" charset="0"/>
                        </a:rPr>
                        <a:t> ≈ 14.5</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effectLst/>
                          <a:latin typeface="Times New Roman" panose="02020603050405020304" pitchFamily="18" charset="0"/>
                          <a:cs typeface="Times New Roman" panose="02020603050405020304" pitchFamily="18" charset="0"/>
                        </a:rPr>
                        <a:t>≈ 1 keV ( 1- 6 keV)</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210Pb 800 </a:t>
                      </a:r>
                      <a:r>
                        <a:rPr lang="en-US" sz="1000" dirty="0" err="1">
                          <a:effectLst/>
                          <a:latin typeface="Times New Roman" panose="02020603050405020304" pitchFamily="18" charset="0"/>
                          <a:cs typeface="Times New Roman" panose="02020603050405020304" pitchFamily="18" charset="0"/>
                        </a:rPr>
                        <a:t>uBq</a:t>
                      </a:r>
                      <a:r>
                        <a:rPr lang="en-US" sz="1000" dirty="0">
                          <a:effectLst/>
                          <a:latin typeface="Times New Roman" panose="02020603050405020304" pitchFamily="18" charset="0"/>
                          <a:cs typeface="Times New Roman" panose="02020603050405020304" pitchFamily="18" charset="0"/>
                        </a:rPr>
                        <a:t>/kg</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3H 100 </a:t>
                      </a:r>
                      <a:r>
                        <a:rPr lang="en-US" sz="1000" dirty="0" err="1">
                          <a:effectLst/>
                          <a:latin typeface="Times New Roman" panose="02020603050405020304" pitchFamily="18" charset="0"/>
                          <a:cs typeface="Times New Roman" panose="02020603050405020304" pitchFamily="18" charset="0"/>
                        </a:rPr>
                        <a:t>mBq</a:t>
                      </a:r>
                      <a:r>
                        <a:rPr lang="en-US" sz="1000" dirty="0">
                          <a:effectLst/>
                          <a:latin typeface="Times New Roman" panose="02020603050405020304" pitchFamily="18" charset="0"/>
                          <a:cs typeface="Times New Roman" panose="02020603050405020304" pitchFamily="18" charset="0"/>
                        </a:rPr>
                        <a:t>/kg</a:t>
                      </a:r>
                    </a:p>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40K 30 ppb</a:t>
                      </a:r>
                    </a:p>
                    <a:p>
                      <a:pPr>
                        <a:lnSpc>
                          <a:spcPct val="107000"/>
                        </a:lnSpc>
                        <a:spcAft>
                          <a:spcPts val="0"/>
                        </a:spcAft>
                      </a:pPr>
                      <a:endParaRPr lang="en-US" sz="1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Alpha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Spectra</a:t>
                      </a: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crystals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 32,5 %</a:t>
                      </a:r>
                    </a:p>
                    <a:p>
                      <a:pP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26,5 %</a:t>
                      </a:r>
                    </a:p>
                    <a:p>
                      <a:pP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12 %</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effectLst/>
                          <a:latin typeface="Times New Roman" panose="02020603050405020304" pitchFamily="18" charset="0"/>
                          <a:cs typeface="Times New Roman" panose="02020603050405020304" pitchFamily="18" charset="0"/>
                        </a:rPr>
                        <a:t> ≈ 3.2 </a:t>
                      </a:r>
                      <a:r>
                        <a:rPr lang="en-US" sz="1000" dirty="0" err="1">
                          <a:effectLst/>
                          <a:latin typeface="Times New Roman" panose="02020603050405020304" pitchFamily="18" charset="0"/>
                          <a:cs typeface="Times New Roman" panose="02020603050405020304" pitchFamily="18" charset="0"/>
                        </a:rPr>
                        <a:t>dru</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9783873"/>
                  </a:ext>
                </a:extLst>
              </a:tr>
              <a:tr h="922352">
                <a:tc>
                  <a:txBody>
                    <a:bodyPr/>
                    <a:lstStyle/>
                    <a:p>
                      <a:pPr>
                        <a:lnSpc>
                          <a:spcPct val="107000"/>
                        </a:lnSpc>
                        <a:spcAft>
                          <a:spcPts val="0"/>
                        </a:spcAft>
                      </a:pPr>
                      <a:r>
                        <a:rPr lang="en-US" sz="1000" b="1" dirty="0">
                          <a:effectLst/>
                          <a:latin typeface="Times New Roman" panose="02020603050405020304" pitchFamily="18" charset="0"/>
                          <a:cs typeface="Times New Roman" panose="02020603050405020304" pitchFamily="18" charset="0"/>
                        </a:rPr>
                        <a:t>COSINE-100</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106 (60 kg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DM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search</a:t>
                      </a: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latin typeface="Times New Roman" panose="02020603050405020304" pitchFamily="18" charset="0"/>
                          <a:cs typeface="Times New Roman" panose="02020603050405020304" pitchFamily="18" charset="0"/>
                        </a:rPr>
                        <a:t>≈  0.17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latin typeface="Times New Roman" panose="02020603050405020304" pitchFamily="18" charset="0"/>
                          <a:cs typeface="Times New Roman" panose="02020603050405020304" pitchFamily="18" charset="0"/>
                        </a:rPr>
                        <a:t> ≈ 12.4</a:t>
                      </a:r>
                    </a:p>
                    <a:p>
                      <a:pPr>
                        <a:lnSpc>
                          <a:spcPct val="107000"/>
                        </a:lnSpc>
                        <a:spcAft>
                          <a:spcPts val="0"/>
                        </a:spcAft>
                      </a:pPr>
                      <a:r>
                        <a:rPr lang="en-US" sz="1000" dirty="0">
                          <a:latin typeface="Times New Roman" panose="02020603050405020304" pitchFamily="18" charset="0"/>
                          <a:cs typeface="Times New Roman" panose="02020603050405020304" pitchFamily="18" charset="0"/>
                          <a:sym typeface="Arial"/>
                        </a:rPr>
                        <a:t>(14.8 in selected sub-set) </a:t>
                      </a:r>
                      <a:endParaRPr lang="es-ES" sz="1000" dirty="0">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effectLst/>
                          <a:latin typeface="Times New Roman" panose="02020603050405020304" pitchFamily="18" charset="0"/>
                          <a:cs typeface="Times New Roman" panose="02020603050405020304" pitchFamily="18" charset="0"/>
                        </a:rPr>
                        <a:t>≈ 1 keV ( 1- 6 keV)</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210Pb 800 </a:t>
                      </a:r>
                      <a:r>
                        <a:rPr lang="en-US" sz="1000" dirty="0" err="1">
                          <a:effectLst/>
                          <a:latin typeface="Times New Roman" panose="02020603050405020304" pitchFamily="18" charset="0"/>
                          <a:cs typeface="Times New Roman" panose="02020603050405020304" pitchFamily="18" charset="0"/>
                        </a:rPr>
                        <a:t>uBq</a:t>
                      </a:r>
                      <a:r>
                        <a:rPr lang="en-US" sz="1000" dirty="0">
                          <a:effectLst/>
                          <a:latin typeface="Times New Roman" panose="02020603050405020304" pitchFamily="18" charset="0"/>
                          <a:cs typeface="Times New Roman" panose="02020603050405020304" pitchFamily="18" charset="0"/>
                        </a:rPr>
                        <a:t>/kg</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3H 100 </a:t>
                      </a:r>
                      <a:r>
                        <a:rPr lang="en-US" sz="1000" dirty="0" err="1">
                          <a:effectLst/>
                          <a:latin typeface="Times New Roman" panose="02020603050405020304" pitchFamily="18" charset="0"/>
                          <a:cs typeface="Times New Roman" panose="02020603050405020304" pitchFamily="18" charset="0"/>
                        </a:rPr>
                        <a:t>uBq</a:t>
                      </a:r>
                      <a:r>
                        <a:rPr lang="en-US" sz="1000" dirty="0">
                          <a:effectLst/>
                          <a:latin typeface="Times New Roman" panose="02020603050405020304" pitchFamily="18" charset="0"/>
                          <a:cs typeface="Times New Roman" panose="02020603050405020304" pitchFamily="18" charset="0"/>
                        </a:rPr>
                        <a:t>/kg</a:t>
                      </a:r>
                    </a:p>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40K 30 ppb</a:t>
                      </a:r>
                    </a:p>
                    <a:p>
                      <a:pPr>
                        <a:lnSpc>
                          <a:spcPct val="107000"/>
                        </a:lnSpc>
                        <a:spcAft>
                          <a:spcPts val="0"/>
                        </a:spcAft>
                      </a:pPr>
                      <a:endParaRPr lang="en-US" sz="1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Alpha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Spectra</a:t>
                      </a: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crystals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(Merck </a:t>
                      </a:r>
                      <a:r>
                        <a:rPr lang="es-ES" sz="10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COSINE-200)</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 40.9 %</a:t>
                      </a:r>
                    </a:p>
                    <a:p>
                      <a:pP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51.5 %</a:t>
                      </a:r>
                    </a:p>
                    <a:p>
                      <a:pPr>
                        <a:lnSpc>
                          <a:spcPct val="107000"/>
                        </a:lnSpc>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5% (with </a:t>
                      </a:r>
                      <a:r>
                        <a:rPr lang="en-US" sz="1000" b="0" i="0" u="none" strike="noStrike" cap="none" baseline="0" dirty="0">
                          <a:solidFill>
                            <a:srgbClr val="000000"/>
                          </a:solidFill>
                          <a:latin typeface="Times New Roman" panose="02020603050405020304" pitchFamily="18" charset="0"/>
                          <a:ea typeface="Arial"/>
                          <a:cs typeface="Times New Roman" panose="02020603050405020304" pitchFamily="18" charset="0"/>
                          <a:sym typeface="Arial"/>
                        </a:rPr>
                        <a:t>40K + 238U + 232Th +87Rb) </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dirty="0">
                          <a:effectLst/>
                          <a:latin typeface="Times New Roman" panose="02020603050405020304" pitchFamily="18" charset="0"/>
                          <a:cs typeface="Times New Roman" panose="02020603050405020304" pitchFamily="18" charset="0"/>
                        </a:rPr>
                        <a:t>≈ 2-3 </a:t>
                      </a:r>
                      <a:r>
                        <a:rPr lang="en-US" sz="1000" dirty="0" err="1">
                          <a:effectLst/>
                          <a:latin typeface="Times New Roman" panose="02020603050405020304" pitchFamily="18" charset="0"/>
                          <a:cs typeface="Times New Roman" panose="02020603050405020304" pitchFamily="18" charset="0"/>
                        </a:rPr>
                        <a:t>dru</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1000" dirty="0">
                          <a:effectLst/>
                          <a:latin typeface="Times New Roman" panose="02020603050405020304" pitchFamily="18" charset="0"/>
                          <a:cs typeface="Times New Roman" panose="02020603050405020304" pitchFamily="18" charset="0"/>
                        </a:rPr>
                        <a:t> </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9905113"/>
                  </a:ext>
                </a:extLst>
              </a:tr>
            </a:tbl>
          </a:graphicData>
        </a:graphic>
      </p:graphicFrame>
      <p:sp>
        <p:nvSpPr>
          <p:cNvPr id="3" name="Marcador de número de diapositiva 11">
            <a:extLst>
              <a:ext uri="{FF2B5EF4-FFF2-40B4-BE49-F238E27FC236}">
                <a16:creationId xmlns:a16="http://schemas.microsoft.com/office/drawing/2014/main" id="{6D889DCA-770B-43FC-A012-742C85D37D07}"/>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65</a:t>
            </a:fld>
            <a:endParaRPr lang="es-ES" dirty="0"/>
          </a:p>
        </p:txBody>
      </p:sp>
    </p:spTree>
    <p:extLst>
      <p:ext uri="{BB962C8B-B14F-4D97-AF65-F5344CB8AC3E}">
        <p14:creationId xmlns:p14="http://schemas.microsoft.com/office/powerpoint/2010/main" val="3439075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381CA0-6034-4C8B-8CBB-E08FE8B180FA}"/>
              </a:ext>
            </a:extLst>
          </p:cNvPr>
          <p:cNvPicPr>
            <a:picLocks noChangeAspect="1"/>
          </p:cNvPicPr>
          <p:nvPr/>
        </p:nvPicPr>
        <p:blipFill>
          <a:blip r:embed="rId2"/>
          <a:stretch>
            <a:fillRect/>
          </a:stretch>
        </p:blipFill>
        <p:spPr>
          <a:xfrm>
            <a:off x="0" y="122051"/>
            <a:ext cx="9144000" cy="4899397"/>
          </a:xfrm>
          <a:prstGeom prst="rect">
            <a:avLst/>
          </a:prstGeom>
        </p:spPr>
      </p:pic>
      <p:sp>
        <p:nvSpPr>
          <p:cNvPr id="2" name="CuadroTexto 1">
            <a:extLst>
              <a:ext uri="{FF2B5EF4-FFF2-40B4-BE49-F238E27FC236}">
                <a16:creationId xmlns:a16="http://schemas.microsoft.com/office/drawing/2014/main" id="{20238D90-27DC-4E80-8937-29BE984C7B39}"/>
              </a:ext>
            </a:extLst>
          </p:cNvPr>
          <p:cNvSpPr txBox="1"/>
          <p:nvPr/>
        </p:nvSpPr>
        <p:spPr>
          <a:xfrm>
            <a:off x="7270595" y="0"/>
            <a:ext cx="1770036"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 IANNI - IDM2024</a:t>
            </a:r>
          </a:p>
        </p:txBody>
      </p:sp>
      <p:sp>
        <p:nvSpPr>
          <p:cNvPr id="4" name="Marcador de número de diapositiva 11">
            <a:extLst>
              <a:ext uri="{FF2B5EF4-FFF2-40B4-BE49-F238E27FC236}">
                <a16:creationId xmlns:a16="http://schemas.microsoft.com/office/drawing/2014/main" id="{101D3DCC-E11A-44FD-89D5-335D2BA988A0}"/>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66</a:t>
            </a:fld>
            <a:endParaRPr lang="es-ES" dirty="0"/>
          </a:p>
        </p:txBody>
      </p:sp>
    </p:spTree>
    <p:extLst>
      <p:ext uri="{BB962C8B-B14F-4D97-AF65-F5344CB8AC3E}">
        <p14:creationId xmlns:p14="http://schemas.microsoft.com/office/powerpoint/2010/main" val="18769167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779965-1AEE-4358-9E0D-3FC15EA01F21}"/>
              </a:ext>
            </a:extLst>
          </p:cNvPr>
          <p:cNvSpPr txBox="1"/>
          <p:nvPr/>
        </p:nvSpPr>
        <p:spPr>
          <a:xfrm>
            <a:off x="2024875" y="837121"/>
            <a:ext cx="6958361" cy="3662541"/>
          </a:xfrm>
          <a:prstGeom prst="rect">
            <a:avLst/>
          </a:prstGeom>
          <a:noFill/>
        </p:spPr>
        <p:txBody>
          <a:bodyPr wrap="square" rtlCol="0">
            <a:spAutoFit/>
          </a:bodyPr>
          <a:lstStyle/>
          <a:p>
            <a:pPr marL="285750" indent="-285750">
              <a:spcAft>
                <a:spcPts val="3000"/>
              </a:spcAft>
              <a:buFont typeface="Arial" panose="020B0604020202020204" pitchFamily="34" charset="0"/>
              <a:buChar char="•"/>
            </a:pPr>
            <a:r>
              <a:rPr lang="en-US" dirty="0"/>
              <a:t>DAMA/LIBRA publishes residuals that highlight the annual modulation, but they </a:t>
            </a:r>
            <a:r>
              <a:rPr lang="en-US" b="1" dirty="0"/>
              <a:t>do not publish enough data </a:t>
            </a:r>
            <a:r>
              <a:rPr lang="en-US" dirty="0"/>
              <a:t>to make an independent verification easy. </a:t>
            </a:r>
            <a:r>
              <a:rPr lang="en-US" b="1" dirty="0"/>
              <a:t>They should clarify residuals for: Different energy bins, Different periods,  Comparison to control datasets</a:t>
            </a:r>
            <a:r>
              <a:rPr lang="en-US" dirty="0"/>
              <a:t> (e.g., periods when modulation should not be present, such as during periods of no WIMP interaction)</a:t>
            </a:r>
          </a:p>
          <a:p>
            <a:pPr marL="285750" indent="-285750">
              <a:spcAft>
                <a:spcPts val="3000"/>
              </a:spcAft>
              <a:buFont typeface="Arial" panose="020B0604020202020204" pitchFamily="34" charset="0"/>
              <a:buChar char="•"/>
            </a:pPr>
            <a:r>
              <a:rPr lang="en-US" dirty="0"/>
              <a:t>Unlike experiments like ANAIS-112, COSINE-100, and others, DAMA/LIBRA </a:t>
            </a:r>
            <a:r>
              <a:rPr lang="en-US" b="1" dirty="0"/>
              <a:t>has not provided a comprehensive breakdown of potential background </a:t>
            </a:r>
            <a:r>
              <a:rPr lang="en-US" dirty="0"/>
              <a:t>sources in the same detail</a:t>
            </a:r>
            <a:endParaRPr lang="en-US" dirty="0">
              <a:latin typeface="Times New Roman" panose="02020603050405020304" pitchFamily="18" charset="0"/>
              <a:cs typeface="Times New Roman" panose="02020603050405020304" pitchFamily="18" charset="0"/>
            </a:endParaRPr>
          </a:p>
          <a:p>
            <a:pPr marL="285750" indent="-285750">
              <a:spcAft>
                <a:spcPts val="3000"/>
              </a:spcAft>
              <a:buFont typeface="Arial" panose="020B0604020202020204" pitchFamily="34" charset="0"/>
              <a:buChar char="•"/>
            </a:pPr>
            <a:r>
              <a:rPr lang="en-US" dirty="0"/>
              <a:t>ANAIS provides detailed breakdowns of each possible background source (as shown in the slide you provided), helping to separate potential signal from background noise. These include: Concentrations of </a:t>
            </a:r>
            <a:r>
              <a:rPr lang="en-US" b="1" dirty="0"/>
              <a:t>potassium</a:t>
            </a:r>
            <a:r>
              <a:rPr lang="en-US" dirty="0"/>
              <a:t> and </a:t>
            </a:r>
            <a:r>
              <a:rPr lang="en-US" b="1" dirty="0"/>
              <a:t>tritium</a:t>
            </a:r>
            <a:r>
              <a:rPr lang="en-US" dirty="0"/>
              <a:t> in the detector,  </a:t>
            </a:r>
            <a:r>
              <a:rPr lang="en-US" b="1" dirty="0"/>
              <a:t>Radon contamination,  </a:t>
            </a:r>
            <a:r>
              <a:rPr lang="en-US" dirty="0"/>
              <a:t>Time-varying sources such as environmental </a:t>
            </a:r>
            <a:r>
              <a:rPr lang="en-US" b="1" dirty="0"/>
              <a:t>temperature</a:t>
            </a:r>
            <a:r>
              <a:rPr lang="en-US" dirty="0"/>
              <a:t> or </a:t>
            </a:r>
            <a:r>
              <a:rPr lang="en-US" b="1" dirty="0"/>
              <a:t>humidity</a:t>
            </a:r>
            <a:r>
              <a:rPr lang="en-US" dirty="0"/>
              <a:t> changes.</a:t>
            </a:r>
          </a:p>
        </p:txBody>
      </p:sp>
      <p:sp>
        <p:nvSpPr>
          <p:cNvPr id="4" name="Marcador de número de diapositiva 11">
            <a:extLst>
              <a:ext uri="{FF2B5EF4-FFF2-40B4-BE49-F238E27FC236}">
                <a16:creationId xmlns:a16="http://schemas.microsoft.com/office/drawing/2014/main" id="{68C58916-0886-42CE-A5D1-427E1AF167EA}"/>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67</a:t>
            </a:fld>
            <a:endParaRPr lang="es-ES" dirty="0"/>
          </a:p>
        </p:txBody>
      </p:sp>
      <p:sp>
        <p:nvSpPr>
          <p:cNvPr id="5" name="3 CuadroTexto">
            <a:extLst>
              <a:ext uri="{FF2B5EF4-FFF2-40B4-BE49-F238E27FC236}">
                <a16:creationId xmlns:a16="http://schemas.microsoft.com/office/drawing/2014/main" id="{3C3A4EB7-70D6-4296-B19B-862CE8621500}"/>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Criticism - I</a:t>
            </a:r>
            <a:endParaRPr lang="en-US" sz="2700" b="1" dirty="0">
              <a:solidFill>
                <a:srgbClr val="FF0000"/>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93475C6F-718A-4840-9B99-8D409981089F}"/>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9" name="Imagen 8">
            <a:extLst>
              <a:ext uri="{FF2B5EF4-FFF2-40B4-BE49-F238E27FC236}">
                <a16:creationId xmlns:a16="http://schemas.microsoft.com/office/drawing/2014/main" id="{6FC03300-838F-4304-B3BF-58FB9418138B}"/>
              </a:ext>
            </a:extLst>
          </p:cNvPr>
          <p:cNvPicPr>
            <a:picLocks noChangeAspect="1"/>
          </p:cNvPicPr>
          <p:nvPr/>
        </p:nvPicPr>
        <p:blipFill>
          <a:blip r:embed="rId2"/>
          <a:stretch>
            <a:fillRect/>
          </a:stretch>
        </p:blipFill>
        <p:spPr>
          <a:xfrm>
            <a:off x="12079" y="1462086"/>
            <a:ext cx="2057400" cy="2219325"/>
          </a:xfrm>
          <a:prstGeom prst="rect">
            <a:avLst/>
          </a:prstGeom>
        </p:spPr>
      </p:pic>
    </p:spTree>
    <p:extLst>
      <p:ext uri="{BB962C8B-B14F-4D97-AF65-F5344CB8AC3E}">
        <p14:creationId xmlns:p14="http://schemas.microsoft.com/office/powerpoint/2010/main" val="2133323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779965-1AEE-4358-9E0D-3FC15EA01F21}"/>
              </a:ext>
            </a:extLst>
          </p:cNvPr>
          <p:cNvSpPr txBox="1"/>
          <p:nvPr/>
        </p:nvSpPr>
        <p:spPr>
          <a:xfrm>
            <a:off x="2163337" y="1071113"/>
            <a:ext cx="6831980" cy="3231654"/>
          </a:xfrm>
          <a:prstGeom prst="rect">
            <a:avLst/>
          </a:prstGeom>
          <a:noFill/>
        </p:spPr>
        <p:txBody>
          <a:bodyPr wrap="square" rtlCol="0">
            <a:spAutoFit/>
          </a:bodyPr>
          <a:lstStyle/>
          <a:p>
            <a:pPr marL="285750" indent="-285750">
              <a:spcAft>
                <a:spcPts val="3000"/>
              </a:spcAft>
              <a:buFont typeface="Arial" panose="020B0604020202020204" pitchFamily="34" charset="0"/>
              <a:buChar char="•"/>
            </a:pPr>
            <a:r>
              <a:rPr lang="en-US" dirty="0"/>
              <a:t>The other experiments provide plots showing the </a:t>
            </a:r>
            <a:r>
              <a:rPr lang="en-US" b="1" dirty="0"/>
              <a:t>energy spectrum of events</a:t>
            </a:r>
            <a:r>
              <a:rPr lang="en-US" dirty="0"/>
              <a:t>, including both modulated and unmodulated components. This allows for a clearer understanding of how the signal behaves across different energy ranges.</a:t>
            </a:r>
          </a:p>
          <a:p>
            <a:pPr marL="285750" indent="-285750">
              <a:spcAft>
                <a:spcPts val="3000"/>
              </a:spcAft>
              <a:buFont typeface="Arial" panose="020B0604020202020204" pitchFamily="34" charset="0"/>
              <a:buChar char="•"/>
            </a:pPr>
            <a:r>
              <a:rPr lang="en-US" dirty="0"/>
              <a:t>DAMA/LIBRA has </a:t>
            </a:r>
            <a:r>
              <a:rPr lang="en-US" b="1" dirty="0"/>
              <a:t>not</a:t>
            </a:r>
            <a:r>
              <a:rPr lang="en-US" dirty="0"/>
              <a:t> published detailed </a:t>
            </a:r>
            <a:r>
              <a:rPr lang="en-US" b="1" dirty="0"/>
              <a:t>background-subtracted energy spectra</a:t>
            </a:r>
            <a:r>
              <a:rPr lang="en-US" dirty="0"/>
              <a:t> that could help in better understanding their signal, especially for lower-energy events where dark matter interactions are expected</a:t>
            </a:r>
          </a:p>
          <a:p>
            <a:pPr marL="285750" indent="-285750">
              <a:spcAft>
                <a:spcPts val="3000"/>
              </a:spcAft>
              <a:buFont typeface="Arial" panose="020B0604020202020204" pitchFamily="34" charset="0"/>
              <a:buChar char="•"/>
            </a:pPr>
            <a:r>
              <a:rPr lang="en-US" dirty="0"/>
              <a:t>There is also a lack of </a:t>
            </a:r>
            <a:r>
              <a:rPr lang="en-US" b="1" dirty="0"/>
              <a:t>systematic uncertainty analysis</a:t>
            </a:r>
            <a:r>
              <a:rPr lang="en-US" dirty="0"/>
              <a:t> for their detectors. Given that the modulation signal is subtle, understanding the response of the detectors to small changes is crucial. DAMA/LIBRA has not provided detailed accounts of the possible systematics, such </a:t>
            </a:r>
            <a:r>
              <a:rPr lang="en-US" dirty="0" err="1"/>
              <a:t>as:</a:t>
            </a:r>
            <a:r>
              <a:rPr lang="en-US" b="1" dirty="0" err="1"/>
              <a:t>Temperature</a:t>
            </a:r>
            <a:r>
              <a:rPr lang="en-US" b="1" dirty="0"/>
              <a:t> effects</a:t>
            </a:r>
            <a:r>
              <a:rPr lang="en-US" dirty="0"/>
              <a:t> on the </a:t>
            </a:r>
            <a:r>
              <a:rPr lang="en-US" dirty="0" err="1"/>
              <a:t>NaI</a:t>
            </a:r>
            <a:r>
              <a:rPr lang="en-US" dirty="0"/>
              <a:t>(Tl) crystals and the changes in the </a:t>
            </a:r>
            <a:r>
              <a:rPr lang="en-US" b="1" dirty="0"/>
              <a:t>detector environment</a:t>
            </a:r>
            <a:r>
              <a:rPr lang="en-US" dirty="0"/>
              <a:t> over time.</a:t>
            </a:r>
          </a:p>
        </p:txBody>
      </p:sp>
      <p:sp>
        <p:nvSpPr>
          <p:cNvPr id="4" name="Marcador de número de diapositiva 11">
            <a:extLst>
              <a:ext uri="{FF2B5EF4-FFF2-40B4-BE49-F238E27FC236}">
                <a16:creationId xmlns:a16="http://schemas.microsoft.com/office/drawing/2014/main" id="{A0BD980D-3181-4A73-A361-2070E914965D}"/>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68</a:t>
            </a:fld>
            <a:endParaRPr lang="es-ES" dirty="0"/>
          </a:p>
        </p:txBody>
      </p:sp>
      <p:sp>
        <p:nvSpPr>
          <p:cNvPr id="5" name="3 CuadroTexto">
            <a:extLst>
              <a:ext uri="{FF2B5EF4-FFF2-40B4-BE49-F238E27FC236}">
                <a16:creationId xmlns:a16="http://schemas.microsoft.com/office/drawing/2014/main" id="{B3E14B6F-798A-4571-A19E-EB024D29B365}"/>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Criticism - II</a:t>
            </a:r>
            <a:endParaRPr lang="en-US" sz="2700" b="1" dirty="0">
              <a:solidFill>
                <a:srgbClr val="FF0000"/>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3E5775A4-8DDC-489E-A83B-5D4C65246CED}"/>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pic>
        <p:nvPicPr>
          <p:cNvPr id="7" name="Imagen 6">
            <a:extLst>
              <a:ext uri="{FF2B5EF4-FFF2-40B4-BE49-F238E27FC236}">
                <a16:creationId xmlns:a16="http://schemas.microsoft.com/office/drawing/2014/main" id="{681AAA70-4BE6-47B7-9DF0-3C06215ED350}"/>
              </a:ext>
            </a:extLst>
          </p:cNvPr>
          <p:cNvPicPr>
            <a:picLocks noChangeAspect="1"/>
          </p:cNvPicPr>
          <p:nvPr/>
        </p:nvPicPr>
        <p:blipFill>
          <a:blip r:embed="rId2"/>
          <a:stretch>
            <a:fillRect/>
          </a:stretch>
        </p:blipFill>
        <p:spPr>
          <a:xfrm>
            <a:off x="12079" y="1462086"/>
            <a:ext cx="2057400" cy="2219325"/>
          </a:xfrm>
          <a:prstGeom prst="rect">
            <a:avLst/>
          </a:prstGeom>
        </p:spPr>
      </p:pic>
    </p:spTree>
    <p:extLst>
      <p:ext uri="{BB962C8B-B14F-4D97-AF65-F5344CB8AC3E}">
        <p14:creationId xmlns:p14="http://schemas.microsoft.com/office/powerpoint/2010/main" val="264014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D4681650-E167-4783-83D3-97816472FA75}"/>
              </a:ext>
            </a:extLst>
          </p:cNvPr>
          <p:cNvGraphicFramePr>
            <a:graphicFrameLocks noGrp="1"/>
          </p:cNvGraphicFramePr>
          <p:nvPr>
            <p:extLst>
              <p:ext uri="{D42A27DB-BD31-4B8C-83A1-F6EECF244321}">
                <p14:modId xmlns:p14="http://schemas.microsoft.com/office/powerpoint/2010/main" val="3035729838"/>
              </p:ext>
            </p:extLst>
          </p:nvPr>
        </p:nvGraphicFramePr>
        <p:xfrm>
          <a:off x="1576458" y="683689"/>
          <a:ext cx="6096000" cy="3053080"/>
        </p:xfrm>
        <a:graphic>
          <a:graphicData uri="http://schemas.openxmlformats.org/drawingml/2006/table">
            <a:tbl>
              <a:tblPr firstRow="1" bandRow="1">
                <a:tableStyleId>{A9D6BA79-7F5B-4165-8AB1-5915C662B486}</a:tableStyleId>
              </a:tblPr>
              <a:tblGrid>
                <a:gridCol w="1219200">
                  <a:extLst>
                    <a:ext uri="{9D8B030D-6E8A-4147-A177-3AD203B41FA5}">
                      <a16:colId xmlns:a16="http://schemas.microsoft.com/office/drawing/2014/main" val="801640854"/>
                    </a:ext>
                  </a:extLst>
                </a:gridCol>
                <a:gridCol w="1219200">
                  <a:extLst>
                    <a:ext uri="{9D8B030D-6E8A-4147-A177-3AD203B41FA5}">
                      <a16:colId xmlns:a16="http://schemas.microsoft.com/office/drawing/2014/main" val="2835374213"/>
                    </a:ext>
                  </a:extLst>
                </a:gridCol>
                <a:gridCol w="1219200">
                  <a:extLst>
                    <a:ext uri="{9D8B030D-6E8A-4147-A177-3AD203B41FA5}">
                      <a16:colId xmlns:a16="http://schemas.microsoft.com/office/drawing/2014/main" val="3772988288"/>
                    </a:ext>
                  </a:extLst>
                </a:gridCol>
                <a:gridCol w="1219200">
                  <a:extLst>
                    <a:ext uri="{9D8B030D-6E8A-4147-A177-3AD203B41FA5}">
                      <a16:colId xmlns:a16="http://schemas.microsoft.com/office/drawing/2014/main" val="4162337732"/>
                    </a:ext>
                  </a:extLst>
                </a:gridCol>
                <a:gridCol w="1219200">
                  <a:extLst>
                    <a:ext uri="{9D8B030D-6E8A-4147-A177-3AD203B41FA5}">
                      <a16:colId xmlns:a16="http://schemas.microsoft.com/office/drawing/2014/main" val="2648608884"/>
                    </a:ext>
                  </a:extLst>
                </a:gridCol>
              </a:tblGrid>
              <a:tr h="370840">
                <a:tc>
                  <a:txBody>
                    <a:bodyPr/>
                    <a:lstStyle/>
                    <a:p>
                      <a:r>
                        <a:rPr lang="es-ES" b="1" dirty="0" err="1"/>
                        <a:t>Experiment</a:t>
                      </a:r>
                      <a:endParaRPr lang="es-ES" dirty="0"/>
                    </a:p>
                  </a:txBody>
                  <a:tcPr anchor="ctr">
                    <a:solidFill>
                      <a:schemeClr val="tx2"/>
                    </a:solidFill>
                  </a:tcPr>
                </a:tc>
                <a:tc>
                  <a:txBody>
                    <a:bodyPr/>
                    <a:lstStyle/>
                    <a:p>
                      <a:r>
                        <a:rPr lang="es-ES" b="1"/>
                        <a:t>Location</a:t>
                      </a:r>
                      <a:endParaRPr lang="es-ES"/>
                    </a:p>
                  </a:txBody>
                  <a:tcPr anchor="ctr">
                    <a:solidFill>
                      <a:schemeClr val="tx2"/>
                    </a:solidFill>
                  </a:tcPr>
                </a:tc>
                <a:tc>
                  <a:txBody>
                    <a:bodyPr/>
                    <a:lstStyle/>
                    <a:p>
                      <a:r>
                        <a:rPr lang="es-ES" b="1"/>
                        <a:t>Target</a:t>
                      </a:r>
                      <a:endParaRPr lang="es-ES"/>
                    </a:p>
                  </a:txBody>
                  <a:tcPr anchor="ctr">
                    <a:solidFill>
                      <a:schemeClr val="tx2"/>
                    </a:solidFill>
                  </a:tcPr>
                </a:tc>
                <a:tc>
                  <a:txBody>
                    <a:bodyPr/>
                    <a:lstStyle/>
                    <a:p>
                      <a:r>
                        <a:rPr lang="es-ES" b="1"/>
                        <a:t>Mass [kg]</a:t>
                      </a:r>
                      <a:endParaRPr lang="es-ES"/>
                    </a:p>
                  </a:txBody>
                  <a:tcPr anchor="ctr">
                    <a:solidFill>
                      <a:schemeClr val="tx2"/>
                    </a:solidFill>
                  </a:tcPr>
                </a:tc>
                <a:tc>
                  <a:txBody>
                    <a:bodyPr/>
                    <a:lstStyle/>
                    <a:p>
                      <a:r>
                        <a:rPr lang="es-ES" b="1" dirty="0"/>
                        <a:t>Status</a:t>
                      </a:r>
                      <a:endParaRPr lang="es-ES" dirty="0"/>
                    </a:p>
                  </a:txBody>
                  <a:tcPr anchor="ctr">
                    <a:solidFill>
                      <a:schemeClr val="tx2"/>
                    </a:solidFill>
                  </a:tcPr>
                </a:tc>
                <a:extLst>
                  <a:ext uri="{0D108BD9-81ED-4DB2-BD59-A6C34878D82A}">
                    <a16:rowId xmlns:a16="http://schemas.microsoft.com/office/drawing/2014/main" val="3625619675"/>
                  </a:ext>
                </a:extLst>
              </a:tr>
              <a:tr h="370840">
                <a:tc>
                  <a:txBody>
                    <a:bodyPr/>
                    <a:lstStyle/>
                    <a:p>
                      <a:r>
                        <a:rPr lang="es-ES" sz="1200" dirty="0"/>
                        <a:t>DAMA/LIBRA</a:t>
                      </a:r>
                    </a:p>
                  </a:txBody>
                  <a:tcPr anchor="ctr"/>
                </a:tc>
                <a:tc>
                  <a:txBody>
                    <a:bodyPr/>
                    <a:lstStyle/>
                    <a:p>
                      <a:r>
                        <a:rPr lang="es-ES" sz="1200"/>
                        <a:t>LNGS</a:t>
                      </a:r>
                    </a:p>
                  </a:txBody>
                  <a:tcPr anchor="ctr"/>
                </a:tc>
                <a:tc>
                  <a:txBody>
                    <a:bodyPr/>
                    <a:lstStyle/>
                    <a:p>
                      <a:r>
                        <a:rPr lang="es-ES" sz="1200"/>
                        <a:t>NaI(Tl)</a:t>
                      </a:r>
                    </a:p>
                  </a:txBody>
                  <a:tcPr anchor="ctr"/>
                </a:tc>
                <a:tc>
                  <a:txBody>
                    <a:bodyPr/>
                    <a:lstStyle/>
                    <a:p>
                      <a:r>
                        <a:rPr lang="es-ES" sz="1200"/>
                        <a:t>250</a:t>
                      </a:r>
                    </a:p>
                  </a:txBody>
                  <a:tcPr anchor="ctr"/>
                </a:tc>
                <a:tc>
                  <a:txBody>
                    <a:bodyPr/>
                    <a:lstStyle/>
                    <a:p>
                      <a:r>
                        <a:rPr lang="es-ES" sz="1200" dirty="0"/>
                        <a:t>running</a:t>
                      </a:r>
                    </a:p>
                  </a:txBody>
                  <a:tcPr anchor="ctr"/>
                </a:tc>
                <a:extLst>
                  <a:ext uri="{0D108BD9-81ED-4DB2-BD59-A6C34878D82A}">
                    <a16:rowId xmlns:a16="http://schemas.microsoft.com/office/drawing/2014/main" val="1673730753"/>
                  </a:ext>
                </a:extLst>
              </a:tr>
              <a:tr h="370840">
                <a:tc>
                  <a:txBody>
                    <a:bodyPr/>
                    <a:lstStyle/>
                    <a:p>
                      <a:r>
                        <a:rPr lang="es-ES" sz="1200" dirty="0"/>
                        <a:t>ANAIS-112</a:t>
                      </a:r>
                    </a:p>
                  </a:txBody>
                  <a:tcPr anchor="ctr"/>
                </a:tc>
                <a:tc>
                  <a:txBody>
                    <a:bodyPr/>
                    <a:lstStyle/>
                    <a:p>
                      <a:r>
                        <a:rPr lang="es-ES" sz="1200"/>
                        <a:t>LSC</a:t>
                      </a:r>
                    </a:p>
                  </a:txBody>
                  <a:tcPr anchor="ctr"/>
                </a:tc>
                <a:tc>
                  <a:txBody>
                    <a:bodyPr/>
                    <a:lstStyle/>
                    <a:p>
                      <a:r>
                        <a:rPr lang="es-ES" sz="1200"/>
                        <a:t>NaI(Tl)</a:t>
                      </a:r>
                    </a:p>
                  </a:txBody>
                  <a:tcPr anchor="ctr"/>
                </a:tc>
                <a:tc>
                  <a:txBody>
                    <a:bodyPr/>
                    <a:lstStyle/>
                    <a:p>
                      <a:r>
                        <a:rPr lang="es-ES" sz="1200"/>
                        <a:t>112.5</a:t>
                      </a:r>
                    </a:p>
                  </a:txBody>
                  <a:tcPr anchor="ctr"/>
                </a:tc>
                <a:tc>
                  <a:txBody>
                    <a:bodyPr/>
                    <a:lstStyle/>
                    <a:p>
                      <a:r>
                        <a:rPr lang="es-ES" sz="1200" dirty="0"/>
                        <a:t>running</a:t>
                      </a:r>
                    </a:p>
                  </a:txBody>
                  <a:tcPr anchor="ctr"/>
                </a:tc>
                <a:extLst>
                  <a:ext uri="{0D108BD9-81ED-4DB2-BD59-A6C34878D82A}">
                    <a16:rowId xmlns:a16="http://schemas.microsoft.com/office/drawing/2014/main" val="1367577172"/>
                  </a:ext>
                </a:extLst>
              </a:tr>
              <a:tr h="370840">
                <a:tc>
                  <a:txBody>
                    <a:bodyPr/>
                    <a:lstStyle/>
                    <a:p>
                      <a:r>
                        <a:rPr lang="es-ES" sz="1200" dirty="0"/>
                        <a:t>COSINE-100</a:t>
                      </a:r>
                    </a:p>
                  </a:txBody>
                  <a:tcPr anchor="ctr"/>
                </a:tc>
                <a:tc>
                  <a:txBody>
                    <a:bodyPr/>
                    <a:lstStyle/>
                    <a:p>
                      <a:r>
                        <a:rPr lang="es-ES" sz="1200"/>
                        <a:t>Y2L</a:t>
                      </a:r>
                    </a:p>
                  </a:txBody>
                  <a:tcPr anchor="ctr"/>
                </a:tc>
                <a:tc>
                  <a:txBody>
                    <a:bodyPr/>
                    <a:lstStyle/>
                    <a:p>
                      <a:r>
                        <a:rPr lang="es-ES" sz="1200"/>
                        <a:t>NaI(Tl)</a:t>
                      </a:r>
                    </a:p>
                  </a:txBody>
                  <a:tcPr anchor="ctr"/>
                </a:tc>
                <a:tc>
                  <a:txBody>
                    <a:bodyPr/>
                    <a:lstStyle/>
                    <a:p>
                      <a:r>
                        <a:rPr lang="es-ES" sz="1200"/>
                        <a:t>106/61.3</a:t>
                      </a:r>
                    </a:p>
                  </a:txBody>
                  <a:tcPr anchor="ctr"/>
                </a:tc>
                <a:tc>
                  <a:txBody>
                    <a:bodyPr/>
                    <a:lstStyle/>
                    <a:p>
                      <a:r>
                        <a:rPr lang="es-ES" sz="1200" dirty="0" err="1"/>
                        <a:t>upgrading</a:t>
                      </a:r>
                      <a:endParaRPr lang="es-ES" sz="1200" dirty="0"/>
                    </a:p>
                  </a:txBody>
                  <a:tcPr anchor="ctr"/>
                </a:tc>
                <a:extLst>
                  <a:ext uri="{0D108BD9-81ED-4DB2-BD59-A6C34878D82A}">
                    <a16:rowId xmlns:a16="http://schemas.microsoft.com/office/drawing/2014/main" val="2981639162"/>
                  </a:ext>
                </a:extLst>
              </a:tr>
              <a:tr h="370840">
                <a:tc>
                  <a:txBody>
                    <a:bodyPr/>
                    <a:lstStyle/>
                    <a:p>
                      <a:r>
                        <a:rPr lang="es-ES" sz="1200" dirty="0"/>
                        <a:t>COSINE-200</a:t>
                      </a:r>
                    </a:p>
                  </a:txBody>
                  <a:tcPr anchor="ctr"/>
                </a:tc>
                <a:tc>
                  <a:txBody>
                    <a:bodyPr/>
                    <a:lstStyle/>
                    <a:p>
                      <a:r>
                        <a:rPr lang="es-ES" sz="1200"/>
                        <a:t>Yemilab</a:t>
                      </a:r>
                    </a:p>
                  </a:txBody>
                  <a:tcPr anchor="ctr"/>
                </a:tc>
                <a:tc>
                  <a:txBody>
                    <a:bodyPr/>
                    <a:lstStyle/>
                    <a:p>
                      <a:r>
                        <a:rPr lang="es-ES" sz="1200"/>
                        <a:t>NaI(Tl)</a:t>
                      </a:r>
                    </a:p>
                  </a:txBody>
                  <a:tcPr anchor="ctr"/>
                </a:tc>
                <a:tc>
                  <a:txBody>
                    <a:bodyPr/>
                    <a:lstStyle/>
                    <a:p>
                      <a:r>
                        <a:rPr lang="es-ES" sz="1200" dirty="0"/>
                        <a:t>~200</a:t>
                      </a:r>
                    </a:p>
                  </a:txBody>
                  <a:tcPr anchor="ctr"/>
                </a:tc>
                <a:tc>
                  <a:txBody>
                    <a:bodyPr/>
                    <a:lstStyle/>
                    <a:p>
                      <a:r>
                        <a:rPr lang="es-ES" sz="1200" dirty="0"/>
                        <a:t>in </a:t>
                      </a:r>
                      <a:r>
                        <a:rPr lang="es-ES" sz="1200" dirty="0" err="1"/>
                        <a:t>preparation</a:t>
                      </a:r>
                      <a:endParaRPr lang="es-ES" sz="1200" dirty="0"/>
                    </a:p>
                  </a:txBody>
                  <a:tcPr anchor="ctr"/>
                </a:tc>
                <a:extLst>
                  <a:ext uri="{0D108BD9-81ED-4DB2-BD59-A6C34878D82A}">
                    <a16:rowId xmlns:a16="http://schemas.microsoft.com/office/drawing/2014/main" val="4197265754"/>
                  </a:ext>
                </a:extLst>
              </a:tr>
              <a:tr h="370840">
                <a:tc>
                  <a:txBody>
                    <a:bodyPr/>
                    <a:lstStyle/>
                    <a:p>
                      <a:r>
                        <a:rPr lang="es-ES" sz="1200" dirty="0"/>
                        <a:t>SABRE North/South</a:t>
                      </a:r>
                    </a:p>
                  </a:txBody>
                  <a:tcPr anchor="ctr"/>
                </a:tc>
                <a:tc>
                  <a:txBody>
                    <a:bodyPr/>
                    <a:lstStyle/>
                    <a:p>
                      <a:r>
                        <a:rPr lang="es-ES" sz="1200"/>
                        <a:t>LNGS + SUPL</a:t>
                      </a:r>
                    </a:p>
                  </a:txBody>
                  <a:tcPr anchor="ctr"/>
                </a:tc>
                <a:tc>
                  <a:txBody>
                    <a:bodyPr/>
                    <a:lstStyle/>
                    <a:p>
                      <a:r>
                        <a:rPr lang="es-ES" sz="1200"/>
                        <a:t>NaI(Tl)</a:t>
                      </a:r>
                    </a:p>
                  </a:txBody>
                  <a:tcPr anchor="ctr"/>
                </a:tc>
                <a:tc>
                  <a:txBody>
                    <a:bodyPr/>
                    <a:lstStyle/>
                    <a:p>
                      <a:r>
                        <a:rPr lang="es-ES" sz="1200"/>
                        <a:t>~50</a:t>
                      </a:r>
                    </a:p>
                  </a:txBody>
                  <a:tcPr anchor="ctr"/>
                </a:tc>
                <a:tc>
                  <a:txBody>
                    <a:bodyPr/>
                    <a:lstStyle/>
                    <a:p>
                      <a:r>
                        <a:rPr lang="es-ES" sz="1200" dirty="0"/>
                        <a:t>in </a:t>
                      </a:r>
                      <a:r>
                        <a:rPr lang="es-ES" sz="1200" dirty="0" err="1"/>
                        <a:t>preparation</a:t>
                      </a:r>
                      <a:endParaRPr lang="es-ES" sz="1200" dirty="0"/>
                    </a:p>
                  </a:txBody>
                  <a:tcPr anchor="ctr"/>
                </a:tc>
                <a:extLst>
                  <a:ext uri="{0D108BD9-81ED-4DB2-BD59-A6C34878D82A}">
                    <a16:rowId xmlns:a16="http://schemas.microsoft.com/office/drawing/2014/main" val="1402695990"/>
                  </a:ext>
                </a:extLst>
              </a:tr>
              <a:tr h="370840">
                <a:tc>
                  <a:txBody>
                    <a:bodyPr/>
                    <a:lstStyle/>
                    <a:p>
                      <a:r>
                        <a:rPr lang="es-ES" sz="1200" dirty="0"/>
                        <a:t>COSINUS</a:t>
                      </a:r>
                    </a:p>
                  </a:txBody>
                  <a:tcPr anchor="ctr"/>
                </a:tc>
                <a:tc>
                  <a:txBody>
                    <a:bodyPr/>
                    <a:lstStyle/>
                    <a:p>
                      <a:r>
                        <a:rPr lang="es-ES" sz="1200"/>
                        <a:t>LNGS</a:t>
                      </a:r>
                    </a:p>
                  </a:txBody>
                  <a:tcPr anchor="ctr"/>
                </a:tc>
                <a:tc>
                  <a:txBody>
                    <a:bodyPr/>
                    <a:lstStyle/>
                    <a:p>
                      <a:r>
                        <a:rPr lang="es-ES" sz="1200"/>
                        <a:t>NaI</a:t>
                      </a:r>
                    </a:p>
                  </a:txBody>
                  <a:tcPr anchor="ctr"/>
                </a:tc>
                <a:tc>
                  <a:txBody>
                    <a:bodyPr/>
                    <a:lstStyle/>
                    <a:p>
                      <a:r>
                        <a:rPr lang="es-ES" sz="1200"/>
                        <a:t>~1</a:t>
                      </a:r>
                    </a:p>
                  </a:txBody>
                  <a:tcPr anchor="ctr"/>
                </a:tc>
                <a:tc>
                  <a:txBody>
                    <a:bodyPr/>
                    <a:lstStyle/>
                    <a:p>
                      <a:r>
                        <a:rPr lang="es-ES" sz="1200" dirty="0"/>
                        <a:t>in </a:t>
                      </a:r>
                      <a:r>
                        <a:rPr lang="es-ES" sz="1200" dirty="0" err="1"/>
                        <a:t>preparation</a:t>
                      </a:r>
                      <a:endParaRPr lang="es-ES" sz="1200" dirty="0"/>
                    </a:p>
                  </a:txBody>
                  <a:tcPr anchor="ctr"/>
                </a:tc>
                <a:extLst>
                  <a:ext uri="{0D108BD9-81ED-4DB2-BD59-A6C34878D82A}">
                    <a16:rowId xmlns:a16="http://schemas.microsoft.com/office/drawing/2014/main" val="996700321"/>
                  </a:ext>
                </a:extLst>
              </a:tr>
              <a:tr h="370840">
                <a:tc>
                  <a:txBody>
                    <a:bodyPr/>
                    <a:lstStyle/>
                    <a:p>
                      <a:r>
                        <a:rPr lang="en-US" sz="1200" dirty="0"/>
                        <a:t>PICOLON</a:t>
                      </a:r>
                    </a:p>
                  </a:txBody>
                  <a:tcPr/>
                </a:tc>
                <a:tc>
                  <a:txBody>
                    <a:bodyPr/>
                    <a:lstStyle/>
                    <a:p>
                      <a:r>
                        <a:rPr lang="en-US" sz="1200" dirty="0" err="1"/>
                        <a:t>Kamioka</a:t>
                      </a:r>
                      <a:endParaRPr lang="en-US" sz="1200" dirty="0"/>
                    </a:p>
                  </a:txBody>
                  <a:tcPr/>
                </a:tc>
                <a:tc>
                  <a:txBody>
                    <a:bodyPr/>
                    <a:lstStyle/>
                    <a:p>
                      <a:r>
                        <a:rPr lang="en-US" sz="1200" dirty="0" err="1"/>
                        <a:t>NaI</a:t>
                      </a:r>
                      <a:r>
                        <a:rPr lang="en-US" sz="1200" dirty="0"/>
                        <a:t>(Tl)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1200" dirty="0"/>
                        <a:t>~50</a:t>
                      </a:r>
                    </a:p>
                  </a:txBody>
                  <a:tcPr/>
                </a:tc>
                <a:tc>
                  <a:txBody>
                    <a:bodyPr/>
                    <a:lstStyle/>
                    <a:p>
                      <a:r>
                        <a:rPr lang="en-US" sz="1200" dirty="0"/>
                        <a:t>In preparation</a:t>
                      </a:r>
                    </a:p>
                  </a:txBody>
                  <a:tcPr/>
                </a:tc>
                <a:extLst>
                  <a:ext uri="{0D108BD9-81ED-4DB2-BD59-A6C34878D82A}">
                    <a16:rowId xmlns:a16="http://schemas.microsoft.com/office/drawing/2014/main" val="2704709872"/>
                  </a:ext>
                </a:extLst>
              </a:tr>
            </a:tbl>
          </a:graphicData>
        </a:graphic>
      </p:graphicFrame>
      <p:sp>
        <p:nvSpPr>
          <p:cNvPr id="13" name="CuadroTexto 12">
            <a:extLst>
              <a:ext uri="{FF2B5EF4-FFF2-40B4-BE49-F238E27FC236}">
                <a16:creationId xmlns:a16="http://schemas.microsoft.com/office/drawing/2014/main" id="{EAF703F6-70EB-4075-9F09-15E3054F617E}"/>
              </a:ext>
            </a:extLst>
          </p:cNvPr>
          <p:cNvSpPr txBox="1"/>
          <p:nvPr/>
        </p:nvSpPr>
        <p:spPr>
          <a:xfrm>
            <a:off x="588137" y="3947726"/>
            <a:ext cx="8280799" cy="738664"/>
          </a:xfrm>
          <a:prstGeom prst="rect">
            <a:avLst/>
          </a:prstGeom>
          <a:noFill/>
        </p:spPr>
        <p:txBody>
          <a:bodyPr wrap="square" rtlCol="0">
            <a:spAutoFit/>
          </a:bodyPr>
          <a:lstStyle/>
          <a:p>
            <a:pPr algn="ctr"/>
            <a:r>
              <a:rPr lang="en-US" dirty="0"/>
              <a:t>So far DM-Ice, </a:t>
            </a:r>
            <a:r>
              <a:rPr lang="en-US" dirty="0" err="1"/>
              <a:t>NaIAD</a:t>
            </a:r>
            <a:r>
              <a:rPr lang="en-US" dirty="0"/>
              <a:t>, </a:t>
            </a:r>
            <a:r>
              <a:rPr lang="en-US" b="1" dirty="0"/>
              <a:t>DAMA/LIBRA, ANAIS-112, and COSINE-100 </a:t>
            </a:r>
            <a:r>
              <a:rPr lang="en-US" dirty="0"/>
              <a:t>have been attempting to search for DM with an array of </a:t>
            </a:r>
            <a:r>
              <a:rPr lang="en-US" dirty="0" err="1"/>
              <a:t>NaI</a:t>
            </a:r>
            <a:r>
              <a:rPr lang="en-US" dirty="0"/>
              <a:t>(Tl) detectors. New programs are under development: </a:t>
            </a:r>
            <a:r>
              <a:rPr lang="en-US" b="1" dirty="0"/>
              <a:t>COSINE-100+, COSINE-200</a:t>
            </a:r>
            <a:r>
              <a:rPr lang="en-US" dirty="0"/>
              <a:t>, </a:t>
            </a:r>
            <a:r>
              <a:rPr lang="en-US" b="1" dirty="0"/>
              <a:t>SABRE, COSINUS, and PICOLON</a:t>
            </a:r>
            <a:r>
              <a:rPr lang="en-US" dirty="0"/>
              <a:t>. R&amp;D: </a:t>
            </a:r>
            <a:r>
              <a:rPr lang="en-US" b="1" dirty="0"/>
              <a:t>ANAIS+, ASTAROTH </a:t>
            </a:r>
            <a:endParaRPr lang="en-US" dirty="0">
              <a:latin typeface="Times New Roman" panose="02020603050405020304" pitchFamily="18" charset="0"/>
              <a:cs typeface="Times New Roman" panose="02020603050405020304" pitchFamily="18" charset="0"/>
            </a:endParaRPr>
          </a:p>
        </p:txBody>
      </p:sp>
      <p:sp>
        <p:nvSpPr>
          <p:cNvPr id="4" name="3 CuadroTexto">
            <a:extLst>
              <a:ext uri="{FF2B5EF4-FFF2-40B4-BE49-F238E27FC236}">
                <a16:creationId xmlns:a16="http://schemas.microsoft.com/office/drawing/2014/main" id="{9D2DBD6B-BB01-4426-A15E-91D25A6CA27C}"/>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Modulation: Current status</a:t>
            </a:r>
            <a:endParaRPr lang="en-US" sz="2700" b="1" dirty="0">
              <a:solidFill>
                <a:srgbClr val="FF0000"/>
              </a:solidFill>
              <a:latin typeface="+mj-lt"/>
              <a:cs typeface="Arial" panose="020B0604020202020204" pitchFamily="34" charset="0"/>
            </a:endParaRPr>
          </a:p>
        </p:txBody>
      </p:sp>
      <p:sp>
        <p:nvSpPr>
          <p:cNvPr id="5" name="Rectangle 5">
            <a:extLst>
              <a:ext uri="{FF2B5EF4-FFF2-40B4-BE49-F238E27FC236}">
                <a16:creationId xmlns:a16="http://schemas.microsoft.com/office/drawing/2014/main" id="{241F814E-7956-4EC5-AAD6-9ADF0BBE3F82}"/>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6" name="Marcador de número de diapositiva 11">
            <a:extLst>
              <a:ext uri="{FF2B5EF4-FFF2-40B4-BE49-F238E27FC236}">
                <a16:creationId xmlns:a16="http://schemas.microsoft.com/office/drawing/2014/main" id="{71779F35-2358-4479-B2BD-26E12F564F1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69</a:t>
            </a:fld>
            <a:endParaRPr lang="es-ES" dirty="0"/>
          </a:p>
        </p:txBody>
      </p:sp>
    </p:spTree>
    <p:extLst>
      <p:ext uri="{BB962C8B-B14F-4D97-AF65-F5344CB8AC3E}">
        <p14:creationId xmlns:p14="http://schemas.microsoft.com/office/powerpoint/2010/main" val="2833244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a:extLst>
              <a:ext uri="{FF2B5EF4-FFF2-40B4-BE49-F238E27FC236}">
                <a16:creationId xmlns:a16="http://schemas.microsoft.com/office/drawing/2014/main" id="{70FA6F20-205C-473C-A357-E75DE930706F}"/>
              </a:ext>
            </a:extLst>
          </p:cNvPr>
          <p:cNvSpPr txBox="1">
            <a:spLocks noChangeArrowheads="1"/>
          </p:cNvSpPr>
          <p:nvPr/>
        </p:nvSpPr>
        <p:spPr bwMode="auto">
          <a:xfrm>
            <a:off x="1880397" y="-32368"/>
            <a:ext cx="578235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300" b="1" dirty="0">
                <a:solidFill>
                  <a:srgbClr val="FF0000"/>
                </a:solidFill>
                <a:latin typeface="+mn-lt"/>
                <a:cs typeface="Arial" panose="020B0604020202020204" pitchFamily="34" charset="0"/>
              </a:rPr>
              <a:t>Dark Matter direct detection</a:t>
            </a:r>
          </a:p>
        </p:txBody>
      </p:sp>
      <p:sp>
        <p:nvSpPr>
          <p:cNvPr id="12304" name="Rectangle 5">
            <a:extLst>
              <a:ext uri="{FF2B5EF4-FFF2-40B4-BE49-F238E27FC236}">
                <a16:creationId xmlns:a16="http://schemas.microsoft.com/office/drawing/2014/main" id="{BD7DE685-FB5D-4A6F-89B0-A77DC69E3FA2}"/>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n-lt"/>
              <a:cs typeface="Arial" panose="020B0604020202020204" pitchFamily="34" charset="0"/>
            </a:endParaRPr>
          </a:p>
        </p:txBody>
      </p:sp>
      <p:sp>
        <p:nvSpPr>
          <p:cNvPr id="16" name="4 CuadroTexto">
            <a:extLst>
              <a:ext uri="{FF2B5EF4-FFF2-40B4-BE49-F238E27FC236}">
                <a16:creationId xmlns:a16="http://schemas.microsoft.com/office/drawing/2014/main" id="{8FD856D7-9E56-42D6-BBC2-6E2964E5FF7A}"/>
              </a:ext>
            </a:extLst>
          </p:cNvPr>
          <p:cNvSpPr txBox="1"/>
          <p:nvPr/>
        </p:nvSpPr>
        <p:spPr>
          <a:xfrm>
            <a:off x="199235" y="641478"/>
            <a:ext cx="4768822" cy="2462213"/>
          </a:xfrm>
          <a:prstGeom prst="rect">
            <a:avLst/>
          </a:prstGeom>
          <a:noFill/>
        </p:spPr>
        <p:txBody>
          <a:bodyPr wrap="square">
            <a:spAutoFit/>
          </a:bodyPr>
          <a:lstStyle/>
          <a:p>
            <a:pPr marL="214313" indent="-214313">
              <a:buFont typeface="Arial" panose="020B0604020202020204" pitchFamily="34" charset="0"/>
              <a:buChar char="•"/>
              <a:defRPr/>
            </a:pPr>
            <a:r>
              <a:rPr lang="en-GB" dirty="0">
                <a:latin typeface="+mn-lt"/>
                <a:cs typeface="Times New Roman" panose="02020603050405020304" pitchFamily="18" charset="0"/>
              </a:rPr>
              <a:t>Dark Matter distributed in a spherical halo around the Milky Way (first-order approximation)</a:t>
            </a:r>
          </a:p>
          <a:p>
            <a:pPr marL="214313" indent="-214313">
              <a:buFont typeface="Arial" panose="020B0604020202020204" pitchFamily="34" charset="0"/>
              <a:buChar char="•"/>
              <a:defRPr/>
            </a:pPr>
            <a:endParaRPr lang="en-GB" dirty="0">
              <a:latin typeface="+mn-lt"/>
              <a:cs typeface="Times New Roman" panose="02020603050405020304" pitchFamily="18" charset="0"/>
            </a:endParaRPr>
          </a:p>
          <a:p>
            <a:pPr marL="214313" indent="-214313">
              <a:buFont typeface="Arial" panose="020B0604020202020204" pitchFamily="34" charset="0"/>
              <a:buChar char="•"/>
              <a:defRPr/>
            </a:pPr>
            <a:r>
              <a:rPr lang="en-GB" dirty="0">
                <a:latin typeface="+mn-lt"/>
                <a:cs typeface="Times New Roman" panose="02020603050405020304" pitchFamily="18" charset="0"/>
              </a:rPr>
              <a:t>Isothermal Maxwell-Boltzmann velocity distribution 220-240 km/s and </a:t>
            </a:r>
            <a:r>
              <a:rPr lang="en-GB" dirty="0" err="1">
                <a:latin typeface="+mn-lt"/>
                <a:cs typeface="Times New Roman" panose="02020603050405020304" pitchFamily="18" charset="0"/>
              </a:rPr>
              <a:t>V</a:t>
            </a:r>
            <a:r>
              <a:rPr lang="en-GB" baseline="-25000" dirty="0" err="1">
                <a:latin typeface="+mn-lt"/>
                <a:cs typeface="Times New Roman" panose="02020603050405020304" pitchFamily="18" charset="0"/>
              </a:rPr>
              <a:t>esc</a:t>
            </a:r>
            <a:r>
              <a:rPr lang="en-GB" dirty="0">
                <a:latin typeface="+mn-lt"/>
                <a:cs typeface="Times New Roman" panose="02020603050405020304" pitchFamily="18" charset="0"/>
              </a:rPr>
              <a:t>=540-580 km/s</a:t>
            </a:r>
          </a:p>
          <a:p>
            <a:pPr marL="214313" indent="-214313">
              <a:buFont typeface="Arial" panose="020B0604020202020204" pitchFamily="34" charset="0"/>
              <a:buChar char="•"/>
              <a:defRPr/>
            </a:pPr>
            <a:endParaRPr lang="en-GB" dirty="0">
              <a:latin typeface="+mn-lt"/>
              <a:cs typeface="Times New Roman" panose="02020603050405020304" pitchFamily="18" charset="0"/>
            </a:endParaRPr>
          </a:p>
          <a:p>
            <a:pPr marL="214313" indent="-214313">
              <a:buFont typeface="Arial" panose="020B0604020202020204" pitchFamily="34" charset="0"/>
              <a:buChar char="•"/>
              <a:defRPr/>
            </a:pPr>
            <a:r>
              <a:rPr lang="en-GB" dirty="0">
                <a:latin typeface="+mn-lt"/>
                <a:cs typeface="Times New Roman" panose="02020603050405020304" pitchFamily="18" charset="0"/>
              </a:rPr>
              <a:t>V</a:t>
            </a:r>
            <a:r>
              <a:rPr lang="en-GB" baseline="-25000" dirty="0">
                <a:latin typeface="+mn-lt"/>
                <a:cs typeface="Times New Roman" panose="02020603050405020304" pitchFamily="18" charset="0"/>
              </a:rPr>
              <a:t>e</a:t>
            </a:r>
            <a:r>
              <a:rPr lang="en-GB" dirty="0">
                <a:latin typeface="+mn-lt"/>
                <a:cs typeface="Times New Roman" panose="02020603050405020304" pitchFamily="18" charset="0"/>
              </a:rPr>
              <a:t>~245 km/s WIMP velocity relative to Earth</a:t>
            </a:r>
          </a:p>
          <a:p>
            <a:pPr marL="214313" indent="-214313">
              <a:buFont typeface="Arial" panose="020B0604020202020204" pitchFamily="34" charset="0"/>
              <a:buChar char="•"/>
              <a:defRPr/>
            </a:pPr>
            <a:endParaRPr lang="en-GB" dirty="0">
              <a:latin typeface="+mn-lt"/>
              <a:cs typeface="Times New Roman" panose="02020603050405020304" pitchFamily="18" charset="0"/>
            </a:endParaRPr>
          </a:p>
          <a:p>
            <a:pPr marL="214313" indent="-214313">
              <a:buFont typeface="Arial" panose="020B0604020202020204" pitchFamily="34" charset="0"/>
              <a:buChar char="•"/>
              <a:defRPr/>
            </a:pPr>
            <a:r>
              <a:rPr lang="en-GB" dirty="0">
                <a:latin typeface="+mn-lt"/>
                <a:cs typeface="Times New Roman" panose="02020603050405020304" pitchFamily="18" charset="0"/>
              </a:rPr>
              <a:t>Local density = 0.3 GeV/cm</a:t>
            </a:r>
            <a:r>
              <a:rPr lang="en-GB" baseline="30000" dirty="0">
                <a:latin typeface="+mn-lt"/>
                <a:cs typeface="Times New Roman" panose="02020603050405020304" pitchFamily="18" charset="0"/>
              </a:rPr>
              <a:t>3</a:t>
            </a:r>
          </a:p>
          <a:p>
            <a:pPr>
              <a:defRPr/>
            </a:pPr>
            <a:r>
              <a:rPr lang="en-GB" baseline="30000" dirty="0">
                <a:latin typeface="+mn-lt"/>
                <a:cs typeface="Times New Roman" panose="02020603050405020304" pitchFamily="18" charset="0"/>
              </a:rPr>
              <a:t>     </a:t>
            </a:r>
            <a:r>
              <a:rPr lang="en-GB" baseline="30000" dirty="0" err="1">
                <a:latin typeface="+mn-lt"/>
                <a:cs typeface="Times New Roman" panose="02020603050405020304" pitchFamily="18" charset="0"/>
              </a:rPr>
              <a:t>J.Bovy</a:t>
            </a:r>
            <a:r>
              <a:rPr lang="en-GB" baseline="30000" dirty="0">
                <a:latin typeface="+mn-lt"/>
                <a:cs typeface="Times New Roman" panose="02020603050405020304" pitchFamily="18" charset="0"/>
              </a:rPr>
              <a:t> </a:t>
            </a:r>
            <a:r>
              <a:rPr lang="en-GB" baseline="30000" dirty="0" err="1">
                <a:latin typeface="+mn-lt"/>
                <a:cs typeface="Times New Roman" panose="02020603050405020304" pitchFamily="18" charset="0"/>
              </a:rPr>
              <a:t>S.Tremaine</a:t>
            </a:r>
            <a:r>
              <a:rPr lang="en-GB" baseline="30000" dirty="0">
                <a:latin typeface="+mn-lt"/>
                <a:cs typeface="Times New Roman" panose="02020603050405020304" pitchFamily="18" charset="0"/>
              </a:rPr>
              <a:t> APJ</a:t>
            </a:r>
            <a:r>
              <a:rPr lang="en-GB" dirty="0">
                <a:latin typeface="+mn-lt"/>
                <a:cs typeface="Times New Roman" panose="02020603050405020304" pitchFamily="18" charset="0"/>
              </a:rPr>
              <a:t> </a:t>
            </a:r>
            <a:r>
              <a:rPr lang="en-GB" baseline="30000" dirty="0">
                <a:latin typeface="+mn-lt"/>
                <a:cs typeface="Times New Roman" panose="02020603050405020304" pitchFamily="18" charset="0"/>
              </a:rPr>
              <a:t>756 2012</a:t>
            </a:r>
            <a:endParaRPr lang="en-GB" dirty="0">
              <a:latin typeface="+mn-lt"/>
              <a:cs typeface="Times New Roman" panose="02020603050405020304" pitchFamily="18" charset="0"/>
            </a:endParaRPr>
          </a:p>
          <a:p>
            <a:pPr>
              <a:defRPr/>
            </a:pPr>
            <a:r>
              <a:rPr lang="en-GB" dirty="0">
                <a:latin typeface="+mn-lt"/>
                <a:cs typeface="Times New Roman" panose="02020603050405020304" pitchFamily="18" charset="0"/>
              </a:rPr>
              <a:t>    </a:t>
            </a:r>
            <a:r>
              <a:rPr lang="en-GB" dirty="0">
                <a:latin typeface="+mn-lt"/>
                <a:cs typeface="Times New Roman" panose="02020603050405020304" pitchFamily="18" charset="0"/>
                <a:sym typeface="Symbol" panose="05050102010706020507" pitchFamily="18" charset="2"/>
              </a:rPr>
              <a:t>  </a:t>
            </a:r>
            <a:r>
              <a:rPr lang="en-GB" dirty="0">
                <a:latin typeface="+mn-lt"/>
                <a:cs typeface="Times New Roman" panose="02020603050405020304" pitchFamily="18" charset="0"/>
              </a:rPr>
              <a:t>1e</a:t>
            </a:r>
            <a:r>
              <a:rPr lang="en-GB" baseline="30000" dirty="0">
                <a:latin typeface="+mn-lt"/>
                <a:cs typeface="Times New Roman" panose="02020603050405020304" pitchFamily="18" charset="0"/>
              </a:rPr>
              <a:t>5</a:t>
            </a:r>
            <a:r>
              <a:rPr lang="en-GB" dirty="0">
                <a:latin typeface="+mn-lt"/>
                <a:cs typeface="Times New Roman" panose="02020603050405020304" pitchFamily="18" charset="0"/>
              </a:rPr>
              <a:t> cm</a:t>
            </a:r>
            <a:r>
              <a:rPr lang="en-GB" baseline="30000" dirty="0">
                <a:latin typeface="+mn-lt"/>
                <a:cs typeface="Times New Roman" panose="02020603050405020304" pitchFamily="18" charset="0"/>
              </a:rPr>
              <a:t>-2</a:t>
            </a:r>
            <a:r>
              <a:rPr lang="en-GB" dirty="0">
                <a:latin typeface="+mn-lt"/>
                <a:cs typeface="Times New Roman" panose="02020603050405020304" pitchFamily="18" charset="0"/>
              </a:rPr>
              <a:t>s</a:t>
            </a:r>
            <a:r>
              <a:rPr lang="en-GB" baseline="30000" dirty="0">
                <a:latin typeface="+mn-lt"/>
                <a:cs typeface="Times New Roman" panose="02020603050405020304" pitchFamily="18" charset="0"/>
              </a:rPr>
              <a:t>-1  </a:t>
            </a:r>
            <a:r>
              <a:rPr lang="en-GB" dirty="0">
                <a:latin typeface="+mn-lt"/>
                <a:cs typeface="Times New Roman" panose="02020603050405020304" pitchFamily="18" charset="0"/>
              </a:rPr>
              <a:t>for M</a:t>
            </a:r>
            <a:r>
              <a:rPr lang="en-GB" baseline="-25000" dirty="0">
                <a:latin typeface="+mn-lt"/>
                <a:cs typeface="Times New Roman" panose="02020603050405020304" pitchFamily="18" charset="0"/>
              </a:rPr>
              <a:t>W</a:t>
            </a:r>
            <a:r>
              <a:rPr lang="en-GB" dirty="0">
                <a:latin typeface="+mn-lt"/>
                <a:cs typeface="Times New Roman" panose="02020603050405020304" pitchFamily="18" charset="0"/>
              </a:rPr>
              <a:t>=100 GeV/c</a:t>
            </a:r>
            <a:r>
              <a:rPr lang="en-GB" baseline="30000" dirty="0">
                <a:latin typeface="+mn-lt"/>
                <a:cs typeface="Times New Roman" panose="02020603050405020304" pitchFamily="18" charset="0"/>
              </a:rPr>
              <a:t>2</a:t>
            </a:r>
            <a:endParaRPr lang="en-GB" dirty="0">
              <a:latin typeface="+mn-lt"/>
              <a:cs typeface="Times New Roman" panose="02020603050405020304" pitchFamily="18" charset="0"/>
            </a:endParaRPr>
          </a:p>
        </p:txBody>
      </p:sp>
      <p:pic>
        <p:nvPicPr>
          <p:cNvPr id="2" name="Imagen 1">
            <a:extLst>
              <a:ext uri="{FF2B5EF4-FFF2-40B4-BE49-F238E27FC236}">
                <a16:creationId xmlns:a16="http://schemas.microsoft.com/office/drawing/2014/main" id="{FE911E79-256E-402A-94B3-08F92DD368FD}"/>
              </a:ext>
            </a:extLst>
          </p:cNvPr>
          <p:cNvPicPr>
            <a:picLocks noChangeAspect="1"/>
          </p:cNvPicPr>
          <p:nvPr/>
        </p:nvPicPr>
        <p:blipFill>
          <a:blip r:embed="rId3"/>
          <a:stretch>
            <a:fillRect/>
          </a:stretch>
        </p:blipFill>
        <p:spPr>
          <a:xfrm>
            <a:off x="4968057" y="640433"/>
            <a:ext cx="3670892" cy="2077517"/>
          </a:xfrm>
          <a:prstGeom prst="rect">
            <a:avLst/>
          </a:prstGeom>
        </p:spPr>
      </p:pic>
      <p:pic>
        <p:nvPicPr>
          <p:cNvPr id="7" name="Imagen 6">
            <a:extLst>
              <a:ext uri="{FF2B5EF4-FFF2-40B4-BE49-F238E27FC236}">
                <a16:creationId xmlns:a16="http://schemas.microsoft.com/office/drawing/2014/main" id="{226149F4-9438-467D-A9D0-BDA3E6030481}"/>
              </a:ext>
            </a:extLst>
          </p:cNvPr>
          <p:cNvPicPr>
            <a:picLocks noChangeAspect="1"/>
          </p:cNvPicPr>
          <p:nvPr/>
        </p:nvPicPr>
        <p:blipFill>
          <a:blip r:embed="rId4"/>
          <a:stretch>
            <a:fillRect/>
          </a:stretch>
        </p:blipFill>
        <p:spPr>
          <a:xfrm>
            <a:off x="362885" y="3139957"/>
            <a:ext cx="2436872" cy="1616458"/>
          </a:xfrm>
          <a:prstGeom prst="rect">
            <a:avLst/>
          </a:prstGeom>
        </p:spPr>
      </p:pic>
      <p:pic>
        <p:nvPicPr>
          <p:cNvPr id="35" name="Picture 3">
            <a:extLst>
              <a:ext uri="{FF2B5EF4-FFF2-40B4-BE49-F238E27FC236}">
                <a16:creationId xmlns:a16="http://schemas.microsoft.com/office/drawing/2014/main" id="{479CCD85-B5D1-4489-9BDD-F7F97A864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000" t="32001" r="25000" b="17332"/>
          <a:stretch>
            <a:fillRect/>
          </a:stretch>
        </p:blipFill>
        <p:spPr bwMode="auto">
          <a:xfrm>
            <a:off x="3253706" y="2910939"/>
            <a:ext cx="234315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 Box 5">
            <a:extLst>
              <a:ext uri="{FF2B5EF4-FFF2-40B4-BE49-F238E27FC236}">
                <a16:creationId xmlns:a16="http://schemas.microsoft.com/office/drawing/2014/main" id="{E5EC764B-93F0-41C5-A10E-12EB9B391407}"/>
              </a:ext>
            </a:extLst>
          </p:cNvPr>
          <p:cNvSpPr txBox="1">
            <a:spLocks noChangeArrowheads="1"/>
          </p:cNvSpPr>
          <p:nvPr/>
        </p:nvSpPr>
        <p:spPr bwMode="auto">
          <a:xfrm>
            <a:off x="3082256" y="4453989"/>
            <a:ext cx="3257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a:latin typeface="+mn-lt"/>
                <a:cs typeface="Arial" panose="020B0604020202020204" pitchFamily="34" charset="0"/>
              </a:rPr>
              <a:t>Scattering  non relativistic </a:t>
            </a:r>
            <a:r>
              <a:rPr lang="en-US" altLang="en-US" sz="900">
                <a:latin typeface="+mn-lt"/>
                <a:cs typeface="Arial" panose="020B0604020202020204" pitchFamily="34" charset="0"/>
                <a:sym typeface="Symbol" panose="05050102010706020507" pitchFamily="18" charset="2"/>
              </a:rPr>
              <a:t>:</a:t>
            </a:r>
          </a:p>
          <a:p>
            <a:pPr algn="ctr" eaLnBrk="1" hangingPunct="1">
              <a:spcBef>
                <a:spcPct val="0"/>
              </a:spcBef>
              <a:buFontTx/>
              <a:buNone/>
            </a:pPr>
            <a:r>
              <a:rPr lang="en-US" altLang="en-US" sz="900">
                <a:latin typeface="+mn-lt"/>
                <a:cs typeface="Arial" panose="020B0604020202020204" pitchFamily="34" charset="0"/>
              </a:rPr>
              <a:t>coupling spin-dependent / spin-independent</a:t>
            </a:r>
          </a:p>
        </p:txBody>
      </p:sp>
      <p:sp>
        <p:nvSpPr>
          <p:cNvPr id="37" name="Text Box 7">
            <a:extLst>
              <a:ext uri="{FF2B5EF4-FFF2-40B4-BE49-F238E27FC236}">
                <a16:creationId xmlns:a16="http://schemas.microsoft.com/office/drawing/2014/main" id="{21936780-E618-49A7-B9D4-ABFD249FD13E}"/>
              </a:ext>
            </a:extLst>
          </p:cNvPr>
          <p:cNvSpPr txBox="1">
            <a:spLocks noChangeArrowheads="1"/>
          </p:cNvSpPr>
          <p:nvPr/>
        </p:nvSpPr>
        <p:spPr bwMode="auto">
          <a:xfrm>
            <a:off x="2910806" y="3882489"/>
            <a:ext cx="1268016" cy="2539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50" dirty="0">
                <a:latin typeface="+mn-lt"/>
                <a:cs typeface="Arial" panose="020B0604020202020204" pitchFamily="34" charset="0"/>
                <a:sym typeface="Symbol" panose="05050102010706020507" pitchFamily="18" charset="2"/>
              </a:rPr>
              <a:t>WIMP </a:t>
            </a:r>
            <a:r>
              <a:rPr lang="el-GR" altLang="en-US" sz="1050" dirty="0">
                <a:latin typeface="+mn-lt"/>
                <a:cs typeface="Arial" panose="020B0604020202020204" pitchFamily="34" charset="0"/>
                <a:sym typeface="Symbol" panose="05050102010706020507" pitchFamily="18" charset="2"/>
              </a:rPr>
              <a:t></a:t>
            </a:r>
            <a:r>
              <a:rPr lang="en-US" altLang="en-US" sz="1050" dirty="0">
                <a:latin typeface="+mn-lt"/>
                <a:cs typeface="Arial" panose="020B0604020202020204" pitchFamily="34" charset="0"/>
              </a:rPr>
              <a:t>~10</a:t>
            </a:r>
            <a:r>
              <a:rPr lang="en-US" altLang="en-US" sz="1050" baseline="30000" dirty="0">
                <a:latin typeface="+mn-lt"/>
                <a:cs typeface="Arial" panose="020B0604020202020204" pitchFamily="34" charset="0"/>
              </a:rPr>
              <a:t>-3</a:t>
            </a:r>
          </a:p>
        </p:txBody>
      </p:sp>
      <p:sp>
        <p:nvSpPr>
          <p:cNvPr id="38" name="Text Box 9">
            <a:extLst>
              <a:ext uri="{FF2B5EF4-FFF2-40B4-BE49-F238E27FC236}">
                <a16:creationId xmlns:a16="http://schemas.microsoft.com/office/drawing/2014/main" id="{590BA644-9D7D-49B8-95FF-268A5BD2C595}"/>
              </a:ext>
            </a:extLst>
          </p:cNvPr>
          <p:cNvSpPr txBox="1">
            <a:spLocks noChangeArrowheads="1"/>
          </p:cNvSpPr>
          <p:nvPr/>
        </p:nvSpPr>
        <p:spPr bwMode="auto">
          <a:xfrm>
            <a:off x="5049996" y="4111089"/>
            <a:ext cx="5758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350" i="1">
                <a:latin typeface="+mn-lt"/>
                <a:cs typeface="Arial" panose="020B0604020202020204" pitchFamily="34" charset="0"/>
              </a:rPr>
              <a:t>E</a:t>
            </a:r>
            <a:r>
              <a:rPr lang="en-US" altLang="en-US" sz="1350" i="1" baseline="-25000">
                <a:latin typeface="+mn-lt"/>
                <a:cs typeface="Arial" panose="020B0604020202020204" pitchFamily="34" charset="0"/>
              </a:rPr>
              <a:t>recoil</a:t>
            </a:r>
            <a:endParaRPr lang="en-US" altLang="en-US" sz="1350" i="1">
              <a:latin typeface="+mn-lt"/>
              <a:cs typeface="Arial" panose="020B0604020202020204" pitchFamily="34" charset="0"/>
            </a:endParaRPr>
          </a:p>
        </p:txBody>
      </p:sp>
      <p:sp>
        <p:nvSpPr>
          <p:cNvPr id="39" name="Text Box 10">
            <a:extLst>
              <a:ext uri="{FF2B5EF4-FFF2-40B4-BE49-F238E27FC236}">
                <a16:creationId xmlns:a16="http://schemas.microsoft.com/office/drawing/2014/main" id="{DFE04B35-F838-489F-BA3F-77E0462FC529}"/>
              </a:ext>
            </a:extLst>
          </p:cNvPr>
          <p:cNvSpPr txBox="1">
            <a:spLocks noChangeArrowheads="1"/>
          </p:cNvSpPr>
          <p:nvPr/>
        </p:nvSpPr>
        <p:spPr bwMode="auto">
          <a:xfrm>
            <a:off x="4448918" y="3463389"/>
            <a:ext cx="14398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i="1" dirty="0" err="1">
                <a:latin typeface="+mn-lt"/>
                <a:cs typeface="Arial" panose="020B0604020202020204" pitchFamily="34" charset="0"/>
              </a:rPr>
              <a:t>Ar,Xe,Ge</a:t>
            </a:r>
            <a:r>
              <a:rPr lang="en-US" altLang="en-US" sz="1200" i="1" dirty="0">
                <a:latin typeface="+mn-lt"/>
                <a:cs typeface="Arial" panose="020B0604020202020204" pitchFamily="34" charset="0"/>
              </a:rPr>
              <a:t>…Nuclei </a:t>
            </a:r>
          </a:p>
          <a:p>
            <a:pPr algn="ctr" eaLnBrk="1" hangingPunct="1">
              <a:spcBef>
                <a:spcPct val="0"/>
              </a:spcBef>
              <a:buFontTx/>
              <a:buNone/>
            </a:pPr>
            <a:r>
              <a:rPr lang="en-US" altLang="en-US" sz="1200" i="1" dirty="0">
                <a:latin typeface="+mn-lt"/>
                <a:cs typeface="Arial" panose="020B0604020202020204" pitchFamily="34" charset="0"/>
              </a:rPr>
              <a:t>(at rest) </a:t>
            </a:r>
          </a:p>
        </p:txBody>
      </p:sp>
      <p:sp>
        <p:nvSpPr>
          <p:cNvPr id="40" name="Rectángulo 39">
            <a:extLst>
              <a:ext uri="{FF2B5EF4-FFF2-40B4-BE49-F238E27FC236}">
                <a16:creationId xmlns:a16="http://schemas.microsoft.com/office/drawing/2014/main" id="{1FB2E13C-5CF3-4F72-84DC-7AFE3D0A5D6E}"/>
              </a:ext>
            </a:extLst>
          </p:cNvPr>
          <p:cNvSpPr/>
          <p:nvPr/>
        </p:nvSpPr>
        <p:spPr>
          <a:xfrm>
            <a:off x="5939625" y="3173769"/>
            <a:ext cx="2959119" cy="1384995"/>
          </a:xfrm>
          <a:prstGeom prst="rect">
            <a:avLst/>
          </a:prstGeom>
        </p:spPr>
        <p:txBody>
          <a:bodyPr wrap="square">
            <a:spAutoFit/>
          </a:bodyPr>
          <a:lstStyle/>
          <a:p>
            <a:pPr marL="285750" indent="-285750">
              <a:buFont typeface="Arial" panose="020B0604020202020204" pitchFamily="34" charset="0"/>
              <a:buChar char="•"/>
            </a:pPr>
            <a:r>
              <a:rPr lang="en-US" dirty="0">
                <a:solidFill>
                  <a:schemeClr val="tx1"/>
                </a:solidFill>
                <a:latin typeface="+mn-lt"/>
              </a:rPr>
              <a:t>Spin Independent: χ scatters coherently off of the entire nucleus A: </a:t>
            </a:r>
            <a:r>
              <a:rPr lang="en-US" i="1" dirty="0">
                <a:solidFill>
                  <a:schemeClr val="tx1"/>
                </a:solidFill>
                <a:latin typeface="+mn-lt"/>
              </a:rPr>
              <a:t>σ</a:t>
            </a:r>
            <a:r>
              <a:rPr lang="en-US" i="1" dirty="0">
                <a:solidFill>
                  <a:schemeClr val="tx1"/>
                </a:solidFill>
                <a:latin typeface="+mn-lt"/>
                <a:sym typeface="Symbol" panose="05050102010706020507" pitchFamily="18" charset="2"/>
              </a:rPr>
              <a:t></a:t>
            </a:r>
            <a:r>
              <a:rPr lang="en-US" dirty="0">
                <a:solidFill>
                  <a:schemeClr val="tx1"/>
                </a:solidFill>
                <a:latin typeface="+mn-lt"/>
              </a:rPr>
              <a:t>A</a:t>
            </a:r>
            <a:r>
              <a:rPr lang="en-US" baseline="30000" dirty="0">
                <a:solidFill>
                  <a:schemeClr val="tx1"/>
                </a:solidFill>
                <a:latin typeface="+mn-lt"/>
              </a:rPr>
              <a:t>2</a:t>
            </a:r>
            <a:endParaRPr lang="en-US" sz="1050" baseline="30000" dirty="0">
              <a:solidFill>
                <a:schemeClr val="tx1"/>
              </a:solidFill>
              <a:latin typeface="+mn-lt"/>
            </a:endParaRPr>
          </a:p>
          <a:p>
            <a:pPr marL="285750" indent="-285750">
              <a:buFont typeface="Arial" panose="020B0604020202020204" pitchFamily="34" charset="0"/>
              <a:buChar char="•"/>
            </a:pPr>
            <a:r>
              <a:rPr lang="en-US" dirty="0">
                <a:solidFill>
                  <a:schemeClr val="tx1"/>
                </a:solidFill>
                <a:latin typeface="+mn-lt"/>
              </a:rPr>
              <a:t>Spin Dependent: mainly unpaired nucleons contribute to scattering amplitude: </a:t>
            </a:r>
            <a:r>
              <a:rPr lang="en-US" i="1" dirty="0" err="1">
                <a:solidFill>
                  <a:schemeClr val="tx1"/>
                </a:solidFill>
                <a:latin typeface="+mn-lt"/>
              </a:rPr>
              <a:t>σ</a:t>
            </a:r>
            <a:r>
              <a:rPr lang="en-US" i="1" dirty="0" err="1">
                <a:solidFill>
                  <a:schemeClr val="tx1"/>
                </a:solidFill>
                <a:latin typeface="+mn-lt"/>
                <a:sym typeface="Symbol" panose="05050102010706020507" pitchFamily="18" charset="2"/>
              </a:rPr>
              <a:t></a:t>
            </a:r>
            <a:r>
              <a:rPr lang="en-US" i="1" dirty="0" err="1">
                <a:solidFill>
                  <a:schemeClr val="tx1"/>
                </a:solidFill>
                <a:latin typeface="+mn-lt"/>
              </a:rPr>
              <a:t>J</a:t>
            </a:r>
            <a:r>
              <a:rPr lang="en-US" i="1" dirty="0">
                <a:solidFill>
                  <a:schemeClr val="tx1"/>
                </a:solidFill>
                <a:latin typeface="+mn-lt"/>
              </a:rPr>
              <a:t>(J+1) </a:t>
            </a:r>
            <a:endParaRPr lang="en-US" dirty="0">
              <a:solidFill>
                <a:schemeClr val="tx1"/>
              </a:solidFill>
              <a:latin typeface="+mn-lt"/>
            </a:endParaRPr>
          </a:p>
        </p:txBody>
      </p:sp>
      <p:sp>
        <p:nvSpPr>
          <p:cNvPr id="13" name="Marcador de número de diapositiva 11">
            <a:extLst>
              <a:ext uri="{FF2B5EF4-FFF2-40B4-BE49-F238E27FC236}">
                <a16:creationId xmlns:a16="http://schemas.microsoft.com/office/drawing/2014/main" id="{C36FE18C-219A-4087-9D26-1A9D8DA1E91C}"/>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a:t>
            </a:fld>
            <a:endParaRPr lang="es-E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1C37C4-22A6-4161-B225-F5924162C0C1}"/>
              </a:ext>
            </a:extLst>
          </p:cNvPr>
          <p:cNvSpPr txBox="1"/>
          <p:nvPr/>
        </p:nvSpPr>
        <p:spPr>
          <a:xfrm>
            <a:off x="68580" y="981790"/>
            <a:ext cx="7486185" cy="1392689"/>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US" sz="1200" dirty="0">
                <a:latin typeface="+mn-lt"/>
                <a:cs typeface="Times New Roman" panose="02020603050405020304" pitchFamily="18" charset="0"/>
              </a:rPr>
              <a:t>Operation of </a:t>
            </a:r>
            <a:r>
              <a:rPr lang="en-US" sz="1200" dirty="0" err="1">
                <a:latin typeface="+mn-lt"/>
                <a:cs typeface="Times New Roman" panose="02020603050405020304" pitchFamily="18" charset="0"/>
              </a:rPr>
              <a:t>NaI</a:t>
            </a:r>
            <a:r>
              <a:rPr lang="en-US" sz="1200" dirty="0">
                <a:latin typeface="+mn-lt"/>
                <a:cs typeface="Times New Roman" panose="02020603050405020304" pitchFamily="18" charset="0"/>
              </a:rPr>
              <a:t> as cryogenic detector</a:t>
            </a:r>
          </a:p>
          <a:p>
            <a:pPr marL="171450" indent="-171450">
              <a:spcAft>
                <a:spcPts val="300"/>
              </a:spcAft>
              <a:buFont typeface="Arial" panose="020B0604020202020204" pitchFamily="34" charset="0"/>
              <a:buChar char="•"/>
            </a:pPr>
            <a:r>
              <a:rPr lang="en-US" sz="1200" dirty="0">
                <a:latin typeface="+mn-lt"/>
                <a:cs typeface="Times New Roman" panose="02020603050405020304" pitchFamily="18" charset="0"/>
              </a:rPr>
              <a:t>Low threshold (in particular for nuclear recoils)</a:t>
            </a:r>
          </a:p>
          <a:p>
            <a:pPr marL="171450" indent="-171450">
              <a:spcAft>
                <a:spcPts val="300"/>
              </a:spcAft>
              <a:buFont typeface="Arial" panose="020B0604020202020204" pitchFamily="34" charset="0"/>
              <a:buChar char="•"/>
            </a:pPr>
            <a:r>
              <a:rPr lang="en-US" sz="1200" dirty="0">
                <a:latin typeface="+mn-lt"/>
                <a:cs typeface="Times New Roman" panose="02020603050405020304" pitchFamily="18" charset="0"/>
              </a:rPr>
              <a:t>Precise energy information</a:t>
            </a:r>
          </a:p>
          <a:p>
            <a:pPr marL="171450" indent="-171450">
              <a:spcAft>
                <a:spcPts val="300"/>
              </a:spcAft>
              <a:buFont typeface="Arial" panose="020B0604020202020204" pitchFamily="34" charset="0"/>
              <a:buChar char="•"/>
            </a:pPr>
            <a:r>
              <a:rPr lang="en-US" sz="1200" dirty="0">
                <a:latin typeface="+mn-lt"/>
                <a:cs typeface="Times New Roman" panose="02020603050405020304" pitchFamily="18" charset="0"/>
              </a:rPr>
              <a:t>Signal-only measurement of potential DM signal </a:t>
            </a:r>
          </a:p>
          <a:p>
            <a:pPr marL="171450" indent="-171450">
              <a:spcAft>
                <a:spcPts val="300"/>
              </a:spcAft>
              <a:buFont typeface="Arial" panose="020B0604020202020204" pitchFamily="34" charset="0"/>
              <a:buChar char="•"/>
            </a:pPr>
            <a:r>
              <a:rPr lang="en-US" sz="1200" dirty="0">
                <a:latin typeface="+mn-lt"/>
                <a:cs typeface="Times New Roman" panose="02020603050405020304" pitchFamily="18" charset="0"/>
              </a:rPr>
              <a:t>(first </a:t>
            </a:r>
            <a:r>
              <a:rPr lang="en-US" sz="1200" dirty="0" err="1">
                <a:latin typeface="+mn-lt"/>
                <a:cs typeface="Times New Roman" panose="02020603050405020304" pitchFamily="18" charset="0"/>
              </a:rPr>
              <a:t>NaI</a:t>
            </a:r>
            <a:r>
              <a:rPr lang="en-US" sz="1200" dirty="0">
                <a:latin typeface="+mn-lt"/>
                <a:cs typeface="Times New Roman" panose="02020603050405020304" pitchFamily="18" charset="0"/>
              </a:rPr>
              <a:t> detector with particle identification on</a:t>
            </a:r>
          </a:p>
          <a:p>
            <a:pPr marL="171450" indent="-171450">
              <a:spcAft>
                <a:spcPts val="300"/>
              </a:spcAft>
              <a:buFont typeface="Arial" panose="020B0604020202020204" pitchFamily="34" charset="0"/>
              <a:buChar char="•"/>
            </a:pPr>
            <a:r>
              <a:rPr lang="en-US" sz="1200" dirty="0">
                <a:latin typeface="+mn-lt"/>
                <a:cs typeface="Times New Roman" panose="02020603050405020304" pitchFamily="18" charset="0"/>
              </a:rPr>
              <a:t>event-by-event basis-&gt; </a:t>
            </a:r>
            <a:r>
              <a:rPr lang="en-US" sz="1200" b="1" dirty="0">
                <a:latin typeface="+mn-lt"/>
                <a:cs typeface="Times New Roman" panose="02020603050405020304" pitchFamily="18" charset="0"/>
              </a:rPr>
              <a:t>high discrimination for NR signals )</a:t>
            </a:r>
            <a:endParaRPr lang="en-US" sz="1200" dirty="0">
              <a:latin typeface="+mn-lt"/>
              <a:cs typeface="Times New Roman" panose="02020603050405020304" pitchFamily="18" charset="0"/>
            </a:endParaRPr>
          </a:p>
        </p:txBody>
      </p:sp>
      <p:pic>
        <p:nvPicPr>
          <p:cNvPr id="5" name="Imagen 4">
            <a:extLst>
              <a:ext uri="{FF2B5EF4-FFF2-40B4-BE49-F238E27FC236}">
                <a16:creationId xmlns:a16="http://schemas.microsoft.com/office/drawing/2014/main" id="{8787702E-C631-48FF-A3B1-AEEB9598E1A1}"/>
              </a:ext>
            </a:extLst>
          </p:cNvPr>
          <p:cNvPicPr>
            <a:picLocks noChangeAspect="1"/>
          </p:cNvPicPr>
          <p:nvPr/>
        </p:nvPicPr>
        <p:blipFill>
          <a:blip r:embed="rId2"/>
          <a:stretch>
            <a:fillRect/>
          </a:stretch>
        </p:blipFill>
        <p:spPr>
          <a:xfrm>
            <a:off x="4933377" y="637460"/>
            <a:ext cx="2894496" cy="1800567"/>
          </a:xfrm>
          <a:prstGeom prst="rect">
            <a:avLst/>
          </a:prstGeom>
        </p:spPr>
      </p:pic>
      <p:sp>
        <p:nvSpPr>
          <p:cNvPr id="6" name="CuadroTexto 5">
            <a:extLst>
              <a:ext uri="{FF2B5EF4-FFF2-40B4-BE49-F238E27FC236}">
                <a16:creationId xmlns:a16="http://schemas.microsoft.com/office/drawing/2014/main" id="{FADE66B3-88CA-483A-B513-24F7C0BFDDE6}"/>
              </a:ext>
            </a:extLst>
          </p:cNvPr>
          <p:cNvSpPr txBox="1"/>
          <p:nvPr/>
        </p:nvSpPr>
        <p:spPr>
          <a:xfrm>
            <a:off x="4933377" y="3076798"/>
            <a:ext cx="3616696" cy="1577355"/>
          </a:xfrm>
          <a:prstGeom prst="rect">
            <a:avLst/>
          </a:prstGeom>
          <a:noFill/>
        </p:spPr>
        <p:txBody>
          <a:bodyPr wrap="none" rtlCol="0">
            <a:spAutoFit/>
          </a:bodyPr>
          <a:lstStyle/>
          <a:p>
            <a:pPr>
              <a:spcAft>
                <a:spcPts val="300"/>
              </a:spcAft>
            </a:pPr>
            <a:r>
              <a:rPr lang="en-US" dirty="0">
                <a:latin typeface="+mj-lt"/>
                <a:cs typeface="Times New Roman" panose="02020603050405020304" pitchFamily="18" charset="0"/>
              </a:rPr>
              <a:t>Two-channel readout</a:t>
            </a:r>
          </a:p>
          <a:p>
            <a:pPr>
              <a:spcAft>
                <a:spcPts val="300"/>
              </a:spcAft>
            </a:pPr>
            <a:r>
              <a:rPr lang="en-US" dirty="0">
                <a:latin typeface="+mj-lt"/>
                <a:cs typeface="Times New Roman" panose="02020603050405020304" pitchFamily="18" charset="0"/>
              </a:rPr>
              <a:t>(phonon + scintillation light):</a:t>
            </a:r>
          </a:p>
          <a:p>
            <a:pPr>
              <a:spcAft>
                <a:spcPts val="300"/>
              </a:spcAft>
            </a:pPr>
            <a:r>
              <a:rPr lang="en-US" dirty="0">
                <a:latin typeface="+mj-lt"/>
                <a:cs typeface="Times New Roman" panose="02020603050405020304" pitchFamily="18" charset="0"/>
              </a:rPr>
              <a:t>- Low nuclear recoil threshold</a:t>
            </a:r>
          </a:p>
          <a:p>
            <a:pPr>
              <a:spcAft>
                <a:spcPts val="300"/>
              </a:spcAft>
            </a:pPr>
            <a:r>
              <a:rPr lang="en-US" dirty="0">
                <a:latin typeface="+mj-lt"/>
                <a:cs typeface="Times New Roman" panose="02020603050405020304" pitchFamily="18" charset="0"/>
              </a:rPr>
              <a:t>- Signal to background discrimination on an</a:t>
            </a:r>
          </a:p>
          <a:p>
            <a:pPr>
              <a:spcAft>
                <a:spcPts val="300"/>
              </a:spcAft>
            </a:pPr>
            <a:r>
              <a:rPr lang="en-US" dirty="0">
                <a:latin typeface="+mj-lt"/>
                <a:cs typeface="Times New Roman" panose="02020603050405020304" pitchFamily="18" charset="0"/>
              </a:rPr>
              <a:t>event-by-event basis</a:t>
            </a:r>
          </a:p>
          <a:p>
            <a:pPr>
              <a:spcAft>
                <a:spcPts val="300"/>
              </a:spcAft>
            </a:pPr>
            <a:r>
              <a:rPr lang="en-US" dirty="0">
                <a:latin typeface="+mj-lt"/>
                <a:cs typeface="Times New Roman" panose="02020603050405020304" pitchFamily="18" charset="0"/>
              </a:rPr>
              <a:t>- Signal-only measurement</a:t>
            </a:r>
          </a:p>
        </p:txBody>
      </p:sp>
      <p:sp>
        <p:nvSpPr>
          <p:cNvPr id="8" name="Rectángulo 7">
            <a:extLst>
              <a:ext uri="{FF2B5EF4-FFF2-40B4-BE49-F238E27FC236}">
                <a16:creationId xmlns:a16="http://schemas.microsoft.com/office/drawing/2014/main" id="{E52268CD-2604-4A4B-A53C-1E77D9989B48}"/>
              </a:ext>
            </a:extLst>
          </p:cNvPr>
          <p:cNvSpPr/>
          <p:nvPr/>
        </p:nvSpPr>
        <p:spPr>
          <a:xfrm>
            <a:off x="4652584" y="2571750"/>
            <a:ext cx="3327689" cy="307777"/>
          </a:xfrm>
          <a:prstGeom prst="rect">
            <a:avLst/>
          </a:prstGeom>
        </p:spPr>
        <p:txBody>
          <a:bodyPr wrap="square">
            <a:spAutoFit/>
          </a:bodyPr>
          <a:lstStyle/>
          <a:p>
            <a:r>
              <a:rPr lang="en-US" dirty="0"/>
              <a:t>Dry dilution refrigerator to reach 10 </a:t>
            </a:r>
            <a:r>
              <a:rPr lang="en-US" dirty="0" err="1"/>
              <a:t>mK</a:t>
            </a:r>
            <a:endParaRPr lang="en-US" dirty="0"/>
          </a:p>
        </p:txBody>
      </p:sp>
      <p:sp>
        <p:nvSpPr>
          <p:cNvPr id="9" name="3 CuadroTexto">
            <a:extLst>
              <a:ext uri="{FF2B5EF4-FFF2-40B4-BE49-F238E27FC236}">
                <a16:creationId xmlns:a16="http://schemas.microsoft.com/office/drawing/2014/main" id="{4996E041-76C9-4128-8C76-1AD59BFD4189}"/>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COSINUS @ LNGS</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A518753E-5F63-46A0-8B38-09452E28A197}"/>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11" name="Marcador de número de diapositiva 11">
            <a:extLst>
              <a:ext uri="{FF2B5EF4-FFF2-40B4-BE49-F238E27FC236}">
                <a16:creationId xmlns:a16="http://schemas.microsoft.com/office/drawing/2014/main" id="{69C283A1-C622-415C-8380-528EEEAB7388}"/>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70</a:t>
            </a:fld>
            <a:endParaRPr lang="es-ES" dirty="0"/>
          </a:p>
        </p:txBody>
      </p:sp>
      <p:sp>
        <p:nvSpPr>
          <p:cNvPr id="4" name="Rectángulo 3">
            <a:extLst>
              <a:ext uri="{FF2B5EF4-FFF2-40B4-BE49-F238E27FC236}">
                <a16:creationId xmlns:a16="http://schemas.microsoft.com/office/drawing/2014/main" id="{C0661AE4-E76D-4B91-893F-A371FFECC1F4}"/>
              </a:ext>
            </a:extLst>
          </p:cNvPr>
          <p:cNvSpPr/>
          <p:nvPr/>
        </p:nvSpPr>
        <p:spPr>
          <a:xfrm>
            <a:off x="174685" y="2690940"/>
            <a:ext cx="4572000" cy="2031325"/>
          </a:xfrm>
          <a:prstGeom prst="rect">
            <a:avLst/>
          </a:prstGeom>
        </p:spPr>
        <p:txBody>
          <a:bodyPr>
            <a:spAutoFit/>
          </a:bodyPr>
          <a:lstStyle/>
          <a:p>
            <a:r>
              <a:rPr lang="en-US" dirty="0" err="1"/>
              <a:t>NaI</a:t>
            </a:r>
            <a:r>
              <a:rPr lang="en-US" dirty="0"/>
              <a:t> undoped crystals made by SICCAS</a:t>
            </a:r>
          </a:p>
          <a:p>
            <a:pPr marL="285750" indent="-17463">
              <a:buFont typeface="Wingdings" panose="05000000000000000000" pitchFamily="2" charset="2"/>
              <a:buChar char="Ø"/>
            </a:pPr>
            <a:r>
              <a:rPr lang="en-US" dirty="0"/>
              <a:t>  35 g (108 g) for Phase I (II)</a:t>
            </a:r>
          </a:p>
          <a:p>
            <a:r>
              <a:rPr lang="en-US" dirty="0"/>
              <a:t>• Detector under installation/commissioning at LNGS</a:t>
            </a:r>
          </a:p>
          <a:p>
            <a:r>
              <a:rPr lang="en-US" dirty="0"/>
              <a:t>• External Water Tank as active muon veto</a:t>
            </a:r>
          </a:p>
          <a:p>
            <a:pPr marL="534988" indent="-266700">
              <a:buFont typeface="Wingdings" panose="05000000000000000000" pitchFamily="2" charset="2"/>
              <a:buChar char="Ø"/>
            </a:pPr>
            <a:r>
              <a:rPr lang="en-US" dirty="0"/>
              <a:t>  It also reduces cosmogenic neutron flux ~x100</a:t>
            </a:r>
          </a:p>
          <a:p>
            <a:r>
              <a:rPr lang="en-US" dirty="0"/>
              <a:t>• Staged approach</a:t>
            </a:r>
          </a:p>
          <a:p>
            <a:pPr marL="623888" indent="-355600">
              <a:buFont typeface="Courier New" panose="02070309020205020404" pitchFamily="49" charset="0"/>
              <a:buChar char="o"/>
            </a:pPr>
            <a:r>
              <a:rPr lang="en-US" dirty="0"/>
              <a:t>2025 start data taking with 8 detectors</a:t>
            </a:r>
          </a:p>
          <a:p>
            <a:pPr marL="623888" indent="-355600">
              <a:buFont typeface="Courier New" panose="02070309020205020404" pitchFamily="49" charset="0"/>
              <a:buChar char="o"/>
            </a:pPr>
            <a:r>
              <a:rPr lang="en-US" dirty="0"/>
              <a:t>2025-2026 Run1:100 kg x day</a:t>
            </a:r>
          </a:p>
          <a:p>
            <a:pPr marL="623888" indent="-355600">
              <a:buFont typeface="Courier New" panose="02070309020205020404" pitchFamily="49" charset="0"/>
              <a:buChar char="o"/>
            </a:pPr>
            <a:r>
              <a:rPr lang="en-US" dirty="0"/>
              <a:t>&gt;2026 Run2: 1000 kg x day</a:t>
            </a:r>
          </a:p>
        </p:txBody>
      </p:sp>
    </p:spTree>
    <p:extLst>
      <p:ext uri="{BB962C8B-B14F-4D97-AF65-F5344CB8AC3E}">
        <p14:creationId xmlns:p14="http://schemas.microsoft.com/office/powerpoint/2010/main" val="1050296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0DD6C12-5D37-43E2-9D19-C397D249C907}"/>
              </a:ext>
            </a:extLst>
          </p:cNvPr>
          <p:cNvPicPr>
            <a:picLocks noChangeAspect="1"/>
          </p:cNvPicPr>
          <p:nvPr/>
        </p:nvPicPr>
        <p:blipFill>
          <a:blip r:embed="rId3"/>
          <a:stretch>
            <a:fillRect/>
          </a:stretch>
        </p:blipFill>
        <p:spPr>
          <a:xfrm>
            <a:off x="5245862" y="2644920"/>
            <a:ext cx="3732062" cy="2385060"/>
          </a:xfrm>
          <a:prstGeom prst="rect">
            <a:avLst/>
          </a:prstGeom>
        </p:spPr>
      </p:pic>
      <p:pic>
        <p:nvPicPr>
          <p:cNvPr id="8" name="Imagen 7">
            <a:extLst>
              <a:ext uri="{FF2B5EF4-FFF2-40B4-BE49-F238E27FC236}">
                <a16:creationId xmlns:a16="http://schemas.microsoft.com/office/drawing/2014/main" id="{972AE5B5-A43D-4C7F-AA94-FA9C8585EF1C}"/>
              </a:ext>
            </a:extLst>
          </p:cNvPr>
          <p:cNvPicPr>
            <a:picLocks noChangeAspect="1"/>
          </p:cNvPicPr>
          <p:nvPr/>
        </p:nvPicPr>
        <p:blipFill>
          <a:blip r:embed="rId4"/>
          <a:stretch>
            <a:fillRect/>
          </a:stretch>
        </p:blipFill>
        <p:spPr>
          <a:xfrm>
            <a:off x="43892" y="3090930"/>
            <a:ext cx="2745247" cy="1561697"/>
          </a:xfrm>
          <a:prstGeom prst="rect">
            <a:avLst/>
          </a:prstGeom>
        </p:spPr>
      </p:pic>
      <p:sp>
        <p:nvSpPr>
          <p:cNvPr id="10" name="CuadroTexto 9">
            <a:extLst>
              <a:ext uri="{FF2B5EF4-FFF2-40B4-BE49-F238E27FC236}">
                <a16:creationId xmlns:a16="http://schemas.microsoft.com/office/drawing/2014/main" id="{443BD87D-FFED-4FA8-A463-63E2D8D7252C}"/>
              </a:ext>
            </a:extLst>
          </p:cNvPr>
          <p:cNvSpPr txBox="1"/>
          <p:nvPr/>
        </p:nvSpPr>
        <p:spPr>
          <a:xfrm>
            <a:off x="4155689" y="68580"/>
            <a:ext cx="4728116" cy="1169551"/>
          </a:xfrm>
          <a:prstGeom prst="rect">
            <a:avLst/>
          </a:prstGeom>
          <a:noFill/>
        </p:spPr>
        <p:txBody>
          <a:bodyPr wrap="square" rtlCol="0">
            <a:spAutoFit/>
          </a:bodyPr>
          <a:lstStyle/>
          <a:p>
            <a:r>
              <a:rPr lang="en-US" dirty="0">
                <a:latin typeface="+mj-lt"/>
                <a:cs typeface="Times New Roman" panose="02020603050405020304" pitchFamily="18" charset="0"/>
              </a:rPr>
              <a:t>Water tank:</a:t>
            </a:r>
          </a:p>
          <a:p>
            <a:pPr marL="285750" indent="-285750">
              <a:buFontTx/>
              <a:buChar char="-"/>
            </a:pPr>
            <a:r>
              <a:rPr lang="en-US" dirty="0">
                <a:latin typeface="+mj-lt"/>
                <a:cs typeface="Times New Roman" panose="02020603050405020304" pitchFamily="18" charset="0"/>
              </a:rPr>
              <a:t>Good moderator for neutrons</a:t>
            </a:r>
          </a:p>
          <a:p>
            <a:pPr marL="285750" indent="-285750">
              <a:buFontTx/>
              <a:buChar char="-"/>
            </a:pPr>
            <a:r>
              <a:rPr lang="en-US" dirty="0">
                <a:latin typeface="+mj-lt"/>
                <a:cs typeface="Times New Roman" panose="02020603050405020304" pitchFamily="18" charset="0"/>
              </a:rPr>
              <a:t>Instrumentation of water tank with 30PMTs</a:t>
            </a:r>
          </a:p>
          <a:p>
            <a:r>
              <a:rPr lang="en-US" dirty="0">
                <a:latin typeface="+mj-lt"/>
                <a:cs typeface="Times New Roman" panose="02020603050405020304" pitchFamily="18" charset="0"/>
              </a:rPr>
              <a:t>- Veto of (cosmogenic) muons via Cherenkov light emitted in water </a:t>
            </a:r>
          </a:p>
        </p:txBody>
      </p:sp>
      <p:sp>
        <p:nvSpPr>
          <p:cNvPr id="11" name="Rectángulo 10">
            <a:extLst>
              <a:ext uri="{FF2B5EF4-FFF2-40B4-BE49-F238E27FC236}">
                <a16:creationId xmlns:a16="http://schemas.microsoft.com/office/drawing/2014/main" id="{938C4679-CE67-49EA-8B2A-6908CDF2C365}"/>
              </a:ext>
            </a:extLst>
          </p:cNvPr>
          <p:cNvSpPr/>
          <p:nvPr/>
        </p:nvSpPr>
        <p:spPr>
          <a:xfrm>
            <a:off x="4233747" y="1321468"/>
            <a:ext cx="4572000" cy="954107"/>
          </a:xfrm>
          <a:prstGeom prst="rect">
            <a:avLst/>
          </a:prstGeom>
        </p:spPr>
        <p:txBody>
          <a:bodyPr>
            <a:spAutoFit/>
          </a:bodyPr>
          <a:lstStyle/>
          <a:p>
            <a:r>
              <a:rPr lang="en-US" dirty="0">
                <a:latin typeface="+mj-lt"/>
              </a:rPr>
              <a:t>Rate of cosmogenic neutrons:</a:t>
            </a:r>
          </a:p>
          <a:p>
            <a:r>
              <a:rPr lang="en-US" dirty="0">
                <a:latin typeface="+mj-lt"/>
              </a:rPr>
              <a:t>No veto: ( 3.5 ± 0.7) </a:t>
            </a:r>
            <a:r>
              <a:rPr lang="en-US" dirty="0" err="1">
                <a:latin typeface="+mj-lt"/>
              </a:rPr>
              <a:t>cts</a:t>
            </a:r>
            <a:r>
              <a:rPr lang="en-US" dirty="0">
                <a:latin typeface="+mj-lt"/>
              </a:rPr>
              <a:t> kg−1 yr−1</a:t>
            </a:r>
          </a:p>
          <a:p>
            <a:r>
              <a:rPr lang="en-US" dirty="0">
                <a:latin typeface="+mj-lt"/>
              </a:rPr>
              <a:t>With veto: &lt;(0.30 ± 0.02) </a:t>
            </a:r>
            <a:r>
              <a:rPr lang="en-US" dirty="0" err="1">
                <a:latin typeface="+mj-lt"/>
              </a:rPr>
              <a:t>cts</a:t>
            </a:r>
            <a:r>
              <a:rPr lang="en-US" dirty="0">
                <a:latin typeface="+mj-lt"/>
              </a:rPr>
              <a:t> kg−1 yr−1</a:t>
            </a:r>
          </a:p>
          <a:p>
            <a:r>
              <a:rPr lang="en-US" dirty="0">
                <a:latin typeface="+mj-lt"/>
              </a:rPr>
              <a:t>(target exposure of 1000 kg days)</a:t>
            </a:r>
          </a:p>
        </p:txBody>
      </p:sp>
      <p:pic>
        <p:nvPicPr>
          <p:cNvPr id="12" name="Imagen 11">
            <a:extLst>
              <a:ext uri="{FF2B5EF4-FFF2-40B4-BE49-F238E27FC236}">
                <a16:creationId xmlns:a16="http://schemas.microsoft.com/office/drawing/2014/main" id="{B2C99B1F-8250-4B53-94ED-696721F0AC06}"/>
              </a:ext>
            </a:extLst>
          </p:cNvPr>
          <p:cNvPicPr>
            <a:picLocks noChangeAspect="1"/>
          </p:cNvPicPr>
          <p:nvPr/>
        </p:nvPicPr>
        <p:blipFill>
          <a:blip r:embed="rId5"/>
          <a:stretch>
            <a:fillRect/>
          </a:stretch>
        </p:blipFill>
        <p:spPr>
          <a:xfrm>
            <a:off x="399193" y="167700"/>
            <a:ext cx="3160464" cy="2571750"/>
          </a:xfrm>
          <a:prstGeom prst="rect">
            <a:avLst/>
          </a:prstGeom>
        </p:spPr>
      </p:pic>
      <p:pic>
        <p:nvPicPr>
          <p:cNvPr id="7" name="Imagen 6">
            <a:extLst>
              <a:ext uri="{FF2B5EF4-FFF2-40B4-BE49-F238E27FC236}">
                <a16:creationId xmlns:a16="http://schemas.microsoft.com/office/drawing/2014/main" id="{0D7A9641-B062-433C-AE47-47774E6B396C}"/>
              </a:ext>
            </a:extLst>
          </p:cNvPr>
          <p:cNvPicPr>
            <a:picLocks noChangeAspect="1"/>
          </p:cNvPicPr>
          <p:nvPr/>
        </p:nvPicPr>
        <p:blipFill>
          <a:blip r:embed="rId6"/>
          <a:stretch>
            <a:fillRect/>
          </a:stretch>
        </p:blipFill>
        <p:spPr>
          <a:xfrm>
            <a:off x="2789139" y="2867925"/>
            <a:ext cx="2731786" cy="1991623"/>
          </a:xfrm>
          <a:prstGeom prst="rect">
            <a:avLst/>
          </a:prstGeom>
        </p:spPr>
      </p:pic>
      <p:sp>
        <p:nvSpPr>
          <p:cNvPr id="9" name="Marcador de número de diapositiva 11">
            <a:extLst>
              <a:ext uri="{FF2B5EF4-FFF2-40B4-BE49-F238E27FC236}">
                <a16:creationId xmlns:a16="http://schemas.microsoft.com/office/drawing/2014/main" id="{F8F40D7A-795F-45BB-85A1-F211D2B0396E}"/>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71</a:t>
            </a:fld>
            <a:endParaRPr lang="es-ES" dirty="0"/>
          </a:p>
        </p:txBody>
      </p:sp>
    </p:spTree>
    <p:extLst>
      <p:ext uri="{BB962C8B-B14F-4D97-AF65-F5344CB8AC3E}">
        <p14:creationId xmlns:p14="http://schemas.microsoft.com/office/powerpoint/2010/main" val="965126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sp>
        <p:nvSpPr>
          <p:cNvPr id="7" name="CuadroTexto 6">
            <a:extLst>
              <a:ext uri="{FF2B5EF4-FFF2-40B4-BE49-F238E27FC236}">
                <a16:creationId xmlns:a16="http://schemas.microsoft.com/office/drawing/2014/main" id="{C6ADA0A7-34AA-47EF-A173-2BF92562043B}"/>
              </a:ext>
            </a:extLst>
          </p:cNvPr>
          <p:cNvSpPr txBox="1"/>
          <p:nvPr/>
        </p:nvSpPr>
        <p:spPr>
          <a:xfrm>
            <a:off x="162433" y="604397"/>
            <a:ext cx="8819132" cy="3754874"/>
          </a:xfrm>
          <a:prstGeom prst="rect">
            <a:avLst/>
          </a:prstGeom>
          <a:noFill/>
        </p:spPr>
        <p:txBody>
          <a:bodyPr wrap="square" rtlCol="0">
            <a:spAutoFit/>
          </a:bodyPr>
          <a:lstStyle/>
          <a:p>
            <a:r>
              <a:rPr lang="en-US" dirty="0"/>
              <a:t>SABRE (Sodium-iodide with Active Background </a:t>
            </a:r>
            <a:r>
              <a:rPr lang="en-US" dirty="0" err="1"/>
              <a:t>RejEction</a:t>
            </a:r>
            <a:r>
              <a:rPr lang="en-US" dirty="0"/>
              <a:t>) : </a:t>
            </a:r>
            <a:r>
              <a:rPr lang="en-US" dirty="0" err="1"/>
              <a:t>NaI</a:t>
            </a:r>
            <a:r>
              <a:rPr lang="en-US" dirty="0"/>
              <a:t>(Tl)  </a:t>
            </a:r>
            <a:r>
              <a:rPr lang="en-US" b="1" dirty="0"/>
              <a:t>North-South «twin» experiments </a:t>
            </a:r>
            <a:r>
              <a:rPr lang="en-US" dirty="0"/>
              <a:t>at </a:t>
            </a:r>
            <a:r>
              <a:rPr lang="en-US" b="1" dirty="0"/>
              <a:t>LNGS (Italy) and SUPL (Australia) </a:t>
            </a:r>
          </a:p>
          <a:p>
            <a:pPr marL="285750" indent="-285750">
              <a:buFont typeface="Wingdings" panose="05000000000000000000" pitchFamily="2" charset="2"/>
              <a:buChar char="Ø"/>
            </a:pPr>
            <a:r>
              <a:rPr lang="en-US" b="1" dirty="0"/>
              <a:t>	</a:t>
            </a:r>
            <a:r>
              <a:rPr lang="en-US" dirty="0"/>
              <a:t>Rule out seasonal effects </a:t>
            </a:r>
          </a:p>
          <a:p>
            <a:endParaRPr lang="en-US" b="1" dirty="0"/>
          </a:p>
          <a:p>
            <a:r>
              <a:rPr lang="en-US" b="1" dirty="0"/>
              <a:t>Proof-of-Principle </a:t>
            </a:r>
            <a:r>
              <a:rPr lang="en-US" dirty="0"/>
              <a:t>(</a:t>
            </a:r>
            <a:r>
              <a:rPr lang="en-US" dirty="0" err="1"/>
              <a:t>PoP</a:t>
            </a:r>
            <a:r>
              <a:rPr lang="en-US" dirty="0"/>
              <a:t>) at LNGS Exploit active background rejection with a liquid scintillator and Test crystals radio-purity </a:t>
            </a:r>
            <a:r>
              <a:rPr lang="en-US" dirty="0">
                <a:sym typeface="Symbol" panose="05050102010706020507" pitchFamily="18" charset="2"/>
              </a:rPr>
              <a:t> A</a:t>
            </a:r>
            <a:r>
              <a:rPr lang="en-US" dirty="0"/>
              <a:t>im to 0.1 </a:t>
            </a:r>
            <a:r>
              <a:rPr lang="en-US" dirty="0" err="1"/>
              <a:t>dru</a:t>
            </a:r>
            <a:r>
              <a:rPr lang="en-US" dirty="0"/>
              <a:t> in ROI </a:t>
            </a:r>
          </a:p>
          <a:p>
            <a:endParaRPr lang="en-US" dirty="0"/>
          </a:p>
          <a:p>
            <a:pPr marL="285750" indent="-285750">
              <a:buFont typeface="Arial" panose="020B0604020202020204" pitchFamily="34" charset="0"/>
              <a:buChar char="•"/>
            </a:pPr>
            <a:r>
              <a:rPr lang="en-US" dirty="0"/>
              <a:t>liquid scintillator based active veto (distilled from </a:t>
            </a:r>
            <a:r>
              <a:rPr lang="en-US" dirty="0" err="1"/>
              <a:t>Borexino</a:t>
            </a:r>
            <a:r>
              <a:rPr lang="en-US" dirty="0"/>
              <a:t>)</a:t>
            </a:r>
          </a:p>
          <a:p>
            <a:r>
              <a:rPr lang="en-US" dirty="0"/>
              <a:t>(single-hit events are events with only one crystal triggered with no measurable energy in the LS • multi-hit events are events with more than one crystal triggered or with at least one crystal and a measurable energy deposition in the LS. )</a:t>
            </a:r>
          </a:p>
          <a:p>
            <a:endParaRPr lang="en-US" dirty="0"/>
          </a:p>
          <a:p>
            <a:r>
              <a:rPr lang="en-US" dirty="0"/>
              <a:t>the Astro Grade </a:t>
            </a:r>
            <a:r>
              <a:rPr lang="en-US" dirty="0" err="1"/>
              <a:t>NaI</a:t>
            </a:r>
            <a:r>
              <a:rPr lang="en-US" dirty="0"/>
              <a:t> powder was developed in collaboration between Princeton University and Sigma-Aldrich (today Merck) with potassium &lt; 10ppb after fractional recrystallization purification (Astro Grade), available on the market exploitation of zone refining purification to achieve radio-purity goal </a:t>
            </a:r>
          </a:p>
          <a:p>
            <a:endParaRPr lang="en-US" dirty="0">
              <a:latin typeface="Times New Roman" panose="02020603050405020304" pitchFamily="18" charset="0"/>
              <a:cs typeface="Times New Roman" panose="02020603050405020304" pitchFamily="18" charset="0"/>
            </a:endParaRPr>
          </a:p>
          <a:p>
            <a:r>
              <a:rPr lang="en-US" b="1" u="sng" dirty="0"/>
              <a:t>Status</a:t>
            </a:r>
            <a:r>
              <a:rPr lang="en-US" u="sng" dirty="0"/>
              <a:t>: SABRE North, TDR submitted for review; SABRE South detector deployment to be completed in 2025 </a:t>
            </a:r>
            <a:endParaRPr lang="en-US" u="sng" dirty="0">
              <a:latin typeface="Times New Roman" panose="02020603050405020304" pitchFamily="18" charset="0"/>
              <a:cs typeface="Times New Roman" panose="02020603050405020304" pitchFamily="18" charset="0"/>
            </a:endParaRPr>
          </a:p>
        </p:txBody>
      </p:sp>
      <p:sp>
        <p:nvSpPr>
          <p:cNvPr id="4" name="3 CuadroTexto">
            <a:extLst>
              <a:ext uri="{FF2B5EF4-FFF2-40B4-BE49-F238E27FC236}">
                <a16:creationId xmlns:a16="http://schemas.microsoft.com/office/drawing/2014/main" id="{9434460F-40F4-4658-B2A8-7B4CA5EF29A2}"/>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SABRE @ LNGS + SUPL</a:t>
            </a:r>
            <a:endParaRPr lang="en-US" sz="2700" b="1" dirty="0">
              <a:solidFill>
                <a:srgbClr val="FF0000"/>
              </a:solidFill>
              <a:latin typeface="+mj-lt"/>
              <a:cs typeface="Arial" panose="020B0604020202020204" pitchFamily="34" charset="0"/>
            </a:endParaRPr>
          </a:p>
        </p:txBody>
      </p:sp>
      <p:sp>
        <p:nvSpPr>
          <p:cNvPr id="5" name="Rectangle 5">
            <a:extLst>
              <a:ext uri="{FF2B5EF4-FFF2-40B4-BE49-F238E27FC236}">
                <a16:creationId xmlns:a16="http://schemas.microsoft.com/office/drawing/2014/main" id="{E8967F4E-DEC4-42EF-814E-10A0694D09D7}"/>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
        <p:nvSpPr>
          <p:cNvPr id="8" name="Marcador de número de diapositiva 11">
            <a:extLst>
              <a:ext uri="{FF2B5EF4-FFF2-40B4-BE49-F238E27FC236}">
                <a16:creationId xmlns:a16="http://schemas.microsoft.com/office/drawing/2014/main" id="{868F4BF3-D9B0-4A52-B1C4-0B6FA2C8C67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72</a:t>
            </a:fld>
            <a:endParaRPr lang="es-ES" dirty="0"/>
          </a:p>
        </p:txBody>
      </p:sp>
    </p:spTree>
    <p:extLst>
      <p:ext uri="{BB962C8B-B14F-4D97-AF65-F5344CB8AC3E}">
        <p14:creationId xmlns:p14="http://schemas.microsoft.com/office/powerpoint/2010/main" val="3964690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C187565-81EC-4E68-A2CF-47C95D48D918}"/>
              </a:ext>
            </a:extLst>
          </p:cNvPr>
          <p:cNvSpPr/>
          <p:nvPr/>
        </p:nvSpPr>
        <p:spPr>
          <a:xfrm>
            <a:off x="18367" y="623660"/>
            <a:ext cx="6140604" cy="4216539"/>
          </a:xfrm>
          <a:prstGeom prst="rect">
            <a:avLst/>
          </a:prstGeom>
        </p:spPr>
        <p:txBody>
          <a:bodyPr wrap="square">
            <a:spAutoFit/>
          </a:bodyPr>
          <a:lstStyle/>
          <a:p>
            <a:pPr marL="285750" indent="-285750">
              <a:spcAft>
                <a:spcPts val="300"/>
              </a:spcAft>
              <a:buFont typeface="Wingdings" panose="05000000000000000000" pitchFamily="2" charset="2"/>
              <a:buChar char="Ø"/>
            </a:pPr>
            <a:r>
              <a:rPr lang="en-US" dirty="0"/>
              <a:t>SABRE North and South detectors have common core features:</a:t>
            </a:r>
          </a:p>
          <a:p>
            <a:pPr>
              <a:spcAft>
                <a:spcPts val="300"/>
              </a:spcAft>
            </a:pPr>
            <a:r>
              <a:rPr lang="en-US" dirty="0"/>
              <a:t>• Same crystal production and R&amp;D.</a:t>
            </a:r>
          </a:p>
          <a:p>
            <a:pPr>
              <a:spcAft>
                <a:spcPts val="300"/>
              </a:spcAft>
            </a:pPr>
            <a:r>
              <a:rPr lang="en-US" dirty="0"/>
              <a:t>• Same detector module concept (Ultra-pure crystals and HPK R11065)</a:t>
            </a:r>
          </a:p>
          <a:p>
            <a:pPr>
              <a:spcAft>
                <a:spcPts val="300"/>
              </a:spcAft>
            </a:pPr>
            <a:r>
              <a:rPr lang="en-US" dirty="0"/>
              <a:t>• Common simulation, DAQ and data processing frameworks</a:t>
            </a:r>
          </a:p>
          <a:p>
            <a:pPr>
              <a:spcAft>
                <a:spcPts val="300"/>
              </a:spcAft>
            </a:pPr>
            <a:r>
              <a:rPr lang="en-US" dirty="0"/>
              <a:t>• Exchange of engineering know-how with official collaboration agreements between the ARC Centre of Excellence for Dark Matter and the INFN</a:t>
            </a:r>
          </a:p>
          <a:p>
            <a:pPr>
              <a:spcAft>
                <a:spcPts val="300"/>
              </a:spcAft>
            </a:pPr>
            <a:endParaRPr lang="en-US" dirty="0"/>
          </a:p>
          <a:p>
            <a:pPr>
              <a:spcAft>
                <a:spcPts val="300"/>
              </a:spcAft>
            </a:pPr>
            <a:endParaRPr lang="en-US" dirty="0"/>
          </a:p>
          <a:p>
            <a:pPr>
              <a:spcAft>
                <a:spcPts val="300"/>
              </a:spcAft>
            </a:pPr>
            <a:endParaRPr lang="en-US" dirty="0"/>
          </a:p>
          <a:p>
            <a:pPr marL="285750" indent="-285750">
              <a:spcAft>
                <a:spcPts val="300"/>
              </a:spcAft>
              <a:buFont typeface="Wingdings" panose="05000000000000000000" pitchFamily="2" charset="2"/>
              <a:buChar char="Ø"/>
            </a:pPr>
            <a:r>
              <a:rPr lang="en-US" dirty="0"/>
              <a:t>SABRE North and South detectors have different shielding designs:</a:t>
            </a:r>
          </a:p>
          <a:p>
            <a:pPr>
              <a:spcAft>
                <a:spcPts val="300"/>
              </a:spcAft>
            </a:pPr>
            <a:r>
              <a:rPr lang="en-US" dirty="0"/>
              <a:t>• SABRE North has opted for a fully passive shielding due to the phase out of organic scintillators at LNGS. </a:t>
            </a:r>
          </a:p>
          <a:p>
            <a:pPr>
              <a:spcAft>
                <a:spcPts val="300"/>
              </a:spcAft>
            </a:pPr>
            <a:r>
              <a:rPr lang="en-US" dirty="0">
                <a:sym typeface="Symbol" panose="05050102010706020507" pitchFamily="18" charset="2"/>
              </a:rPr>
              <a:t>               </a:t>
            </a:r>
            <a:r>
              <a:rPr lang="en-US" dirty="0"/>
              <a:t>Direct counting and simulations demonstrate that this is  </a:t>
            </a:r>
          </a:p>
          <a:p>
            <a:pPr>
              <a:spcAft>
                <a:spcPts val="300"/>
              </a:spcAft>
            </a:pPr>
            <a:r>
              <a:rPr lang="en-US" dirty="0"/>
              <a:t>                 compliant with the background goal of SABRE North at LNGS.</a:t>
            </a:r>
          </a:p>
          <a:p>
            <a:pPr>
              <a:spcAft>
                <a:spcPts val="300"/>
              </a:spcAft>
            </a:pPr>
            <a:r>
              <a:rPr lang="en-US" dirty="0"/>
              <a:t>• SABRE South will be the first experiment in SUPL, the liquid scintillator will be used for in-situ evaluation and validation of the background in addition to background rejection and particle identification.</a:t>
            </a:r>
          </a:p>
        </p:txBody>
      </p:sp>
      <p:pic>
        <p:nvPicPr>
          <p:cNvPr id="4" name="Imagen 3">
            <a:extLst>
              <a:ext uri="{FF2B5EF4-FFF2-40B4-BE49-F238E27FC236}">
                <a16:creationId xmlns:a16="http://schemas.microsoft.com/office/drawing/2014/main" id="{396B22C0-6FE2-4A92-896F-69307846A6E3}"/>
              </a:ext>
            </a:extLst>
          </p:cNvPr>
          <p:cNvPicPr>
            <a:picLocks noChangeAspect="1"/>
          </p:cNvPicPr>
          <p:nvPr/>
        </p:nvPicPr>
        <p:blipFill>
          <a:blip r:embed="rId2"/>
          <a:stretch>
            <a:fillRect/>
          </a:stretch>
        </p:blipFill>
        <p:spPr>
          <a:xfrm>
            <a:off x="6293224" y="2478014"/>
            <a:ext cx="2189137" cy="2520140"/>
          </a:xfrm>
          <a:prstGeom prst="rect">
            <a:avLst/>
          </a:prstGeom>
        </p:spPr>
      </p:pic>
      <p:pic>
        <p:nvPicPr>
          <p:cNvPr id="5" name="Imagen 4">
            <a:extLst>
              <a:ext uri="{FF2B5EF4-FFF2-40B4-BE49-F238E27FC236}">
                <a16:creationId xmlns:a16="http://schemas.microsoft.com/office/drawing/2014/main" id="{02A9E66B-EDB1-4E81-8D27-6E10E797F603}"/>
              </a:ext>
            </a:extLst>
          </p:cNvPr>
          <p:cNvPicPr>
            <a:picLocks noChangeAspect="1"/>
          </p:cNvPicPr>
          <p:nvPr/>
        </p:nvPicPr>
        <p:blipFill>
          <a:blip r:embed="rId3"/>
          <a:stretch>
            <a:fillRect/>
          </a:stretch>
        </p:blipFill>
        <p:spPr>
          <a:xfrm>
            <a:off x="6092941" y="423668"/>
            <a:ext cx="2189137" cy="2313051"/>
          </a:xfrm>
          <a:prstGeom prst="rect">
            <a:avLst/>
          </a:prstGeom>
        </p:spPr>
      </p:pic>
      <p:sp>
        <p:nvSpPr>
          <p:cNvPr id="6" name="Marcador de número de diapositiva 11">
            <a:extLst>
              <a:ext uri="{FF2B5EF4-FFF2-40B4-BE49-F238E27FC236}">
                <a16:creationId xmlns:a16="http://schemas.microsoft.com/office/drawing/2014/main" id="{A478F59E-1467-41E3-9F7F-96AE8972415C}"/>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73</a:t>
            </a:fld>
            <a:endParaRPr lang="es-ES" dirty="0"/>
          </a:p>
        </p:txBody>
      </p:sp>
      <p:sp>
        <p:nvSpPr>
          <p:cNvPr id="9" name="3 CuadroTexto">
            <a:extLst>
              <a:ext uri="{FF2B5EF4-FFF2-40B4-BE49-F238E27FC236}">
                <a16:creationId xmlns:a16="http://schemas.microsoft.com/office/drawing/2014/main" id="{31C77D56-5FE0-42DB-855A-576069EE86B1}"/>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SABRE @ LNGS + SUPL</a:t>
            </a:r>
            <a:endParaRPr lang="en-US" sz="2700" b="1" dirty="0">
              <a:solidFill>
                <a:srgbClr val="FF0000"/>
              </a:solidFill>
              <a:latin typeface="+mj-lt"/>
              <a:cs typeface="Arial" panose="020B0604020202020204" pitchFamily="34" charset="0"/>
            </a:endParaRPr>
          </a:p>
        </p:txBody>
      </p:sp>
      <p:sp>
        <p:nvSpPr>
          <p:cNvPr id="10" name="Rectangle 5">
            <a:extLst>
              <a:ext uri="{FF2B5EF4-FFF2-40B4-BE49-F238E27FC236}">
                <a16:creationId xmlns:a16="http://schemas.microsoft.com/office/drawing/2014/main" id="{D16994BE-62E1-495A-93E3-BA482ABD5313}"/>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Tree>
    <p:extLst>
      <p:ext uri="{BB962C8B-B14F-4D97-AF65-F5344CB8AC3E}">
        <p14:creationId xmlns:p14="http://schemas.microsoft.com/office/powerpoint/2010/main" val="2463540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D42D12-910F-47CD-8F71-CAEF5E973213}"/>
              </a:ext>
            </a:extLst>
          </p:cNvPr>
          <p:cNvPicPr>
            <a:picLocks noChangeAspect="1"/>
          </p:cNvPicPr>
          <p:nvPr/>
        </p:nvPicPr>
        <p:blipFill>
          <a:blip r:embed="rId2"/>
          <a:stretch>
            <a:fillRect/>
          </a:stretch>
        </p:blipFill>
        <p:spPr>
          <a:xfrm>
            <a:off x="232067" y="165417"/>
            <a:ext cx="4339933" cy="4020325"/>
          </a:xfrm>
          <a:prstGeom prst="rect">
            <a:avLst/>
          </a:prstGeom>
        </p:spPr>
      </p:pic>
      <p:sp>
        <p:nvSpPr>
          <p:cNvPr id="4" name="CuadroTexto 3">
            <a:extLst>
              <a:ext uri="{FF2B5EF4-FFF2-40B4-BE49-F238E27FC236}">
                <a16:creationId xmlns:a16="http://schemas.microsoft.com/office/drawing/2014/main" id="{C2FDED56-B061-447C-A291-90F57498C527}"/>
              </a:ext>
            </a:extLst>
          </p:cNvPr>
          <p:cNvSpPr txBox="1"/>
          <p:nvPr/>
        </p:nvSpPr>
        <p:spPr>
          <a:xfrm>
            <a:off x="4572000" y="1340643"/>
            <a:ext cx="4572000" cy="2462213"/>
          </a:xfrm>
          <a:prstGeom prst="rect">
            <a:avLst/>
          </a:prstGeom>
          <a:noFill/>
        </p:spPr>
        <p:txBody>
          <a:bodyPr wrap="square" rtlCol="0">
            <a:spAutoFit/>
          </a:bodyPr>
          <a:lstStyle/>
          <a:p>
            <a:r>
              <a:rPr lang="en-US" dirty="0">
                <a:latin typeface="+mj-lt"/>
                <a:cs typeface="Times New Roman" panose="02020603050405020304" pitchFamily="18" charset="0"/>
              </a:rPr>
              <a:t>Run in 2020 with liquid scintillator and NaI-33 crystal</a:t>
            </a:r>
          </a:p>
          <a:p>
            <a:r>
              <a:rPr lang="en-US" dirty="0">
                <a:latin typeface="+mj-lt"/>
                <a:cs typeface="Times New Roman" panose="02020603050405020304" pitchFamily="18" charset="0"/>
              </a:rPr>
              <a:t>○ 2 tons active veto with 10 x 8-inch PMTs +</a:t>
            </a:r>
          </a:p>
          <a:p>
            <a:r>
              <a:rPr lang="en-US" dirty="0">
                <a:latin typeface="+mj-lt"/>
                <a:cs typeface="Times New Roman" panose="02020603050405020304" pitchFamily="18" charset="0"/>
              </a:rPr>
              <a:t>H</a:t>
            </a:r>
            <a:r>
              <a:rPr lang="en-US" baseline="-25000" dirty="0">
                <a:latin typeface="+mj-lt"/>
                <a:cs typeface="Times New Roman" panose="02020603050405020304" pitchFamily="18" charset="0"/>
              </a:rPr>
              <a:t>2</a:t>
            </a:r>
            <a:r>
              <a:rPr lang="en-US" dirty="0">
                <a:latin typeface="+mj-lt"/>
                <a:cs typeface="Times New Roman" panose="02020603050405020304" pitchFamily="18" charset="0"/>
              </a:rPr>
              <a:t>O shielding</a:t>
            </a:r>
          </a:p>
          <a:p>
            <a:r>
              <a:rPr lang="en-US" dirty="0">
                <a:latin typeface="+mj-lt"/>
                <a:cs typeface="Times New Roman" panose="02020603050405020304" pitchFamily="18" charset="0"/>
              </a:rPr>
              <a:t>● Exploited successfully </a:t>
            </a:r>
            <a:r>
              <a:rPr lang="en-US" baseline="30000" dirty="0">
                <a:latin typeface="+mj-lt"/>
                <a:cs typeface="Times New Roman" panose="02020603050405020304" pitchFamily="18" charset="0"/>
              </a:rPr>
              <a:t>40</a:t>
            </a:r>
            <a:r>
              <a:rPr lang="en-US" dirty="0">
                <a:latin typeface="+mj-lt"/>
                <a:cs typeface="Times New Roman" panose="02020603050405020304" pitchFamily="18" charset="0"/>
              </a:rPr>
              <a:t>K tagging with sensitivity</a:t>
            </a:r>
          </a:p>
          <a:p>
            <a:r>
              <a:rPr lang="en-US" dirty="0">
                <a:latin typeface="+mj-lt"/>
                <a:cs typeface="Times New Roman" panose="02020603050405020304" pitchFamily="18" charset="0"/>
              </a:rPr>
              <a:t>at the level of 1 ppb</a:t>
            </a:r>
          </a:p>
          <a:p>
            <a:r>
              <a:rPr lang="en-US" dirty="0">
                <a:latin typeface="+mj-lt"/>
                <a:cs typeface="Times New Roman" panose="02020603050405020304" pitchFamily="18" charset="0"/>
              </a:rPr>
              <a:t>● Demonstration by direct counting of first crystal</a:t>
            </a:r>
          </a:p>
          <a:p>
            <a:r>
              <a:rPr lang="en-US" dirty="0">
                <a:latin typeface="+mj-lt"/>
                <a:cs typeface="Times New Roman" panose="02020603050405020304" pitchFamily="18" charset="0"/>
              </a:rPr>
              <a:t>production after DAMA/LIBRA with background</a:t>
            </a:r>
          </a:p>
          <a:p>
            <a:r>
              <a:rPr lang="en-US" dirty="0">
                <a:latin typeface="+mj-lt"/>
                <a:cs typeface="Times New Roman" panose="02020603050405020304" pitchFamily="18" charset="0"/>
              </a:rPr>
              <a:t>in [1,6] keV of order 1 </a:t>
            </a:r>
            <a:r>
              <a:rPr lang="en-US" dirty="0" err="1">
                <a:latin typeface="+mj-lt"/>
                <a:cs typeface="Times New Roman" panose="02020603050405020304" pitchFamily="18" charset="0"/>
              </a:rPr>
              <a:t>cpd</a:t>
            </a:r>
            <a:r>
              <a:rPr lang="en-US" dirty="0">
                <a:latin typeface="+mj-lt"/>
                <a:cs typeface="Times New Roman" panose="02020603050405020304" pitchFamily="18" charset="0"/>
              </a:rPr>
              <a:t>/kg/keV</a:t>
            </a:r>
          </a:p>
          <a:p>
            <a:r>
              <a:rPr lang="en-US" dirty="0">
                <a:latin typeface="+mj-lt"/>
                <a:cs typeface="Times New Roman" panose="02020603050405020304" pitchFamily="18" charset="0"/>
              </a:rPr>
              <a:t>● </a:t>
            </a:r>
            <a:r>
              <a:rPr lang="en-US" dirty="0" err="1">
                <a:latin typeface="+mj-lt"/>
                <a:cs typeface="Times New Roman" panose="02020603050405020304" pitchFamily="18" charset="0"/>
              </a:rPr>
              <a:t>PoP</a:t>
            </a:r>
            <a:r>
              <a:rPr lang="en-US" dirty="0">
                <a:latin typeface="+mj-lt"/>
                <a:cs typeface="Times New Roman" panose="02020603050405020304" pitchFamily="18" charset="0"/>
              </a:rPr>
              <a:t>-dry run in 2021/22: passive shielding with</a:t>
            </a:r>
          </a:p>
          <a:p>
            <a:r>
              <a:rPr lang="en-US" dirty="0">
                <a:latin typeface="+mj-lt"/>
                <a:cs typeface="Times New Roman" panose="02020603050405020304" pitchFamily="18" charset="0"/>
              </a:rPr>
              <a:t>additional layer of copper</a:t>
            </a:r>
          </a:p>
          <a:p>
            <a:r>
              <a:rPr lang="en-US" dirty="0">
                <a:latin typeface="+mj-lt"/>
                <a:cs typeface="Times New Roman" panose="02020603050405020304" pitchFamily="18" charset="0"/>
              </a:rPr>
              <a:t>○ confirmed background level</a:t>
            </a:r>
          </a:p>
        </p:txBody>
      </p:sp>
      <p:sp>
        <p:nvSpPr>
          <p:cNvPr id="5" name="Marcador de número de diapositiva 11">
            <a:extLst>
              <a:ext uri="{FF2B5EF4-FFF2-40B4-BE49-F238E27FC236}">
                <a16:creationId xmlns:a16="http://schemas.microsoft.com/office/drawing/2014/main" id="{7773C132-80DF-4C3B-A2B4-EC121362E9BE}"/>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74</a:t>
            </a:fld>
            <a:endParaRPr lang="es-ES" dirty="0"/>
          </a:p>
        </p:txBody>
      </p:sp>
    </p:spTree>
    <p:extLst>
      <p:ext uri="{BB962C8B-B14F-4D97-AF65-F5344CB8AC3E}">
        <p14:creationId xmlns:p14="http://schemas.microsoft.com/office/powerpoint/2010/main" val="23662622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sp>
        <p:nvSpPr>
          <p:cNvPr id="3" name="CuadroTexto 2">
            <a:extLst>
              <a:ext uri="{FF2B5EF4-FFF2-40B4-BE49-F238E27FC236}">
                <a16:creationId xmlns:a16="http://schemas.microsoft.com/office/drawing/2014/main" id="{FD8264A3-8F97-4B33-872C-AB75CE6FBD24}"/>
              </a:ext>
            </a:extLst>
          </p:cNvPr>
          <p:cNvSpPr txBox="1"/>
          <p:nvPr/>
        </p:nvSpPr>
        <p:spPr>
          <a:xfrm>
            <a:off x="0" y="777610"/>
            <a:ext cx="9144000"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cs typeface="Times New Roman" panose="02020603050405020304" pitchFamily="18" charset="0"/>
              </a:rPr>
              <a:t>Four DM experiment currently taking data in high WIMP mass region (one </a:t>
            </a:r>
            <a:r>
              <a:rPr lang="en-US" sz="1600" dirty="0" err="1">
                <a:latin typeface="+mn-lt"/>
                <a:cs typeface="Times New Roman" panose="02020603050405020304" pitchFamily="18" charset="0"/>
              </a:rPr>
              <a:t>LAr</a:t>
            </a:r>
            <a:r>
              <a:rPr lang="en-US" sz="1600" dirty="0">
                <a:latin typeface="+mn-lt"/>
                <a:cs typeface="Times New Roman" panose="02020603050405020304" pitchFamily="18" charset="0"/>
              </a:rPr>
              <a:t>-SP and three </a:t>
            </a:r>
            <a:r>
              <a:rPr lang="en-US" sz="1600" dirty="0" err="1">
                <a:latin typeface="+mn-lt"/>
                <a:cs typeface="Times New Roman" panose="02020603050405020304" pitchFamily="18" charset="0"/>
              </a:rPr>
              <a:t>Xe</a:t>
            </a:r>
            <a:r>
              <a:rPr lang="en-US" sz="1600" dirty="0">
                <a:latin typeface="+mn-lt"/>
                <a:cs typeface="Times New Roman" panose="02020603050405020304" pitchFamily="18" charset="0"/>
              </a:rPr>
              <a:t>-TPCs)</a:t>
            </a:r>
          </a:p>
          <a:p>
            <a:pPr marL="285750" indent="-285750">
              <a:buFont typeface="Arial" panose="020B0604020202020204" pitchFamily="34" charset="0"/>
              <a:buChar char="•"/>
            </a:pPr>
            <a:endParaRPr lang="en-US" sz="1600" dirty="0">
              <a:latin typeface="+mn-lt"/>
              <a:cs typeface="Times New Roman" panose="02020603050405020304" pitchFamily="18" charset="0"/>
            </a:endParaRPr>
          </a:p>
          <a:p>
            <a:pPr marL="285750" indent="-285750">
              <a:buFont typeface="Arial" panose="020B0604020202020204" pitchFamily="34" charset="0"/>
              <a:buChar char="•"/>
            </a:pPr>
            <a:r>
              <a:rPr lang="en-US" sz="1600" dirty="0">
                <a:latin typeface="+mn-lt"/>
                <a:cs typeface="Times New Roman" panose="02020603050405020304" pitchFamily="18" charset="0"/>
              </a:rPr>
              <a:t>DarkSide-20k being constructed, data-taking from 2026</a:t>
            </a:r>
          </a:p>
          <a:p>
            <a:pPr marL="285750" indent="-285750">
              <a:buFont typeface="Arial" panose="020B0604020202020204" pitchFamily="34" charset="0"/>
              <a:buChar char="•"/>
            </a:pPr>
            <a:endParaRPr lang="en-US" sz="1600" dirty="0">
              <a:latin typeface="+mn-lt"/>
              <a:cs typeface="Times New Roman" panose="02020603050405020304" pitchFamily="18" charset="0"/>
            </a:endParaRPr>
          </a:p>
          <a:p>
            <a:pPr marL="285750" indent="-285750">
              <a:buFont typeface="Arial" panose="020B0604020202020204" pitchFamily="34" charset="0"/>
              <a:buChar char="•"/>
            </a:pPr>
            <a:r>
              <a:rPr lang="en-US" sz="1600" dirty="0">
                <a:latin typeface="+mn-lt"/>
                <a:cs typeface="Times New Roman" panose="02020603050405020304" pitchFamily="18" charset="0"/>
              </a:rPr>
              <a:t>So-far, no signal of DM</a:t>
            </a:r>
          </a:p>
          <a:p>
            <a:pPr marL="285750" indent="-285750">
              <a:buFont typeface="Arial" panose="020B0604020202020204" pitchFamily="34" charset="0"/>
              <a:buChar char="•"/>
            </a:pPr>
            <a:endParaRPr lang="en-US" sz="1600" dirty="0">
              <a:latin typeface="+mn-lt"/>
              <a:cs typeface="Times New Roman" panose="02020603050405020304" pitchFamily="18" charset="0"/>
            </a:endParaRPr>
          </a:p>
          <a:p>
            <a:pPr marL="285750" indent="-285750">
              <a:buFont typeface="Arial" panose="020B0604020202020204" pitchFamily="34" charset="0"/>
              <a:buChar char="•"/>
            </a:pPr>
            <a:r>
              <a:rPr lang="en-US" sz="1600" dirty="0"/>
              <a:t>Low-energy signal from XENON-1T ruled out</a:t>
            </a:r>
          </a:p>
          <a:p>
            <a:pPr marL="285750" indent="-285750">
              <a:buFont typeface="Arial" panose="020B0604020202020204" pitchFamily="34" charset="0"/>
              <a:buChar char="•"/>
            </a:pPr>
            <a:endParaRPr lang="en-US" sz="1600" dirty="0">
              <a:latin typeface="+mn-lt"/>
              <a:cs typeface="Times New Roman" panose="02020603050405020304" pitchFamily="18" charset="0"/>
            </a:endParaRPr>
          </a:p>
          <a:p>
            <a:pPr marL="285750" indent="-285750">
              <a:buFont typeface="Arial" panose="020B0604020202020204" pitchFamily="34" charset="0"/>
              <a:buChar char="•"/>
            </a:pPr>
            <a:r>
              <a:rPr lang="en-US" sz="1600" dirty="0">
                <a:latin typeface="+mn-lt"/>
                <a:cs typeface="Times New Roman" panose="02020603050405020304" pitchFamily="18" charset="0"/>
              </a:rPr>
              <a:t>First astrophysical neutrino measurement via </a:t>
            </a:r>
            <a:r>
              <a:rPr lang="en-US" sz="1600" dirty="0" err="1">
                <a:latin typeface="+mn-lt"/>
                <a:cs typeface="Times New Roman" panose="02020603050405020304" pitchFamily="18" charset="0"/>
              </a:rPr>
              <a:t>CEvNS</a:t>
            </a:r>
            <a:r>
              <a:rPr lang="en-US" sz="1600" dirty="0">
                <a:latin typeface="+mn-lt"/>
                <a:cs typeface="Times New Roman" panose="02020603050405020304" pitchFamily="18" charset="0"/>
              </a:rPr>
              <a:t> by </a:t>
            </a:r>
            <a:r>
              <a:rPr lang="en-US" sz="1600" dirty="0" err="1">
                <a:latin typeface="+mn-lt"/>
                <a:cs typeface="Times New Roman" panose="02020603050405020304" pitchFamily="18" charset="0"/>
              </a:rPr>
              <a:t>XENONnT</a:t>
            </a:r>
            <a:endParaRPr lang="en-US" sz="1600" dirty="0">
              <a:latin typeface="+mn-lt"/>
              <a:cs typeface="Times New Roman" panose="02020603050405020304" pitchFamily="18" charset="0"/>
            </a:endParaRPr>
          </a:p>
          <a:p>
            <a:pPr marL="285750" indent="-285750">
              <a:buFont typeface="Arial" panose="020B0604020202020204" pitchFamily="34" charset="0"/>
              <a:buChar char="•"/>
            </a:pPr>
            <a:endParaRPr lang="en-US" sz="1600" dirty="0">
              <a:latin typeface="+mn-lt"/>
              <a:cs typeface="Times New Roman" panose="02020603050405020304" pitchFamily="18" charset="0"/>
            </a:endParaRPr>
          </a:p>
          <a:p>
            <a:pPr marL="285750" indent="-285750">
              <a:buFont typeface="Arial" panose="020B0604020202020204" pitchFamily="34" charset="0"/>
              <a:buChar char="•"/>
            </a:pPr>
            <a:r>
              <a:rPr lang="es-ES" sz="1600" dirty="0" err="1"/>
              <a:t>Ongoing</a:t>
            </a:r>
            <a:r>
              <a:rPr lang="es-ES" sz="1600" dirty="0"/>
              <a:t> </a:t>
            </a:r>
            <a:r>
              <a:rPr lang="es-ES" sz="1600" dirty="0" err="1"/>
              <a:t>collaboration</a:t>
            </a:r>
            <a:r>
              <a:rPr lang="es-ES" sz="1600" dirty="0"/>
              <a:t> </a:t>
            </a:r>
            <a:r>
              <a:rPr lang="es-ES" sz="1600" dirty="0" err="1"/>
              <a:t>efforts</a:t>
            </a:r>
            <a:r>
              <a:rPr lang="es-ES" sz="1600" dirty="0"/>
              <a:t> </a:t>
            </a:r>
            <a:r>
              <a:rPr lang="en-US" sz="1600" dirty="0">
                <a:latin typeface="+mn-lt"/>
                <a:cs typeface="Times New Roman" panose="02020603050405020304" pitchFamily="18" charset="0"/>
              </a:rPr>
              <a:t>on-going between the experiment: ~100 t active mass detectors </a:t>
            </a:r>
            <a:r>
              <a:rPr lang="en-US" sz="1600" dirty="0">
                <a:cs typeface="Times New Roman" panose="02020603050405020304" pitchFamily="18" charset="0"/>
              </a:rPr>
              <a:t>foreseen in the next year</a:t>
            </a:r>
            <a:endParaRPr lang="en-US" sz="1600" dirty="0">
              <a:latin typeface="+mn-lt"/>
              <a:cs typeface="Times New Roman" panose="02020603050405020304" pitchFamily="18" charset="0"/>
            </a:endParaRPr>
          </a:p>
          <a:p>
            <a:pPr marL="285750" indent="-285750">
              <a:buFont typeface="Arial" panose="020B0604020202020204" pitchFamily="34" charset="0"/>
              <a:buChar char="•"/>
            </a:pPr>
            <a:endParaRPr lang="en-US" sz="1600" dirty="0">
              <a:latin typeface="+mn-lt"/>
              <a:cs typeface="Times New Roman" panose="02020603050405020304" pitchFamily="18" charset="0"/>
            </a:endParaRPr>
          </a:p>
          <a:p>
            <a:pPr marL="285750" indent="-285750">
              <a:buFont typeface="Arial" panose="020B0604020202020204" pitchFamily="34" charset="0"/>
              <a:buChar char="•"/>
            </a:pPr>
            <a:endParaRPr lang="en-US" sz="1600" dirty="0">
              <a:latin typeface="+mn-lt"/>
              <a:cs typeface="Times New Roman" panose="02020603050405020304" pitchFamily="18" charset="0"/>
            </a:endParaRPr>
          </a:p>
        </p:txBody>
      </p:sp>
      <p:sp>
        <p:nvSpPr>
          <p:cNvPr id="5" name="Marcador de número de diapositiva 11">
            <a:extLst>
              <a:ext uri="{FF2B5EF4-FFF2-40B4-BE49-F238E27FC236}">
                <a16:creationId xmlns:a16="http://schemas.microsoft.com/office/drawing/2014/main" id="{F1542035-BB04-4181-A5CC-3F0FEE29044E}"/>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75</a:t>
            </a:fld>
            <a:endParaRPr lang="es-ES" dirty="0"/>
          </a:p>
        </p:txBody>
      </p:sp>
      <p:sp>
        <p:nvSpPr>
          <p:cNvPr id="7" name="3 CuadroTexto">
            <a:extLst>
              <a:ext uri="{FF2B5EF4-FFF2-40B4-BE49-F238E27FC236}">
                <a16:creationId xmlns:a16="http://schemas.microsoft.com/office/drawing/2014/main" id="{508BB3D1-D51E-4520-81BD-A09A9D9E0188}"/>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Take home message - I</a:t>
            </a:r>
            <a:endParaRPr lang="en-US" sz="2700" b="1" dirty="0">
              <a:solidFill>
                <a:srgbClr val="FF0000"/>
              </a:solidFill>
              <a:latin typeface="+mj-lt"/>
              <a:cs typeface="Arial" panose="020B0604020202020204" pitchFamily="34" charset="0"/>
            </a:endParaRPr>
          </a:p>
        </p:txBody>
      </p:sp>
      <p:sp>
        <p:nvSpPr>
          <p:cNvPr id="8" name="Rectangle 5">
            <a:extLst>
              <a:ext uri="{FF2B5EF4-FFF2-40B4-BE49-F238E27FC236}">
                <a16:creationId xmlns:a16="http://schemas.microsoft.com/office/drawing/2014/main" id="{23FD2DF5-E8EF-4849-9A36-74F20CBFE8F4}"/>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Tree>
    <p:extLst>
      <p:ext uri="{BB962C8B-B14F-4D97-AF65-F5344CB8AC3E}">
        <p14:creationId xmlns:p14="http://schemas.microsoft.com/office/powerpoint/2010/main" val="35828320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sp>
        <p:nvSpPr>
          <p:cNvPr id="3" name="CuadroTexto 2">
            <a:extLst>
              <a:ext uri="{FF2B5EF4-FFF2-40B4-BE49-F238E27FC236}">
                <a16:creationId xmlns:a16="http://schemas.microsoft.com/office/drawing/2014/main" id="{FD8264A3-8F97-4B33-872C-AB75CE6FBD24}"/>
              </a:ext>
            </a:extLst>
          </p:cNvPr>
          <p:cNvSpPr txBox="1"/>
          <p:nvPr/>
        </p:nvSpPr>
        <p:spPr>
          <a:xfrm>
            <a:off x="1" y="488752"/>
            <a:ext cx="9144000" cy="473975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cs typeface="Times New Roman" panose="02020603050405020304" pitchFamily="18" charset="0"/>
              </a:rPr>
              <a:t>DAMA/LIBRA </a:t>
            </a:r>
            <a:r>
              <a:rPr lang="en-US" dirty="0">
                <a:latin typeface="+mj-lt"/>
              </a:rPr>
              <a:t>end of data taking by 2024 Crucial comprehensive analysis of background time dependence ongoing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ANAIS-112 and COSINE-100: Stronger tests of DAMA/LIBRA</a:t>
            </a:r>
          </a:p>
          <a:p>
            <a:pPr marL="285750" indent="-285750">
              <a:buFont typeface="Arial" panose="020B0604020202020204" pitchFamily="34" charset="0"/>
              <a:buChar char="•"/>
            </a:pPr>
            <a:endParaRPr lang="en-US" dirty="0">
              <a:latin typeface="+mj-lt"/>
            </a:endParaRPr>
          </a:p>
          <a:p>
            <a:r>
              <a:rPr lang="en-US" dirty="0">
                <a:latin typeface="+mj-lt"/>
              </a:rPr>
              <a:t>Prospects:</a:t>
            </a:r>
          </a:p>
          <a:p>
            <a:endParaRPr lang="en-US" dirty="0">
              <a:latin typeface="+mj-lt"/>
              <a:cs typeface="Times New Roman" panose="02020603050405020304" pitchFamily="18" charset="0"/>
            </a:endParaRPr>
          </a:p>
          <a:p>
            <a:pPr marL="285750" indent="-285750">
              <a:spcAft>
                <a:spcPts val="1200"/>
              </a:spcAft>
              <a:buFont typeface="Arial" panose="020B0604020202020204" pitchFamily="34" charset="0"/>
              <a:buChar char="•"/>
            </a:pPr>
            <a:r>
              <a:rPr lang="en-US" dirty="0">
                <a:latin typeface="+mj-lt"/>
                <a:cs typeface="Times New Roman" panose="02020603050405020304" pitchFamily="18" charset="0"/>
              </a:rPr>
              <a:t>ANAIS+: Replace PMTs </a:t>
            </a:r>
            <a:r>
              <a:rPr lang="en-US" dirty="0" err="1">
                <a:latin typeface="+mj-lt"/>
                <a:cs typeface="Times New Roman" panose="02020603050405020304" pitchFamily="18" charset="0"/>
              </a:rPr>
              <a:t>witn</a:t>
            </a:r>
            <a:r>
              <a:rPr lang="en-US" dirty="0">
                <a:latin typeface="+mj-lt"/>
                <a:cs typeface="Times New Roman" panose="02020603050405020304" pitchFamily="18" charset="0"/>
              </a:rPr>
              <a:t> </a:t>
            </a:r>
            <a:r>
              <a:rPr lang="en-US" dirty="0" err="1">
                <a:latin typeface="+mj-lt"/>
                <a:cs typeface="Times New Roman" panose="02020603050405020304" pitchFamily="18" charset="0"/>
              </a:rPr>
              <a:t>SiPM</a:t>
            </a:r>
            <a:r>
              <a:rPr lang="en-US" dirty="0">
                <a:latin typeface="+mj-lt"/>
                <a:cs typeface="Times New Roman" panose="02020603050405020304" pitchFamily="18" charset="0"/>
              </a:rPr>
              <a:t> in </a:t>
            </a:r>
            <a:r>
              <a:rPr lang="en-US" dirty="0" err="1">
                <a:latin typeface="+mj-lt"/>
                <a:cs typeface="Times New Roman" panose="02020603050405020304" pitchFamily="18" charset="0"/>
              </a:rPr>
              <a:t>LAr</a:t>
            </a:r>
            <a:endParaRPr lang="en-US" dirty="0">
              <a:latin typeface="+mj-lt"/>
              <a:cs typeface="Times New Roman" panose="02020603050405020304" pitchFamily="18" charset="0"/>
            </a:endParaRPr>
          </a:p>
          <a:p>
            <a:pPr marL="285750" indent="-285750">
              <a:spcAft>
                <a:spcPts val="1200"/>
              </a:spcAft>
              <a:buFont typeface="Arial" panose="020B0604020202020204" pitchFamily="34" charset="0"/>
              <a:buChar char="•"/>
            </a:pPr>
            <a:r>
              <a:rPr lang="en-US" dirty="0">
                <a:latin typeface="+mj-lt"/>
                <a:cs typeface="Times New Roman" panose="02020603050405020304" pitchFamily="18" charset="0"/>
              </a:rPr>
              <a:t>COSINE-200: </a:t>
            </a:r>
            <a:r>
              <a:rPr lang="en-US" dirty="0">
                <a:latin typeface="+mj-lt"/>
              </a:rPr>
              <a:t>High radio-purity achieved in kg size crystals </a:t>
            </a:r>
          </a:p>
          <a:p>
            <a:pPr marL="285750" indent="-285750">
              <a:spcAft>
                <a:spcPts val="1200"/>
              </a:spcAft>
              <a:buFont typeface="Arial" panose="020B0604020202020204" pitchFamily="34" charset="0"/>
              <a:buChar char="•"/>
            </a:pPr>
            <a:r>
              <a:rPr lang="en-US" dirty="0">
                <a:latin typeface="+mj-lt"/>
              </a:rPr>
              <a:t>COSINUS: Advanced detector deployment UG commissioning starting soon </a:t>
            </a:r>
          </a:p>
          <a:p>
            <a:pPr marL="285750" indent="-285750">
              <a:spcAft>
                <a:spcPts val="1200"/>
              </a:spcAft>
              <a:buFont typeface="Arial" panose="020B0604020202020204" pitchFamily="34" charset="0"/>
              <a:buChar char="•"/>
            </a:pPr>
            <a:r>
              <a:rPr lang="en-US" dirty="0">
                <a:latin typeface="+mj-lt"/>
              </a:rPr>
              <a:t>SABRE: </a:t>
            </a:r>
            <a:r>
              <a:rPr lang="en-US" dirty="0" err="1">
                <a:latin typeface="+mj-lt"/>
              </a:rPr>
              <a:t>PoP</a:t>
            </a:r>
            <a:r>
              <a:rPr lang="en-US" dirty="0">
                <a:latin typeface="+mj-lt"/>
              </a:rPr>
              <a:t>-&gt; demonstrated a background of ∼ 1.2 </a:t>
            </a:r>
            <a:r>
              <a:rPr lang="en-US" dirty="0" err="1">
                <a:latin typeface="+mj-lt"/>
              </a:rPr>
              <a:t>cpd</a:t>
            </a:r>
            <a:r>
              <a:rPr lang="en-US" dirty="0">
                <a:latin typeface="+mj-lt"/>
              </a:rPr>
              <a:t>/kg/keV [1-6] keV ROI (An array of 9 crystals for a total mass of ∼ 45 kg  late 2025 (first crystal) to early 2027 (last crystal)</a:t>
            </a:r>
          </a:p>
          <a:p>
            <a:pPr marL="285750" indent="-285750">
              <a:spcAft>
                <a:spcPts val="1200"/>
              </a:spcAft>
              <a:buFont typeface="Arial" panose="020B0604020202020204" pitchFamily="34" charset="0"/>
              <a:buChar char="•"/>
            </a:pPr>
            <a:r>
              <a:rPr lang="en-US" dirty="0">
                <a:latin typeface="+mj-lt"/>
              </a:rPr>
              <a:t>PICOLON: high radiopurity</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Expression of intent to merge know-how, experience, and equipment to solve this long lasting conundrum (ANAIS, COSINE, SABRE)</a:t>
            </a:r>
          </a:p>
          <a:p>
            <a:endParaRPr lang="en-US" dirty="0">
              <a:latin typeface="+mj-lt"/>
              <a:cs typeface="Times New Roman" panose="02020603050405020304" pitchFamily="18" charset="0"/>
            </a:endParaRPr>
          </a:p>
        </p:txBody>
      </p:sp>
      <p:sp>
        <p:nvSpPr>
          <p:cNvPr id="5" name="Marcador de número de diapositiva 11">
            <a:extLst>
              <a:ext uri="{FF2B5EF4-FFF2-40B4-BE49-F238E27FC236}">
                <a16:creationId xmlns:a16="http://schemas.microsoft.com/office/drawing/2014/main" id="{F1542035-BB04-4181-A5CC-3F0FEE29044E}"/>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76</a:t>
            </a:fld>
            <a:endParaRPr lang="es-ES" dirty="0"/>
          </a:p>
        </p:txBody>
      </p:sp>
      <p:sp>
        <p:nvSpPr>
          <p:cNvPr id="7" name="3 CuadroTexto">
            <a:extLst>
              <a:ext uri="{FF2B5EF4-FFF2-40B4-BE49-F238E27FC236}">
                <a16:creationId xmlns:a16="http://schemas.microsoft.com/office/drawing/2014/main" id="{508BB3D1-D51E-4520-81BD-A09A9D9E0188}"/>
              </a:ext>
            </a:extLst>
          </p:cNvPr>
          <p:cNvSpPr txBox="1"/>
          <p:nvPr/>
        </p:nvSpPr>
        <p:spPr>
          <a:xfrm>
            <a:off x="1223193" y="-61304"/>
            <a:ext cx="6129844" cy="507831"/>
          </a:xfrm>
          <a:prstGeom prst="rect">
            <a:avLst/>
          </a:prstGeom>
          <a:noFill/>
        </p:spPr>
        <p:txBody>
          <a:bodyPr wrap="square" rtlCol="0">
            <a:spAutoFit/>
          </a:bodyPr>
          <a:lstStyle/>
          <a:p>
            <a:pPr algn="ctr"/>
            <a:r>
              <a:rPr lang="en-US" sz="2700" b="1" dirty="0">
                <a:solidFill>
                  <a:srgbClr val="FF0000"/>
                </a:solidFill>
                <a:latin typeface="+mj-lt"/>
                <a:cs typeface="Arial" panose="020B0604020202020204" pitchFamily="34" charset="0"/>
                <a:sym typeface="Symbol"/>
              </a:rPr>
              <a:t>Take home message - II</a:t>
            </a:r>
            <a:endParaRPr lang="en-US" sz="2700" b="1" dirty="0">
              <a:solidFill>
                <a:srgbClr val="FF0000"/>
              </a:solidFill>
              <a:latin typeface="+mj-lt"/>
              <a:cs typeface="Arial" panose="020B0604020202020204" pitchFamily="34" charset="0"/>
            </a:endParaRPr>
          </a:p>
        </p:txBody>
      </p:sp>
      <p:sp>
        <p:nvSpPr>
          <p:cNvPr id="8" name="Rectangle 5">
            <a:extLst>
              <a:ext uri="{FF2B5EF4-FFF2-40B4-BE49-F238E27FC236}">
                <a16:creationId xmlns:a16="http://schemas.microsoft.com/office/drawing/2014/main" id="{23FD2DF5-E8EF-4849-9A36-74F20CBFE8F4}"/>
              </a:ext>
            </a:extLst>
          </p:cNvPr>
          <p:cNvSpPr>
            <a:spLocks noChangeArrowheads="1"/>
          </p:cNvSpPr>
          <p:nvPr/>
        </p:nvSpPr>
        <p:spPr bwMode="auto">
          <a:xfrm flipV="1">
            <a:off x="996175" y="423668"/>
            <a:ext cx="71516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mj-lt"/>
              <a:cs typeface="Arial" charset="0"/>
            </a:endParaRPr>
          </a:p>
        </p:txBody>
      </p:sp>
    </p:spTree>
    <p:extLst>
      <p:ext uri="{BB962C8B-B14F-4D97-AF65-F5344CB8AC3E}">
        <p14:creationId xmlns:p14="http://schemas.microsoft.com/office/powerpoint/2010/main" val="1350420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1EBF164-C8A2-4CFB-82F9-02877E7765D4}"/>
              </a:ext>
            </a:extLst>
          </p:cNvPr>
          <p:cNvSpPr/>
          <p:nvPr/>
        </p:nvSpPr>
        <p:spPr>
          <a:xfrm>
            <a:off x="4022009" y="2417862"/>
            <a:ext cx="1099981" cy="307777"/>
          </a:xfrm>
          <a:prstGeom prst="rect">
            <a:avLst/>
          </a:prstGeom>
        </p:spPr>
        <p:txBody>
          <a:bodyPr wrap="none">
            <a:spAutoFit/>
          </a:bodyPr>
          <a:lstStyle/>
          <a:p>
            <a:r>
              <a:rPr lang="en-US" b="1" dirty="0">
                <a:solidFill>
                  <a:srgbClr val="FFFFFF"/>
                </a:solidFill>
                <a:latin typeface="AAAABU+Aptos-Bold"/>
              </a:rPr>
              <a:t>from Merck </a:t>
            </a:r>
            <a:endParaRPr lang="en-US" dirty="0"/>
          </a:p>
        </p:txBody>
      </p:sp>
      <p:sp>
        <p:nvSpPr>
          <p:cNvPr id="2" name="CuadroTexto 1">
            <a:extLst>
              <a:ext uri="{FF2B5EF4-FFF2-40B4-BE49-F238E27FC236}">
                <a16:creationId xmlns:a16="http://schemas.microsoft.com/office/drawing/2014/main" id="{63CA121E-BEA2-4D15-AA45-DECA72E899DD}"/>
              </a:ext>
            </a:extLst>
          </p:cNvPr>
          <p:cNvSpPr txBox="1"/>
          <p:nvPr/>
        </p:nvSpPr>
        <p:spPr>
          <a:xfrm>
            <a:off x="2646556" y="74340"/>
            <a:ext cx="3384260" cy="769441"/>
          </a:xfrm>
          <a:prstGeom prst="rect">
            <a:avLst/>
          </a:prstGeom>
          <a:noFill/>
        </p:spPr>
        <p:txBody>
          <a:bodyPr wrap="none" rtlCol="0">
            <a:spAutoFit/>
          </a:bodyPr>
          <a:lstStyle/>
          <a:p>
            <a:pPr algn="l"/>
            <a:r>
              <a:rPr lang="en-US" sz="4400" dirty="0">
                <a:latin typeface="Arial Black" panose="020B0A04020102020204" pitchFamily="34" charset="0"/>
                <a:cs typeface="Times New Roman" panose="02020603050405020304" pitchFamily="18" charset="0"/>
              </a:rPr>
              <a:t>Thank you</a:t>
            </a:r>
          </a:p>
        </p:txBody>
      </p:sp>
      <p:pic>
        <p:nvPicPr>
          <p:cNvPr id="4" name="Imagen 3">
            <a:extLst>
              <a:ext uri="{FF2B5EF4-FFF2-40B4-BE49-F238E27FC236}">
                <a16:creationId xmlns:a16="http://schemas.microsoft.com/office/drawing/2014/main" id="{6BD0DA94-B501-452B-9922-126B8BBD4432}"/>
              </a:ext>
            </a:extLst>
          </p:cNvPr>
          <p:cNvPicPr>
            <a:picLocks noChangeAspect="1"/>
          </p:cNvPicPr>
          <p:nvPr/>
        </p:nvPicPr>
        <p:blipFill>
          <a:blip r:embed="rId2"/>
          <a:stretch>
            <a:fillRect/>
          </a:stretch>
        </p:blipFill>
        <p:spPr>
          <a:xfrm>
            <a:off x="0" y="843781"/>
            <a:ext cx="9144000" cy="4114800"/>
          </a:xfrm>
          <a:prstGeom prst="rect">
            <a:avLst/>
          </a:prstGeom>
        </p:spPr>
      </p:pic>
    </p:spTree>
    <p:extLst>
      <p:ext uri="{BB962C8B-B14F-4D97-AF65-F5344CB8AC3E}">
        <p14:creationId xmlns:p14="http://schemas.microsoft.com/office/powerpoint/2010/main" val="42341135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896DB-3E57-4A99-BA9F-DBC07493E435}"/>
              </a:ext>
            </a:extLst>
          </p:cNvPr>
          <p:cNvSpPr>
            <a:spLocks noGrp="1"/>
          </p:cNvSpPr>
          <p:nvPr>
            <p:ph type="title"/>
          </p:nvPr>
        </p:nvSpPr>
        <p:spPr>
          <a:xfrm>
            <a:off x="311700" y="1441200"/>
            <a:ext cx="8520600" cy="572700"/>
          </a:xfrm>
        </p:spPr>
        <p:txBody>
          <a:bodyPr>
            <a:noAutofit/>
          </a:bodyPr>
          <a:lstStyle/>
          <a:p>
            <a:pPr algn="ctr"/>
            <a:r>
              <a:rPr lang="en-US" sz="6600" dirty="0">
                <a:latin typeface="Arial Black" panose="020B0A04020102020204" pitchFamily="34" charset="0"/>
              </a:rPr>
              <a:t>Bonus slides</a:t>
            </a:r>
          </a:p>
        </p:txBody>
      </p:sp>
    </p:spTree>
    <p:extLst>
      <p:ext uri="{BB962C8B-B14F-4D97-AF65-F5344CB8AC3E}">
        <p14:creationId xmlns:p14="http://schemas.microsoft.com/office/powerpoint/2010/main" val="3641998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C01CB7D-C22E-4860-ADB8-C12236ED098E}"/>
              </a:ext>
            </a:extLst>
          </p:cNvPr>
          <p:cNvSpPr/>
          <p:nvPr/>
        </p:nvSpPr>
        <p:spPr>
          <a:xfrm>
            <a:off x="155050" y="166884"/>
            <a:ext cx="4572000" cy="738664"/>
          </a:xfrm>
          <a:prstGeom prst="rect">
            <a:avLst/>
          </a:prstGeom>
        </p:spPr>
        <p:txBody>
          <a:bodyPr>
            <a:spAutoFit/>
          </a:bodyPr>
          <a:lstStyle/>
          <a:p>
            <a:r>
              <a:rPr lang="en-US" dirty="0">
                <a:latin typeface="AAAAAK+Aptos"/>
              </a:rPr>
              <a:t>PICOLON: Intense effort to remove radioactive impurities from </a:t>
            </a:r>
            <a:r>
              <a:rPr lang="en-US" dirty="0" err="1">
                <a:latin typeface="AAAAAK+Aptos"/>
              </a:rPr>
              <a:t>NaI</a:t>
            </a:r>
            <a:r>
              <a:rPr lang="en-US" dirty="0">
                <a:latin typeface="AAAAAK+Aptos"/>
              </a:rPr>
              <a:t> powder by multiple recrystallization and cation exchange resin </a:t>
            </a:r>
            <a:endParaRPr lang="en-US" dirty="0"/>
          </a:p>
        </p:txBody>
      </p:sp>
      <p:pic>
        <p:nvPicPr>
          <p:cNvPr id="4" name="Imagen 3">
            <a:extLst>
              <a:ext uri="{FF2B5EF4-FFF2-40B4-BE49-F238E27FC236}">
                <a16:creationId xmlns:a16="http://schemas.microsoft.com/office/drawing/2014/main" id="{07006E69-ACBB-4E56-85EC-D14550CC10B3}"/>
              </a:ext>
            </a:extLst>
          </p:cNvPr>
          <p:cNvPicPr>
            <a:picLocks noChangeAspect="1"/>
          </p:cNvPicPr>
          <p:nvPr/>
        </p:nvPicPr>
        <p:blipFill>
          <a:blip r:embed="rId2"/>
          <a:stretch>
            <a:fillRect/>
          </a:stretch>
        </p:blipFill>
        <p:spPr>
          <a:xfrm>
            <a:off x="315187" y="1081377"/>
            <a:ext cx="3111038" cy="2503667"/>
          </a:xfrm>
          <a:prstGeom prst="rect">
            <a:avLst/>
          </a:prstGeom>
        </p:spPr>
      </p:pic>
      <p:pic>
        <p:nvPicPr>
          <p:cNvPr id="5" name="Imagen 4">
            <a:extLst>
              <a:ext uri="{FF2B5EF4-FFF2-40B4-BE49-F238E27FC236}">
                <a16:creationId xmlns:a16="http://schemas.microsoft.com/office/drawing/2014/main" id="{292DE8F5-ED56-43C9-A8B6-95CCCA279034}"/>
              </a:ext>
            </a:extLst>
          </p:cNvPr>
          <p:cNvPicPr>
            <a:picLocks noChangeAspect="1"/>
          </p:cNvPicPr>
          <p:nvPr/>
        </p:nvPicPr>
        <p:blipFill>
          <a:blip r:embed="rId3"/>
          <a:stretch>
            <a:fillRect/>
          </a:stretch>
        </p:blipFill>
        <p:spPr>
          <a:xfrm>
            <a:off x="4057673" y="1017766"/>
            <a:ext cx="1982439" cy="2432105"/>
          </a:xfrm>
          <a:prstGeom prst="rect">
            <a:avLst/>
          </a:prstGeom>
        </p:spPr>
      </p:pic>
    </p:spTree>
    <p:extLst>
      <p:ext uri="{BB962C8B-B14F-4D97-AF65-F5344CB8AC3E}">
        <p14:creationId xmlns:p14="http://schemas.microsoft.com/office/powerpoint/2010/main" val="78745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C:\Users\Bárbara\Documents\CIEMAT\Sensitivity studies\Sensitivity_present\Cross_images\Int_rate.png">
            <a:extLst>
              <a:ext uri="{FF2B5EF4-FFF2-40B4-BE49-F238E27FC236}">
                <a16:creationId xmlns:a16="http://schemas.microsoft.com/office/drawing/2014/main" id="{8466BD6D-455D-4925-99C3-468561CA73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01"/>
          <a:stretch/>
        </p:blipFill>
        <p:spPr bwMode="auto">
          <a:xfrm>
            <a:off x="3762375" y="2156720"/>
            <a:ext cx="2699424" cy="268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13">
            <a:extLst>
              <a:ext uri="{FF2B5EF4-FFF2-40B4-BE49-F238E27FC236}">
                <a16:creationId xmlns:a16="http://schemas.microsoft.com/office/drawing/2014/main" id="{6A16715F-113E-43B0-82DE-788CBE9F96DF}"/>
              </a:ext>
            </a:extLst>
          </p:cNvPr>
          <p:cNvSpPr txBox="1">
            <a:spLocks noChangeArrowheads="1"/>
          </p:cNvSpPr>
          <p:nvPr/>
        </p:nvSpPr>
        <p:spPr bwMode="auto">
          <a:xfrm>
            <a:off x="50183" y="727614"/>
            <a:ext cx="8215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i="1" dirty="0">
                <a:latin typeface="+mj-lt"/>
                <a:cs typeface="Arial" panose="020B0604020202020204" pitchFamily="34" charset="0"/>
              </a:rPr>
              <a:t>Recoil energy</a:t>
            </a:r>
          </a:p>
        </p:txBody>
      </p:sp>
      <p:graphicFrame>
        <p:nvGraphicFramePr>
          <p:cNvPr id="13316" name="Object 14">
            <a:extLst>
              <a:ext uri="{FF2B5EF4-FFF2-40B4-BE49-F238E27FC236}">
                <a16:creationId xmlns:a16="http://schemas.microsoft.com/office/drawing/2014/main" id="{699A7F1A-317F-42F0-85BB-53318CCCE5F0}"/>
              </a:ext>
            </a:extLst>
          </p:cNvPr>
          <p:cNvGraphicFramePr>
            <a:graphicFrameLocks noChangeAspect="1"/>
          </p:cNvGraphicFramePr>
          <p:nvPr>
            <p:extLst>
              <p:ext uri="{D42A27DB-BD31-4B8C-83A1-F6EECF244321}">
                <p14:modId xmlns:p14="http://schemas.microsoft.com/office/powerpoint/2010/main" val="3309755799"/>
              </p:ext>
            </p:extLst>
          </p:nvPr>
        </p:nvGraphicFramePr>
        <p:xfrm>
          <a:off x="871715" y="692766"/>
          <a:ext cx="2901554" cy="560785"/>
        </p:xfrm>
        <a:graphic>
          <a:graphicData uri="http://schemas.openxmlformats.org/presentationml/2006/ole">
            <mc:AlternateContent xmlns:mc="http://schemas.openxmlformats.org/markup-compatibility/2006">
              <mc:Choice xmlns:v="urn:schemas-microsoft-com:vml" Requires="v">
                <p:oleObj spid="_x0000_s23446" name="Ecuación" r:id="rId5" imgW="2565400" imgH="495300" progId="Equation.3">
                  <p:embed/>
                </p:oleObj>
              </mc:Choice>
              <mc:Fallback>
                <p:oleObj name="Ecuación" r:id="rId5" imgW="2565400" imgH="495300" progId="Equation.3">
                  <p:embed/>
                  <p:pic>
                    <p:nvPicPr>
                      <p:cNvPr id="13316" name="Object 14">
                        <a:extLst>
                          <a:ext uri="{FF2B5EF4-FFF2-40B4-BE49-F238E27FC236}">
                            <a16:creationId xmlns:a16="http://schemas.microsoft.com/office/drawing/2014/main" id="{699A7F1A-317F-42F0-85BB-53318CCCE5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715" y="692766"/>
                        <a:ext cx="2901554" cy="56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7" name="Object 15">
            <a:extLst>
              <a:ext uri="{FF2B5EF4-FFF2-40B4-BE49-F238E27FC236}">
                <a16:creationId xmlns:a16="http://schemas.microsoft.com/office/drawing/2014/main" id="{8DD3C2D6-AFA0-4FE5-8A08-A50720827006}"/>
              </a:ext>
            </a:extLst>
          </p:cNvPr>
          <p:cNvGraphicFramePr>
            <a:graphicFrameLocks noChangeAspect="1"/>
          </p:cNvGraphicFramePr>
          <p:nvPr>
            <p:extLst>
              <p:ext uri="{D42A27DB-BD31-4B8C-83A1-F6EECF244321}">
                <p14:modId xmlns:p14="http://schemas.microsoft.com/office/powerpoint/2010/main" val="1845494382"/>
              </p:ext>
            </p:extLst>
          </p:nvPr>
        </p:nvGraphicFramePr>
        <p:xfrm>
          <a:off x="244401" y="2452420"/>
          <a:ext cx="1808560" cy="613172"/>
        </p:xfrm>
        <a:graphic>
          <a:graphicData uri="http://schemas.openxmlformats.org/presentationml/2006/ole">
            <mc:AlternateContent xmlns:mc="http://schemas.openxmlformats.org/markup-compatibility/2006">
              <mc:Choice xmlns:v="urn:schemas-microsoft-com:vml" Requires="v">
                <p:oleObj spid="_x0000_s23447" name="Ecuación" r:id="rId7" imgW="1397000" imgH="482600" progId="Equation.3">
                  <p:embed/>
                </p:oleObj>
              </mc:Choice>
              <mc:Fallback>
                <p:oleObj name="Ecuación" r:id="rId7" imgW="1397000" imgH="482600" progId="Equation.3">
                  <p:embed/>
                  <p:pic>
                    <p:nvPicPr>
                      <p:cNvPr id="13317" name="Object 15">
                        <a:extLst>
                          <a:ext uri="{FF2B5EF4-FFF2-40B4-BE49-F238E27FC236}">
                            <a16:creationId xmlns:a16="http://schemas.microsoft.com/office/drawing/2014/main" id="{8DD3C2D6-AFA0-4FE5-8A08-A507208270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01" y="2452420"/>
                        <a:ext cx="1808560" cy="613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8" name="Object 21">
            <a:extLst>
              <a:ext uri="{FF2B5EF4-FFF2-40B4-BE49-F238E27FC236}">
                <a16:creationId xmlns:a16="http://schemas.microsoft.com/office/drawing/2014/main" id="{F8A2ADA8-C214-43AC-AF2D-453B17761F04}"/>
              </a:ext>
            </a:extLst>
          </p:cNvPr>
          <p:cNvGraphicFramePr>
            <a:graphicFrameLocks noChangeAspect="1"/>
          </p:cNvGraphicFramePr>
          <p:nvPr>
            <p:extLst>
              <p:ext uri="{D42A27DB-BD31-4B8C-83A1-F6EECF244321}">
                <p14:modId xmlns:p14="http://schemas.microsoft.com/office/powerpoint/2010/main" val="3434562089"/>
              </p:ext>
            </p:extLst>
          </p:nvPr>
        </p:nvGraphicFramePr>
        <p:xfrm>
          <a:off x="1042177" y="1289589"/>
          <a:ext cx="1485900" cy="283369"/>
        </p:xfrm>
        <a:graphic>
          <a:graphicData uri="http://schemas.openxmlformats.org/presentationml/2006/ole">
            <mc:AlternateContent xmlns:mc="http://schemas.openxmlformats.org/markup-compatibility/2006">
              <mc:Choice xmlns:v="urn:schemas-microsoft-com:vml" Requires="v">
                <p:oleObj spid="_x0000_s23448" name="Equation" r:id="rId9" imgW="1333500" imgH="254000" progId="Equation.3">
                  <p:embed/>
                </p:oleObj>
              </mc:Choice>
              <mc:Fallback>
                <p:oleObj name="Equation" r:id="rId9" imgW="1333500" imgH="254000" progId="Equation.3">
                  <p:embed/>
                  <p:pic>
                    <p:nvPicPr>
                      <p:cNvPr id="13318" name="Object 21">
                        <a:extLst>
                          <a:ext uri="{FF2B5EF4-FFF2-40B4-BE49-F238E27FC236}">
                            <a16:creationId xmlns:a16="http://schemas.microsoft.com/office/drawing/2014/main" id="{F8A2ADA8-C214-43AC-AF2D-453B17761F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177" y="1289589"/>
                        <a:ext cx="1485900"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9" name="Text Box 22">
            <a:extLst>
              <a:ext uri="{FF2B5EF4-FFF2-40B4-BE49-F238E27FC236}">
                <a16:creationId xmlns:a16="http://schemas.microsoft.com/office/drawing/2014/main" id="{5B0053AD-7601-4682-831F-0118FE345590}"/>
              </a:ext>
            </a:extLst>
          </p:cNvPr>
          <p:cNvSpPr txBox="1">
            <a:spLocks noChangeArrowheads="1"/>
          </p:cNvSpPr>
          <p:nvPr/>
        </p:nvSpPr>
        <p:spPr bwMode="auto">
          <a:xfrm>
            <a:off x="2538983" y="1289590"/>
            <a:ext cx="1446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i="1">
                <a:latin typeface="+mj-lt"/>
                <a:cs typeface="Arial" panose="020B0604020202020204" pitchFamily="34" charset="0"/>
              </a:rPr>
              <a:t>momentum</a:t>
            </a:r>
            <a:r>
              <a:rPr lang="en-US" altLang="en-US" sz="1050" i="1">
                <a:latin typeface="+mj-lt"/>
                <a:cs typeface="Arial" panose="020B0604020202020204" pitchFamily="34" charset="0"/>
              </a:rPr>
              <a:t> transfer</a:t>
            </a:r>
          </a:p>
        </p:txBody>
      </p:sp>
      <p:graphicFrame>
        <p:nvGraphicFramePr>
          <p:cNvPr id="13320" name="Object 23">
            <a:extLst>
              <a:ext uri="{FF2B5EF4-FFF2-40B4-BE49-F238E27FC236}">
                <a16:creationId xmlns:a16="http://schemas.microsoft.com/office/drawing/2014/main" id="{AB6CF3FF-D073-4957-8FC7-01F980D46566}"/>
              </a:ext>
            </a:extLst>
          </p:cNvPr>
          <p:cNvGraphicFramePr>
            <a:graphicFrameLocks noChangeAspect="1"/>
          </p:cNvGraphicFramePr>
          <p:nvPr>
            <p:extLst>
              <p:ext uri="{D42A27DB-BD31-4B8C-83A1-F6EECF244321}">
                <p14:modId xmlns:p14="http://schemas.microsoft.com/office/powerpoint/2010/main" val="2977299974"/>
              </p:ext>
            </p:extLst>
          </p:nvPr>
        </p:nvGraphicFramePr>
        <p:xfrm>
          <a:off x="969550" y="1705117"/>
          <a:ext cx="1678781" cy="279797"/>
        </p:xfrm>
        <a:graphic>
          <a:graphicData uri="http://schemas.openxmlformats.org/presentationml/2006/ole">
            <mc:AlternateContent xmlns:mc="http://schemas.openxmlformats.org/markup-compatibility/2006">
              <mc:Choice xmlns:v="urn:schemas-microsoft-com:vml" Requires="v">
                <p:oleObj spid="_x0000_s23449" name="Ecuación" r:id="rId11" imgW="1371600" imgH="228600" progId="Equation.3">
                  <p:embed/>
                </p:oleObj>
              </mc:Choice>
              <mc:Fallback>
                <p:oleObj name="Ecuación" r:id="rId11" imgW="1371600" imgH="228600" progId="Equation.3">
                  <p:embed/>
                  <p:pic>
                    <p:nvPicPr>
                      <p:cNvPr id="13320" name="Object 23">
                        <a:extLst>
                          <a:ext uri="{FF2B5EF4-FFF2-40B4-BE49-F238E27FC236}">
                            <a16:creationId xmlns:a16="http://schemas.microsoft.com/office/drawing/2014/main" id="{AB6CF3FF-D073-4957-8FC7-01F980D465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9550" y="1705117"/>
                        <a:ext cx="1678781"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1" name="Text Box 24">
            <a:extLst>
              <a:ext uri="{FF2B5EF4-FFF2-40B4-BE49-F238E27FC236}">
                <a16:creationId xmlns:a16="http://schemas.microsoft.com/office/drawing/2014/main" id="{E857CD3F-4F53-4CB6-B3C5-5D78E776A41A}"/>
              </a:ext>
            </a:extLst>
          </p:cNvPr>
          <p:cNvSpPr txBox="1">
            <a:spLocks noChangeArrowheads="1"/>
          </p:cNvSpPr>
          <p:nvPr/>
        </p:nvSpPr>
        <p:spPr bwMode="auto">
          <a:xfrm>
            <a:off x="2602983" y="1699165"/>
            <a:ext cx="10967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i="1">
                <a:latin typeface="+mj-lt"/>
                <a:cs typeface="Arial" panose="020B0604020202020204" pitchFamily="34" charset="0"/>
              </a:rPr>
              <a:t>reduced</a:t>
            </a:r>
            <a:r>
              <a:rPr lang="en-US" altLang="en-US" sz="1050" i="1">
                <a:latin typeface="+mj-lt"/>
                <a:cs typeface="Arial" panose="020B0604020202020204" pitchFamily="34" charset="0"/>
              </a:rPr>
              <a:t> mass</a:t>
            </a:r>
          </a:p>
        </p:txBody>
      </p:sp>
      <p:sp>
        <p:nvSpPr>
          <p:cNvPr id="13322" name="Text Box 13">
            <a:extLst>
              <a:ext uri="{FF2B5EF4-FFF2-40B4-BE49-F238E27FC236}">
                <a16:creationId xmlns:a16="http://schemas.microsoft.com/office/drawing/2014/main" id="{34D4FD02-FF15-4975-B5BD-5BC22E1EEC92}"/>
              </a:ext>
            </a:extLst>
          </p:cNvPr>
          <p:cNvSpPr txBox="1">
            <a:spLocks noChangeArrowheads="1"/>
          </p:cNvSpPr>
          <p:nvPr/>
        </p:nvSpPr>
        <p:spPr bwMode="auto">
          <a:xfrm>
            <a:off x="0" y="2139719"/>
            <a:ext cx="35528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i="1" dirty="0">
                <a:latin typeface="+mj-lt"/>
                <a:cs typeface="Arial" panose="020B0604020202020204" pitchFamily="34" charset="0"/>
              </a:rPr>
              <a:t>Differential Recoil Energy spectrum</a:t>
            </a:r>
          </a:p>
        </p:txBody>
      </p:sp>
      <p:graphicFrame>
        <p:nvGraphicFramePr>
          <p:cNvPr id="13323" name="2 Objeto">
            <a:extLst>
              <a:ext uri="{FF2B5EF4-FFF2-40B4-BE49-F238E27FC236}">
                <a16:creationId xmlns:a16="http://schemas.microsoft.com/office/drawing/2014/main" id="{A39A561B-DB6D-425A-85E8-8B3609A6BCBB}"/>
              </a:ext>
            </a:extLst>
          </p:cNvPr>
          <p:cNvGraphicFramePr>
            <a:graphicFrameLocks noChangeAspect="1"/>
          </p:cNvGraphicFramePr>
          <p:nvPr>
            <p:extLst>
              <p:ext uri="{D42A27DB-BD31-4B8C-83A1-F6EECF244321}">
                <p14:modId xmlns:p14="http://schemas.microsoft.com/office/powerpoint/2010/main" val="2490824078"/>
              </p:ext>
            </p:extLst>
          </p:nvPr>
        </p:nvGraphicFramePr>
        <p:xfrm>
          <a:off x="4889578" y="1076089"/>
          <a:ext cx="1881188" cy="295275"/>
        </p:xfrm>
        <a:graphic>
          <a:graphicData uri="http://schemas.openxmlformats.org/presentationml/2006/ole">
            <mc:AlternateContent xmlns:mc="http://schemas.openxmlformats.org/markup-compatibility/2006">
              <mc:Choice xmlns:v="urn:schemas-microsoft-com:vml" Requires="v">
                <p:oleObj spid="_x0000_s23450" name="Ecuación" r:id="rId13" imgW="1536700" imgH="241300" progId="Equation.3">
                  <p:embed/>
                </p:oleObj>
              </mc:Choice>
              <mc:Fallback>
                <p:oleObj name="Ecuación" r:id="rId13" imgW="1536700" imgH="241300" progId="Equation.3">
                  <p:embed/>
                  <p:pic>
                    <p:nvPicPr>
                      <p:cNvPr id="13323" name="2 Objeto">
                        <a:extLst>
                          <a:ext uri="{FF2B5EF4-FFF2-40B4-BE49-F238E27FC236}">
                            <a16:creationId xmlns:a16="http://schemas.microsoft.com/office/drawing/2014/main" id="{A39A561B-DB6D-425A-85E8-8B3609A6BC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9578" y="1076089"/>
                        <a:ext cx="18811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4" name="Text Box 24">
            <a:extLst>
              <a:ext uri="{FF2B5EF4-FFF2-40B4-BE49-F238E27FC236}">
                <a16:creationId xmlns:a16="http://schemas.microsoft.com/office/drawing/2014/main" id="{80D38AB3-62B8-4BF2-8825-29174AA3BF79}"/>
              </a:ext>
            </a:extLst>
          </p:cNvPr>
          <p:cNvSpPr txBox="1">
            <a:spLocks noChangeArrowheads="1"/>
          </p:cNvSpPr>
          <p:nvPr/>
        </p:nvSpPr>
        <p:spPr bwMode="auto">
          <a:xfrm>
            <a:off x="6752285" y="1099902"/>
            <a:ext cx="12859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i="1" dirty="0">
                <a:latin typeface="+mj-lt"/>
                <a:cs typeface="Arial" panose="020B0604020202020204" pitchFamily="34" charset="0"/>
              </a:rPr>
              <a:t>Kinematic factor</a:t>
            </a:r>
            <a:endParaRPr lang="en-US" altLang="en-US" sz="1050" i="1" dirty="0">
              <a:latin typeface="+mj-lt"/>
              <a:cs typeface="Arial" panose="020B0604020202020204" pitchFamily="34" charset="0"/>
            </a:endParaRPr>
          </a:p>
        </p:txBody>
      </p:sp>
      <p:graphicFrame>
        <p:nvGraphicFramePr>
          <p:cNvPr id="13325" name="3 Objeto">
            <a:extLst>
              <a:ext uri="{FF2B5EF4-FFF2-40B4-BE49-F238E27FC236}">
                <a16:creationId xmlns:a16="http://schemas.microsoft.com/office/drawing/2014/main" id="{D659A01A-B60A-4A28-B1DF-EA15D7FEA28D}"/>
              </a:ext>
            </a:extLst>
          </p:cNvPr>
          <p:cNvGraphicFramePr>
            <a:graphicFrameLocks noChangeAspect="1"/>
          </p:cNvGraphicFramePr>
          <p:nvPr>
            <p:extLst>
              <p:ext uri="{D42A27DB-BD31-4B8C-83A1-F6EECF244321}">
                <p14:modId xmlns:p14="http://schemas.microsoft.com/office/powerpoint/2010/main" val="4094105279"/>
              </p:ext>
            </p:extLst>
          </p:nvPr>
        </p:nvGraphicFramePr>
        <p:xfrm>
          <a:off x="5003878" y="1407083"/>
          <a:ext cx="979885" cy="481013"/>
        </p:xfrm>
        <a:graphic>
          <a:graphicData uri="http://schemas.openxmlformats.org/presentationml/2006/ole">
            <mc:AlternateContent xmlns:mc="http://schemas.openxmlformats.org/markup-compatibility/2006">
              <mc:Choice xmlns:v="urn:schemas-microsoft-com:vml" Requires="v">
                <p:oleObj spid="_x0000_s23451" name="Ecuación" r:id="rId15" imgW="799753" imgH="393529" progId="Equation.3">
                  <p:embed/>
                </p:oleObj>
              </mc:Choice>
              <mc:Fallback>
                <p:oleObj name="Ecuación" r:id="rId15" imgW="799753" imgH="393529" progId="Equation.3">
                  <p:embed/>
                  <p:pic>
                    <p:nvPicPr>
                      <p:cNvPr id="13325" name="3 Objeto">
                        <a:extLst>
                          <a:ext uri="{FF2B5EF4-FFF2-40B4-BE49-F238E27FC236}">
                            <a16:creationId xmlns:a16="http://schemas.microsoft.com/office/drawing/2014/main" id="{D659A01A-B60A-4A28-B1DF-EA15D7FEA2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3878" y="1407083"/>
                        <a:ext cx="97988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6" name="Text Box 24">
            <a:extLst>
              <a:ext uri="{FF2B5EF4-FFF2-40B4-BE49-F238E27FC236}">
                <a16:creationId xmlns:a16="http://schemas.microsoft.com/office/drawing/2014/main" id="{FB71C7B7-E564-4DF7-8095-C1C8C68461C3}"/>
              </a:ext>
            </a:extLst>
          </p:cNvPr>
          <p:cNvSpPr txBox="1">
            <a:spLocks noChangeArrowheads="1"/>
          </p:cNvSpPr>
          <p:nvPr/>
        </p:nvSpPr>
        <p:spPr bwMode="auto">
          <a:xfrm>
            <a:off x="6349596" y="1476140"/>
            <a:ext cx="16674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i="1">
                <a:latin typeface="+mj-lt"/>
                <a:cs typeface="Arial" panose="020B0604020202020204" pitchFamily="34" charset="0"/>
              </a:rPr>
              <a:t>Most probable energy</a:t>
            </a:r>
            <a:endParaRPr lang="en-US" altLang="en-US" sz="1050" i="1">
              <a:latin typeface="+mj-lt"/>
              <a:cs typeface="Arial" panose="020B0604020202020204" pitchFamily="34" charset="0"/>
            </a:endParaRPr>
          </a:p>
        </p:txBody>
      </p:sp>
      <p:sp>
        <p:nvSpPr>
          <p:cNvPr id="13327" name="5 Rectángulo">
            <a:extLst>
              <a:ext uri="{FF2B5EF4-FFF2-40B4-BE49-F238E27FC236}">
                <a16:creationId xmlns:a16="http://schemas.microsoft.com/office/drawing/2014/main" id="{2CF3F6D3-E3F9-4884-A774-D663BB331B00}"/>
              </a:ext>
            </a:extLst>
          </p:cNvPr>
          <p:cNvSpPr>
            <a:spLocks noChangeArrowheads="1"/>
          </p:cNvSpPr>
          <p:nvPr/>
        </p:nvSpPr>
        <p:spPr bwMode="auto">
          <a:xfrm>
            <a:off x="5037535" y="773880"/>
            <a:ext cx="38466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50">
                <a:latin typeface="+mj-lt"/>
                <a:cs typeface="Times New Roman" panose="02020603050405020304" pitchFamily="18" charset="0"/>
              </a:rPr>
              <a:t>J.D. Lewin, P.F. Smith, Astropart. Phys. 6 (1996),87</a:t>
            </a:r>
          </a:p>
        </p:txBody>
      </p:sp>
      <p:sp>
        <p:nvSpPr>
          <p:cNvPr id="20" name="Rectangle 2">
            <a:extLst>
              <a:ext uri="{FF2B5EF4-FFF2-40B4-BE49-F238E27FC236}">
                <a16:creationId xmlns:a16="http://schemas.microsoft.com/office/drawing/2014/main" id="{E2DBC862-241C-4AAF-9484-E4D97FA49F8E}"/>
              </a:ext>
            </a:extLst>
          </p:cNvPr>
          <p:cNvSpPr txBox="1">
            <a:spLocks noChangeArrowheads="1"/>
          </p:cNvSpPr>
          <p:nvPr/>
        </p:nvSpPr>
        <p:spPr>
          <a:xfrm>
            <a:off x="1485900" y="0"/>
            <a:ext cx="61722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300" b="1" dirty="0">
                <a:solidFill>
                  <a:srgbClr val="FF0000"/>
                </a:solidFill>
                <a:cs typeface="Times New Roman" pitchFamily="18" charset="0"/>
              </a:rPr>
              <a:t>Recoil spectrum</a:t>
            </a:r>
          </a:p>
        </p:txBody>
      </p:sp>
      <p:sp>
        <p:nvSpPr>
          <p:cNvPr id="2" name="1 CuadroTexto">
            <a:extLst>
              <a:ext uri="{FF2B5EF4-FFF2-40B4-BE49-F238E27FC236}">
                <a16:creationId xmlns:a16="http://schemas.microsoft.com/office/drawing/2014/main" id="{14FFE02C-270B-45E9-9B06-6A7B5BBE00E0}"/>
              </a:ext>
            </a:extLst>
          </p:cNvPr>
          <p:cNvSpPr txBox="1"/>
          <p:nvPr/>
        </p:nvSpPr>
        <p:spPr>
          <a:xfrm>
            <a:off x="192039" y="4172344"/>
            <a:ext cx="2215991" cy="738664"/>
          </a:xfrm>
          <a:prstGeom prst="rect">
            <a:avLst/>
          </a:prstGeom>
          <a:noFill/>
        </p:spPr>
        <p:txBody>
          <a:bodyPr wrap="none">
            <a:spAutoFit/>
          </a:bodyPr>
          <a:lstStyle/>
          <a:p>
            <a:pPr>
              <a:defRPr/>
            </a:pPr>
            <a:r>
              <a:rPr lang="en-US" sz="1050" dirty="0">
                <a:latin typeface="+mj-lt"/>
                <a:cs typeface="Times New Roman" panose="02020603050405020304" pitchFamily="18" charset="0"/>
              </a:rPr>
              <a:t>Other Corrections: </a:t>
            </a:r>
          </a:p>
          <a:p>
            <a:pPr marL="214313" indent="-214313">
              <a:buFont typeface="Arial" panose="020B0604020202020204" pitchFamily="34" charset="0"/>
              <a:buChar char="•"/>
              <a:defRPr/>
            </a:pPr>
            <a:r>
              <a:rPr lang="en-US" sz="1050" dirty="0">
                <a:latin typeface="+mj-lt"/>
                <a:cs typeface="Times New Roman" panose="02020603050405020304" pitchFamily="18" charset="0"/>
              </a:rPr>
              <a:t>Earth annual modulation</a:t>
            </a:r>
          </a:p>
          <a:p>
            <a:pPr marL="214313" indent="-214313">
              <a:buFont typeface="Arial" panose="020B0604020202020204" pitchFamily="34" charset="0"/>
              <a:buChar char="•"/>
              <a:defRPr/>
            </a:pPr>
            <a:r>
              <a:rPr lang="en-US" sz="1050" dirty="0">
                <a:latin typeface="+mj-lt"/>
                <a:cs typeface="Times New Roman" panose="02020603050405020304" pitchFamily="18" charset="0"/>
              </a:rPr>
              <a:t>Finite Galactic escape velocity</a:t>
            </a:r>
          </a:p>
          <a:p>
            <a:pPr marL="214313" indent="-214313">
              <a:buFont typeface="Arial" panose="020B0604020202020204" pitchFamily="34" charset="0"/>
              <a:buChar char="•"/>
              <a:defRPr/>
            </a:pPr>
            <a:r>
              <a:rPr lang="en-US" sz="1050" dirty="0">
                <a:latin typeface="+mj-lt"/>
                <a:cs typeface="Times New Roman" panose="02020603050405020304" pitchFamily="18" charset="0"/>
              </a:rPr>
              <a:t>Finite Energy range</a:t>
            </a:r>
          </a:p>
        </p:txBody>
      </p:sp>
      <p:pic>
        <p:nvPicPr>
          <p:cNvPr id="21" name="Picture 2" descr="C:\Users\Bárbara\Documents\CIEMAT\Sensitivity studies\Sensitivity_present\Cross_images\Argon_int_rate.png">
            <a:extLst>
              <a:ext uri="{FF2B5EF4-FFF2-40B4-BE49-F238E27FC236}">
                <a16:creationId xmlns:a16="http://schemas.microsoft.com/office/drawing/2014/main" id="{CA1BB7A1-DFFB-41D2-A3D2-F689E48CDBB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7301"/>
          <a:stretch/>
        </p:blipFill>
        <p:spPr bwMode="auto">
          <a:xfrm>
            <a:off x="6394033" y="2152782"/>
            <a:ext cx="2699424" cy="268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9DC8F0EB-074F-4BCE-84A8-3DCC3F517F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58482"/>
          <a:stretch>
            <a:fillRect/>
          </a:stretch>
        </p:blipFill>
        <p:spPr bwMode="auto">
          <a:xfrm>
            <a:off x="7316101" y="2652600"/>
            <a:ext cx="675858" cy="1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0C38CD8B-F60F-4137-A4D8-7FEF7C668A3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24987" y="2480392"/>
            <a:ext cx="799321" cy="49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1">
            <a:extLst>
              <a:ext uri="{FF2B5EF4-FFF2-40B4-BE49-F238E27FC236}">
                <a16:creationId xmlns:a16="http://schemas.microsoft.com/office/drawing/2014/main" id="{8AD89A94-CEAA-4508-9E04-FCCCA525CC05}"/>
              </a:ext>
            </a:extLst>
          </p:cNvPr>
          <p:cNvSpPr txBox="1">
            <a:spLocks noChangeArrowheads="1"/>
          </p:cNvSpPr>
          <p:nvPr/>
        </p:nvSpPr>
        <p:spPr bwMode="auto">
          <a:xfrm>
            <a:off x="4255074" y="3930961"/>
            <a:ext cx="981418"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75" dirty="0">
                <a:latin typeface="+mj-lt"/>
                <a:cs typeface="Arial" panose="020B0604020202020204" pitchFamily="34" charset="0"/>
                <a:sym typeface="Symbol" panose="05050102010706020507" pitchFamily="18" charset="2"/>
              </a:rPr>
              <a:t></a:t>
            </a:r>
            <a:r>
              <a:rPr lang="en-US" altLang="en-US" sz="1275" dirty="0">
                <a:latin typeface="+mj-lt"/>
                <a:cs typeface="Arial" panose="020B0604020202020204" pitchFamily="34" charset="0"/>
              </a:rPr>
              <a:t>Heavier target</a:t>
            </a:r>
          </a:p>
        </p:txBody>
      </p:sp>
      <p:sp>
        <p:nvSpPr>
          <p:cNvPr id="26" name="Text Box 12">
            <a:extLst>
              <a:ext uri="{FF2B5EF4-FFF2-40B4-BE49-F238E27FC236}">
                <a16:creationId xmlns:a16="http://schemas.microsoft.com/office/drawing/2014/main" id="{A32E8C6A-9D9C-41C1-855D-8404DB333D8E}"/>
              </a:ext>
            </a:extLst>
          </p:cNvPr>
          <p:cNvSpPr txBox="1">
            <a:spLocks noChangeArrowheads="1"/>
          </p:cNvSpPr>
          <p:nvPr/>
        </p:nvSpPr>
        <p:spPr bwMode="auto">
          <a:xfrm>
            <a:off x="7093590" y="3930961"/>
            <a:ext cx="112088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75" dirty="0">
                <a:latin typeface="+mj-lt"/>
                <a:cs typeface="Arial" panose="020B0604020202020204" pitchFamily="34" charset="0"/>
                <a:sym typeface="Symbol" panose="05050102010706020507" pitchFamily="18" charset="2"/>
              </a:rPr>
              <a:t> </a:t>
            </a:r>
            <a:r>
              <a:rPr lang="en-US" altLang="en-US" sz="1275" dirty="0">
                <a:latin typeface="+mj-lt"/>
                <a:cs typeface="Arial" panose="020B0604020202020204" pitchFamily="34" charset="0"/>
              </a:rPr>
              <a:t>Heavier WIMPs</a:t>
            </a: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C0B2CBAC-0A96-449A-9CE8-B24A6238042B}"/>
                  </a:ext>
                </a:extLst>
              </p:cNvPr>
              <p:cNvSpPr/>
              <p:nvPr/>
            </p:nvSpPr>
            <p:spPr>
              <a:xfrm>
                <a:off x="298060" y="3109108"/>
                <a:ext cx="1856727" cy="458267"/>
              </a:xfrm>
              <a:prstGeom prst="rect">
                <a:avLst/>
              </a:prstGeom>
            </p:spPr>
            <p:txBody>
              <a:bodyPr wrap="none">
                <a:spAutoFit/>
              </a:bodyPr>
              <a:lstStyle/>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m:rPr>
                            <m:sty m:val="p"/>
                          </m:rPr>
                          <a:rPr lang="en-US" i="0">
                            <a:latin typeface="Cambria Math" panose="02040503050406030204" pitchFamily="18" charset="0"/>
                          </a:rPr>
                          <m:t>R</m:t>
                        </m:r>
                      </m:e>
                      <m:sub>
                        <m:r>
                          <a:rPr lang="en-US" i="0">
                            <a:latin typeface="Cambria Math" panose="02040503050406030204" pitchFamily="18" charset="0"/>
                          </a:rPr>
                          <m:t>0</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2</m:t>
                        </m:r>
                      </m:num>
                      <m:den>
                        <m:rad>
                          <m:radPr>
                            <m:degHide m:val="on"/>
                            <m:ctrlPr>
                              <a:rPr lang="en-US" i="1">
                                <a:latin typeface="Cambria Math" panose="02040503050406030204" pitchFamily="18" charset="0"/>
                              </a:rPr>
                            </m:ctrlPr>
                          </m:radPr>
                          <m:deg/>
                          <m:e>
                            <m:r>
                              <m:rPr>
                                <m:sty m:val="p"/>
                              </m:rPr>
                              <a:rPr lang="en-US" i="0">
                                <a:latin typeface="Cambria Math" panose="02040503050406030204" pitchFamily="18" charset="0"/>
                              </a:rPr>
                              <m:t>π</m:t>
                            </m:r>
                          </m:e>
                        </m:rad>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panose="02040503050406030204" pitchFamily="18" charset="0"/>
                              </a:rPr>
                              <m:t>N</m:t>
                            </m:r>
                          </m:e>
                          <m:sub>
                            <m:r>
                              <m:rPr>
                                <m:sty m:val="p"/>
                              </m:rPr>
                              <a:rPr lang="en-US" i="0">
                                <a:latin typeface="Cambria Math" panose="02040503050406030204" pitchFamily="18" charset="0"/>
                              </a:rPr>
                              <m:t>A</m:t>
                            </m:r>
                          </m:sub>
                        </m:sSub>
                        <m:sSub>
                          <m:sSubPr>
                            <m:ctrlPr>
                              <a:rPr lang="en-US" b="1" i="1" smtClean="0">
                                <a:solidFill>
                                  <a:srgbClr val="FF0000"/>
                                </a:solidFill>
                                <a:latin typeface="Cambria Math" panose="02040503050406030204" pitchFamily="18" charset="0"/>
                              </a:rPr>
                            </m:ctrlPr>
                          </m:sSubPr>
                          <m:e>
                            <m:r>
                              <a:rPr lang="en-US" b="1" i="0">
                                <a:solidFill>
                                  <a:srgbClr val="FF0000"/>
                                </a:solidFill>
                                <a:latin typeface="Cambria Math" panose="02040503050406030204" pitchFamily="18" charset="0"/>
                              </a:rPr>
                              <m:t>𝛒</m:t>
                            </m:r>
                          </m:e>
                          <m:sub>
                            <m:r>
                              <a:rPr lang="en-US" b="1" i="0">
                                <a:solidFill>
                                  <a:srgbClr val="FF0000"/>
                                </a:solidFill>
                                <a:latin typeface="Cambria Math" panose="02040503050406030204" pitchFamily="18" charset="0"/>
                              </a:rPr>
                              <m:t>𝛘</m:t>
                            </m:r>
                          </m:sub>
                        </m:sSub>
                      </m:num>
                      <m:den>
                        <m:r>
                          <a:rPr lang="en-US" b="1" i="0" smtClean="0">
                            <a:solidFill>
                              <a:srgbClr val="00B050"/>
                            </a:solidFill>
                            <a:latin typeface="Cambria Math" panose="02040503050406030204" pitchFamily="18" charset="0"/>
                          </a:rPr>
                          <m:t>𝐀</m:t>
                        </m:r>
                        <m:sSub>
                          <m:sSubPr>
                            <m:ctrlPr>
                              <a:rPr lang="en-US" b="1" i="1" smtClean="0">
                                <a:solidFill>
                                  <a:schemeClr val="accent4">
                                    <a:lumMod val="75000"/>
                                  </a:schemeClr>
                                </a:solidFill>
                                <a:latin typeface="Cambria Math" panose="02040503050406030204" pitchFamily="18" charset="0"/>
                              </a:rPr>
                            </m:ctrlPr>
                          </m:sSubPr>
                          <m:e>
                            <m:r>
                              <a:rPr lang="en-US" b="1" i="1" smtClean="0">
                                <a:solidFill>
                                  <a:schemeClr val="accent4">
                                    <a:lumMod val="75000"/>
                                  </a:schemeClr>
                                </a:solidFill>
                                <a:latin typeface="Cambria Math" panose="02040503050406030204" pitchFamily="18" charset="0"/>
                                <a:ea typeface="Cambria Math" panose="02040503050406030204" pitchFamily="18" charset="0"/>
                              </a:rPr>
                              <m:t>∙</m:t>
                            </m:r>
                            <m:r>
                              <a:rPr lang="en-US" b="1" i="0">
                                <a:solidFill>
                                  <a:schemeClr val="accent4">
                                    <a:lumMod val="75000"/>
                                  </a:schemeClr>
                                </a:solidFill>
                                <a:latin typeface="Cambria Math" panose="02040503050406030204" pitchFamily="18" charset="0"/>
                              </a:rPr>
                              <m:t>𝐦</m:t>
                            </m:r>
                          </m:e>
                          <m:sub>
                            <m:r>
                              <a:rPr lang="en-US" b="1" i="0">
                                <a:solidFill>
                                  <a:schemeClr val="accent4">
                                    <a:lumMod val="75000"/>
                                  </a:schemeClr>
                                </a:solidFill>
                                <a:latin typeface="Cambria Math" panose="02040503050406030204" pitchFamily="18" charset="0"/>
                              </a:rPr>
                              <m:t>𝛘</m:t>
                            </m:r>
                          </m:sub>
                        </m:sSub>
                      </m:den>
                    </m:f>
                    <m:sSub>
                      <m:sSubPr>
                        <m:ctrlPr>
                          <a:rPr lang="en-US" i="1">
                            <a:latin typeface="Cambria Math" panose="02040503050406030204" pitchFamily="18" charset="0"/>
                          </a:rPr>
                        </m:ctrlPr>
                      </m:sSubPr>
                      <m:e>
                        <m:r>
                          <m:rPr>
                            <m:sty m:val="p"/>
                          </m:rPr>
                          <a:rPr lang="en-US" i="0">
                            <a:latin typeface="Cambria Math" panose="02040503050406030204" pitchFamily="18" charset="0"/>
                          </a:rPr>
                          <m:t>σ</m:t>
                        </m:r>
                      </m:e>
                      <m:sub>
                        <m:r>
                          <a:rPr lang="en-US" i="0">
                            <a:latin typeface="Cambria Math" panose="02040503050406030204" pitchFamily="18" charset="0"/>
                          </a:rPr>
                          <m:t>0</m:t>
                        </m:r>
                      </m:sub>
                    </m:sSub>
                    <m:sSub>
                      <m:sSubPr>
                        <m:ctrlPr>
                          <a:rPr lang="en-US" b="1" i="1" smtClean="0">
                            <a:solidFill>
                              <a:srgbClr val="FF0000"/>
                            </a:solidFill>
                            <a:latin typeface="Cambria Math" panose="02040503050406030204" pitchFamily="18" charset="0"/>
                          </a:rPr>
                        </m:ctrlPr>
                      </m:sSubPr>
                      <m:e>
                        <m:r>
                          <a:rPr lang="en-US" b="1" i="0">
                            <a:solidFill>
                              <a:srgbClr val="FF0000"/>
                            </a:solidFill>
                            <a:latin typeface="Cambria Math" panose="02040503050406030204" pitchFamily="18" charset="0"/>
                          </a:rPr>
                          <m:t>𝐯</m:t>
                        </m:r>
                      </m:e>
                      <m:sub>
                        <m:r>
                          <a:rPr lang="en-US" b="1" i="0">
                            <a:solidFill>
                              <a:srgbClr val="FF0000"/>
                            </a:solidFill>
                            <a:latin typeface="Cambria Math" panose="02040503050406030204" pitchFamily="18" charset="0"/>
                          </a:rPr>
                          <m:t>𝟎</m:t>
                        </m:r>
                      </m:sub>
                    </m:sSub>
                  </m:oMath>
                </a14:m>
                <a:endParaRPr lang="en-US" b="1" dirty="0">
                  <a:latin typeface="+mj-lt"/>
                </a:endParaRPr>
              </a:p>
            </p:txBody>
          </p:sp>
        </mc:Choice>
        <mc:Fallback xmlns="">
          <p:sp>
            <p:nvSpPr>
              <p:cNvPr id="4" name="Rectángulo 3">
                <a:extLst>
                  <a:ext uri="{FF2B5EF4-FFF2-40B4-BE49-F238E27FC236}">
                    <a16:creationId xmlns:a16="http://schemas.microsoft.com/office/drawing/2014/main" id="{C0B2CBAC-0A96-449A-9CE8-B24A6238042B}"/>
                  </a:ext>
                </a:extLst>
              </p:cNvPr>
              <p:cNvSpPr>
                <a:spLocks noRot="1" noChangeAspect="1" noMove="1" noResize="1" noEditPoints="1" noAdjustHandles="1" noChangeArrowheads="1" noChangeShapeType="1" noTextEdit="1"/>
              </p:cNvSpPr>
              <p:nvPr/>
            </p:nvSpPr>
            <p:spPr>
              <a:xfrm>
                <a:off x="298060" y="3109108"/>
                <a:ext cx="1856727" cy="458267"/>
              </a:xfrm>
              <a:prstGeom prst="rect">
                <a:avLst/>
              </a:prstGeom>
              <a:blipFill>
                <a:blip r:embed="rId19"/>
                <a:stretch>
                  <a:fillRect l="-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712AAA3E-C842-4562-8176-407B851DEB97}"/>
                  </a:ext>
                </a:extLst>
              </p:cNvPr>
              <p:cNvSpPr/>
              <p:nvPr/>
            </p:nvSpPr>
            <p:spPr>
              <a:xfrm>
                <a:off x="298060" y="3569683"/>
                <a:ext cx="2150625" cy="883575"/>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14:m>
                  <m:oMath xmlns:m="http://schemas.openxmlformats.org/officeDocument/2006/math">
                    <m:sSub>
                      <m:sSubPr>
                        <m:ctrlPr>
                          <a:rPr lang="es-ES" i="1" smtClean="0">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S" i="0">
                            <a:latin typeface="Cambria Math" panose="02040503050406030204" pitchFamily="18" charset="0"/>
                            <a:ea typeface="Calibri" panose="020F0502020204030204" pitchFamily="34" charset="0"/>
                            <a:cs typeface="Times New Roman" panose="02020603050405020304" pitchFamily="18" charset="0"/>
                          </a:rPr>
                          <m:t>σ</m:t>
                        </m:r>
                      </m:e>
                      <m:sub>
                        <m:r>
                          <a:rPr lang="es-ES" i="0">
                            <a:latin typeface="Cambria Math" panose="02040503050406030204" pitchFamily="18" charset="0"/>
                            <a:ea typeface="Calibri" panose="020F0502020204030204" pitchFamily="34" charset="0"/>
                            <a:cs typeface="Times New Roman" panose="02020603050405020304" pitchFamily="18" charset="0"/>
                          </a:rPr>
                          <m:t>0</m:t>
                        </m:r>
                      </m:sub>
                    </m:sSub>
                    <m:r>
                      <a:rPr lang="es-ES" i="0">
                        <a:latin typeface="Cambria Math" panose="02040503050406030204" pitchFamily="18" charset="0"/>
                        <a:ea typeface="Calibri" panose="020F0502020204030204" pitchFamily="34" charset="0"/>
                        <a:cs typeface="Times New Roman" panose="02020603050405020304" pitchFamily="18" charset="0"/>
                      </a:rPr>
                      <m:t>=</m:t>
                    </m:r>
                    <m:sSub>
                      <m:sSubPr>
                        <m:ctrlPr>
                          <a:rPr lang="es-ES" b="1" i="1" smtClean="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es-ES" b="1" i="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t>𝛔</m:t>
                        </m:r>
                      </m:e>
                      <m:sub>
                        <m:r>
                          <a:rPr lang="es-ES" b="1" i="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t>𝐧</m:t>
                        </m:r>
                      </m:sub>
                    </m:sSub>
                    <m:f>
                      <m:fPr>
                        <m:ctrlPr>
                          <a:rPr lang="es-ES" i="1" smtClean="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s-ES" b="1" i="1"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ctrlPr>
                          </m:sSupPr>
                          <m:e>
                            <m:r>
                              <a:rPr lang="es-ES"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𝐀</m:t>
                            </m:r>
                          </m:e>
                          <m:sup>
                            <m:r>
                              <a:rPr lang="es-ES"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𝟐</m:t>
                            </m:r>
                          </m:sup>
                        </m:sSup>
                      </m:num>
                      <m:den>
                        <m:sSubSup>
                          <m:sSubSupPr>
                            <m:ctrlPr>
                              <a:rPr lang="es-ES" b="1" i="1"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ctrlPr>
                          </m:sSubSupPr>
                          <m:e>
                            <m:r>
                              <a:rPr lang="es-ES"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𝐦</m:t>
                            </m:r>
                          </m:e>
                          <m:sub>
                            <m:r>
                              <a:rPr lang="es-ES"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𝐧</m:t>
                            </m:r>
                          </m:sub>
                          <m:sup>
                            <m:r>
                              <a:rPr lang="es-ES"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𝟐</m:t>
                            </m:r>
                          </m:sup>
                        </m:sSubSup>
                      </m:den>
                    </m:f>
                    <m:sSup>
                      <m:sSupPr>
                        <m:ctrlPr>
                          <a:rPr lang="es-ES"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s-ES" i="1">
                                <a:latin typeface="Cambria Math" panose="02040503050406030204" pitchFamily="18" charset="0"/>
                                <a:ea typeface="Calibri" panose="020F0502020204030204" pitchFamily="34" charset="0"/>
                                <a:cs typeface="Times New Roman" panose="02020603050405020304" pitchFamily="18" charset="0"/>
                              </a:rPr>
                            </m:ctrlPr>
                          </m:dPr>
                          <m:e>
                            <m:f>
                              <m:fPr>
                                <m:ctrlPr>
                                  <a:rPr lang="es-ES"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S" b="1" i="1" smtClean="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es-ES" b="1" i="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t>𝐦</m:t>
                                    </m:r>
                                  </m:e>
                                  <m:sub>
                                    <m:r>
                                      <a:rPr lang="es-ES" b="1" i="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t>𝛘</m:t>
                                    </m:r>
                                  </m:sub>
                                </m:sSub>
                                <m:sSub>
                                  <m:sSubPr>
                                    <m:ctrlPr>
                                      <a:rPr lang="es-ES" b="1" i="1"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ctrlPr>
                                  </m:sSubPr>
                                  <m:e>
                                    <m:r>
                                      <a:rPr lang="es-ES" b="1" i="1"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𝐦</m:t>
                                    </m:r>
                                  </m:e>
                                  <m:sub>
                                    <m:r>
                                      <a:rPr lang="es-ES" b="1" i="1"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𝐍</m:t>
                                    </m:r>
                                  </m:sub>
                                </m:sSub>
                              </m:num>
                              <m:den>
                                <m:sSub>
                                  <m:sSubPr>
                                    <m:ctrlPr>
                                      <a:rPr lang="es-ES" b="1" i="1" smtClean="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es-ES" b="1" i="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t>𝐦</m:t>
                                    </m:r>
                                  </m:e>
                                  <m:sub>
                                    <m:r>
                                      <a:rPr lang="es-ES" b="1" i="0">
                                        <a:solidFill>
                                          <a:schemeClr val="accent4">
                                            <a:lumMod val="75000"/>
                                          </a:schemeClr>
                                        </a:solidFill>
                                        <a:latin typeface="Cambria Math" panose="02040503050406030204" pitchFamily="18" charset="0"/>
                                        <a:ea typeface="Calibri" panose="020F0502020204030204" pitchFamily="34" charset="0"/>
                                        <a:cs typeface="Times New Roman" panose="02020603050405020304" pitchFamily="18" charset="0"/>
                                      </a:rPr>
                                      <m:t>𝛘</m:t>
                                    </m:r>
                                  </m:sub>
                                </m:sSub>
                                <m:r>
                                  <a:rPr lang="es-ES" i="0">
                                    <a:latin typeface="Cambria Math" panose="02040503050406030204" pitchFamily="18" charset="0"/>
                                    <a:ea typeface="Calibri" panose="020F0502020204030204" pitchFamily="34" charset="0"/>
                                    <a:cs typeface="Times New Roman" panose="02020603050405020304" pitchFamily="18" charset="0"/>
                                  </a:rPr>
                                  <m:t>+</m:t>
                                </m:r>
                                <m:sSub>
                                  <m:sSubPr>
                                    <m:ctrlPr>
                                      <a:rPr lang="es-ES" b="1" i="1"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ctrlPr>
                                  </m:sSubPr>
                                  <m:e>
                                    <m:r>
                                      <a:rPr lang="es-ES" b="1" i="0">
                                        <a:solidFill>
                                          <a:srgbClr val="00B050"/>
                                        </a:solidFill>
                                        <a:latin typeface="Cambria Math" panose="02040503050406030204" pitchFamily="18" charset="0"/>
                                        <a:ea typeface="Calibri" panose="020F0502020204030204" pitchFamily="34" charset="0"/>
                                        <a:cs typeface="Times New Roman" panose="02020603050405020304" pitchFamily="18" charset="0"/>
                                      </a:rPr>
                                      <m:t>𝐦</m:t>
                                    </m:r>
                                  </m:e>
                                  <m:sub>
                                    <m:r>
                                      <a:rPr lang="es-ES" b="1" i="0">
                                        <a:solidFill>
                                          <a:srgbClr val="00B050"/>
                                        </a:solidFill>
                                        <a:latin typeface="Cambria Math" panose="02040503050406030204" pitchFamily="18" charset="0"/>
                                        <a:ea typeface="Calibri" panose="020F0502020204030204" pitchFamily="34" charset="0"/>
                                        <a:cs typeface="Times New Roman" panose="02020603050405020304" pitchFamily="18" charset="0"/>
                                      </a:rPr>
                                      <m:t>𝐍</m:t>
                                    </m:r>
                                  </m:sub>
                                </m:sSub>
                              </m:den>
                            </m:f>
                          </m:e>
                        </m:d>
                      </m:e>
                      <m:sup>
                        <m:r>
                          <a:rPr lang="es-ES" i="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s-ES"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s-ES" dirty="0">
                    <a:latin typeface="+mj-lt"/>
                    <a:ea typeface="Times New Roman" panose="02020603050405020304" pitchFamily="18" charset="0"/>
                    <a:cs typeface="Times New Roman" panose="02020603050405020304" pitchFamily="18" charset="0"/>
                  </a:rPr>
                  <a:t> </a:t>
                </a:r>
                <a:endParaRPr lang="es-ES" dirty="0">
                  <a:latin typeface="+mj-lt"/>
                  <a:ea typeface="Calibri" panose="020F0502020204030204" pitchFamily="34" charset="0"/>
                  <a:cs typeface="Times New Roman" panose="02020603050405020304" pitchFamily="18" charset="0"/>
                </a:endParaRPr>
              </a:p>
            </p:txBody>
          </p:sp>
        </mc:Choice>
        <mc:Fallback xmlns="">
          <p:sp>
            <p:nvSpPr>
              <p:cNvPr id="5" name="Rectángulo 4">
                <a:extLst>
                  <a:ext uri="{FF2B5EF4-FFF2-40B4-BE49-F238E27FC236}">
                    <a16:creationId xmlns:a16="http://schemas.microsoft.com/office/drawing/2014/main" id="{712AAA3E-C842-4562-8176-407B851DEB97}"/>
                  </a:ext>
                </a:extLst>
              </p:cNvPr>
              <p:cNvSpPr>
                <a:spLocks noRot="1" noChangeAspect="1" noMove="1" noResize="1" noEditPoints="1" noAdjustHandles="1" noChangeArrowheads="1" noChangeShapeType="1" noTextEdit="1"/>
              </p:cNvSpPr>
              <p:nvPr/>
            </p:nvSpPr>
            <p:spPr>
              <a:xfrm>
                <a:off x="298060" y="3569683"/>
                <a:ext cx="2150625" cy="883575"/>
              </a:xfrm>
              <a:prstGeom prst="rect">
                <a:avLst/>
              </a:prstGeom>
              <a:blipFill>
                <a:blip r:embed="rId20"/>
                <a:stretch>
                  <a:fillRect l="-567"/>
                </a:stretch>
              </a:blipFill>
            </p:spPr>
            <p:txBody>
              <a:bodyPr/>
              <a:lstStyle/>
              <a:p>
                <a:r>
                  <a:rPr lang="en-US">
                    <a:noFill/>
                  </a:rPr>
                  <a:t> </a:t>
                </a:r>
              </a:p>
            </p:txBody>
          </p:sp>
        </mc:Fallback>
      </mc:AlternateContent>
      <p:sp>
        <p:nvSpPr>
          <p:cNvPr id="6" name="CuadroTexto 5">
            <a:extLst>
              <a:ext uri="{FF2B5EF4-FFF2-40B4-BE49-F238E27FC236}">
                <a16:creationId xmlns:a16="http://schemas.microsoft.com/office/drawing/2014/main" id="{820EAD6D-538E-4A9F-B396-BFD897F7EAAD}"/>
              </a:ext>
            </a:extLst>
          </p:cNvPr>
          <p:cNvSpPr txBox="1"/>
          <p:nvPr/>
        </p:nvSpPr>
        <p:spPr>
          <a:xfrm>
            <a:off x="-60910" y="2619914"/>
            <a:ext cx="518091" cy="307777"/>
          </a:xfrm>
          <a:prstGeom prst="rect">
            <a:avLst/>
          </a:prstGeom>
          <a:noFill/>
        </p:spPr>
        <p:txBody>
          <a:bodyPr wrap="none" rtlCol="0">
            <a:spAutoFit/>
          </a:bodyPr>
          <a:lstStyle/>
          <a:p>
            <a:pPr marL="285750" indent="-285750" algn="l">
              <a:buFont typeface="Wingdings" panose="05000000000000000000" pitchFamily="2" charset="2"/>
              <a:buChar char="Ø"/>
            </a:pPr>
            <a:r>
              <a:rPr lang="en-US" dirty="0">
                <a:latin typeface="+mj-lt"/>
                <a:cs typeface="Times New Roman" panose="02020603050405020304" pitchFamily="18" charset="0"/>
              </a:rPr>
              <a:t> </a:t>
            </a:r>
          </a:p>
        </p:txBody>
      </p:sp>
      <p:sp>
        <p:nvSpPr>
          <p:cNvPr id="7" name="CuadroTexto 6">
            <a:extLst>
              <a:ext uri="{FF2B5EF4-FFF2-40B4-BE49-F238E27FC236}">
                <a16:creationId xmlns:a16="http://schemas.microsoft.com/office/drawing/2014/main" id="{31A9B2E2-4B0C-440E-914B-2B74DAEF1321}"/>
              </a:ext>
            </a:extLst>
          </p:cNvPr>
          <p:cNvSpPr txBox="1"/>
          <p:nvPr/>
        </p:nvSpPr>
        <p:spPr>
          <a:xfrm>
            <a:off x="2395259" y="3180574"/>
            <a:ext cx="1547218" cy="892552"/>
          </a:xfrm>
          <a:prstGeom prst="rect">
            <a:avLst/>
          </a:prstGeom>
          <a:noFill/>
        </p:spPr>
        <p:txBody>
          <a:bodyPr wrap="none" rtlCol="0">
            <a:spAutoFit/>
          </a:bodyPr>
          <a:lstStyle/>
          <a:p>
            <a:pPr algn="l">
              <a:spcAft>
                <a:spcPts val="600"/>
              </a:spcAft>
            </a:pPr>
            <a:r>
              <a:rPr lang="en-US" b="1" dirty="0">
                <a:solidFill>
                  <a:schemeClr val="accent4">
                    <a:lumMod val="75000"/>
                  </a:schemeClr>
                </a:solidFill>
                <a:latin typeface="+mj-lt"/>
                <a:cs typeface="Times New Roman" panose="02020603050405020304" pitchFamily="18" charset="0"/>
              </a:rPr>
              <a:t>Particle physics</a:t>
            </a:r>
          </a:p>
          <a:p>
            <a:pPr algn="l">
              <a:spcAft>
                <a:spcPts val="600"/>
              </a:spcAft>
            </a:pPr>
            <a:r>
              <a:rPr lang="en-US" b="1" dirty="0">
                <a:solidFill>
                  <a:srgbClr val="00B050"/>
                </a:solidFill>
                <a:latin typeface="+mj-lt"/>
                <a:cs typeface="Times New Roman" panose="02020603050405020304" pitchFamily="18" charset="0"/>
              </a:rPr>
              <a:t>Detector</a:t>
            </a:r>
          </a:p>
          <a:p>
            <a:pPr algn="l">
              <a:spcAft>
                <a:spcPts val="600"/>
              </a:spcAft>
            </a:pPr>
            <a:r>
              <a:rPr lang="en-US" b="1" dirty="0">
                <a:solidFill>
                  <a:srgbClr val="FF0000"/>
                </a:solidFill>
                <a:latin typeface="+mj-lt"/>
                <a:cs typeface="Times New Roman" panose="02020603050405020304" pitchFamily="18" charset="0"/>
              </a:rPr>
              <a:t>DM halo</a:t>
            </a:r>
          </a:p>
        </p:txBody>
      </p:sp>
      <p:sp>
        <p:nvSpPr>
          <p:cNvPr id="30" name="Rectangle 5">
            <a:extLst>
              <a:ext uri="{FF2B5EF4-FFF2-40B4-BE49-F238E27FC236}">
                <a16:creationId xmlns:a16="http://schemas.microsoft.com/office/drawing/2014/main" id="{9FDB1984-EA12-47DB-A384-99093A659913}"/>
              </a:ext>
            </a:extLst>
          </p:cNvPr>
          <p:cNvSpPr>
            <a:spLocks noChangeArrowheads="1"/>
          </p:cNvSpPr>
          <p:nvPr/>
        </p:nvSpPr>
        <p:spPr bwMode="auto">
          <a:xfrm>
            <a:off x="1615925" y="492040"/>
            <a:ext cx="5912150" cy="45719"/>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700">
              <a:latin typeface="Times New Roman" panose="02020603050405020304" pitchFamily="18" charset="0"/>
              <a:cs typeface="Arial" panose="020B0604020202020204" pitchFamily="34" charset="0"/>
            </a:endParaRPr>
          </a:p>
        </p:txBody>
      </p:sp>
      <p:sp>
        <p:nvSpPr>
          <p:cNvPr id="31" name="Marcador de número de diapositiva 11">
            <a:extLst>
              <a:ext uri="{FF2B5EF4-FFF2-40B4-BE49-F238E27FC236}">
                <a16:creationId xmlns:a16="http://schemas.microsoft.com/office/drawing/2014/main" id="{59A0E773-9909-474D-B4C7-88EDAC62F7C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8</a:t>
            </a:fld>
            <a:endParaRPr lang="es-E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5F6F5DD-1895-46DC-BDD8-BBB82B6869DE}"/>
              </a:ext>
            </a:extLst>
          </p:cNvPr>
          <p:cNvSpPr/>
          <p:nvPr/>
        </p:nvSpPr>
        <p:spPr>
          <a:xfrm>
            <a:off x="0" y="2656433"/>
            <a:ext cx="4572000" cy="1384995"/>
          </a:xfrm>
          <a:prstGeom prst="rect">
            <a:avLst/>
          </a:prstGeom>
        </p:spPr>
        <p:txBody>
          <a:bodyPr>
            <a:spAutoFit/>
          </a:bodyPr>
          <a:lstStyle/>
          <a:p>
            <a:r>
              <a:rPr lang="en-US" dirty="0"/>
              <a:t>Production and assembly</a:t>
            </a:r>
          </a:p>
          <a:p>
            <a:r>
              <a:rPr lang="en-US" dirty="0"/>
              <a:t>of 8 detector modules for</a:t>
            </a:r>
          </a:p>
          <a:p>
            <a:r>
              <a:rPr lang="en-US" dirty="0"/>
              <a:t>Run 1</a:t>
            </a:r>
          </a:p>
          <a:p>
            <a:r>
              <a:rPr lang="en-US" dirty="0"/>
              <a:t>Start data taking</a:t>
            </a:r>
          </a:p>
          <a:p>
            <a:r>
              <a:rPr lang="en-US" dirty="0"/>
              <a:t>@LNGS beginning 2025</a:t>
            </a:r>
          </a:p>
          <a:p>
            <a:r>
              <a:rPr lang="en-US" dirty="0"/>
              <a:t>-&gt; collect 100 kg days</a:t>
            </a:r>
          </a:p>
        </p:txBody>
      </p:sp>
      <p:pic>
        <p:nvPicPr>
          <p:cNvPr id="9" name="Imagen 8">
            <a:extLst>
              <a:ext uri="{FF2B5EF4-FFF2-40B4-BE49-F238E27FC236}">
                <a16:creationId xmlns:a16="http://schemas.microsoft.com/office/drawing/2014/main" id="{18F21A72-B108-45E7-BB70-3809C295A750}"/>
              </a:ext>
            </a:extLst>
          </p:cNvPr>
          <p:cNvPicPr>
            <a:picLocks noChangeAspect="1"/>
          </p:cNvPicPr>
          <p:nvPr/>
        </p:nvPicPr>
        <p:blipFill>
          <a:blip r:embed="rId2"/>
          <a:stretch>
            <a:fillRect/>
          </a:stretch>
        </p:blipFill>
        <p:spPr>
          <a:xfrm>
            <a:off x="2419317" y="3012728"/>
            <a:ext cx="2247965" cy="2130772"/>
          </a:xfrm>
          <a:prstGeom prst="rect">
            <a:avLst/>
          </a:prstGeom>
        </p:spPr>
      </p:pic>
      <p:pic>
        <p:nvPicPr>
          <p:cNvPr id="10" name="Imagen 9">
            <a:extLst>
              <a:ext uri="{FF2B5EF4-FFF2-40B4-BE49-F238E27FC236}">
                <a16:creationId xmlns:a16="http://schemas.microsoft.com/office/drawing/2014/main" id="{8C470CDF-2218-460F-8876-DF8741E4C45B}"/>
              </a:ext>
            </a:extLst>
          </p:cNvPr>
          <p:cNvPicPr>
            <a:picLocks noChangeAspect="1"/>
          </p:cNvPicPr>
          <p:nvPr/>
        </p:nvPicPr>
        <p:blipFill>
          <a:blip r:embed="rId3"/>
          <a:stretch>
            <a:fillRect/>
          </a:stretch>
        </p:blipFill>
        <p:spPr>
          <a:xfrm>
            <a:off x="5678505" y="2747858"/>
            <a:ext cx="2625623" cy="2395642"/>
          </a:xfrm>
          <a:prstGeom prst="rect">
            <a:avLst/>
          </a:prstGeom>
        </p:spPr>
      </p:pic>
      <p:sp>
        <p:nvSpPr>
          <p:cNvPr id="11" name="CuadroTexto 10">
            <a:extLst>
              <a:ext uri="{FF2B5EF4-FFF2-40B4-BE49-F238E27FC236}">
                <a16:creationId xmlns:a16="http://schemas.microsoft.com/office/drawing/2014/main" id="{5DA59F73-26B5-4DFB-9BEC-7A06B546ACE8}"/>
              </a:ext>
            </a:extLst>
          </p:cNvPr>
          <p:cNvSpPr txBox="1"/>
          <p:nvPr/>
        </p:nvSpPr>
        <p:spPr>
          <a:xfrm>
            <a:off x="6743700" y="304800"/>
            <a:ext cx="3257623" cy="738664"/>
          </a:xfrm>
          <a:prstGeom prst="rect">
            <a:avLst/>
          </a:prstGeom>
          <a:noFill/>
        </p:spPr>
        <p:txBody>
          <a:bodyPr wrap="none" rtlCol="0">
            <a:spAutoFit/>
          </a:bodyPr>
          <a:lstStyle/>
          <a:p>
            <a:r>
              <a:rPr lang="en-US" dirty="0"/>
              <a:t>2025 start data taking with 8 detectors </a:t>
            </a:r>
          </a:p>
          <a:p>
            <a:r>
              <a:rPr lang="en-US" dirty="0"/>
              <a:t>2025-2026 Run1:100 kg x day </a:t>
            </a:r>
          </a:p>
          <a:p>
            <a:r>
              <a:rPr lang="en-US" dirty="0"/>
              <a:t>&gt;2026 Run2: 1000 kg x day </a:t>
            </a:r>
            <a:endParaRPr lang="en-US" dirty="0">
              <a:latin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a16="http://schemas.microsoft.com/office/drawing/2014/main" id="{FC6BB156-2A84-41E6-885A-C3245E381FD9}"/>
              </a:ext>
            </a:extLst>
          </p:cNvPr>
          <p:cNvPicPr>
            <a:picLocks noChangeAspect="1"/>
          </p:cNvPicPr>
          <p:nvPr/>
        </p:nvPicPr>
        <p:blipFill>
          <a:blip r:embed="rId4"/>
          <a:stretch>
            <a:fillRect/>
          </a:stretch>
        </p:blipFill>
        <p:spPr>
          <a:xfrm>
            <a:off x="133350" y="13311"/>
            <a:ext cx="6477000" cy="2821270"/>
          </a:xfrm>
          <a:prstGeom prst="rect">
            <a:avLst/>
          </a:prstGeom>
        </p:spPr>
      </p:pic>
    </p:spTree>
    <p:extLst>
      <p:ext uri="{BB962C8B-B14F-4D97-AF65-F5344CB8AC3E}">
        <p14:creationId xmlns:p14="http://schemas.microsoft.com/office/powerpoint/2010/main" val="2416462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06578B-5DC8-45CE-9447-1FD4891665EC}"/>
              </a:ext>
            </a:extLst>
          </p:cNvPr>
          <p:cNvSpPr txBox="1"/>
          <p:nvPr/>
        </p:nvSpPr>
        <p:spPr>
          <a:xfrm>
            <a:off x="0" y="0"/>
            <a:ext cx="7307580" cy="5232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ANAIS+:  ANAIS-112 sensitivity is constrained by anomalous light</a:t>
            </a:r>
          </a:p>
          <a:p>
            <a:r>
              <a:rPr lang="en-US" dirty="0">
                <a:latin typeface="Times New Roman" panose="02020603050405020304" pitchFamily="18" charset="0"/>
                <a:cs typeface="Times New Roman" panose="02020603050405020304" pitchFamily="18" charset="0"/>
              </a:rPr>
              <a:t>events attributed to the PMTs (dominating the events rate below 10 keV)</a:t>
            </a:r>
          </a:p>
        </p:txBody>
      </p:sp>
      <p:pic>
        <p:nvPicPr>
          <p:cNvPr id="4" name="Imagen 3">
            <a:extLst>
              <a:ext uri="{FF2B5EF4-FFF2-40B4-BE49-F238E27FC236}">
                <a16:creationId xmlns:a16="http://schemas.microsoft.com/office/drawing/2014/main" id="{878C94E0-CA65-47DD-842F-06490C2D46F4}"/>
              </a:ext>
            </a:extLst>
          </p:cNvPr>
          <p:cNvPicPr>
            <a:picLocks noChangeAspect="1"/>
          </p:cNvPicPr>
          <p:nvPr/>
        </p:nvPicPr>
        <p:blipFill>
          <a:blip r:embed="rId2"/>
          <a:stretch>
            <a:fillRect/>
          </a:stretch>
        </p:blipFill>
        <p:spPr>
          <a:xfrm>
            <a:off x="264357" y="929499"/>
            <a:ext cx="4612335" cy="1486041"/>
          </a:xfrm>
          <a:prstGeom prst="rect">
            <a:avLst/>
          </a:prstGeom>
        </p:spPr>
      </p:pic>
      <p:sp>
        <p:nvSpPr>
          <p:cNvPr id="5" name="Rectángulo 4">
            <a:extLst>
              <a:ext uri="{FF2B5EF4-FFF2-40B4-BE49-F238E27FC236}">
                <a16:creationId xmlns:a16="http://schemas.microsoft.com/office/drawing/2014/main" id="{4217C2CC-70B9-4189-9D4B-6F6EEEB54C94}"/>
              </a:ext>
            </a:extLst>
          </p:cNvPr>
          <p:cNvSpPr/>
          <p:nvPr/>
        </p:nvSpPr>
        <p:spPr>
          <a:xfrm>
            <a:off x="5943600" y="24039"/>
            <a:ext cx="2621280" cy="1648480"/>
          </a:xfrm>
          <a:prstGeom prst="rect">
            <a:avLst/>
          </a:prstGeom>
        </p:spPr>
        <p:txBody>
          <a:bodyPr wrap="square">
            <a:spAutoFit/>
          </a:bodyPr>
          <a:lstStyle/>
          <a:p>
            <a:r>
              <a:rPr lang="en-US" dirty="0"/>
              <a:t>• Aggressive filtering has been developed to remove them, but</a:t>
            </a:r>
          </a:p>
          <a:p>
            <a:r>
              <a:rPr lang="en-US" dirty="0"/>
              <a:t>efficiency is low (even after improvements by new ML procedure)</a:t>
            </a:r>
          </a:p>
          <a:p>
            <a:r>
              <a:rPr lang="en-US" dirty="0"/>
              <a:t>and limits the energy threshold</a:t>
            </a:r>
          </a:p>
        </p:txBody>
      </p:sp>
      <p:pic>
        <p:nvPicPr>
          <p:cNvPr id="6" name="Imagen 5">
            <a:extLst>
              <a:ext uri="{FF2B5EF4-FFF2-40B4-BE49-F238E27FC236}">
                <a16:creationId xmlns:a16="http://schemas.microsoft.com/office/drawing/2014/main" id="{5A9CCAB0-0E21-4EBE-AF50-57C272B57E8C}"/>
              </a:ext>
            </a:extLst>
          </p:cNvPr>
          <p:cNvPicPr>
            <a:picLocks noChangeAspect="1"/>
          </p:cNvPicPr>
          <p:nvPr/>
        </p:nvPicPr>
        <p:blipFill>
          <a:blip r:embed="rId3"/>
          <a:stretch>
            <a:fillRect/>
          </a:stretch>
        </p:blipFill>
        <p:spPr>
          <a:xfrm>
            <a:off x="327415" y="2474936"/>
            <a:ext cx="3505689" cy="2476846"/>
          </a:xfrm>
          <a:prstGeom prst="rect">
            <a:avLst/>
          </a:prstGeom>
        </p:spPr>
      </p:pic>
      <p:sp>
        <p:nvSpPr>
          <p:cNvPr id="7" name="Rectángulo 6">
            <a:extLst>
              <a:ext uri="{FF2B5EF4-FFF2-40B4-BE49-F238E27FC236}">
                <a16:creationId xmlns:a16="http://schemas.microsoft.com/office/drawing/2014/main" id="{84EB0921-564E-4BEE-BFC7-4D0A448447DC}"/>
              </a:ext>
            </a:extLst>
          </p:cNvPr>
          <p:cNvSpPr/>
          <p:nvPr/>
        </p:nvSpPr>
        <p:spPr>
          <a:xfrm>
            <a:off x="4307643" y="1920478"/>
            <a:ext cx="4572000" cy="738664"/>
          </a:xfrm>
          <a:prstGeom prst="rect">
            <a:avLst/>
          </a:prstGeom>
        </p:spPr>
        <p:txBody>
          <a:bodyPr>
            <a:spAutoFit/>
          </a:bodyPr>
          <a:lstStyle/>
          <a:p>
            <a:r>
              <a:rPr lang="en-US" dirty="0"/>
              <a:t>MAIN GOAL</a:t>
            </a:r>
          </a:p>
          <a:p>
            <a:r>
              <a:rPr lang="en-US" dirty="0"/>
              <a:t>Lower the energy threshold Eth &lt;0.5 keV in </a:t>
            </a:r>
            <a:r>
              <a:rPr lang="en-US" dirty="0" err="1"/>
              <a:t>NaI</a:t>
            </a:r>
            <a:r>
              <a:rPr lang="en-US" dirty="0"/>
              <a:t> detectors</a:t>
            </a:r>
          </a:p>
        </p:txBody>
      </p:sp>
      <p:pic>
        <p:nvPicPr>
          <p:cNvPr id="9" name="Imagen 8">
            <a:extLst>
              <a:ext uri="{FF2B5EF4-FFF2-40B4-BE49-F238E27FC236}">
                <a16:creationId xmlns:a16="http://schemas.microsoft.com/office/drawing/2014/main" id="{77ACE1EA-5B4C-4669-B563-EF58CE68C80E}"/>
              </a:ext>
            </a:extLst>
          </p:cNvPr>
          <p:cNvPicPr>
            <a:picLocks noChangeAspect="1"/>
          </p:cNvPicPr>
          <p:nvPr/>
        </p:nvPicPr>
        <p:blipFill>
          <a:blip r:embed="rId4"/>
          <a:stretch>
            <a:fillRect/>
          </a:stretch>
        </p:blipFill>
        <p:spPr>
          <a:xfrm>
            <a:off x="4132383" y="2763291"/>
            <a:ext cx="3052783" cy="1826539"/>
          </a:xfrm>
          <a:prstGeom prst="rect">
            <a:avLst/>
          </a:prstGeom>
        </p:spPr>
      </p:pic>
      <p:sp>
        <p:nvSpPr>
          <p:cNvPr id="10" name="CuadroTexto 9">
            <a:extLst>
              <a:ext uri="{FF2B5EF4-FFF2-40B4-BE49-F238E27FC236}">
                <a16:creationId xmlns:a16="http://schemas.microsoft.com/office/drawing/2014/main" id="{33CB4B2E-E558-4C15-ABDD-4FDDC333109E}"/>
              </a:ext>
            </a:extLst>
          </p:cNvPr>
          <p:cNvSpPr txBox="1"/>
          <p:nvPr/>
        </p:nvSpPr>
        <p:spPr>
          <a:xfrm>
            <a:off x="7254240" y="3479230"/>
            <a:ext cx="1265090"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CSI(Tl) crystal</a:t>
            </a:r>
          </a:p>
        </p:txBody>
      </p:sp>
    </p:spTree>
    <p:extLst>
      <p:ext uri="{BB962C8B-B14F-4D97-AF65-F5344CB8AC3E}">
        <p14:creationId xmlns:p14="http://schemas.microsoft.com/office/powerpoint/2010/main" val="15000661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81F9D31-BB5E-4BA1-8C37-E6BDF510A9E6}"/>
              </a:ext>
            </a:extLst>
          </p:cNvPr>
          <p:cNvSpPr txBox="1"/>
          <p:nvPr/>
        </p:nvSpPr>
        <p:spPr>
          <a:xfrm>
            <a:off x="139180" y="262393"/>
            <a:ext cx="3049294" cy="954107"/>
          </a:xfrm>
          <a:prstGeom prst="rect">
            <a:avLst/>
          </a:prstGeom>
          <a:noFill/>
        </p:spPr>
        <p:txBody>
          <a:bodyPr wrap="square" rtlCol="0">
            <a:spAutoFit/>
          </a:bodyPr>
          <a:lstStyle/>
          <a:p>
            <a:r>
              <a:rPr lang="en-US" dirty="0"/>
              <a:t>Rate in ROI [1,6] keV ~ 3 </a:t>
            </a:r>
            <a:r>
              <a:rPr lang="en-US" dirty="0" err="1"/>
              <a:t>dru</a:t>
            </a:r>
            <a:r>
              <a:rPr lang="en-US" dirty="0"/>
              <a:t> </a:t>
            </a:r>
          </a:p>
          <a:p>
            <a:r>
              <a:rPr lang="en-US" dirty="0"/>
              <a:t>With 2022 exposure (0.173 ton x </a:t>
            </a:r>
            <a:r>
              <a:rPr lang="en-US" dirty="0" err="1"/>
              <a:t>yr</a:t>
            </a:r>
            <a:r>
              <a:rPr lang="en-US" dirty="0"/>
              <a:t>) n</a:t>
            </a:r>
            <a:r>
              <a:rPr lang="el-GR" baseline="-25000" dirty="0"/>
              <a:t>σ</a:t>
            </a:r>
            <a:r>
              <a:rPr lang="en-US" dirty="0"/>
              <a:t> ~ 2.3 </a:t>
            </a:r>
          </a:p>
          <a:p>
            <a:r>
              <a:rPr lang="en-US" dirty="0"/>
              <a:t>With 10 </a:t>
            </a:r>
            <a:r>
              <a:rPr lang="en-US" dirty="0" err="1"/>
              <a:t>yr</a:t>
            </a:r>
            <a:r>
              <a:rPr lang="en-US" dirty="0"/>
              <a:t> exposure n</a:t>
            </a:r>
            <a:r>
              <a:rPr lang="el-GR" baseline="-25000" dirty="0"/>
              <a:t>σ</a:t>
            </a:r>
            <a:r>
              <a:rPr lang="en-US" dirty="0"/>
              <a:t> ~ 4 </a:t>
            </a:r>
            <a:endParaRPr lang="en-US" dirty="0">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8109FE03-8690-46C0-BC33-8D1D3EDFDE8C}"/>
              </a:ext>
            </a:extLst>
          </p:cNvPr>
          <p:cNvSpPr txBox="1"/>
          <p:nvPr/>
        </p:nvSpPr>
        <p:spPr>
          <a:xfrm>
            <a:off x="3697358" y="262393"/>
            <a:ext cx="5227949" cy="1169551"/>
          </a:xfrm>
          <a:prstGeom prst="rect">
            <a:avLst/>
          </a:prstGeom>
          <a:noFill/>
        </p:spPr>
        <p:txBody>
          <a:bodyPr wrap="square" rtlCol="0">
            <a:spAutoFit/>
          </a:bodyPr>
          <a:lstStyle/>
          <a:p>
            <a:r>
              <a:rPr lang="en-US" b="1" dirty="0"/>
              <a:t>Time-dependent background mode</a:t>
            </a:r>
            <a:r>
              <a:rPr lang="en-US" dirty="0"/>
              <a:t>l in ROI: 210Pb: 40.9% (T1/2 = 22.2 </a:t>
            </a:r>
            <a:r>
              <a:rPr lang="en-US" dirty="0" err="1"/>
              <a:t>yr</a:t>
            </a:r>
            <a:r>
              <a:rPr lang="en-US" dirty="0"/>
              <a:t>) on average 0.8 </a:t>
            </a:r>
            <a:r>
              <a:rPr lang="en-US" dirty="0" err="1"/>
              <a:t>mBq</a:t>
            </a:r>
            <a:r>
              <a:rPr lang="en-US" dirty="0"/>
              <a:t>/kg 3H: 51.5% (T1/2 = 12.3 </a:t>
            </a:r>
            <a:r>
              <a:rPr lang="en-US" dirty="0" err="1"/>
              <a:t>yr</a:t>
            </a:r>
            <a:r>
              <a:rPr lang="en-US" dirty="0"/>
              <a:t>) flat: 5% includes 40K + 238U + 232Th +87Rb 22Na+109Cd+113Sn+127Te+121mTe+121Te: 2.6% 8 exponentially decaying components with fixed initial activity</a:t>
            </a:r>
            <a:endParaRPr lang="en-US"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ECAE1E13-ADD3-4899-8BCC-5463E4B92F01}"/>
              </a:ext>
            </a:extLst>
          </p:cNvPr>
          <p:cNvSpPr txBox="1"/>
          <p:nvPr/>
        </p:nvSpPr>
        <p:spPr>
          <a:xfrm>
            <a:off x="294198" y="2313830"/>
            <a:ext cx="2890535" cy="307777"/>
          </a:xfrm>
          <a:prstGeom prst="rect">
            <a:avLst/>
          </a:prstGeom>
          <a:noFill/>
        </p:spPr>
        <p:txBody>
          <a:bodyPr wrap="none" rtlCol="0">
            <a:spAutoFit/>
          </a:bodyPr>
          <a:lstStyle/>
          <a:p>
            <a:r>
              <a:rPr lang="en-US" i="1" dirty="0" err="1"/>
              <a:t>Phys.Rev.D</a:t>
            </a:r>
            <a:r>
              <a:rPr lang="en-US" i="1" dirty="0"/>
              <a:t> </a:t>
            </a:r>
            <a:r>
              <a:rPr lang="en-US" dirty="0"/>
              <a:t>106 (2022) 5, 052005</a:t>
            </a:r>
            <a:endParaRPr lang="en-US"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B75A6A52-581B-40F5-802A-F2204A11291F}"/>
              </a:ext>
            </a:extLst>
          </p:cNvPr>
          <p:cNvPicPr>
            <a:picLocks noChangeAspect="1"/>
          </p:cNvPicPr>
          <p:nvPr/>
        </p:nvPicPr>
        <p:blipFill>
          <a:blip r:embed="rId2"/>
          <a:stretch>
            <a:fillRect/>
          </a:stretch>
        </p:blipFill>
        <p:spPr>
          <a:xfrm>
            <a:off x="294198" y="2751150"/>
            <a:ext cx="2770151" cy="2047791"/>
          </a:xfrm>
          <a:prstGeom prst="rect">
            <a:avLst/>
          </a:prstGeom>
        </p:spPr>
      </p:pic>
      <p:pic>
        <p:nvPicPr>
          <p:cNvPr id="11" name="Imagen 10">
            <a:extLst>
              <a:ext uri="{FF2B5EF4-FFF2-40B4-BE49-F238E27FC236}">
                <a16:creationId xmlns:a16="http://schemas.microsoft.com/office/drawing/2014/main" id="{0129E7C9-839D-471F-9D7C-F8879FD670AA}"/>
              </a:ext>
            </a:extLst>
          </p:cNvPr>
          <p:cNvPicPr>
            <a:picLocks noChangeAspect="1"/>
          </p:cNvPicPr>
          <p:nvPr/>
        </p:nvPicPr>
        <p:blipFill>
          <a:blip r:embed="rId3"/>
          <a:stretch>
            <a:fillRect/>
          </a:stretch>
        </p:blipFill>
        <p:spPr>
          <a:xfrm>
            <a:off x="3763072" y="1362733"/>
            <a:ext cx="2316581" cy="2649028"/>
          </a:xfrm>
          <a:prstGeom prst="rect">
            <a:avLst/>
          </a:prstGeom>
        </p:spPr>
      </p:pic>
      <p:pic>
        <p:nvPicPr>
          <p:cNvPr id="12" name="Imagen 11">
            <a:extLst>
              <a:ext uri="{FF2B5EF4-FFF2-40B4-BE49-F238E27FC236}">
                <a16:creationId xmlns:a16="http://schemas.microsoft.com/office/drawing/2014/main" id="{F8E23E96-9A34-431D-A4BD-2A4246818601}"/>
              </a:ext>
            </a:extLst>
          </p:cNvPr>
          <p:cNvPicPr>
            <a:picLocks noChangeAspect="1"/>
          </p:cNvPicPr>
          <p:nvPr/>
        </p:nvPicPr>
        <p:blipFill>
          <a:blip r:embed="rId4"/>
          <a:stretch>
            <a:fillRect/>
          </a:stretch>
        </p:blipFill>
        <p:spPr>
          <a:xfrm>
            <a:off x="3587717" y="4126258"/>
            <a:ext cx="4699808" cy="985843"/>
          </a:xfrm>
          <a:prstGeom prst="rect">
            <a:avLst/>
          </a:prstGeom>
        </p:spPr>
      </p:pic>
    </p:spTree>
    <p:extLst>
      <p:ext uri="{BB962C8B-B14F-4D97-AF65-F5344CB8AC3E}">
        <p14:creationId xmlns:p14="http://schemas.microsoft.com/office/powerpoint/2010/main" val="23620966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9EBF4D-D1A5-491F-8A37-BF26C7EAB278}"/>
              </a:ext>
            </a:extLst>
          </p:cNvPr>
          <p:cNvPicPr>
            <a:picLocks noChangeAspect="1"/>
          </p:cNvPicPr>
          <p:nvPr/>
        </p:nvPicPr>
        <p:blipFill>
          <a:blip r:embed="rId2"/>
          <a:stretch>
            <a:fillRect/>
          </a:stretch>
        </p:blipFill>
        <p:spPr>
          <a:xfrm>
            <a:off x="293764" y="481483"/>
            <a:ext cx="3304016" cy="2453653"/>
          </a:xfrm>
          <a:prstGeom prst="rect">
            <a:avLst/>
          </a:prstGeom>
        </p:spPr>
      </p:pic>
      <p:sp>
        <p:nvSpPr>
          <p:cNvPr id="5" name="CuadroTexto 4">
            <a:extLst>
              <a:ext uri="{FF2B5EF4-FFF2-40B4-BE49-F238E27FC236}">
                <a16:creationId xmlns:a16="http://schemas.microsoft.com/office/drawing/2014/main" id="{FB97BE99-B33C-4FE8-9CB3-D19E7E56C464}"/>
              </a:ext>
            </a:extLst>
          </p:cNvPr>
          <p:cNvSpPr txBox="1"/>
          <p:nvPr/>
        </p:nvSpPr>
        <p:spPr>
          <a:xfrm>
            <a:off x="501835" y="116454"/>
            <a:ext cx="2733441" cy="307777"/>
          </a:xfrm>
          <a:prstGeom prst="rect">
            <a:avLst/>
          </a:prstGeom>
          <a:noFill/>
        </p:spPr>
        <p:txBody>
          <a:bodyPr wrap="none" rtlCol="0">
            <a:spAutoFit/>
          </a:bodyPr>
          <a:lstStyle/>
          <a:p>
            <a:r>
              <a:rPr lang="en-US" dirty="0"/>
              <a:t>ANAIS-112 crystals radio-purity </a:t>
            </a:r>
            <a:endParaRPr lang="en-US" dirty="0">
              <a:latin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A037E862-4BDD-4EB5-9975-D4E8F359B14B}"/>
              </a:ext>
            </a:extLst>
          </p:cNvPr>
          <p:cNvSpPr txBox="1"/>
          <p:nvPr/>
        </p:nvSpPr>
        <p:spPr>
          <a:xfrm>
            <a:off x="3164619" y="3792631"/>
            <a:ext cx="2814762" cy="738664"/>
          </a:xfrm>
          <a:prstGeom prst="rect">
            <a:avLst/>
          </a:prstGeom>
          <a:noFill/>
        </p:spPr>
        <p:txBody>
          <a:bodyPr wrap="square" rtlCol="0">
            <a:spAutoFit/>
          </a:bodyPr>
          <a:lstStyle/>
          <a:p>
            <a:r>
              <a:rPr lang="en-US" dirty="0"/>
              <a:t>Blank module in operation since 2nd year to help </a:t>
            </a:r>
            <a:r>
              <a:rPr lang="en-US" dirty="0" err="1"/>
              <a:t>understading</a:t>
            </a:r>
            <a:r>
              <a:rPr lang="en-US" dirty="0"/>
              <a:t> unexplained events below 2 keV</a:t>
            </a:r>
            <a:endParaRPr lang="en-US"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99A46832-FF27-445E-87BE-EC8BDBC4D64D}"/>
              </a:ext>
            </a:extLst>
          </p:cNvPr>
          <p:cNvPicPr>
            <a:picLocks noChangeAspect="1"/>
          </p:cNvPicPr>
          <p:nvPr/>
        </p:nvPicPr>
        <p:blipFill>
          <a:blip r:embed="rId3"/>
          <a:stretch>
            <a:fillRect/>
          </a:stretch>
        </p:blipFill>
        <p:spPr>
          <a:xfrm>
            <a:off x="746967" y="3267110"/>
            <a:ext cx="2129000" cy="1789707"/>
          </a:xfrm>
          <a:prstGeom prst="rect">
            <a:avLst/>
          </a:prstGeom>
        </p:spPr>
      </p:pic>
      <p:sp>
        <p:nvSpPr>
          <p:cNvPr id="9" name="CuadroTexto 8">
            <a:extLst>
              <a:ext uri="{FF2B5EF4-FFF2-40B4-BE49-F238E27FC236}">
                <a16:creationId xmlns:a16="http://schemas.microsoft.com/office/drawing/2014/main" id="{D02F85DA-561B-42BF-8FE7-46A60D10EC48}"/>
              </a:ext>
            </a:extLst>
          </p:cNvPr>
          <p:cNvSpPr txBox="1"/>
          <p:nvPr/>
        </p:nvSpPr>
        <p:spPr>
          <a:xfrm>
            <a:off x="4572000" y="116454"/>
            <a:ext cx="3318834" cy="2031325"/>
          </a:xfrm>
          <a:prstGeom prst="rect">
            <a:avLst/>
          </a:prstGeom>
          <a:noFill/>
        </p:spPr>
        <p:txBody>
          <a:bodyPr wrap="square" rtlCol="0">
            <a:spAutoFit/>
          </a:bodyPr>
          <a:lstStyle/>
          <a:p>
            <a:r>
              <a:rPr lang="en-US" b="1" dirty="0"/>
              <a:t>Detailed radio-purity reports</a:t>
            </a:r>
            <a:r>
              <a:rPr lang="en-US" dirty="0"/>
              <a:t>: As shown in the ANAIS slide, they provide detailed contamination levels for elements like </a:t>
            </a:r>
            <a:r>
              <a:rPr lang="en-US" b="1" dirty="0"/>
              <a:t>210Pb^{210}\text{Pb}210Pb</a:t>
            </a:r>
            <a:r>
              <a:rPr lang="en-US" dirty="0"/>
              <a:t> and </a:t>
            </a:r>
            <a:r>
              <a:rPr lang="en-US" b="1" dirty="0"/>
              <a:t>3H^{3}\text{H}3H</a:t>
            </a:r>
            <a:r>
              <a:rPr lang="en-US" dirty="0"/>
              <a:t>, showing exactly how much each background component contributes to the observed rate.</a:t>
            </a:r>
            <a:endParaRPr lang="en-US"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EC5CBD7D-9047-47D3-91AA-6F56C5EC53CC}"/>
              </a:ext>
            </a:extLst>
          </p:cNvPr>
          <p:cNvSpPr txBox="1"/>
          <p:nvPr/>
        </p:nvSpPr>
        <p:spPr>
          <a:xfrm>
            <a:off x="3816625" y="2069528"/>
            <a:ext cx="5104737" cy="1384995"/>
          </a:xfrm>
          <a:prstGeom prst="rect">
            <a:avLst/>
          </a:prstGeom>
          <a:noFill/>
        </p:spPr>
        <p:txBody>
          <a:bodyPr wrap="square" rtlCol="0">
            <a:spAutoFit/>
          </a:bodyPr>
          <a:lstStyle/>
          <a:p>
            <a:r>
              <a:rPr lang="en-US" dirty="0"/>
              <a:t>Background in ROI dominated by: 210Pb: 32.5% (T1/2 = 22.2 </a:t>
            </a:r>
            <a:r>
              <a:rPr lang="en-US" dirty="0" err="1"/>
              <a:t>yr</a:t>
            </a:r>
            <a:r>
              <a:rPr lang="en-US" dirty="0"/>
              <a:t>) on average 0.8 </a:t>
            </a:r>
            <a:r>
              <a:rPr lang="en-US" dirty="0" err="1"/>
              <a:t>mBq</a:t>
            </a:r>
            <a:r>
              <a:rPr lang="en-US" dirty="0"/>
              <a:t>/kg 3H: 26.5% (T1/2 = 12.3 </a:t>
            </a:r>
            <a:r>
              <a:rPr lang="en-US" dirty="0" err="1"/>
              <a:t>yr</a:t>
            </a:r>
            <a:r>
              <a:rPr lang="en-US" dirty="0"/>
              <a:t>) K: 12% on average 30 ppb 22Na: 2% (T1/2 = 2.6 </a:t>
            </a:r>
            <a:r>
              <a:rPr lang="en-US" dirty="0" err="1"/>
              <a:t>yr</a:t>
            </a:r>
            <a:r>
              <a:rPr lang="en-US" dirty="0"/>
              <a:t>) </a:t>
            </a:r>
          </a:p>
          <a:p>
            <a:r>
              <a:rPr lang="en-US" dirty="0"/>
              <a:t>210Po build-up indicates that: a) 210Pb contamination occurs at the end of growth; b) 210Po and not 210Pb is removed during growth </a:t>
            </a:r>
            <a:endParaRPr lang="en-US" dirty="0">
              <a:latin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6CB5DD9E-EA07-43B6-B730-14AA4B5F1220}"/>
              </a:ext>
            </a:extLst>
          </p:cNvPr>
          <p:cNvSpPr txBox="1"/>
          <p:nvPr/>
        </p:nvSpPr>
        <p:spPr>
          <a:xfrm>
            <a:off x="6093479" y="3792631"/>
            <a:ext cx="2653329" cy="738664"/>
          </a:xfrm>
          <a:prstGeom prst="rect">
            <a:avLst/>
          </a:prstGeom>
          <a:noFill/>
        </p:spPr>
        <p:txBody>
          <a:bodyPr wrap="square" rtlCol="0">
            <a:spAutoFit/>
          </a:bodyPr>
          <a:lstStyle/>
          <a:p>
            <a:r>
              <a:rPr lang="en-US" dirty="0"/>
              <a:t>Rate in ROI [2,6] keV ~ 3.2 </a:t>
            </a:r>
            <a:r>
              <a:rPr lang="en-US" dirty="0" err="1"/>
              <a:t>dru</a:t>
            </a:r>
            <a:r>
              <a:rPr lang="en-US" dirty="0"/>
              <a:t> </a:t>
            </a:r>
            <a:r>
              <a:rPr lang="en-US" b="1" dirty="0"/>
              <a:t>With 8 </a:t>
            </a:r>
            <a:r>
              <a:rPr lang="en-US" b="1" dirty="0" err="1"/>
              <a:t>yr</a:t>
            </a:r>
            <a:r>
              <a:rPr lang="en-US" b="1" dirty="0"/>
              <a:t> exposure n</a:t>
            </a:r>
            <a:r>
              <a:rPr lang="el-GR" baseline="-25000" dirty="0"/>
              <a:t>σ</a:t>
            </a:r>
            <a:r>
              <a:rPr lang="en-US" dirty="0"/>
              <a:t> </a:t>
            </a:r>
            <a:r>
              <a:rPr lang="en-US" b="1" dirty="0"/>
              <a:t>~ 5 (only statistical error)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983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255AABD-B235-42DA-92BA-ED86A3BF8587}"/>
              </a:ext>
            </a:extLst>
          </p:cNvPr>
          <p:cNvSpPr txBox="1"/>
          <p:nvPr/>
        </p:nvSpPr>
        <p:spPr>
          <a:xfrm>
            <a:off x="2901510" y="251274"/>
            <a:ext cx="3340979" cy="20313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Can muons explain the DAMA signal?</a:t>
            </a:r>
          </a:p>
          <a:p>
            <a:r>
              <a:rPr lang="en-US" dirty="0">
                <a:latin typeface="Times New Roman" panose="02020603050405020304" pitchFamily="18" charset="0"/>
                <a:cs typeface="Times New Roman" panose="02020603050405020304" pitchFamily="18" charset="0"/>
              </a:rPr>
              <a:t>• Modulation phase inconsistency</a:t>
            </a:r>
          </a:p>
          <a:p>
            <a:r>
              <a:rPr lang="en-US" dirty="0">
                <a:latin typeface="Times New Roman" panose="02020603050405020304" pitchFamily="18" charset="0"/>
                <a:cs typeface="Times New Roman" panose="02020603050405020304" pitchFamily="18" charset="0"/>
              </a:rPr>
              <a:t>• Muons interacting directly in the detectors</a:t>
            </a:r>
          </a:p>
          <a:p>
            <a:r>
              <a:rPr lang="en-US" dirty="0">
                <a:latin typeface="Times New Roman" panose="02020603050405020304" pitchFamily="18" charset="0"/>
                <a:cs typeface="Times New Roman" panose="02020603050405020304" pitchFamily="18" charset="0"/>
              </a:rPr>
              <a:t>do not fulfill the DM requisites</a:t>
            </a:r>
          </a:p>
          <a:p>
            <a:r>
              <a:rPr lang="en-US" dirty="0">
                <a:latin typeface="Times New Roman" panose="02020603050405020304" pitchFamily="18" charset="0"/>
                <a:cs typeface="Times New Roman" panose="02020603050405020304" pitchFamily="18" charset="0"/>
              </a:rPr>
              <a:t>• Not enough muon-induced fast neutrons</a:t>
            </a:r>
          </a:p>
          <a:p>
            <a:r>
              <a:rPr lang="en-US" dirty="0">
                <a:latin typeface="Times New Roman" panose="02020603050405020304" pitchFamily="18" charset="0"/>
                <a:cs typeface="Times New Roman" panose="02020603050405020304" pitchFamily="18" charset="0"/>
              </a:rPr>
              <a:t>to account for the signal</a:t>
            </a:r>
          </a:p>
          <a:p>
            <a:r>
              <a:rPr lang="en-US" dirty="0">
                <a:latin typeface="Times New Roman" panose="02020603050405020304" pitchFamily="18" charset="0"/>
                <a:cs typeface="Times New Roman" panose="02020603050405020304" pitchFamily="18" charset="0"/>
              </a:rPr>
              <a:t>But still some open questions:</a:t>
            </a:r>
          </a:p>
          <a:p>
            <a:r>
              <a:rPr lang="en-US" dirty="0">
                <a:latin typeface="Times New Roman" panose="02020603050405020304" pitchFamily="18" charset="0"/>
                <a:cs typeface="Times New Roman" panose="02020603050405020304" pitchFamily="18" charset="0"/>
              </a:rPr>
              <a:t>• (Delayed) effect of muons in PMTs?</a:t>
            </a:r>
          </a:p>
          <a:p>
            <a:r>
              <a:rPr lang="en-US" dirty="0">
                <a:latin typeface="Times New Roman" panose="02020603050405020304" pitchFamily="18" charset="0"/>
                <a:cs typeface="Times New Roman" panose="02020603050405020304" pitchFamily="18" charset="0"/>
              </a:rPr>
              <a:t>• Slow phosphorescence in </a:t>
            </a:r>
            <a:r>
              <a:rPr lang="en-US" dirty="0" err="1">
                <a:latin typeface="Times New Roman" panose="02020603050405020304" pitchFamily="18" charset="0"/>
                <a:cs typeface="Times New Roman" panose="02020603050405020304" pitchFamily="18" charset="0"/>
              </a:rPr>
              <a:t>NaI</a:t>
            </a:r>
            <a:r>
              <a:rPr lang="en-US" dirty="0">
                <a:latin typeface="Times New Roman" panose="02020603050405020304" pitchFamily="18" charset="0"/>
                <a:cs typeface="Times New Roman" panose="02020603050405020304" pitchFamily="18" charset="0"/>
              </a:rPr>
              <a:t>?</a:t>
            </a:r>
          </a:p>
        </p:txBody>
      </p:sp>
      <p:pic>
        <p:nvPicPr>
          <p:cNvPr id="7" name="Imagen 6">
            <a:extLst>
              <a:ext uri="{FF2B5EF4-FFF2-40B4-BE49-F238E27FC236}">
                <a16:creationId xmlns:a16="http://schemas.microsoft.com/office/drawing/2014/main" id="{124F7071-9B8C-4545-B749-597DBA47014A}"/>
              </a:ext>
            </a:extLst>
          </p:cNvPr>
          <p:cNvPicPr>
            <a:picLocks noChangeAspect="1"/>
          </p:cNvPicPr>
          <p:nvPr/>
        </p:nvPicPr>
        <p:blipFill>
          <a:blip r:embed="rId2"/>
          <a:stretch>
            <a:fillRect/>
          </a:stretch>
        </p:blipFill>
        <p:spPr>
          <a:xfrm>
            <a:off x="2644882" y="2441760"/>
            <a:ext cx="3854234" cy="1719111"/>
          </a:xfrm>
          <a:prstGeom prst="rect">
            <a:avLst/>
          </a:prstGeom>
        </p:spPr>
      </p:pic>
    </p:spTree>
    <p:extLst>
      <p:ext uri="{BB962C8B-B14F-4D97-AF65-F5344CB8AC3E}">
        <p14:creationId xmlns:p14="http://schemas.microsoft.com/office/powerpoint/2010/main" val="1348062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F1A99B69-27F7-4AD7-AE4A-4DA032B2265E}"/>
                  </a:ext>
                </a:extLst>
              </p:cNvPr>
              <p:cNvSpPr/>
              <p:nvPr/>
            </p:nvSpPr>
            <p:spPr>
              <a:xfrm>
                <a:off x="304555" y="423255"/>
                <a:ext cx="3054875" cy="5636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m:rPr>
                              <m:sty m:val="p"/>
                            </m:rPr>
                            <a:rPr lang="en-US">
                              <a:latin typeface="Cambria Math" panose="02040503050406030204" pitchFamily="18" charset="0"/>
                            </a:rPr>
                            <m:t>dR</m:t>
                          </m:r>
                        </m:num>
                        <m:den>
                          <m:r>
                            <m:rPr>
                              <m:sty m:val="p"/>
                            </m:rPr>
                            <a:rPr lang="en-US">
                              <a:latin typeface="Cambria Math" panose="02040503050406030204" pitchFamily="18" charset="0"/>
                            </a:rPr>
                            <m:t>dE</m:t>
                          </m:r>
                        </m:den>
                      </m:f>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N</m:t>
                          </m:r>
                        </m:e>
                        <m:sub>
                          <m:r>
                            <m:rPr>
                              <m:nor/>
                            </m:rPr>
                            <a:rPr lang="en-US" i="1">
                              <a:latin typeface="Cambria Math" panose="02040503050406030204" pitchFamily="18" charset="0"/>
                            </a:rPr>
                            <m:t>target</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ρ</m:t>
                              </m:r>
                            </m:e>
                            <m:sub>
                              <m:r>
                                <m:rPr>
                                  <m:sty m:val="p"/>
                                </m:rPr>
                                <a:rPr lang="en-US">
                                  <a:latin typeface="Cambria Math" panose="02040503050406030204" pitchFamily="18" charset="0"/>
                                </a:rPr>
                                <m:t>χ</m:t>
                              </m:r>
                            </m:sub>
                          </m:sSub>
                        </m:num>
                        <m:den>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m:rPr>
                                  <m:sty m:val="p"/>
                                </m:rPr>
                                <a:rPr lang="en-US">
                                  <a:latin typeface="Cambria Math" panose="02040503050406030204" pitchFamily="18" charset="0"/>
                                </a:rPr>
                                <m:t>χ</m:t>
                              </m:r>
                            </m:sub>
                          </m:sSub>
                        </m:den>
                      </m:f>
                      <m:nary>
                        <m:naryPr>
                          <m:subHide m:val="on"/>
                          <m:supHide m:val="on"/>
                          <m:ctrlPr>
                            <a:rPr lang="en-US" i="1">
                              <a:latin typeface="Cambria Math" panose="02040503050406030204" pitchFamily="18" charset="0"/>
                            </a:rPr>
                          </m:ctrlPr>
                        </m:naryPr>
                        <m:sub/>
                        <m:sup/>
                        <m:e>
                          <m:sSup>
                            <m:sSupPr>
                              <m:ctrlPr>
                                <a:rPr lang="en-US" i="1">
                                  <a:latin typeface="Cambria Math" panose="02040503050406030204" pitchFamily="18" charset="0"/>
                                </a:rPr>
                              </m:ctrlPr>
                            </m:sSupPr>
                            <m:e>
                              <m:r>
                                <m:rPr>
                                  <m:sty m:val="p"/>
                                </m:rPr>
                                <a:rPr lang="en-US">
                                  <a:latin typeface="Cambria Math" panose="02040503050406030204" pitchFamily="18" charset="0"/>
                                </a:rPr>
                                <m:t>d</m:t>
                              </m:r>
                            </m:e>
                            <m:sup>
                              <m:r>
                                <a:rPr lang="en-US">
                                  <a:latin typeface="Cambria Math" panose="02040503050406030204" pitchFamily="18" charset="0"/>
                                </a:rPr>
                                <m:t>3</m:t>
                              </m:r>
                            </m:sup>
                          </m:sSup>
                        </m:e>
                      </m:nary>
                      <m:r>
                        <m:rPr>
                          <m:sty m:val="p"/>
                        </m:rPr>
                        <a:rPr lang="en-US">
                          <a:latin typeface="Cambria Math" panose="02040503050406030204" pitchFamily="18" charset="0"/>
                        </a:rPr>
                        <m:t>vf</m:t>
                      </m:r>
                      <m:d>
                        <m:dPr>
                          <m:ctrlPr>
                            <a:rPr lang="en-US" i="1">
                              <a:latin typeface="Cambria Math" panose="02040503050406030204" pitchFamily="18" charset="0"/>
                            </a:rPr>
                          </m:ctrlPr>
                        </m:dPr>
                        <m:e>
                          <m:r>
                            <m:rPr>
                              <m:sty m:val="p"/>
                            </m:rPr>
                            <a:rPr lang="en-US">
                              <a:latin typeface="Cambria Math" panose="02040503050406030204" pitchFamily="18" charset="0"/>
                            </a:rPr>
                            <m:t>v</m:t>
                          </m:r>
                        </m:e>
                      </m:d>
                      <m:r>
                        <m:rPr>
                          <m:sty m:val="p"/>
                        </m:rPr>
                        <a:rPr lang="en-US">
                          <a:latin typeface="Cambria Math" panose="02040503050406030204" pitchFamily="18" charset="0"/>
                        </a:rPr>
                        <m:t>v</m:t>
                      </m:r>
                      <m:f>
                        <m:fPr>
                          <m:ctrlPr>
                            <a:rPr lang="en-US" i="1">
                              <a:latin typeface="Cambria Math" panose="02040503050406030204" pitchFamily="18" charset="0"/>
                            </a:rPr>
                          </m:ctrlPr>
                        </m:fPr>
                        <m:num>
                          <m:r>
                            <m:rPr>
                              <m:sty m:val="p"/>
                            </m:rPr>
                            <a:rPr lang="en-US">
                              <a:latin typeface="Cambria Math" panose="02040503050406030204" pitchFamily="18" charset="0"/>
                            </a:rPr>
                            <m:t>dσ</m:t>
                          </m:r>
                        </m:num>
                        <m:den>
                          <m:r>
                            <m:rPr>
                              <m:sty m:val="p"/>
                            </m:rPr>
                            <a:rPr lang="en-US">
                              <a:latin typeface="Cambria Math" panose="02040503050406030204" pitchFamily="18" charset="0"/>
                            </a:rPr>
                            <m:t>dE</m:t>
                          </m:r>
                        </m:den>
                      </m:f>
                      <m:d>
                        <m:dPr>
                          <m:ctrlPr>
                            <a:rPr lang="en-US" i="1">
                              <a:latin typeface="Cambria Math" panose="02040503050406030204" pitchFamily="18" charset="0"/>
                            </a:rPr>
                          </m:ctrlPr>
                        </m:dPr>
                        <m:e>
                          <m:r>
                            <m:rPr>
                              <m:sty m:val="p"/>
                            </m:rPr>
                            <a:rPr lang="es-ES" b="0" i="0" smtClean="0">
                              <a:latin typeface="Cambria Math" panose="02040503050406030204" pitchFamily="18" charset="0"/>
                            </a:rPr>
                            <m:t>E</m:t>
                          </m:r>
                          <m:r>
                            <a:rPr lang="en-US">
                              <a:latin typeface="Cambria Math" panose="02040503050406030204" pitchFamily="18" charset="0"/>
                            </a:rPr>
                            <m:t>,</m:t>
                          </m:r>
                          <m:r>
                            <m:rPr>
                              <m:sty m:val="p"/>
                            </m:rPr>
                            <a:rPr lang="en-US">
                              <a:latin typeface="Cambria Math" panose="02040503050406030204" pitchFamily="18" charset="0"/>
                            </a:rPr>
                            <m:t>v</m:t>
                          </m:r>
                        </m:e>
                      </m:d>
                    </m:oMath>
                  </m:oMathPara>
                </a14:m>
                <a:endParaRPr lang="en-US" dirty="0"/>
              </a:p>
            </p:txBody>
          </p:sp>
        </mc:Choice>
        <mc:Fallback xmlns="">
          <p:sp>
            <p:nvSpPr>
              <p:cNvPr id="3" name="Rectángulo 2">
                <a:extLst>
                  <a:ext uri="{FF2B5EF4-FFF2-40B4-BE49-F238E27FC236}">
                    <a16:creationId xmlns:a16="http://schemas.microsoft.com/office/drawing/2014/main" id="{F1A99B69-27F7-4AD7-AE4A-4DA032B2265E}"/>
                  </a:ext>
                </a:extLst>
              </p:cNvPr>
              <p:cNvSpPr>
                <a:spLocks noRot="1" noChangeAspect="1" noMove="1" noResize="1" noEditPoints="1" noAdjustHandles="1" noChangeArrowheads="1" noChangeShapeType="1" noTextEdit="1"/>
              </p:cNvSpPr>
              <p:nvPr/>
            </p:nvSpPr>
            <p:spPr>
              <a:xfrm>
                <a:off x="304555" y="423255"/>
                <a:ext cx="3054875" cy="563616"/>
              </a:xfrm>
              <a:prstGeom prst="rect">
                <a:avLst/>
              </a:prstGeom>
              <a:blipFill>
                <a:blip r:embed="rId2"/>
                <a:stretch>
                  <a:fillRect t="-150538" b="-2172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C64440DB-3B63-4F55-A95B-1D4A44D8616D}"/>
                  </a:ext>
                </a:extLst>
              </p:cNvPr>
              <p:cNvSpPr/>
              <p:nvPr/>
            </p:nvSpPr>
            <p:spPr>
              <a:xfrm>
                <a:off x="134029" y="2687562"/>
                <a:ext cx="4152868" cy="632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dR</m:t>
                          </m:r>
                        </m:num>
                        <m:den>
                          <m:r>
                            <m:rPr>
                              <m:sty m:val="p"/>
                            </m:rPr>
                            <a:rPr lang="en-US">
                              <a:latin typeface="Cambria Math" panose="02040503050406030204" pitchFamily="18" charset="0"/>
                            </a:rPr>
                            <m:t>dE</m:t>
                          </m:r>
                        </m:den>
                      </m:f>
                      <m:d>
                        <m:dPr>
                          <m:ctrlPr>
                            <a:rPr lang="en-US" i="1">
                              <a:latin typeface="Cambria Math" panose="02040503050406030204" pitchFamily="18" charset="0"/>
                            </a:rPr>
                          </m:ctrlPr>
                        </m:dPr>
                        <m:e>
                          <m:r>
                            <m:rPr>
                              <m:sty m:val="p"/>
                            </m:rPr>
                            <a:rPr lang="en-US">
                              <a:latin typeface="Cambria Math" panose="02040503050406030204" pitchFamily="18" charset="0"/>
                            </a:rPr>
                            <m:t>η</m:t>
                          </m:r>
                          <m:d>
                            <m:dPr>
                              <m:ctrlPr>
                                <a:rPr lang="en-US" i="1">
                                  <a:latin typeface="Cambria Math" panose="02040503050406030204" pitchFamily="18" charset="0"/>
                                </a:rPr>
                              </m:ctrlPr>
                            </m:dPr>
                            <m:e>
                              <m:r>
                                <m:rPr>
                                  <m:sty m:val="p"/>
                                </m:rPr>
                                <a:rPr lang="en-US">
                                  <a:latin typeface="Cambria Math" panose="02040503050406030204" pitchFamily="18" charset="0"/>
                                </a:rPr>
                                <m:t>t</m:t>
                              </m:r>
                            </m:e>
                          </m:d>
                        </m:e>
                      </m:d>
                      <m:r>
                        <a:rPr lang="en-US">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dR</m:t>
                          </m:r>
                        </m:num>
                        <m:den>
                          <m:r>
                            <m:rPr>
                              <m:sty m:val="p"/>
                            </m:rPr>
                            <a:rPr lang="en-US">
                              <a:latin typeface="Cambria Math" panose="02040503050406030204" pitchFamily="18" charset="0"/>
                            </a:rPr>
                            <m:t>dE</m:t>
                          </m:r>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η</m:t>
                              </m:r>
                            </m:e>
                            <m:sub>
                              <m:r>
                                <a:rPr lang="en-US">
                                  <a:latin typeface="Cambria Math" panose="02040503050406030204" pitchFamily="18" charset="0"/>
                                </a:rPr>
                                <m:t>0</m:t>
                              </m:r>
                            </m:sub>
                          </m:sSub>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m:t>
                          </m:r>
                        </m:num>
                        <m:den>
                          <m:r>
                            <a:rPr lang="en-US">
                              <a:latin typeface="Cambria Math" panose="02040503050406030204" pitchFamily="18" charset="0"/>
                            </a:rPr>
                            <m:t>𝜕</m:t>
                          </m:r>
                          <m:r>
                            <m:rPr>
                              <m:sty m:val="p"/>
                            </m:rPr>
                            <a:rPr lang="en-US">
                              <a:latin typeface="Cambria Math" panose="02040503050406030204" pitchFamily="18" charset="0"/>
                            </a:rPr>
                            <m:t>η</m:t>
                          </m:r>
                        </m:den>
                      </m:f>
                      <m:sSub>
                        <m:sSubPr>
                          <m:ctrlPr>
                            <a:rPr lang="en-US" i="1" smtClean="0">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dR</m:t>
                                  </m:r>
                                </m:num>
                                <m:den>
                                  <m:r>
                                    <m:rPr>
                                      <m:sty m:val="p"/>
                                    </m:rPr>
                                    <a:rPr lang="en-US">
                                      <a:latin typeface="Cambria Math" panose="02040503050406030204" pitchFamily="18" charset="0"/>
                                    </a:rPr>
                                    <m:t>dE</m:t>
                                  </m:r>
                                </m:den>
                              </m:f>
                            </m:e>
                          </m:d>
                        </m:e>
                        <m:sub>
                          <m:sSub>
                            <m:sSubPr>
                              <m:ctrlPr>
                                <a:rPr lang="en-US" i="1">
                                  <a:latin typeface="Cambria Math" panose="02040503050406030204" pitchFamily="18" charset="0"/>
                                </a:rPr>
                              </m:ctrlPr>
                            </m:sSubPr>
                            <m:e>
                              <m:r>
                                <m:rPr>
                                  <m:sty m:val="p"/>
                                </m:rPr>
                                <a:rPr lang="en-US">
                                  <a:latin typeface="Cambria Math" panose="02040503050406030204" pitchFamily="18" charset="0"/>
                                </a:rPr>
                                <m:t>η</m:t>
                              </m:r>
                            </m:e>
                            <m:sub>
                              <m:r>
                                <a:rPr lang="en-US">
                                  <a:latin typeface="Cambria Math" panose="02040503050406030204" pitchFamily="18" charset="0"/>
                                </a:rPr>
                                <m:t>0</m:t>
                              </m:r>
                            </m:sub>
                          </m:sSub>
                        </m:sub>
                      </m:sSub>
                      <m:r>
                        <m:rPr>
                          <m:sty m:val="p"/>
                        </m:rPr>
                        <a:rPr lang="en-US">
                          <a:latin typeface="Cambria Math" panose="02040503050406030204" pitchFamily="18" charset="0"/>
                        </a:rPr>
                        <m:t>Δη</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m:rPr>
                                  <m:sty m:val="p"/>
                                </m:rPr>
                                <a:rPr lang="en-US">
                                  <a:latin typeface="Cambria Math" panose="02040503050406030204" pitchFamily="18" charset="0"/>
                                </a:rPr>
                                <m:t>ω</m:t>
                              </m:r>
                              <m:d>
                                <m:dPr>
                                  <m:ctrlPr>
                                    <a:rPr lang="en-US" i="1">
                                      <a:latin typeface="Cambria Math" panose="02040503050406030204" pitchFamily="18" charset="0"/>
                                    </a:rPr>
                                  </m:ctrlPr>
                                </m:dPr>
                                <m:e>
                                  <m:r>
                                    <m:rPr>
                                      <m:sty m:val="p"/>
                                    </m:rPr>
                                    <a:rPr lang="en-US">
                                      <a:latin typeface="Cambria Math" panose="02040503050406030204" pitchFamily="18" charset="0"/>
                                    </a:rPr>
                                    <m:t>t</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a:rPr lang="en-US">
                                          <a:latin typeface="Cambria Math" panose="02040503050406030204" pitchFamily="18" charset="0"/>
                                        </a:rPr>
                                        <m:t>0</m:t>
                                      </m:r>
                                    </m:sub>
                                  </m:sSub>
                                </m:e>
                              </m:d>
                            </m:e>
                          </m:d>
                        </m:e>
                      </m:func>
                    </m:oMath>
                  </m:oMathPara>
                </a14:m>
                <a:endParaRPr lang="en-US" dirty="0"/>
              </a:p>
            </p:txBody>
          </p:sp>
        </mc:Choice>
        <mc:Fallback xmlns="">
          <p:sp>
            <p:nvSpPr>
              <p:cNvPr id="6" name="Rectángulo 5">
                <a:extLst>
                  <a:ext uri="{FF2B5EF4-FFF2-40B4-BE49-F238E27FC236}">
                    <a16:creationId xmlns:a16="http://schemas.microsoft.com/office/drawing/2014/main" id="{C64440DB-3B63-4F55-A95B-1D4A44D8616D}"/>
                  </a:ext>
                </a:extLst>
              </p:cNvPr>
              <p:cNvSpPr>
                <a:spLocks noRot="1" noChangeAspect="1" noMove="1" noResize="1" noEditPoints="1" noAdjustHandles="1" noChangeArrowheads="1" noChangeShapeType="1" noTextEdit="1"/>
              </p:cNvSpPr>
              <p:nvPr/>
            </p:nvSpPr>
            <p:spPr>
              <a:xfrm>
                <a:off x="134029" y="2687562"/>
                <a:ext cx="4152868" cy="63228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2B5FBB71-400C-42FA-ACC5-EF7FE0570726}"/>
                  </a:ext>
                </a:extLst>
              </p:cNvPr>
              <p:cNvSpPr/>
              <p:nvPr/>
            </p:nvSpPr>
            <p:spPr>
              <a:xfrm>
                <a:off x="198342" y="1563712"/>
                <a:ext cx="4024242" cy="5470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η</m:t>
                      </m:r>
                      <m:d>
                        <m:dPr>
                          <m:ctrlPr>
                            <a:rPr lang="en-US" i="1">
                              <a:latin typeface="Cambria Math" panose="02040503050406030204" pitchFamily="18" charset="0"/>
                            </a:rPr>
                          </m:ctrlPr>
                        </m:dPr>
                        <m:e>
                          <m:r>
                            <m:rPr>
                              <m:sty m:val="p"/>
                            </m:rPr>
                            <a:rPr lang="en-US">
                              <a:latin typeface="Cambria Math" panose="02040503050406030204" pitchFamily="18" charset="0"/>
                            </a:rPr>
                            <m:t>t</m:t>
                          </m:r>
                        </m:e>
                      </m:d>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a:rPr lang="en-US">
                                  <a:latin typeface="Cambria Math" panose="02040503050406030204" pitchFamily="18" charset="0"/>
                                </a:rPr>
                                <m:t>⊙</m:t>
                              </m:r>
                            </m:sub>
                          </m:sSub>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a:rPr lang="en-US">
                                  <a:latin typeface="Cambria Math" panose="02040503050406030204" pitchFamily="18" charset="0"/>
                                </a:rPr>
                                <m:t>⊕</m:t>
                              </m:r>
                            </m:sub>
                          </m:sSub>
                          <m:d>
                            <m:dPr>
                              <m:ctrlPr>
                                <a:rPr lang="en-US" i="1">
                                  <a:latin typeface="Cambria Math" panose="02040503050406030204" pitchFamily="18" charset="0"/>
                                </a:rPr>
                              </m:ctrlPr>
                            </m:dPr>
                            <m:e>
                              <m:r>
                                <m:rPr>
                                  <m:sty m:val="p"/>
                                </m:rPr>
                                <a:rPr lang="en-US">
                                  <a:latin typeface="Cambria Math" panose="02040503050406030204" pitchFamily="18" charset="0"/>
                                </a:rPr>
                                <m:t>t</m:t>
                              </m:r>
                            </m:e>
                          </m:d>
                        </m:num>
                        <m:den>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a:rPr lang="en-US">
                                  <a:latin typeface="Cambria Math" panose="02040503050406030204" pitchFamily="18" charset="0"/>
                                </a:rPr>
                                <m:t>0</m:t>
                              </m:r>
                            </m:sub>
                          </m:sSub>
                        </m:den>
                      </m:f>
                      <m:r>
                        <a:rPr lang="en-US">
                          <a:latin typeface="Cambria Math" panose="02040503050406030204" pitchFamily="18" charset="0"/>
                        </a:rPr>
                        <m:t>≃1.03+0.066</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m:rPr>
                                  <m:sty m:val="p"/>
                                </m:rPr>
                                <a:rPr lang="en-US">
                                  <a:latin typeface="Cambria Math" panose="02040503050406030204" pitchFamily="18" charset="0"/>
                                </a:rPr>
                                <m:t>ω</m:t>
                              </m:r>
                              <m:d>
                                <m:dPr>
                                  <m:ctrlPr>
                                    <a:rPr lang="en-US" i="1">
                                      <a:latin typeface="Cambria Math" panose="02040503050406030204" pitchFamily="18" charset="0"/>
                                    </a:rPr>
                                  </m:ctrlPr>
                                </m:dPr>
                                <m:e>
                                  <m:r>
                                    <m:rPr>
                                      <m:sty m:val="p"/>
                                    </m:rPr>
                                    <a:rPr lang="en-US">
                                      <a:latin typeface="Cambria Math" panose="02040503050406030204" pitchFamily="18" charset="0"/>
                                    </a:rPr>
                                    <m:t>t</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a:rPr lang="en-US">
                                          <a:latin typeface="Cambria Math" panose="02040503050406030204" pitchFamily="18" charset="0"/>
                                        </a:rPr>
                                        <m:t>0</m:t>
                                      </m:r>
                                    </m:sub>
                                  </m:sSub>
                                </m:e>
                              </m:d>
                            </m:e>
                          </m:d>
                        </m:e>
                      </m:func>
                    </m:oMath>
                  </m:oMathPara>
                </a14:m>
                <a:endParaRPr lang="en-US" dirty="0"/>
              </a:p>
            </p:txBody>
          </p:sp>
        </mc:Choice>
        <mc:Fallback xmlns="">
          <p:sp>
            <p:nvSpPr>
              <p:cNvPr id="7" name="Rectángulo 6">
                <a:extLst>
                  <a:ext uri="{FF2B5EF4-FFF2-40B4-BE49-F238E27FC236}">
                    <a16:creationId xmlns:a16="http://schemas.microsoft.com/office/drawing/2014/main" id="{2B5FBB71-400C-42FA-ACC5-EF7FE0570726}"/>
                  </a:ext>
                </a:extLst>
              </p:cNvPr>
              <p:cNvSpPr>
                <a:spLocks noRot="1" noChangeAspect="1" noMove="1" noResize="1" noEditPoints="1" noAdjustHandles="1" noChangeArrowheads="1" noChangeShapeType="1" noTextEdit="1"/>
              </p:cNvSpPr>
              <p:nvPr/>
            </p:nvSpPr>
            <p:spPr>
              <a:xfrm>
                <a:off x="198342" y="1563712"/>
                <a:ext cx="4024242" cy="54700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25AEB220-75E7-495B-854D-91A282080851}"/>
                  </a:ext>
                </a:extLst>
              </p:cNvPr>
              <p:cNvSpPr txBox="1"/>
              <p:nvPr/>
            </p:nvSpPr>
            <p:spPr>
              <a:xfrm>
                <a:off x="4457423" y="136290"/>
                <a:ext cx="5764720" cy="2700996"/>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dR</m:t>
                        </m:r>
                      </m:num>
                      <m:den>
                        <m:r>
                          <m:rPr>
                            <m:sty m:val="p"/>
                          </m:rPr>
                          <a:rPr lang="en-US">
                            <a:latin typeface="Cambria Math" panose="02040503050406030204" pitchFamily="18" charset="0"/>
                          </a:rPr>
                          <m:t>dE</m:t>
                        </m:r>
                      </m:den>
                    </m:f>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Event rate (number of interactions per unit of energy).</a:t>
                </a: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target</a:t>
                </a:r>
                <a:r>
                  <a:rPr lang="en-US" dirty="0">
                    <a:latin typeface="Times New Roman" panose="02020603050405020304" pitchFamily="18" charset="0"/>
                    <a:cs typeface="Times New Roman" panose="02020603050405020304" pitchFamily="18" charset="0"/>
                  </a:rPr>
                  <a:t>​: Number of target nuclei in the detector.</a:t>
                </a: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ρ</m:t>
                        </m:r>
                      </m:e>
                      <m:sub>
                        <m:r>
                          <m:rPr>
                            <m:sty m:val="p"/>
                          </m:rPr>
                          <a:rPr lang="en-US">
                            <a:latin typeface="Cambria Math" panose="02040503050406030204" pitchFamily="18" charset="0"/>
                          </a:rPr>
                          <m:t>χ</m:t>
                        </m:r>
                      </m:sub>
                    </m:sSub>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Dark matter density in the galaxy.</a:t>
                </a: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m:rPr>
                            <m:sty m:val="p"/>
                          </m:rPr>
                          <a:rPr lang="en-US">
                            <a:latin typeface="Cambria Math" panose="02040503050406030204" pitchFamily="18" charset="0"/>
                          </a:rPr>
                          <m:t>χ</m:t>
                        </m:r>
                      </m:sub>
                    </m:sSub>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Mass of the WIMP particle.</a:t>
                </a: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v: Velocity of the WIMP relative to the target.</a:t>
                </a: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f(v): Velocity distribution of the WIMPs in the galactic halo.</a:t>
                </a: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dσ</m:t>
                        </m:r>
                      </m:num>
                      <m:den>
                        <m:r>
                          <m:rPr>
                            <m:sty m:val="p"/>
                          </m:rPr>
                          <a:rPr lang="en-US">
                            <a:latin typeface="Cambria Math" panose="02040503050406030204" pitchFamily="18" charset="0"/>
                          </a:rPr>
                          <m:t>dE</m:t>
                        </m:r>
                      </m:den>
                    </m:f>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Differential cross section as a function of energy E and velocity </a:t>
                </a:r>
                <a:r>
                  <a:rPr lang="en-US" dirty="0" err="1">
                    <a:latin typeface="Times New Roman" panose="02020603050405020304" pitchFamily="18" charset="0"/>
                    <a:cs typeface="Times New Roman" panose="02020603050405020304" pitchFamily="18" charset="0"/>
                  </a:rPr>
                  <a:t>vvv</a:t>
                </a:r>
                <a:r>
                  <a:rPr lang="en-US" dirty="0">
                    <a:latin typeface="Times New Roman" panose="02020603050405020304" pitchFamily="18" charset="0"/>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a:p>
                <a14:m>
                  <m:oMath xmlns:m="http://schemas.openxmlformats.org/officeDocument/2006/math">
                    <m:r>
                      <m:rPr>
                        <m:sty m:val="p"/>
                      </m:rPr>
                      <a:rPr lang="en-US">
                        <a:latin typeface="Cambria Math" panose="02040503050406030204" pitchFamily="18" charset="0"/>
                      </a:rPr>
                      <m:t>η</m:t>
                    </m:r>
                    <m:d>
                      <m:dPr>
                        <m:ctrlPr>
                          <a:rPr lang="en-US" i="1">
                            <a:latin typeface="Cambria Math" panose="02040503050406030204" pitchFamily="18" charset="0"/>
                          </a:rPr>
                        </m:ctrlPr>
                      </m:dPr>
                      <m:e>
                        <m:r>
                          <m:rPr>
                            <m:sty m:val="p"/>
                          </m:rPr>
                          <a:rPr lang="en-US">
                            <a:latin typeface="Cambria Math" panose="02040503050406030204" pitchFamily="18" charset="0"/>
                          </a:rPr>
                          <m:t>t</m:t>
                        </m:r>
                      </m:e>
                    </m:d>
                    <m:r>
                      <a:rPr lang="en-US" i="1">
                        <a:latin typeface="Cambria Math" panose="02040503050406030204" pitchFamily="18" charset="0"/>
                      </a:rPr>
                      <m:t> </m:t>
                    </m:r>
                    <m:r>
                      <a:rPr lang="es-ES" b="0" i="0" smtClean="0">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Modulation factor for the relative velocity between Earth and WIMPs.</a:t>
                </a:r>
              </a:p>
              <a:p>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Characteristic velocity of the WIMPs (~220 km/s).</a:t>
                </a: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ω</a:t>
                </a:r>
                <a:r>
                  <a:rPr lang="en-US" dirty="0">
                    <a:latin typeface="Times New Roman" panose="02020603050405020304" pitchFamily="18" charset="0"/>
                    <a:cs typeface="Times New Roman" panose="02020603050405020304" pitchFamily="18" charset="0"/>
                  </a:rPr>
                  <a:t>: Angular frequency, </a:t>
                </a:r>
                <a:r>
                  <a:rPr lang="es-ES" dirty="0">
                    <a:latin typeface="Times New Roman" panose="02020603050405020304" pitchFamily="18" charset="0"/>
                    <a:cs typeface="Times New Roman" panose="02020603050405020304" pitchFamily="18" charset="0"/>
                  </a:rPr>
                  <a:t>ω</a:t>
                </a:r>
                <a:r>
                  <a:rPr lang="en-US" dirty="0">
                    <a:latin typeface="Times New Roman" panose="02020603050405020304" pitchFamily="18" charset="0"/>
                    <a:cs typeface="Times New Roman" panose="02020603050405020304" pitchFamily="18" charset="0"/>
                  </a:rPr>
                  <a:t>=2</a:t>
                </a:r>
                <a:r>
                  <a:rPr lang="es-ES" dirty="0">
                    <a:latin typeface="Times New Roman" panose="02020603050405020304" pitchFamily="18" charset="0"/>
                    <a:cs typeface="Times New Roman" panose="02020603050405020304" pitchFamily="18" charset="0"/>
                  </a:rPr>
                  <a:t>π/1y</a:t>
                </a:r>
                <a:endParaRPr lang="en-U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Time of the maximum modulation, which typically corresponds to June</a:t>
                </a:r>
              </a:p>
            </p:txBody>
          </p:sp>
        </mc:Choice>
        <mc:Fallback xmlns="">
          <p:sp>
            <p:nvSpPr>
              <p:cNvPr id="9" name="CuadroTexto 8">
                <a:extLst>
                  <a:ext uri="{FF2B5EF4-FFF2-40B4-BE49-F238E27FC236}">
                    <a16:creationId xmlns:a16="http://schemas.microsoft.com/office/drawing/2014/main" id="{25AEB220-75E7-495B-854D-91A282080851}"/>
                  </a:ext>
                </a:extLst>
              </p:cNvPr>
              <p:cNvSpPr txBox="1">
                <a:spLocks noRot="1" noChangeAspect="1" noMove="1" noResize="1" noEditPoints="1" noAdjustHandles="1" noChangeArrowheads="1" noChangeShapeType="1" noTextEdit="1"/>
              </p:cNvSpPr>
              <p:nvPr/>
            </p:nvSpPr>
            <p:spPr>
              <a:xfrm>
                <a:off x="4457423" y="136290"/>
                <a:ext cx="5764720" cy="2700996"/>
              </a:xfrm>
              <a:prstGeom prst="rect">
                <a:avLst/>
              </a:prstGeom>
              <a:blipFill>
                <a:blip r:embed="rId5"/>
                <a:stretch>
                  <a:fillRect l="-317" b="-1580"/>
                </a:stretch>
              </a:blipFill>
            </p:spPr>
            <p:txBody>
              <a:bodyPr/>
              <a:lstStyle/>
              <a:p>
                <a:r>
                  <a:rPr lang="en-US">
                    <a:noFill/>
                  </a:rPr>
                  <a:t> </a:t>
                </a:r>
              </a:p>
            </p:txBody>
          </p:sp>
        </mc:Fallback>
      </mc:AlternateContent>
      <p:sp>
        <p:nvSpPr>
          <p:cNvPr id="13" name="CuadroTexto 12">
            <a:extLst>
              <a:ext uri="{FF2B5EF4-FFF2-40B4-BE49-F238E27FC236}">
                <a16:creationId xmlns:a16="http://schemas.microsoft.com/office/drawing/2014/main" id="{6EF20CDC-3EB0-4C76-A85B-096C7660854C}"/>
              </a:ext>
            </a:extLst>
          </p:cNvPr>
          <p:cNvSpPr txBox="1"/>
          <p:nvPr/>
        </p:nvSpPr>
        <p:spPr>
          <a:xfrm>
            <a:off x="304555" y="0"/>
            <a:ext cx="1635384"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Av. interaction rate:</a:t>
            </a:r>
          </a:p>
        </p:txBody>
      </p:sp>
      <p:sp>
        <p:nvSpPr>
          <p:cNvPr id="14" name="CuadroTexto 13">
            <a:extLst>
              <a:ext uri="{FF2B5EF4-FFF2-40B4-BE49-F238E27FC236}">
                <a16:creationId xmlns:a16="http://schemas.microsoft.com/office/drawing/2014/main" id="{AE60EA18-22B6-48E3-9E92-408C3A1D4998}"/>
              </a:ext>
            </a:extLst>
          </p:cNvPr>
          <p:cNvSpPr txBox="1"/>
          <p:nvPr/>
        </p:nvSpPr>
        <p:spPr>
          <a:xfrm>
            <a:off x="304555" y="1230268"/>
            <a:ext cx="1685077"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V. modulation factor</a:t>
            </a:r>
          </a:p>
        </p:txBody>
      </p:sp>
      <p:sp>
        <p:nvSpPr>
          <p:cNvPr id="16" name="CuadroTexto 15">
            <a:extLst>
              <a:ext uri="{FF2B5EF4-FFF2-40B4-BE49-F238E27FC236}">
                <a16:creationId xmlns:a16="http://schemas.microsoft.com/office/drawing/2014/main" id="{47C01981-8258-4F1C-8B74-0CB7742D4874}"/>
              </a:ext>
            </a:extLst>
          </p:cNvPr>
          <p:cNvSpPr txBox="1"/>
          <p:nvPr/>
        </p:nvSpPr>
        <p:spPr>
          <a:xfrm>
            <a:off x="198342" y="2312114"/>
            <a:ext cx="1422184"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Rate modulation</a:t>
            </a:r>
          </a:p>
        </p:txBody>
      </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9F899A83-C951-4C16-97D2-94555F1EFC5B}"/>
                  </a:ext>
                </a:extLst>
              </p:cNvPr>
              <p:cNvSpPr/>
              <p:nvPr/>
            </p:nvSpPr>
            <p:spPr>
              <a:xfrm>
                <a:off x="304555" y="3913232"/>
                <a:ext cx="2855590" cy="335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𝑘</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a:latin typeface="Cambria Math" panose="02040503050406030204" pitchFamily="18" charset="0"/>
                            </a:rPr>
                            <m:t>0,</m:t>
                          </m:r>
                          <m:r>
                            <a:rPr lang="en-US" i="1">
                              <a:latin typeface="Cambria Math" panose="02040503050406030204" pitchFamily="18" charset="0"/>
                            </a:rPr>
                            <m:t>𝑘</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𝑚</m:t>
                          </m:r>
                          <m:r>
                            <a:rPr lang="en-US">
                              <a:latin typeface="Cambria Math" panose="02040503050406030204" pitchFamily="18" charset="0"/>
                            </a:rPr>
                            <m:t>,</m:t>
                          </m:r>
                          <m:r>
                            <a:rPr lang="en-US" i="1">
                              <a:latin typeface="Cambria Math" panose="02040503050406030204" pitchFamily="18" charset="0"/>
                            </a:rPr>
                            <m:t>𝑘</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m:rPr>
                                  <m:sty m:val="p"/>
                                </m:rPr>
                                <a:rPr lang="en-US">
                                  <a:latin typeface="Cambria Math" panose="02040503050406030204" pitchFamily="18" charset="0"/>
                                </a:rPr>
                                <m:t>ω</m:t>
                              </m:r>
                              <m:d>
                                <m:dPr>
                                  <m:ctrlPr>
                                    <a:rPr lang="en-US" i="1">
                                      <a:latin typeface="Cambria Math" panose="02040503050406030204" pitchFamily="18" charset="0"/>
                                    </a:rPr>
                                  </m:ctrlPr>
                                </m:dPr>
                                <m:e>
                                  <m:r>
                                    <a:rPr lang="en-US" i="1">
                                      <a:latin typeface="Cambria Math" panose="02040503050406030204" pitchFamily="18" charset="0"/>
                                    </a:rPr>
                                    <m:t>𝑡</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a:latin typeface="Cambria Math" panose="02040503050406030204" pitchFamily="18" charset="0"/>
                                        </a:rPr>
                                        <m:t>0</m:t>
                                      </m:r>
                                    </m:sub>
                                  </m:sSub>
                                </m:e>
                              </m:d>
                            </m:e>
                          </m:d>
                        </m:e>
                      </m:func>
                    </m:oMath>
                  </m:oMathPara>
                </a14:m>
                <a:endParaRPr lang="en-US" dirty="0"/>
              </a:p>
            </p:txBody>
          </p:sp>
        </mc:Choice>
        <mc:Fallback xmlns="">
          <p:sp>
            <p:nvSpPr>
              <p:cNvPr id="17" name="Rectángulo 16">
                <a:extLst>
                  <a:ext uri="{FF2B5EF4-FFF2-40B4-BE49-F238E27FC236}">
                    <a16:creationId xmlns:a16="http://schemas.microsoft.com/office/drawing/2014/main" id="{9F899A83-C951-4C16-97D2-94555F1EFC5B}"/>
                  </a:ext>
                </a:extLst>
              </p:cNvPr>
              <p:cNvSpPr>
                <a:spLocks noRot="1" noChangeAspect="1" noMove="1" noResize="1" noEditPoints="1" noAdjustHandles="1" noChangeArrowheads="1" noChangeShapeType="1" noTextEdit="1"/>
              </p:cNvSpPr>
              <p:nvPr/>
            </p:nvSpPr>
            <p:spPr>
              <a:xfrm>
                <a:off x="304555" y="3913232"/>
                <a:ext cx="2855590" cy="3354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C338DC29-5C1A-4D93-82C3-5AB317143FDF}"/>
                  </a:ext>
                </a:extLst>
              </p:cNvPr>
              <p:cNvSpPr txBox="1"/>
              <p:nvPr/>
            </p:nvSpPr>
            <p:spPr>
              <a:xfrm>
                <a:off x="3598648" y="3576030"/>
                <a:ext cx="5422510" cy="757515"/>
              </a:xfrm>
              <a:prstGeom prst="rect">
                <a:avLst/>
              </a:prstGeom>
              <a:noFill/>
            </p:spPr>
            <p:txBody>
              <a:bodyPr wrap="none" rtlCol="0">
                <a:spAutoFit/>
              </a:bodyPr>
              <a:lstStyle/>
              <a:p>
                <a:r>
                  <a:rPr lang="es-E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a:latin typeface="Cambria Math" panose="02040503050406030204" pitchFamily="18" charset="0"/>
                          </a:rPr>
                          <m:t>0,</m:t>
                        </m:r>
                        <m:r>
                          <a:rPr lang="en-US" i="1">
                            <a:latin typeface="Cambria Math" panose="02040503050406030204" pitchFamily="18" charset="0"/>
                          </a:rPr>
                          <m:t>𝑘</m:t>
                        </m:r>
                      </m:sub>
                    </m:sSub>
                    <m:r>
                      <a:rPr lang="en-US" i="1">
                        <a:latin typeface="Cambria Math" panose="02040503050406030204" pitchFamily="18" charset="0"/>
                      </a:rPr>
                      <m:t> </m:t>
                    </m:r>
                  </m:oMath>
                </a14:m>
                <a:r>
                  <a:rPr lang="es-ES" dirty="0"/>
                  <a:t>​: </a:t>
                </a:r>
                <a:r>
                  <a:rPr lang="es-ES" dirty="0" err="1"/>
                  <a:t>Constant</a:t>
                </a:r>
                <a:r>
                  <a:rPr lang="es-ES" dirty="0"/>
                  <a:t> (non-</a:t>
                </a:r>
                <a:r>
                  <a:rPr lang="es-ES" dirty="0" err="1"/>
                  <a:t>modulated</a:t>
                </a:r>
                <a:r>
                  <a:rPr lang="es-ES" dirty="0"/>
                  <a:t>) </a:t>
                </a:r>
                <a:r>
                  <a:rPr lang="es-ES" dirty="0" err="1"/>
                  <a:t>component</a:t>
                </a:r>
                <a:r>
                  <a:rPr lang="es-ES" dirty="0"/>
                  <a:t> </a:t>
                </a:r>
                <a:r>
                  <a:rPr lang="es-ES" dirty="0" err="1"/>
                  <a:t>of</a:t>
                </a:r>
                <a:r>
                  <a:rPr lang="es-ES" dirty="0"/>
                  <a:t> </a:t>
                </a:r>
                <a:r>
                  <a:rPr lang="es-ES" dirty="0" err="1"/>
                  <a:t>the</a:t>
                </a:r>
                <a:r>
                  <a:rPr lang="es-ES" dirty="0"/>
                  <a:t> </a:t>
                </a:r>
                <a:r>
                  <a:rPr lang="es-ES" dirty="0" err="1"/>
                  <a:t>event</a:t>
                </a:r>
                <a:r>
                  <a:rPr lang="es-ES" dirty="0"/>
                  <a:t> </a:t>
                </a:r>
                <a:r>
                  <a:rPr lang="es-ES" dirty="0" err="1"/>
                  <a:t>rate</a:t>
                </a:r>
                <a:r>
                  <a:rPr lang="es-ES" dirty="0"/>
                  <a:t>.</a:t>
                </a:r>
              </a:p>
              <a:p>
                <a:r>
                  <a:rPr lang="es-E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𝑚</m:t>
                        </m:r>
                        <m:r>
                          <a:rPr lang="en-US">
                            <a:latin typeface="Cambria Math" panose="02040503050406030204" pitchFamily="18" charset="0"/>
                          </a:rPr>
                          <m:t>,</m:t>
                        </m:r>
                        <m:r>
                          <a:rPr lang="en-US" i="1">
                            <a:latin typeface="Cambria Math" panose="02040503050406030204" pitchFamily="18" charset="0"/>
                          </a:rPr>
                          <m:t>𝑘</m:t>
                        </m:r>
                      </m:sub>
                    </m:sSub>
                    <m:r>
                      <a:rPr lang="en-US" i="1">
                        <a:latin typeface="Cambria Math" panose="02040503050406030204" pitchFamily="18" charset="0"/>
                      </a:rPr>
                      <m:t> </m:t>
                    </m:r>
                  </m:oMath>
                </a14:m>
                <a:r>
                  <a:rPr lang="es-ES" dirty="0"/>
                  <a:t>: </a:t>
                </a:r>
                <a:r>
                  <a:rPr lang="es-ES" dirty="0" err="1"/>
                  <a:t>Modulated</a:t>
                </a:r>
                <a:r>
                  <a:rPr lang="es-ES" dirty="0"/>
                  <a:t> (time-</a:t>
                </a:r>
                <a:r>
                  <a:rPr lang="es-ES" dirty="0" err="1"/>
                  <a:t>dependent</a:t>
                </a:r>
                <a:r>
                  <a:rPr lang="es-ES" dirty="0"/>
                  <a:t>) </a:t>
                </a:r>
                <a:r>
                  <a:rPr lang="es-ES" dirty="0" err="1"/>
                  <a:t>component</a:t>
                </a:r>
                <a:r>
                  <a:rPr lang="es-ES" dirty="0"/>
                  <a:t> </a:t>
                </a:r>
                <a:r>
                  <a:rPr lang="es-ES" dirty="0" err="1"/>
                  <a:t>of</a:t>
                </a:r>
                <a:r>
                  <a:rPr lang="es-ES" dirty="0"/>
                  <a:t> </a:t>
                </a:r>
                <a:r>
                  <a:rPr lang="es-ES" dirty="0" err="1"/>
                  <a:t>the</a:t>
                </a:r>
                <a:r>
                  <a:rPr lang="es-ES" dirty="0"/>
                  <a:t> </a:t>
                </a:r>
                <a:r>
                  <a:rPr lang="es-ES" dirty="0" err="1"/>
                  <a:t>event</a:t>
                </a:r>
                <a:r>
                  <a:rPr lang="es-ES" dirty="0"/>
                  <a:t> </a:t>
                </a:r>
                <a:r>
                  <a:rPr lang="es-ES" dirty="0" err="1"/>
                  <a:t>rate</a:t>
                </a:r>
                <a:r>
                  <a:rPr lang="es-ES" dirty="0"/>
                  <a:t>.</a:t>
                </a:r>
              </a:p>
              <a:p>
                <a:pPr algn="l"/>
                <a:endParaRPr lang="en-US" dirty="0">
                  <a:latin typeface="Times New Roman" panose="02020603050405020304" pitchFamily="18" charset="0"/>
                  <a:cs typeface="Times New Roman" panose="02020603050405020304" pitchFamily="18" charset="0"/>
                </a:endParaRPr>
              </a:p>
            </p:txBody>
          </p:sp>
        </mc:Choice>
        <mc:Fallback xmlns="">
          <p:sp>
            <p:nvSpPr>
              <p:cNvPr id="18" name="CuadroTexto 17">
                <a:extLst>
                  <a:ext uri="{FF2B5EF4-FFF2-40B4-BE49-F238E27FC236}">
                    <a16:creationId xmlns:a16="http://schemas.microsoft.com/office/drawing/2014/main" id="{C338DC29-5C1A-4D93-82C3-5AB317143FDF}"/>
                  </a:ext>
                </a:extLst>
              </p:cNvPr>
              <p:cNvSpPr txBox="1">
                <a:spLocks noRot="1" noChangeAspect="1" noMove="1" noResize="1" noEditPoints="1" noAdjustHandles="1" noChangeArrowheads="1" noChangeShapeType="1" noTextEdit="1"/>
              </p:cNvSpPr>
              <p:nvPr/>
            </p:nvSpPr>
            <p:spPr>
              <a:xfrm>
                <a:off x="3598648" y="3576030"/>
                <a:ext cx="5422510" cy="757515"/>
              </a:xfrm>
              <a:prstGeom prst="rect">
                <a:avLst/>
              </a:prstGeom>
              <a:blipFill>
                <a:blip r:embed="rId7"/>
                <a:stretch>
                  <a:fillRect l="-337" t="-1613"/>
                </a:stretch>
              </a:blipFill>
            </p:spPr>
            <p:txBody>
              <a:bodyPr/>
              <a:lstStyle/>
              <a:p>
                <a:r>
                  <a:rPr lang="en-US">
                    <a:noFill/>
                  </a:rPr>
                  <a:t> </a:t>
                </a:r>
              </a:p>
            </p:txBody>
          </p:sp>
        </mc:Fallback>
      </mc:AlternateContent>
      <p:sp>
        <p:nvSpPr>
          <p:cNvPr id="20" name="CuadroTexto 19">
            <a:extLst>
              <a:ext uri="{FF2B5EF4-FFF2-40B4-BE49-F238E27FC236}">
                <a16:creationId xmlns:a16="http://schemas.microsoft.com/office/drawing/2014/main" id="{3955D8D8-107E-400E-B5B9-1BA042E0617C}"/>
              </a:ext>
            </a:extLst>
          </p:cNvPr>
          <p:cNvSpPr txBox="1"/>
          <p:nvPr/>
        </p:nvSpPr>
        <p:spPr>
          <a:xfrm>
            <a:off x="134029" y="3588915"/>
            <a:ext cx="2214068" cy="307777"/>
          </a:xfrm>
          <a:prstGeom prst="rect">
            <a:avLst/>
          </a:prstGeom>
          <a:noFill/>
        </p:spPr>
        <p:txBody>
          <a:bodyPr wrap="none" rtlCol="0">
            <a:spAutoFit/>
          </a:bodyPr>
          <a:lstStyle/>
          <a:p>
            <a:r>
              <a:rPr lang="es-ES" dirty="0" err="1"/>
              <a:t>Event</a:t>
            </a:r>
            <a:r>
              <a:rPr lang="es-ES" dirty="0"/>
              <a:t> </a:t>
            </a:r>
            <a:r>
              <a:rPr lang="es-ES" dirty="0" err="1"/>
              <a:t>rate</a:t>
            </a:r>
            <a:r>
              <a:rPr lang="es-ES" dirty="0"/>
              <a:t> in </a:t>
            </a:r>
            <a:r>
              <a:rPr lang="es-ES" dirty="0" err="1"/>
              <a:t>energy</a:t>
            </a:r>
            <a:r>
              <a:rPr lang="es-ES" dirty="0"/>
              <a:t> </a:t>
            </a:r>
            <a:r>
              <a:rPr lang="es-ES" dirty="0" err="1"/>
              <a:t>bin</a:t>
            </a:r>
            <a:r>
              <a:rPr lang="es-ES" dirty="0"/>
              <a:t> k</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514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143001" y="2444793"/>
            <a:ext cx="2332094" cy="253916"/>
          </a:xfrm>
          <a:prstGeom prst="rect">
            <a:avLst/>
          </a:prstGeom>
          <a:gradFill rotWithShape="1">
            <a:gsLst>
              <a:gs pos="0">
                <a:schemeClr val="bg2"/>
              </a:gs>
              <a:gs pos="100000">
                <a:schemeClr val="bg2">
                  <a:gamma/>
                  <a:tint val="0"/>
                  <a:invGamma/>
                </a:schemeClr>
              </a:gs>
            </a:gsLst>
            <a:lin ang="0" scaled="1"/>
          </a:gra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lang="en-US" sz="1050"/>
          </a:p>
        </p:txBody>
      </p:sp>
      <p:sp>
        <p:nvSpPr>
          <p:cNvPr id="8" name="Rectangle 8"/>
          <p:cNvSpPr>
            <a:spLocks noChangeArrowheads="1"/>
          </p:cNvSpPr>
          <p:nvPr/>
        </p:nvSpPr>
        <p:spPr bwMode="auto">
          <a:xfrm rot="10800000">
            <a:off x="5652121" y="2452527"/>
            <a:ext cx="2332094" cy="253916"/>
          </a:xfrm>
          <a:prstGeom prst="rect">
            <a:avLst/>
          </a:prstGeom>
          <a:gradFill rotWithShape="1">
            <a:gsLst>
              <a:gs pos="0">
                <a:schemeClr val="bg2"/>
              </a:gs>
              <a:gs pos="100000">
                <a:schemeClr val="bg2">
                  <a:gamma/>
                  <a:tint val="0"/>
                  <a:invGamma/>
                </a:schemeClr>
              </a:gs>
            </a:gsLst>
            <a:lin ang="0" scaled="1"/>
          </a:gra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lang="en-US" sz="1050"/>
          </a:p>
        </p:txBody>
      </p:sp>
      <p:sp>
        <p:nvSpPr>
          <p:cNvPr id="24" name="23 CuadroTexto"/>
          <p:cNvSpPr txBox="1"/>
          <p:nvPr/>
        </p:nvSpPr>
        <p:spPr>
          <a:xfrm>
            <a:off x="3545887" y="14274"/>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Space charge</a:t>
            </a:r>
          </a:p>
        </p:txBody>
      </p:sp>
      <mc:AlternateContent xmlns:mc="http://schemas.openxmlformats.org/markup-compatibility/2006" xmlns:a14="http://schemas.microsoft.com/office/drawing/2010/main">
        <mc:Choice Requires="a14">
          <p:sp>
            <p:nvSpPr>
              <p:cNvPr id="25" name="24 CuadroTexto"/>
              <p:cNvSpPr txBox="1"/>
              <p:nvPr/>
            </p:nvSpPr>
            <p:spPr>
              <a:xfrm>
                <a:off x="1162364" y="527491"/>
                <a:ext cx="6858000" cy="3487430"/>
              </a:xfrm>
              <a:prstGeom prst="rect">
                <a:avLst/>
              </a:prstGeom>
              <a:noFill/>
            </p:spPr>
            <p:txBody>
              <a:bodyPr wrap="square" rtlCol="0">
                <a:spAutoFit/>
              </a:bodyPr>
              <a:lstStyle/>
              <a:p>
                <a:pPr marL="214313" indent="-214313">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 Ions have drift velocity which is five/six orders of magnitude lower than the el.</a:t>
                </a:r>
              </a:p>
              <a:p>
                <a:r>
                  <a:rPr lang="en-US" sz="1050" dirty="0">
                    <a:latin typeface="Times New Roman" panose="02020603050405020304" pitchFamily="18" charset="0"/>
                    <a:cs typeface="Times New Roman" panose="02020603050405020304" pitchFamily="18" charset="0"/>
                  </a:rPr>
                  <a:t>             Without taking into account the liquid motion:  </a:t>
                </a:r>
              </a:p>
              <a:p>
                <a14:m>
                  <m:oMath xmlns:m="http://schemas.openxmlformats.org/officeDocument/2006/math">
                    <m:sSub>
                      <m:sSubPr>
                        <m:ctrlPr>
                          <a:rPr lang="en-US" sz="1050" i="1" dirty="0">
                            <a:latin typeface="Cambria Math" panose="02040503050406030204" pitchFamily="18" charset="0"/>
                            <a:sym typeface="Symbol"/>
                          </a:rPr>
                        </m:ctrlPr>
                      </m:sSubPr>
                      <m:e>
                        <m:r>
                          <a:rPr lang="es-ES" sz="1050" i="1" dirty="0">
                            <a:latin typeface="Cambria Math"/>
                            <a:sym typeface="Symbol"/>
                          </a:rPr>
                          <m:t>              </m:t>
                        </m:r>
                        <m:r>
                          <a:rPr lang="en-US" sz="1050" i="1" dirty="0">
                            <a:latin typeface="Cambria Math"/>
                            <a:sym typeface="Symbol"/>
                          </a:rPr>
                          <m:t></m:t>
                        </m:r>
                      </m:e>
                      <m:sub>
                        <m:r>
                          <a:rPr lang="es-ES" sz="1050" i="1" dirty="0">
                            <a:latin typeface="Cambria Math"/>
                            <a:sym typeface="Symbol"/>
                          </a:rPr>
                          <m:t>𝑖</m:t>
                        </m:r>
                      </m:sub>
                    </m:sSub>
                    <m:r>
                      <a:rPr lang="en-US" sz="1050" i="1" dirty="0">
                        <a:latin typeface="Cambria Math"/>
                        <a:ea typeface="Cambria Math"/>
                        <a:sym typeface="Symbol"/>
                      </a:rPr>
                      <m:t>~</m:t>
                    </m:r>
                    <m:r>
                      <a:rPr lang="es-ES" sz="1050" i="1" dirty="0">
                        <a:latin typeface="Cambria Math"/>
                        <a:ea typeface="Cambria Math"/>
                        <a:sym typeface="Symbol"/>
                      </a:rPr>
                      <m:t>2∙</m:t>
                    </m:r>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10</m:t>
                        </m:r>
                      </m:e>
                      <m:sup>
                        <m:r>
                          <a:rPr lang="es-ES" sz="1050" i="1" dirty="0">
                            <a:latin typeface="Cambria Math"/>
                            <a:ea typeface="Cambria Math"/>
                            <a:sym typeface="Symbol"/>
                          </a:rPr>
                          <m:t>−4</m:t>
                        </m:r>
                      </m:sup>
                    </m:sSup>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𝑐𝑚</m:t>
                        </m:r>
                      </m:e>
                      <m:sup>
                        <m:r>
                          <a:rPr lang="es-ES" sz="1050" i="1" dirty="0">
                            <a:latin typeface="Cambria Math"/>
                            <a:ea typeface="Cambria Math"/>
                            <a:sym typeface="Symbol"/>
                          </a:rPr>
                          <m:t>2</m:t>
                        </m:r>
                      </m:sup>
                    </m:sSup>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𝑉</m:t>
                        </m:r>
                      </m:e>
                      <m:sup>
                        <m:r>
                          <a:rPr lang="es-ES" sz="1050" i="1" dirty="0">
                            <a:latin typeface="Cambria Math"/>
                            <a:ea typeface="Cambria Math"/>
                            <a:sym typeface="Symbol"/>
                          </a:rPr>
                          <m:t>−1</m:t>
                        </m:r>
                      </m:sup>
                    </m:sSup>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𝑠</m:t>
                        </m:r>
                      </m:e>
                      <m:sup>
                        <m:r>
                          <a:rPr lang="es-ES" sz="1050" i="1" dirty="0">
                            <a:latin typeface="Cambria Math"/>
                            <a:ea typeface="Cambria Math"/>
                            <a:sym typeface="Symbol"/>
                          </a:rPr>
                          <m:t>−1</m:t>
                        </m:r>
                      </m:sup>
                    </m:sSup>
                  </m:oMath>
                </a14:m>
                <a:r>
                  <a:rPr lang="en-US" sz="1050" dirty="0">
                    <a:latin typeface="Times New Roman" panose="02020603050405020304" pitchFamily="18" charset="0"/>
                    <a:cs typeface="Times New Roman" panose="02020603050405020304" pitchFamily="18" charset="0"/>
                  </a:rPr>
                  <a:t>     (T.H. </a:t>
                </a:r>
                <a:r>
                  <a:rPr lang="en-US" sz="1050" dirty="0" err="1">
                    <a:latin typeface="Times New Roman" panose="02020603050405020304" pitchFamily="18" charset="0"/>
                    <a:cs typeface="Times New Roman" panose="02020603050405020304" pitchFamily="18" charset="0"/>
                  </a:rPr>
                  <a:t>Dey</a:t>
                </a:r>
                <a:r>
                  <a:rPr lang="en-US" sz="1050" dirty="0">
                    <a:latin typeface="Times New Roman" panose="02020603050405020304" pitchFamily="18" charset="0"/>
                    <a:cs typeface="Times New Roman" panose="02020603050405020304" pitchFamily="18" charset="0"/>
                  </a:rPr>
                  <a:t> , T.J. Lewis , J. Phys. D: Appl. Phys. 1 (8) - 1968)</a:t>
                </a:r>
              </a:p>
              <a:p>
                <a:pPr lvl="1"/>
                <a14:m>
                  <m:oMath xmlns:m="http://schemas.openxmlformats.org/officeDocument/2006/math">
                    <m:sSub>
                      <m:sSubPr>
                        <m:ctrlPr>
                          <a:rPr lang="en-US" sz="1050" i="1" dirty="0">
                            <a:latin typeface="Cambria Math" panose="02040503050406030204" pitchFamily="18" charset="0"/>
                            <a:sym typeface="Symbol"/>
                          </a:rPr>
                        </m:ctrlPr>
                      </m:sSubPr>
                      <m:e>
                        <m:r>
                          <a:rPr lang="es-ES" sz="1050" i="1" dirty="0">
                            <a:latin typeface="Cambria Math"/>
                            <a:sym typeface="Symbol"/>
                          </a:rPr>
                          <m:t>     </m:t>
                        </m:r>
                        <m:r>
                          <a:rPr lang="en-US" sz="1050" i="1" dirty="0">
                            <a:latin typeface="Cambria Math"/>
                            <a:sym typeface="Symbol"/>
                          </a:rPr>
                          <m:t></m:t>
                        </m:r>
                      </m:e>
                      <m:sub>
                        <m:r>
                          <a:rPr lang="es-ES" sz="1050" i="1" dirty="0">
                            <a:latin typeface="Cambria Math"/>
                            <a:sym typeface="Symbol"/>
                          </a:rPr>
                          <m:t>𝑖</m:t>
                        </m:r>
                      </m:sub>
                    </m:sSub>
                    <m:r>
                      <a:rPr lang="en-US" sz="1050" i="1" dirty="0">
                        <a:latin typeface="Cambria Math"/>
                        <a:ea typeface="Cambria Math"/>
                        <a:sym typeface="Symbol"/>
                      </a:rPr>
                      <m:t>~</m:t>
                    </m:r>
                    <m:r>
                      <a:rPr lang="es-ES" sz="1050" i="1" dirty="0">
                        <a:latin typeface="Cambria Math"/>
                        <a:ea typeface="Cambria Math"/>
                        <a:sym typeface="Symbol"/>
                      </a:rPr>
                      <m:t>1.6∙</m:t>
                    </m:r>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10</m:t>
                        </m:r>
                      </m:e>
                      <m:sup>
                        <m:r>
                          <a:rPr lang="es-ES" sz="1050" i="1" dirty="0">
                            <a:latin typeface="Cambria Math"/>
                            <a:ea typeface="Cambria Math"/>
                            <a:sym typeface="Symbol"/>
                          </a:rPr>
                          <m:t>−3</m:t>
                        </m:r>
                      </m:sup>
                    </m:sSup>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𝑐𝑚</m:t>
                        </m:r>
                      </m:e>
                      <m:sup>
                        <m:r>
                          <a:rPr lang="es-ES" sz="1050" i="1" dirty="0">
                            <a:latin typeface="Cambria Math"/>
                            <a:ea typeface="Cambria Math"/>
                            <a:sym typeface="Symbol"/>
                          </a:rPr>
                          <m:t>2</m:t>
                        </m:r>
                      </m:sup>
                    </m:sSup>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𝑉</m:t>
                        </m:r>
                      </m:e>
                      <m:sup>
                        <m:r>
                          <a:rPr lang="es-ES" sz="1050" i="1" dirty="0">
                            <a:latin typeface="Cambria Math"/>
                            <a:ea typeface="Cambria Math"/>
                            <a:sym typeface="Symbol"/>
                          </a:rPr>
                          <m:t>−1</m:t>
                        </m:r>
                      </m:sup>
                    </m:sSup>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𝑠</m:t>
                        </m:r>
                      </m:e>
                      <m:sup>
                        <m:r>
                          <a:rPr lang="es-ES" sz="1050" i="1" dirty="0">
                            <a:latin typeface="Cambria Math"/>
                            <a:ea typeface="Cambria Math"/>
                            <a:sym typeface="Symbol"/>
                          </a:rPr>
                          <m:t>−1</m:t>
                        </m:r>
                      </m:sup>
                    </m:sSup>
                  </m:oMath>
                </a14:m>
                <a:r>
                  <a:rPr lang="en-US" sz="1050" dirty="0">
                    <a:latin typeface="Times New Roman" panose="02020603050405020304" pitchFamily="18" charset="0"/>
                    <a:cs typeface="Times New Roman" panose="02020603050405020304" pitchFamily="18" charset="0"/>
                  </a:rPr>
                  <a:t>  (M. </a:t>
                </a:r>
                <a:r>
                  <a:rPr lang="en-US" sz="1050" dirty="0" err="1">
                    <a:latin typeface="Times New Roman" panose="02020603050405020304" pitchFamily="18" charset="0"/>
                    <a:cs typeface="Times New Roman" panose="02020603050405020304" pitchFamily="18" charset="0"/>
                  </a:rPr>
                  <a:t>Torti</a:t>
                </a:r>
                <a:r>
                  <a:rPr lang="en-US" sz="1050" dirty="0">
                    <a:latin typeface="Times New Roman" panose="02020603050405020304" pitchFamily="18" charset="0"/>
                    <a:cs typeface="Times New Roman" panose="02020603050405020304" pitchFamily="18" charset="0"/>
                  </a:rPr>
                  <a:t> , Proceedings of the Fourth International 				           Conference on New Frontiers in Physics - 2015 )</a:t>
                </a:r>
              </a:p>
              <a:p>
                <a:pPr lvl="1"/>
                <a:endParaRPr lang="en-US" sz="1050" dirty="0">
                  <a:latin typeface="Times New Roman" panose="02020603050405020304" pitchFamily="18" charset="0"/>
                  <a:cs typeface="Times New Roman" panose="02020603050405020304" pitchFamily="18" charset="0"/>
                </a:endParaRPr>
              </a:p>
              <a:p>
                <a:pPr lvl="1"/>
                <a:r>
                  <a:rPr lang="en-US" sz="1050" dirty="0">
                    <a:latin typeface="Times New Roman" panose="02020603050405020304" pitchFamily="18" charset="0"/>
                    <a:cs typeface="Times New Roman" panose="02020603050405020304" pitchFamily="18" charset="0"/>
                  </a:rPr>
                  <a:t>    At </a:t>
                </a:r>
                <a14:m>
                  <m:oMath xmlns:m="http://schemas.openxmlformats.org/officeDocument/2006/math">
                    <m:sSub>
                      <m:sSubPr>
                        <m:ctrlPr>
                          <a:rPr lang="en-US" sz="1050" i="1">
                            <a:latin typeface="Cambria Math" panose="02040503050406030204" pitchFamily="18" charset="0"/>
                          </a:rPr>
                        </m:ctrlPr>
                      </m:sSubPr>
                      <m:e>
                        <m:r>
                          <a:rPr lang="es-ES" sz="1050" i="1">
                            <a:latin typeface="Cambria Math"/>
                          </a:rPr>
                          <m:t>𝐸</m:t>
                        </m:r>
                      </m:e>
                      <m:sub>
                        <m:r>
                          <a:rPr lang="es-ES" sz="1050" i="1">
                            <a:latin typeface="Cambria Math"/>
                          </a:rPr>
                          <m:t>𝑑</m:t>
                        </m:r>
                      </m:sub>
                    </m:sSub>
                  </m:oMath>
                </a14:m>
                <a:r>
                  <a:rPr lang="en-US" sz="1050" dirty="0">
                    <a:latin typeface="Times New Roman" panose="02020603050405020304" pitchFamily="18" charset="0"/>
                    <a:cs typeface="Times New Roman" panose="02020603050405020304" pitchFamily="18" charset="0"/>
                  </a:rPr>
                  <a:t>=1 kV/cm, </a:t>
                </a:r>
                <a14:m>
                  <m:oMath xmlns:m="http://schemas.openxmlformats.org/officeDocument/2006/math">
                    <m:sSub>
                      <m:sSubPr>
                        <m:ctrlPr>
                          <a:rPr lang="en-US" sz="1050" i="1" dirty="0">
                            <a:latin typeface="Cambria Math" panose="02040503050406030204" pitchFamily="18" charset="0"/>
                            <a:sym typeface="Symbol"/>
                          </a:rPr>
                        </m:ctrlPr>
                      </m:sSubPr>
                      <m:e>
                        <m:r>
                          <a:rPr lang="es-ES" sz="1050" i="1" dirty="0">
                            <a:latin typeface="Cambria Math"/>
                            <a:sym typeface="Symbol"/>
                          </a:rPr>
                          <m:t>    </m:t>
                        </m:r>
                        <m:r>
                          <a:rPr lang="es-ES" sz="1050" i="1" dirty="0">
                            <a:latin typeface="Cambria Math"/>
                            <a:sym typeface="Symbol"/>
                          </a:rPr>
                          <m:t>𝑣</m:t>
                        </m:r>
                      </m:e>
                      <m:sub>
                        <m:r>
                          <a:rPr lang="es-ES" sz="1050" i="1" dirty="0">
                            <a:latin typeface="Cambria Math"/>
                            <a:sym typeface="Symbol"/>
                          </a:rPr>
                          <m:t>𝑖</m:t>
                        </m:r>
                      </m:sub>
                    </m:sSub>
                    <m:r>
                      <a:rPr lang="en-US" sz="1050" i="1" dirty="0">
                        <a:latin typeface="Cambria Math"/>
                        <a:ea typeface="Cambria Math"/>
                        <a:sym typeface="Symbol"/>
                      </a:rPr>
                      <m:t>~</m:t>
                    </m:r>
                    <m:r>
                      <a:rPr lang="es-ES" sz="1050" i="1" dirty="0">
                        <a:latin typeface="Cambria Math"/>
                        <a:ea typeface="Cambria Math"/>
                        <a:sym typeface="Symbol"/>
                      </a:rPr>
                      <m:t>1.6∙</m:t>
                    </m:r>
                    <m:sSup>
                      <m:sSupPr>
                        <m:ctrlPr>
                          <a:rPr lang="es-ES" sz="1050" i="1" dirty="0">
                            <a:latin typeface="Cambria Math" panose="02040503050406030204" pitchFamily="18" charset="0"/>
                            <a:ea typeface="Cambria Math"/>
                            <a:sym typeface="Symbol"/>
                          </a:rPr>
                        </m:ctrlPr>
                      </m:sSupPr>
                      <m:e>
                        <m:r>
                          <a:rPr lang="es-ES" sz="1050" i="1" dirty="0">
                            <a:latin typeface="Cambria Math"/>
                            <a:ea typeface="Cambria Math"/>
                            <a:sym typeface="Symbol"/>
                          </a:rPr>
                          <m:t>10</m:t>
                        </m:r>
                      </m:e>
                      <m:sup>
                        <m:r>
                          <a:rPr lang="es-ES" sz="1050" i="1" dirty="0">
                            <a:latin typeface="Cambria Math"/>
                            <a:ea typeface="Cambria Math"/>
                            <a:sym typeface="Symbol"/>
                          </a:rPr>
                          <m:t>−5</m:t>
                        </m:r>
                      </m:sup>
                    </m:sSup>
                    <m:r>
                      <a:rPr lang="es-ES" sz="1050" i="1" dirty="0">
                        <a:latin typeface="Cambria Math"/>
                        <a:ea typeface="Cambria Math"/>
                        <a:sym typeface="Symbol"/>
                      </a:rPr>
                      <m:t>𝑚𝑚</m:t>
                    </m:r>
                  </m:oMath>
                </a14:m>
                <a:r>
                  <a:rPr lang="es-ES" sz="1050" dirty="0">
                    <a:latin typeface="Times New Roman" panose="02020603050405020304" pitchFamily="18" charset="0"/>
                    <a:ea typeface="Cambria Math"/>
                    <a:cs typeface="Times New Roman" panose="02020603050405020304" pitchFamily="18" charset="0"/>
                    <a:sym typeface="Symbol"/>
                  </a:rPr>
                  <a:t>/</a:t>
                </a:r>
                <a14:m>
                  <m:oMath xmlns:m="http://schemas.openxmlformats.org/officeDocument/2006/math">
                    <m:r>
                      <a:rPr lang="en-US" sz="1050" dirty="0">
                        <a:latin typeface="Cambria Math"/>
                        <a:sym typeface="Symbol"/>
                      </a:rPr>
                      <m:t></m:t>
                    </m:r>
                    <m:r>
                      <a:rPr lang="es-ES" sz="1050" i="1" dirty="0">
                        <a:latin typeface="Cambria Math"/>
                        <a:sym typeface="Symbol"/>
                      </a:rPr>
                      <m:t>𝑠</m:t>
                    </m:r>
                  </m:oMath>
                </a14:m>
                <a:r>
                  <a:rPr lang="en-US" sz="1050" dirty="0">
                    <a:latin typeface="Times New Roman" panose="02020603050405020304" pitchFamily="18" charset="0"/>
                    <a:cs typeface="Times New Roman" panose="02020603050405020304" pitchFamily="18" charset="0"/>
                  </a:rPr>
                  <a:t> to be compared to </a:t>
                </a:r>
                <a14:m>
                  <m:oMath xmlns:m="http://schemas.openxmlformats.org/officeDocument/2006/math">
                    <m:sSub>
                      <m:sSubPr>
                        <m:ctrlPr>
                          <a:rPr lang="en-US" sz="1050" i="1" dirty="0">
                            <a:latin typeface="Cambria Math" panose="02040503050406030204" pitchFamily="18" charset="0"/>
                            <a:sym typeface="Symbol"/>
                          </a:rPr>
                        </m:ctrlPr>
                      </m:sSubPr>
                      <m:e>
                        <m:r>
                          <a:rPr lang="es-ES" sz="1050" i="1" dirty="0">
                            <a:latin typeface="Cambria Math"/>
                            <a:sym typeface="Symbol"/>
                          </a:rPr>
                          <m:t>    </m:t>
                        </m:r>
                        <m:r>
                          <a:rPr lang="es-ES" sz="1050" i="1" dirty="0">
                            <a:latin typeface="Cambria Math"/>
                            <a:sym typeface="Symbol"/>
                          </a:rPr>
                          <m:t>𝑣</m:t>
                        </m:r>
                      </m:e>
                      <m:sub>
                        <m:r>
                          <a:rPr lang="es-ES" sz="1050" i="1" dirty="0">
                            <a:latin typeface="Cambria Math"/>
                            <a:sym typeface="Symbol"/>
                          </a:rPr>
                          <m:t>𝑒</m:t>
                        </m:r>
                      </m:sub>
                    </m:sSub>
                    <m:r>
                      <a:rPr lang="en-US" sz="1050" i="1" dirty="0">
                        <a:latin typeface="Cambria Math"/>
                        <a:ea typeface="Cambria Math"/>
                        <a:sym typeface="Symbol"/>
                      </a:rPr>
                      <m:t>~</m:t>
                    </m:r>
                    <m:r>
                      <a:rPr lang="es-ES" sz="1050" i="1" dirty="0">
                        <a:latin typeface="Cambria Math"/>
                        <a:ea typeface="Cambria Math"/>
                        <a:sym typeface="Symbol"/>
                      </a:rPr>
                      <m:t>2 </m:t>
                    </m:r>
                    <m:r>
                      <a:rPr lang="es-ES" sz="1050" i="1" dirty="0">
                        <a:latin typeface="Cambria Math"/>
                        <a:ea typeface="Cambria Math"/>
                        <a:sym typeface="Symbol"/>
                      </a:rPr>
                      <m:t>𝑚𝑚</m:t>
                    </m:r>
                  </m:oMath>
                </a14:m>
                <a:r>
                  <a:rPr lang="es-ES" sz="1050" dirty="0">
                    <a:latin typeface="Times New Roman" panose="02020603050405020304" pitchFamily="18" charset="0"/>
                    <a:ea typeface="Cambria Math"/>
                    <a:cs typeface="Times New Roman" panose="02020603050405020304" pitchFamily="18" charset="0"/>
                    <a:sym typeface="Symbol"/>
                  </a:rPr>
                  <a:t>/</a:t>
                </a:r>
                <a14:m>
                  <m:oMath xmlns:m="http://schemas.openxmlformats.org/officeDocument/2006/math">
                    <m:r>
                      <a:rPr lang="en-US" sz="1050" dirty="0">
                        <a:latin typeface="Cambria Math"/>
                        <a:sym typeface="Symbol"/>
                      </a:rPr>
                      <m:t></m:t>
                    </m:r>
                    <m:r>
                      <a:rPr lang="es-ES" sz="1050" i="1" dirty="0">
                        <a:latin typeface="Cambria Math"/>
                        <a:sym typeface="Symbol"/>
                      </a:rPr>
                      <m:t>𝑠</m:t>
                    </m:r>
                  </m:oMath>
                </a14:m>
                <a:endParaRPr lang="en-US" sz="1050" dirty="0">
                  <a:latin typeface="Times New Roman" panose="02020603050405020304" pitchFamily="18" charset="0"/>
                  <a:cs typeface="Times New Roman" panose="02020603050405020304" pitchFamily="18" charset="0"/>
                </a:endParaRPr>
              </a:p>
              <a:p>
                <a:pPr marL="557213" lvl="1" indent="-214313">
                  <a:buFont typeface="Arial" panose="020B0604020202020204" pitchFamily="34" charset="0"/>
                  <a:buChar char="•"/>
                </a:pPr>
                <a:endParaRPr lang="en-US" sz="10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sz="10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050" i="1" dirty="0">
                            <a:solidFill>
                              <a:srgbClr val="FF0000"/>
                            </a:solidFill>
                            <a:latin typeface="Cambria Math" panose="02040503050406030204" pitchFamily="18" charset="0"/>
                            <a:sym typeface="Symbol"/>
                          </a:rPr>
                        </m:ctrlPr>
                      </m:sSubPr>
                      <m:e>
                        <m:r>
                          <a:rPr lang="es-ES" sz="1050" i="1" dirty="0">
                            <a:solidFill>
                              <a:srgbClr val="FF0000"/>
                            </a:solidFill>
                            <a:latin typeface="Cambria Math"/>
                            <a:sym typeface="Symbol"/>
                          </a:rPr>
                          <m:t>    </m:t>
                        </m:r>
                        <m:r>
                          <a:rPr lang="es-ES" sz="1050" i="1" dirty="0">
                            <a:solidFill>
                              <a:srgbClr val="FF0000"/>
                            </a:solidFill>
                            <a:latin typeface="Cambria Math"/>
                            <a:sym typeface="Symbol"/>
                          </a:rPr>
                          <m:t>𝑣</m:t>
                        </m:r>
                      </m:e>
                      <m:sub>
                        <m:r>
                          <a:rPr lang="es-ES" sz="1050" i="1" dirty="0">
                            <a:solidFill>
                              <a:srgbClr val="FF0000"/>
                            </a:solidFill>
                            <a:latin typeface="Cambria Math"/>
                            <a:sym typeface="Symbol"/>
                          </a:rPr>
                          <m:t>𝑖</m:t>
                        </m:r>
                      </m:sub>
                    </m:sSub>
                    <m:r>
                      <a:rPr lang="es-ES" sz="1050" i="1" dirty="0">
                        <a:solidFill>
                          <a:srgbClr val="FF0000"/>
                        </a:solidFill>
                        <a:latin typeface="Cambria Math"/>
                        <a:sym typeface="Symbol"/>
                      </a:rPr>
                      <m:t> </m:t>
                    </m:r>
                    <m:r>
                      <a:rPr lang="en-US" sz="1050" i="1" dirty="0">
                        <a:solidFill>
                          <a:srgbClr val="FF0000"/>
                        </a:solidFill>
                        <a:latin typeface="Cambria Math"/>
                        <a:ea typeface="Cambria Math"/>
                        <a:sym typeface="Symbol"/>
                      </a:rPr>
                      <m:t>≪</m:t>
                    </m:r>
                  </m:oMath>
                </a14:m>
                <a:r>
                  <a:rPr lang="en-US" sz="1050" dirty="0">
                    <a:solidFill>
                      <a:srgbClr val="FF0000"/>
                    </a:solidFill>
                    <a:latin typeface="Times New Roman" panose="02020603050405020304" pitchFamily="18" charset="0"/>
                    <a:cs typeface="Times New Roman" panose="02020603050405020304" pitchFamily="18" charset="0"/>
                    <a:sym typeface="Symbol"/>
                  </a:rPr>
                  <a:t> </a:t>
                </a:r>
                <a14:m>
                  <m:oMath xmlns:m="http://schemas.openxmlformats.org/officeDocument/2006/math">
                    <m:sSub>
                      <m:sSubPr>
                        <m:ctrlPr>
                          <a:rPr lang="en-US" sz="1050" i="1" dirty="0">
                            <a:solidFill>
                              <a:srgbClr val="FF0000"/>
                            </a:solidFill>
                            <a:latin typeface="Cambria Math" panose="02040503050406030204" pitchFamily="18" charset="0"/>
                            <a:sym typeface="Symbol"/>
                          </a:rPr>
                        </m:ctrlPr>
                      </m:sSubPr>
                      <m:e>
                        <m:r>
                          <a:rPr lang="es-ES" sz="1050" i="1" dirty="0">
                            <a:solidFill>
                              <a:srgbClr val="FF0000"/>
                            </a:solidFill>
                            <a:latin typeface="Cambria Math"/>
                            <a:sym typeface="Symbol"/>
                          </a:rPr>
                          <m:t>𝑣</m:t>
                        </m:r>
                      </m:e>
                      <m:sub>
                        <m:r>
                          <a:rPr lang="es-ES" sz="1050" i="1" dirty="0">
                            <a:solidFill>
                              <a:srgbClr val="FF0000"/>
                            </a:solidFill>
                            <a:latin typeface="Cambria Math"/>
                            <a:sym typeface="Symbol"/>
                          </a:rPr>
                          <m:t>𝑒</m:t>
                        </m:r>
                      </m:sub>
                    </m:sSub>
                    <m:r>
                      <a:rPr lang="es-ES" sz="1050" i="1" dirty="0">
                        <a:solidFill>
                          <a:srgbClr val="FF0000"/>
                        </a:solidFill>
                        <a:latin typeface="Cambria Math"/>
                        <a:sym typeface="Symbol"/>
                      </a:rPr>
                      <m:t>        </m:t>
                    </m:r>
                    <m:r>
                      <a:rPr lang="es-ES" sz="1050" i="1" dirty="0">
                        <a:solidFill>
                          <a:srgbClr val="FF0000"/>
                        </a:solidFill>
                        <a:latin typeface="Cambria Math"/>
                        <a:ea typeface="Cambria Math"/>
                        <a:sym typeface="Symbol"/>
                      </a:rPr>
                      <m:t>    </m:t>
                    </m:r>
                    <m:sSub>
                      <m:sSubPr>
                        <m:ctrlPr>
                          <a:rPr lang="en-US" sz="1050" i="1" dirty="0">
                            <a:solidFill>
                              <a:srgbClr val="FF0000"/>
                            </a:solidFill>
                            <a:latin typeface="Cambria Math" panose="02040503050406030204" pitchFamily="18" charset="0"/>
                            <a:sym typeface="Symbol"/>
                          </a:rPr>
                        </m:ctrlPr>
                      </m:sSubPr>
                      <m:e>
                        <m:r>
                          <a:rPr lang="en-US" sz="1050" i="1" dirty="0">
                            <a:solidFill>
                              <a:srgbClr val="FF0000"/>
                            </a:solidFill>
                            <a:latin typeface="Cambria Math"/>
                            <a:sym typeface="Symbol"/>
                          </a:rPr>
                          <m:t></m:t>
                        </m:r>
                      </m:e>
                      <m:sub>
                        <m:r>
                          <a:rPr lang="es-ES" sz="1050" i="1" dirty="0">
                            <a:solidFill>
                              <a:srgbClr val="FF0000"/>
                            </a:solidFill>
                            <a:latin typeface="Cambria Math"/>
                            <a:sym typeface="Symbol"/>
                          </a:rPr>
                          <m:t>𝑖</m:t>
                        </m:r>
                      </m:sub>
                    </m:sSub>
                    <m:r>
                      <a:rPr lang="es-ES" sz="1050" i="1" dirty="0">
                        <a:solidFill>
                          <a:srgbClr val="FF0000"/>
                        </a:solidFill>
                        <a:latin typeface="Cambria Math"/>
                        <a:sym typeface="Symbol"/>
                      </a:rPr>
                      <m:t> </m:t>
                    </m:r>
                    <m:r>
                      <a:rPr lang="en-US" sz="1050" i="1" dirty="0">
                        <a:solidFill>
                          <a:srgbClr val="FF0000"/>
                        </a:solidFill>
                        <a:latin typeface="Cambria Math"/>
                        <a:ea typeface="Cambria Math"/>
                        <a:sym typeface="Symbol"/>
                      </a:rPr>
                      <m:t>≫</m:t>
                    </m:r>
                  </m:oMath>
                </a14:m>
                <a:r>
                  <a:rPr lang="en-US" sz="105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050" i="1" dirty="0">
                            <a:solidFill>
                              <a:srgbClr val="FF0000"/>
                            </a:solidFill>
                            <a:latin typeface="Cambria Math" panose="02040503050406030204" pitchFamily="18" charset="0"/>
                            <a:sym typeface="Symbol"/>
                          </a:rPr>
                        </m:ctrlPr>
                      </m:sSubPr>
                      <m:e>
                        <m:r>
                          <a:rPr lang="en-US" sz="1050" i="1" dirty="0">
                            <a:solidFill>
                              <a:srgbClr val="FF0000"/>
                            </a:solidFill>
                            <a:latin typeface="Cambria Math"/>
                            <a:sym typeface="Symbol"/>
                          </a:rPr>
                          <m:t></m:t>
                        </m:r>
                      </m:e>
                      <m:sub>
                        <m:r>
                          <a:rPr lang="es-ES" sz="1050" i="1" dirty="0">
                            <a:solidFill>
                              <a:srgbClr val="FF0000"/>
                            </a:solidFill>
                            <a:latin typeface="Cambria Math"/>
                            <a:sym typeface="Symbol"/>
                          </a:rPr>
                          <m:t>𝑒</m:t>
                        </m:r>
                      </m:sub>
                    </m:sSub>
                  </m:oMath>
                </a14:m>
                <a:r>
                  <a:rPr lang="en-US" sz="1050" dirty="0">
                    <a:latin typeface="Times New Roman" panose="02020603050405020304" pitchFamily="18" charset="0"/>
                    <a:cs typeface="Times New Roman" panose="02020603050405020304" pitchFamily="18" charset="0"/>
                  </a:rPr>
                  <a:t>          Depending on drift field, ionization rate, </a:t>
                </a:r>
              </a:p>
              <a:p>
                <a:r>
                  <a:rPr lang="en-US" sz="1050" dirty="0">
                    <a:latin typeface="Times New Roman" panose="02020603050405020304" pitchFamily="18" charset="0"/>
                    <a:cs typeface="Times New Roman" panose="02020603050405020304" pitchFamily="18" charset="0"/>
                  </a:rPr>
                  <a:t>					(+liquid motion ...</a:t>
                </a:r>
                <a:r>
                  <a:rPr lang="en-US" sz="1050" dirty="0" err="1">
                    <a:latin typeface="Times New Roman" panose="02020603050405020304" pitchFamily="18" charset="0"/>
                    <a:cs typeface="Times New Roman" panose="02020603050405020304" pitchFamily="18" charset="0"/>
                  </a:rPr>
                  <a:t>etc</a:t>
                </a:r>
                <a:r>
                  <a:rPr lang="en-US" sz="1050" dirty="0">
                    <a:latin typeface="Times New Roman" panose="02020603050405020304" pitchFamily="18" charset="0"/>
                    <a:cs typeface="Times New Roman" panose="02020603050405020304" pitchFamily="18" charset="0"/>
                  </a:rPr>
                  <a:t>)</a:t>
                </a:r>
              </a:p>
              <a:p>
                <a:r>
                  <a:rPr lang="en-US" sz="1050" dirty="0">
                    <a:latin typeface="Times New Roman" panose="02020603050405020304" pitchFamily="18" charset="0"/>
                    <a:cs typeface="Times New Roman" panose="02020603050405020304" pitchFamily="18" charset="0"/>
                  </a:rPr>
                  <a:t>		</a:t>
                </a:r>
              </a:p>
              <a:p>
                <a:r>
                  <a:rPr lang="en-US" sz="1050" dirty="0">
                    <a:latin typeface="Times New Roman" panose="02020603050405020304" pitchFamily="18" charset="0"/>
                    <a:cs typeface="Times New Roman" panose="02020603050405020304" pitchFamily="18" charset="0"/>
                  </a:rPr>
                  <a:t>		     </a:t>
                </a:r>
                <a:r>
                  <a:rPr lang="en-US" sz="1050" u="sng" dirty="0">
                    <a:latin typeface="Times New Roman" panose="02020603050405020304" pitchFamily="18" charset="0"/>
                    <a:cs typeface="Times New Roman" panose="02020603050405020304" pitchFamily="18" charset="0"/>
                  </a:rPr>
                  <a:t>The electrons drift to the anode, the ions stay!</a:t>
                </a:r>
              </a:p>
              <a:p>
                <a:endParaRPr lang="en-US" sz="105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 The space charge can locally modify the electric field, the drift lines and the velocity of electrons</a:t>
                </a:r>
              </a:p>
              <a:p>
                <a:endParaRPr lang="en-US" sz="1050" b="1" i="1" dirty="0">
                  <a:latin typeface="Times New Roman" panose="02020603050405020304" pitchFamily="18" charset="0"/>
                  <a:cs typeface="Times New Roman" panose="02020603050405020304" pitchFamily="18" charset="0"/>
                </a:endParaRPr>
              </a:p>
              <a:p>
                <a:endParaRPr lang="en-US" sz="1050" b="1" i="1" dirty="0">
                  <a:latin typeface="Times New Roman" panose="02020603050405020304" pitchFamily="18" charset="0"/>
                  <a:cs typeface="Times New Roman" panose="02020603050405020304" pitchFamily="18" charset="0"/>
                </a:endParaRPr>
              </a:p>
              <a:p>
                <a:endParaRPr lang="en-US" sz="1050" b="1" i="1" dirty="0">
                  <a:latin typeface="Times New Roman" panose="02020603050405020304" pitchFamily="18" charset="0"/>
                  <a:cs typeface="Times New Roman" panose="02020603050405020304" pitchFamily="18" charset="0"/>
                </a:endParaRPr>
              </a:p>
              <a:p>
                <a:endParaRPr lang="en-US" sz="1050" b="1" i="1" dirty="0">
                  <a:latin typeface="Times New Roman" panose="02020603050405020304" pitchFamily="18" charset="0"/>
                  <a:cs typeface="Times New Roman" panose="02020603050405020304" pitchFamily="18" charset="0"/>
                </a:endParaRPr>
              </a:p>
              <a:p>
                <a:endParaRPr lang="en-US" sz="1050" b="1" i="1" dirty="0">
                  <a:latin typeface="Times New Roman" panose="02020603050405020304" pitchFamily="18" charset="0"/>
                  <a:cs typeface="Times New Roman" panose="02020603050405020304" pitchFamily="18" charset="0"/>
                </a:endParaRPr>
              </a:p>
            </p:txBody>
          </p:sp>
        </mc:Choice>
        <mc:Fallback xmlns="">
          <p:sp>
            <p:nvSpPr>
              <p:cNvPr id="25" name="24 CuadroTexto"/>
              <p:cNvSpPr txBox="1">
                <a:spLocks noRot="1" noChangeAspect="1" noMove="1" noResize="1" noEditPoints="1" noAdjustHandles="1" noChangeArrowheads="1" noChangeShapeType="1" noTextEdit="1"/>
              </p:cNvSpPr>
              <p:nvPr/>
            </p:nvSpPr>
            <p:spPr>
              <a:xfrm>
                <a:off x="1162364" y="527491"/>
                <a:ext cx="6858000" cy="3487430"/>
              </a:xfrm>
              <a:prstGeom prst="rect">
                <a:avLst/>
              </a:prstGeom>
              <a:blipFill>
                <a:blip r:embed="rId2"/>
                <a:stretch>
                  <a:fillRect/>
                </a:stretch>
              </a:blipFill>
            </p:spPr>
            <p:txBody>
              <a:bodyPr/>
              <a:lstStyle/>
              <a:p>
                <a:r>
                  <a:rPr lang="en-US">
                    <a:noFill/>
                  </a:rPr>
                  <a:t> </a:t>
                </a:r>
              </a:p>
            </p:txBody>
          </p:sp>
        </mc:Fallback>
      </mc:AlternateContent>
      <p:sp>
        <p:nvSpPr>
          <p:cNvPr id="10" name="Rectangle 5"/>
          <p:cNvSpPr>
            <a:spLocks noChangeArrowheads="1"/>
          </p:cNvSpPr>
          <p:nvPr/>
        </p:nvSpPr>
        <p:spPr bwMode="auto">
          <a:xfrm>
            <a:off x="1314450" y="411510"/>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275">
              <a:latin typeface="Times New Roman" pitchFamily="18" charset="0"/>
              <a:cs typeface="Arial" charset="0"/>
            </a:endParaRPr>
          </a:p>
        </p:txBody>
      </p:sp>
      <p:sp>
        <p:nvSpPr>
          <p:cNvPr id="11" name="10 CuadroTexto"/>
          <p:cNvSpPr txBox="1"/>
          <p:nvPr/>
        </p:nvSpPr>
        <p:spPr>
          <a:xfrm>
            <a:off x="1162365" y="4353948"/>
            <a:ext cx="5328703" cy="253916"/>
          </a:xfrm>
          <a:prstGeom prst="rect">
            <a:avLst/>
          </a:prstGeom>
          <a:noFill/>
        </p:spPr>
        <p:txBody>
          <a:bodyPr wrap="none" rtlCol="0">
            <a:spAutoFit/>
          </a:bodyPr>
          <a:lstStyle/>
          <a:p>
            <a:r>
              <a:rPr lang="en-US" sz="1050" b="1" u="sng" dirty="0">
                <a:latin typeface="Times New Roman" panose="02020603050405020304" pitchFamily="18" charset="0"/>
                <a:cs typeface="Times New Roman" panose="02020603050405020304" pitchFamily="18" charset="0"/>
              </a:rPr>
              <a:t>The electron drift in a </a:t>
            </a:r>
            <a:r>
              <a:rPr lang="en-US" sz="1050" b="1" u="sng" dirty="0">
                <a:solidFill>
                  <a:srgbClr val="FF0000"/>
                </a:solidFill>
                <a:latin typeface="Times New Roman" panose="02020603050405020304" pitchFamily="18" charset="0"/>
                <a:cs typeface="Times New Roman" panose="02020603050405020304" pitchFamily="18" charset="0"/>
              </a:rPr>
              <a:t>positively charged volume </a:t>
            </a:r>
            <a:r>
              <a:rPr lang="en-US" sz="1050" b="1" u="sng" dirty="0">
                <a:latin typeface="Times New Roman" panose="02020603050405020304" pitchFamily="18" charset="0"/>
                <a:cs typeface="Times New Roman" panose="02020603050405020304" pitchFamily="18" charset="0"/>
              </a:rPr>
              <a:t>(neutral target only when the field is off)</a:t>
            </a:r>
          </a:p>
        </p:txBody>
      </p:sp>
    </p:spTree>
    <p:extLst>
      <p:ext uri="{BB962C8B-B14F-4D97-AF65-F5344CB8AC3E}">
        <p14:creationId xmlns:p14="http://schemas.microsoft.com/office/powerpoint/2010/main" val="28753258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UAr assay  @ LSC </a:t>
            </a:r>
            <a:endParaRPr b="1">
              <a:solidFill>
                <a:srgbClr val="FF0000"/>
              </a:solidFill>
            </a:endParaRPr>
          </a:p>
        </p:txBody>
      </p:sp>
      <p:pic>
        <p:nvPicPr>
          <p:cNvPr id="327" name="Google Shape;327;p37"/>
          <p:cNvPicPr preferRelativeResize="0"/>
          <p:nvPr/>
        </p:nvPicPr>
        <p:blipFill>
          <a:blip r:embed="rId3">
            <a:alphaModFix/>
          </a:blip>
          <a:stretch>
            <a:fillRect/>
          </a:stretch>
        </p:blipFill>
        <p:spPr>
          <a:xfrm>
            <a:off x="123500" y="887250"/>
            <a:ext cx="4319688" cy="3690925"/>
          </a:xfrm>
          <a:prstGeom prst="rect">
            <a:avLst/>
          </a:prstGeom>
          <a:noFill/>
          <a:ln>
            <a:noFill/>
          </a:ln>
        </p:spPr>
      </p:pic>
      <p:pic>
        <p:nvPicPr>
          <p:cNvPr id="328" name="Google Shape;328;p37"/>
          <p:cNvPicPr preferRelativeResize="0"/>
          <p:nvPr/>
        </p:nvPicPr>
        <p:blipFill>
          <a:blip r:embed="rId4">
            <a:alphaModFix/>
          </a:blip>
          <a:stretch>
            <a:fillRect/>
          </a:stretch>
        </p:blipFill>
        <p:spPr>
          <a:xfrm>
            <a:off x="2761500" y="96976"/>
            <a:ext cx="1681700" cy="618550"/>
          </a:xfrm>
          <a:prstGeom prst="rect">
            <a:avLst/>
          </a:prstGeom>
          <a:noFill/>
          <a:ln>
            <a:noFill/>
          </a:ln>
        </p:spPr>
      </p:pic>
      <p:pic>
        <p:nvPicPr>
          <p:cNvPr id="329" name="Google Shape;329;p37"/>
          <p:cNvPicPr preferRelativeResize="0"/>
          <p:nvPr/>
        </p:nvPicPr>
        <p:blipFill>
          <a:blip r:embed="rId5">
            <a:alphaModFix/>
          </a:blip>
          <a:stretch>
            <a:fillRect/>
          </a:stretch>
        </p:blipFill>
        <p:spPr>
          <a:xfrm>
            <a:off x="6819900" y="420952"/>
            <a:ext cx="1738800" cy="2150797"/>
          </a:xfrm>
          <a:prstGeom prst="rect">
            <a:avLst/>
          </a:prstGeom>
          <a:noFill/>
          <a:ln>
            <a:noFill/>
          </a:ln>
        </p:spPr>
      </p:pic>
      <p:pic>
        <p:nvPicPr>
          <p:cNvPr id="330" name="Google Shape;330;p37"/>
          <p:cNvPicPr preferRelativeResize="0"/>
          <p:nvPr/>
        </p:nvPicPr>
        <p:blipFill>
          <a:blip r:embed="rId6">
            <a:alphaModFix/>
          </a:blip>
          <a:stretch>
            <a:fillRect/>
          </a:stretch>
        </p:blipFill>
        <p:spPr>
          <a:xfrm>
            <a:off x="5006350" y="2802246"/>
            <a:ext cx="3322325" cy="2190149"/>
          </a:xfrm>
          <a:prstGeom prst="rect">
            <a:avLst/>
          </a:prstGeom>
          <a:noFill/>
          <a:ln>
            <a:noFill/>
          </a:ln>
        </p:spPr>
      </p:pic>
      <p:pic>
        <p:nvPicPr>
          <p:cNvPr id="331" name="Google Shape;331;p37"/>
          <p:cNvPicPr preferRelativeResize="0"/>
          <p:nvPr/>
        </p:nvPicPr>
        <p:blipFill>
          <a:blip r:embed="rId7">
            <a:alphaModFix/>
          </a:blip>
          <a:stretch>
            <a:fillRect/>
          </a:stretch>
        </p:blipFill>
        <p:spPr>
          <a:xfrm>
            <a:off x="5039179" y="45727"/>
            <a:ext cx="1527150" cy="2756525"/>
          </a:xfrm>
          <a:prstGeom prst="rect">
            <a:avLst/>
          </a:prstGeom>
          <a:noFill/>
          <a:ln>
            <a:noFill/>
          </a:ln>
        </p:spPr>
      </p:pic>
      <p:sp>
        <p:nvSpPr>
          <p:cNvPr id="332" name="Google Shape;332;p37"/>
          <p:cNvSpPr txBox="1"/>
          <p:nvPr/>
        </p:nvSpPr>
        <p:spPr>
          <a:xfrm>
            <a:off x="2026900" y="4681800"/>
            <a:ext cx="422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i="1">
                <a:solidFill>
                  <a:schemeClr val="accent5"/>
                </a:solidFill>
              </a:rPr>
              <a:t>Talk by V. Pesudo (Monday, July 8th) </a:t>
            </a:r>
            <a:endParaRPr sz="1800" i="1">
              <a:solidFill>
                <a:schemeClr val="accent5"/>
              </a:solidFill>
            </a:endParaRPr>
          </a:p>
        </p:txBody>
      </p:sp>
    </p:spTree>
    <p:extLst>
      <p:ext uri="{BB962C8B-B14F-4D97-AF65-F5344CB8AC3E}">
        <p14:creationId xmlns:p14="http://schemas.microsoft.com/office/powerpoint/2010/main" val="1099735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DarkSide materials DB structure</a:t>
            </a:r>
            <a:endParaRPr b="1" u="sng"/>
          </a:p>
        </p:txBody>
      </p:sp>
      <p:pic>
        <p:nvPicPr>
          <p:cNvPr id="208" name="Google Shape;208;p26"/>
          <p:cNvPicPr preferRelativeResize="0"/>
          <p:nvPr/>
        </p:nvPicPr>
        <p:blipFill rotWithShape="1">
          <a:blip r:embed="rId3">
            <a:alphaModFix/>
          </a:blip>
          <a:srcRect/>
          <a:stretch/>
        </p:blipFill>
        <p:spPr>
          <a:xfrm>
            <a:off x="85949" y="2611362"/>
            <a:ext cx="8650469" cy="2410001"/>
          </a:xfrm>
          <a:prstGeom prst="rect">
            <a:avLst/>
          </a:prstGeom>
          <a:noFill/>
          <a:ln>
            <a:noFill/>
          </a:ln>
        </p:spPr>
      </p:pic>
      <p:sp>
        <p:nvSpPr>
          <p:cNvPr id="209" name="Google Shape;209;p26"/>
          <p:cNvSpPr txBox="1"/>
          <p:nvPr/>
        </p:nvSpPr>
        <p:spPr>
          <a:xfrm>
            <a:off x="2105800" y="528675"/>
            <a:ext cx="5686500" cy="198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a:solidFill>
                  <a:srgbClr val="000000"/>
                </a:solidFill>
                <a:latin typeface="Calibri"/>
                <a:ea typeface="Calibri"/>
                <a:cs typeface="Calibri"/>
                <a:sym typeface="Calibri"/>
              </a:rPr>
              <a:t>Online database that centralizes the full assay process</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0"/>
              </a:spcAft>
              <a:buClr>
                <a:srgbClr val="0000FF"/>
              </a:buClr>
              <a:buSzPts val="1400"/>
              <a:buFont typeface="Calibri"/>
              <a:buChar char="●"/>
            </a:pPr>
            <a:r>
              <a:rPr lang="it">
                <a:solidFill>
                  <a:srgbClr val="000000"/>
                </a:solidFill>
                <a:latin typeface="Calibri"/>
                <a:ea typeface="Calibri"/>
                <a:cs typeface="Calibri"/>
                <a:sym typeface="Calibri"/>
              </a:rPr>
              <a:t>New material or component? Assay request!</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0"/>
              </a:spcAft>
              <a:buClr>
                <a:srgbClr val="0000FF"/>
              </a:buClr>
              <a:buSzPts val="1400"/>
              <a:buFont typeface="Calibri"/>
              <a:buChar char="●"/>
            </a:pPr>
            <a:r>
              <a:rPr lang="it">
                <a:solidFill>
                  <a:srgbClr val="000000"/>
                </a:solidFill>
                <a:latin typeface="Calibri"/>
                <a:ea typeface="Calibri"/>
                <a:cs typeface="Calibri"/>
                <a:sym typeface="Calibri"/>
              </a:rPr>
              <a:t>Sample allocation depending on available mass and needs</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0"/>
              </a:spcAft>
              <a:buClr>
                <a:srgbClr val="0000FF"/>
              </a:buClr>
              <a:buSzPts val="1400"/>
              <a:buFont typeface="Calibri"/>
              <a:buChar char="●"/>
            </a:pPr>
            <a:r>
              <a:rPr lang="it">
                <a:solidFill>
                  <a:srgbClr val="000000"/>
                </a:solidFill>
                <a:latin typeface="Calibri"/>
                <a:ea typeface="Calibri"/>
                <a:cs typeface="Calibri"/>
                <a:sym typeface="Calibri"/>
              </a:rPr>
              <a:t>Information on sample/assay status</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1200"/>
              </a:spcAft>
              <a:buClr>
                <a:srgbClr val="0000FF"/>
              </a:buClr>
              <a:buSzPts val="1400"/>
              <a:buFont typeface="Calibri"/>
              <a:buChar char="●"/>
            </a:pPr>
            <a:r>
              <a:rPr lang="it">
                <a:solidFill>
                  <a:srgbClr val="000000"/>
                </a:solidFill>
                <a:latin typeface="Calibri"/>
                <a:ea typeface="Calibri"/>
                <a:cs typeface="Calibri"/>
                <a:sym typeface="Calibri"/>
              </a:rPr>
              <a:t>Storage and organization of results.</a:t>
            </a:r>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26306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DarkSide materials Web interface</a:t>
            </a:r>
            <a:endParaRPr b="1"/>
          </a:p>
        </p:txBody>
      </p:sp>
      <p:sp>
        <p:nvSpPr>
          <p:cNvPr id="217" name="Google Shape;217;p27"/>
          <p:cNvSpPr txBox="1"/>
          <p:nvPr/>
        </p:nvSpPr>
        <p:spPr>
          <a:xfrm>
            <a:off x="2105800" y="528675"/>
            <a:ext cx="5686500" cy="198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a:solidFill>
                  <a:srgbClr val="000000"/>
                </a:solidFill>
                <a:latin typeface="Calibri"/>
                <a:ea typeface="Calibri"/>
                <a:cs typeface="Calibri"/>
                <a:sym typeface="Calibri"/>
              </a:rPr>
              <a:t>Online database that centralizes the full assay process</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0"/>
              </a:spcAft>
              <a:buClr>
                <a:srgbClr val="0000FF"/>
              </a:buClr>
              <a:buSzPts val="1400"/>
              <a:buFont typeface="Calibri"/>
              <a:buChar char="●"/>
            </a:pPr>
            <a:r>
              <a:rPr lang="it">
                <a:solidFill>
                  <a:srgbClr val="000000"/>
                </a:solidFill>
                <a:latin typeface="Calibri"/>
                <a:ea typeface="Calibri"/>
                <a:cs typeface="Calibri"/>
                <a:sym typeface="Calibri"/>
              </a:rPr>
              <a:t>New material or component? Assay request!</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0"/>
              </a:spcAft>
              <a:buClr>
                <a:srgbClr val="0000FF"/>
              </a:buClr>
              <a:buSzPts val="1400"/>
              <a:buFont typeface="Calibri"/>
              <a:buChar char="●"/>
            </a:pPr>
            <a:r>
              <a:rPr lang="it">
                <a:solidFill>
                  <a:srgbClr val="000000"/>
                </a:solidFill>
                <a:latin typeface="Calibri"/>
                <a:ea typeface="Calibri"/>
                <a:cs typeface="Calibri"/>
                <a:sym typeface="Calibri"/>
              </a:rPr>
              <a:t>Sample allocation depending on available mass and needs</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0"/>
              </a:spcAft>
              <a:buClr>
                <a:srgbClr val="0000FF"/>
              </a:buClr>
              <a:buSzPts val="1400"/>
              <a:buFont typeface="Calibri"/>
              <a:buChar char="●"/>
            </a:pPr>
            <a:r>
              <a:rPr lang="it">
                <a:solidFill>
                  <a:srgbClr val="000000"/>
                </a:solidFill>
                <a:latin typeface="Calibri"/>
                <a:ea typeface="Calibri"/>
                <a:cs typeface="Calibri"/>
                <a:sym typeface="Calibri"/>
              </a:rPr>
              <a:t>Information on sample/assay status</a:t>
            </a:r>
            <a:endParaRPr>
              <a:solidFill>
                <a:srgbClr val="000000"/>
              </a:solidFill>
              <a:latin typeface="Calibri"/>
              <a:ea typeface="Calibri"/>
              <a:cs typeface="Calibri"/>
              <a:sym typeface="Calibri"/>
            </a:endParaRPr>
          </a:p>
          <a:p>
            <a:pPr marL="457200" lvl="0" indent="-317500" algn="l" rtl="0">
              <a:lnSpc>
                <a:spcPct val="100000"/>
              </a:lnSpc>
              <a:spcBef>
                <a:spcPts val="1200"/>
              </a:spcBef>
              <a:spcAft>
                <a:spcPts val="1200"/>
              </a:spcAft>
              <a:buClr>
                <a:srgbClr val="0000FF"/>
              </a:buClr>
              <a:buSzPts val="1400"/>
              <a:buFont typeface="Calibri"/>
              <a:buChar char="●"/>
            </a:pPr>
            <a:r>
              <a:rPr lang="it">
                <a:solidFill>
                  <a:srgbClr val="000000"/>
                </a:solidFill>
                <a:latin typeface="Calibri"/>
                <a:ea typeface="Calibri"/>
                <a:cs typeface="Calibri"/>
                <a:sym typeface="Calibri"/>
              </a:rPr>
              <a:t>Storage and organization of results.</a:t>
            </a:r>
            <a:endParaRPr>
              <a:solidFill>
                <a:srgbClr val="000000"/>
              </a:solidFill>
              <a:latin typeface="Calibri"/>
              <a:ea typeface="Calibri"/>
              <a:cs typeface="Calibri"/>
              <a:sym typeface="Calibri"/>
            </a:endParaRPr>
          </a:p>
        </p:txBody>
      </p:sp>
      <p:pic>
        <p:nvPicPr>
          <p:cNvPr id="218" name="Google Shape;218;p27"/>
          <p:cNvPicPr preferRelativeResize="0"/>
          <p:nvPr/>
        </p:nvPicPr>
        <p:blipFill rotWithShape="1">
          <a:blip r:embed="rId3">
            <a:alphaModFix/>
          </a:blip>
          <a:srcRect r="14857"/>
          <a:stretch/>
        </p:blipFill>
        <p:spPr>
          <a:xfrm>
            <a:off x="856800" y="2571750"/>
            <a:ext cx="7435988" cy="2571750"/>
          </a:xfrm>
          <a:prstGeom prst="rect">
            <a:avLst/>
          </a:prstGeom>
          <a:noFill/>
          <a:ln>
            <a:noFill/>
          </a:ln>
        </p:spPr>
      </p:pic>
      <p:sp>
        <p:nvSpPr>
          <p:cNvPr id="219" name="Google Shape;219;p27"/>
          <p:cNvSpPr txBox="1"/>
          <p:nvPr/>
        </p:nvSpPr>
        <p:spPr>
          <a:xfrm>
            <a:off x="5578200" y="2264425"/>
            <a:ext cx="294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latin typeface="Calibri"/>
                <a:ea typeface="Calibri"/>
                <a:cs typeface="Calibri"/>
                <a:sym typeface="Calibri"/>
              </a:rPr>
              <a:t>DB: Web-interface</a:t>
            </a:r>
            <a:endParaRPr>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071375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4">
            <a:extLst>
              <a:ext uri="{FF2B5EF4-FFF2-40B4-BE49-F238E27FC236}">
                <a16:creationId xmlns:a16="http://schemas.microsoft.com/office/drawing/2014/main" id="{9492D051-D5B4-4338-9308-6967F98BE3F1}"/>
              </a:ext>
            </a:extLst>
          </p:cNvPr>
          <p:cNvSpPr txBox="1">
            <a:spLocks noChangeArrowheads="1"/>
          </p:cNvSpPr>
          <p:nvPr/>
        </p:nvSpPr>
        <p:spPr bwMode="auto">
          <a:xfrm>
            <a:off x="2096429" y="-37171"/>
            <a:ext cx="47163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latin typeface="+mj-lt"/>
                <a:cs typeface="Arial" panose="020B0604020202020204" pitchFamily="34" charset="0"/>
              </a:rPr>
              <a:t>Experimental signature</a:t>
            </a:r>
          </a:p>
        </p:txBody>
      </p:sp>
      <p:graphicFrame>
        <p:nvGraphicFramePr>
          <p:cNvPr id="15364" name="Object 11">
            <a:extLst>
              <a:ext uri="{FF2B5EF4-FFF2-40B4-BE49-F238E27FC236}">
                <a16:creationId xmlns:a16="http://schemas.microsoft.com/office/drawing/2014/main" id="{3DD404DC-D2E9-4148-AF16-C83E78469621}"/>
              </a:ext>
            </a:extLst>
          </p:cNvPr>
          <p:cNvGraphicFramePr>
            <a:graphicFrameLocks noChangeAspect="1"/>
          </p:cNvGraphicFramePr>
          <p:nvPr/>
        </p:nvGraphicFramePr>
        <p:xfrm>
          <a:off x="1385888" y="400050"/>
          <a:ext cx="85725" cy="161925"/>
        </p:xfrm>
        <a:graphic>
          <a:graphicData uri="http://schemas.openxmlformats.org/presentationml/2006/ole">
            <mc:AlternateContent xmlns:mc="http://schemas.openxmlformats.org/markup-compatibility/2006">
              <mc:Choice xmlns:v="urn:schemas-microsoft-com:vml" Requires="v">
                <p:oleObj spid="_x0000_s2543" name="Equation" r:id="rId4" imgW="114151" imgH="215619" progId="Equation.3">
                  <p:embed/>
                </p:oleObj>
              </mc:Choice>
              <mc:Fallback>
                <p:oleObj name="Equation" r:id="rId4" imgW="114151" imgH="215619" progId="Equation.3">
                  <p:embed/>
                  <p:pic>
                    <p:nvPicPr>
                      <p:cNvPr id="15364" name="Object 11">
                        <a:extLst>
                          <a:ext uri="{FF2B5EF4-FFF2-40B4-BE49-F238E27FC236}">
                            <a16:creationId xmlns:a16="http://schemas.microsoft.com/office/drawing/2014/main" id="{3DD404DC-D2E9-4148-AF16-C83E78469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400050"/>
                        <a:ext cx="85725"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5" name="Text Box 18">
            <a:extLst>
              <a:ext uri="{FF2B5EF4-FFF2-40B4-BE49-F238E27FC236}">
                <a16:creationId xmlns:a16="http://schemas.microsoft.com/office/drawing/2014/main" id="{712ADFA0-FEA0-45DF-9905-58CC8E96E72B}"/>
              </a:ext>
            </a:extLst>
          </p:cNvPr>
          <p:cNvSpPr txBox="1">
            <a:spLocks noChangeArrowheads="1"/>
          </p:cNvSpPr>
          <p:nvPr/>
        </p:nvSpPr>
        <p:spPr bwMode="auto">
          <a:xfrm>
            <a:off x="992459" y="400050"/>
            <a:ext cx="7290778" cy="19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i="1" dirty="0">
                <a:latin typeface="+mj-lt"/>
                <a:cs typeface="Arial" panose="020B0604020202020204" pitchFamily="34" charset="0"/>
              </a:rPr>
              <a:t>   </a:t>
            </a:r>
          </a:p>
          <a:p>
            <a:pPr eaLnBrk="1" hangingPunct="1">
              <a:spcBef>
                <a:spcPts val="900"/>
              </a:spcBef>
              <a:spcAft>
                <a:spcPts val="900"/>
              </a:spcAft>
            </a:pPr>
            <a:r>
              <a:rPr lang="en-US" altLang="en-US" sz="2100" i="1" dirty="0">
                <a:latin typeface="+mj-lt"/>
                <a:cs typeface="Arial" panose="020B0604020202020204" pitchFamily="34" charset="0"/>
              </a:rPr>
              <a:t> Nuclear recoils ~ keV</a:t>
            </a:r>
          </a:p>
          <a:p>
            <a:pPr eaLnBrk="1" hangingPunct="1">
              <a:spcBef>
                <a:spcPts val="900"/>
              </a:spcBef>
              <a:spcAft>
                <a:spcPts val="900"/>
              </a:spcAft>
            </a:pPr>
            <a:r>
              <a:rPr lang="en-US" altLang="en-US" sz="2100" i="1" dirty="0">
                <a:latin typeface="+mj-lt"/>
                <a:cs typeface="Arial" panose="020B0604020202020204" pitchFamily="34" charset="0"/>
              </a:rPr>
              <a:t> Featureless recoil spectrum  (no bump) </a:t>
            </a:r>
          </a:p>
          <a:p>
            <a:pPr eaLnBrk="1" hangingPunct="1">
              <a:spcBef>
                <a:spcPts val="900"/>
              </a:spcBef>
              <a:spcAft>
                <a:spcPts val="900"/>
              </a:spcAft>
            </a:pPr>
            <a:r>
              <a:rPr lang="en-US" altLang="en-US" sz="2100" i="1" dirty="0">
                <a:latin typeface="+mj-lt"/>
                <a:cs typeface="Arial" panose="020B0604020202020204" pitchFamily="34" charset="0"/>
              </a:rPr>
              <a:t> Single scatters    (uniform throughout the detector volume)</a:t>
            </a:r>
          </a:p>
        </p:txBody>
      </p:sp>
      <p:sp>
        <p:nvSpPr>
          <p:cNvPr id="15370" name="Rectangle 5">
            <a:extLst>
              <a:ext uri="{FF2B5EF4-FFF2-40B4-BE49-F238E27FC236}">
                <a16:creationId xmlns:a16="http://schemas.microsoft.com/office/drawing/2014/main" id="{018045EC-6030-4E89-A18D-78EF7F4AA04A}"/>
              </a:ext>
            </a:extLst>
          </p:cNvPr>
          <p:cNvSpPr>
            <a:spLocks noChangeArrowheads="1"/>
          </p:cNvSpPr>
          <p:nvPr/>
        </p:nvSpPr>
        <p:spPr bwMode="auto">
          <a:xfrm>
            <a:off x="1314450" y="486966"/>
            <a:ext cx="6444854" cy="27384"/>
          </a:xfrm>
          <a:prstGeom prst="rect">
            <a:avLst/>
          </a:prstGeom>
          <a:gradFill rotWithShape="1">
            <a:gsLst>
              <a:gs pos="0">
                <a:srgbClr val="3333FF"/>
              </a:gs>
              <a:gs pos="100000">
                <a:srgbClr val="FF00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75">
              <a:latin typeface="+mj-lt"/>
              <a:cs typeface="Arial" panose="020B0604020202020204" pitchFamily="34" charset="0"/>
            </a:endParaRPr>
          </a:p>
        </p:txBody>
      </p:sp>
      <p:pic>
        <p:nvPicPr>
          <p:cNvPr id="21" name="Picture 2">
            <a:extLst>
              <a:ext uri="{FF2B5EF4-FFF2-40B4-BE49-F238E27FC236}">
                <a16:creationId xmlns:a16="http://schemas.microsoft.com/office/drawing/2014/main" id="{82A65350-37FF-4FF5-82B4-4CE69F6F3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599"/>
          <a:stretch>
            <a:fillRect/>
          </a:stretch>
        </p:blipFill>
        <p:spPr bwMode="auto">
          <a:xfrm>
            <a:off x="4111083" y="2598892"/>
            <a:ext cx="3846687" cy="227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id="{15ED9C4F-6930-49C3-BCC6-B9D45AF6DD5D}"/>
              </a:ext>
            </a:extLst>
          </p:cNvPr>
          <p:cNvPicPr>
            <a:picLocks noChangeAspect="1"/>
          </p:cNvPicPr>
          <p:nvPr/>
        </p:nvPicPr>
        <p:blipFill>
          <a:blip r:embed="rId7"/>
          <a:stretch>
            <a:fillRect/>
          </a:stretch>
        </p:blipFill>
        <p:spPr>
          <a:xfrm>
            <a:off x="838694" y="2890203"/>
            <a:ext cx="2885813" cy="1979872"/>
          </a:xfrm>
          <a:prstGeom prst="rect">
            <a:avLst/>
          </a:prstGeom>
        </p:spPr>
      </p:pic>
      <p:sp>
        <p:nvSpPr>
          <p:cNvPr id="3" name="CuadroTexto 2">
            <a:extLst>
              <a:ext uri="{FF2B5EF4-FFF2-40B4-BE49-F238E27FC236}">
                <a16:creationId xmlns:a16="http://schemas.microsoft.com/office/drawing/2014/main" id="{653C5C18-6165-4F0D-8F07-3A534C50EF0E}"/>
              </a:ext>
            </a:extLst>
          </p:cNvPr>
          <p:cNvSpPr txBox="1"/>
          <p:nvPr/>
        </p:nvSpPr>
        <p:spPr>
          <a:xfrm>
            <a:off x="643537" y="2890203"/>
            <a:ext cx="282450" cy="307777"/>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sym typeface="Symbol" panose="05050102010706020507" pitchFamily="18" charset="2"/>
              </a:rPr>
              <a:t></a:t>
            </a:r>
            <a:endParaRPr lang="en-US" dirty="0">
              <a:latin typeface="Times New Roman" panose="02020603050405020304" pitchFamily="18" charset="0"/>
              <a:cs typeface="Times New Roman" panose="02020603050405020304" pitchFamily="18" charset="0"/>
            </a:endParaRPr>
          </a:p>
        </p:txBody>
      </p:sp>
      <p:sp>
        <p:nvSpPr>
          <p:cNvPr id="11" name="Marcador de número de diapositiva 11">
            <a:extLst>
              <a:ext uri="{FF2B5EF4-FFF2-40B4-BE49-F238E27FC236}">
                <a16:creationId xmlns:a16="http://schemas.microsoft.com/office/drawing/2014/main" id="{1DD6314D-C7D1-4072-A71C-E3F0AA5B401B}"/>
              </a:ext>
            </a:extLst>
          </p:cNvPr>
          <p:cNvSpPr>
            <a:spLocks noGrp="1"/>
          </p:cNvSpPr>
          <p:nvPr>
            <p:ph type="sldNum" sz="quarter" idx="12"/>
          </p:nvPr>
        </p:nvSpPr>
        <p:spPr>
          <a:xfrm>
            <a:off x="0" y="4950214"/>
            <a:ext cx="9144000" cy="193286"/>
          </a:xfrm>
        </p:spPr>
        <p:txBody>
          <a:bodyPr tIns="0" bIns="0">
            <a:normAutofit/>
          </a:bodyPr>
          <a:lstStyle/>
          <a:p>
            <a:pPr algn="l"/>
            <a:r>
              <a:rPr lang="en-US" dirty="0"/>
              <a:t>R. Santorelli                                                                         LI - International Meeting on Fundamental Physics                                                                               </a:t>
            </a:r>
            <a:fld id="{132FADFE-3B8F-471C-ABF0-DBC7717ECBBC}" type="slidenum">
              <a:rPr lang="es-ES" smtClean="0"/>
              <a:pPr algn="l"/>
              <a:t>9</a:t>
            </a:fld>
            <a:endParaRPr lang="es-E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788F58F-07F2-4F2B-BAD5-9CC4650C83BC}"/>
              </a:ext>
            </a:extLst>
          </p:cNvPr>
          <p:cNvSpPr>
            <a:spLocks noChangeArrowheads="1"/>
          </p:cNvSpPr>
          <p:nvPr/>
        </p:nvSpPr>
        <p:spPr bwMode="auto">
          <a:xfrm>
            <a:off x="1547664" y="58176"/>
            <a:ext cx="585927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buClrTx/>
            </a:pPr>
            <a:r>
              <a:rPr lang="es-ES" altLang="es-ES" sz="2100" dirty="0" err="1">
                <a:cs typeface="Arial" panose="020B0604020202020204" pitchFamily="34" charset="0"/>
              </a:rPr>
              <a:t>The</a:t>
            </a:r>
            <a:r>
              <a:rPr lang="es-ES" altLang="es-ES" sz="2100" dirty="0">
                <a:cs typeface="Arial" panose="020B0604020202020204" pitchFamily="34" charset="0"/>
              </a:rPr>
              <a:t> </a:t>
            </a:r>
            <a:r>
              <a:rPr lang="es-ES" altLang="es-ES" sz="2100" dirty="0" err="1">
                <a:cs typeface="Arial" panose="020B0604020202020204" pitchFamily="34" charset="0"/>
              </a:rPr>
              <a:t>number</a:t>
            </a:r>
            <a:r>
              <a:rPr lang="es-ES" altLang="es-ES" sz="2100" dirty="0">
                <a:cs typeface="Arial" panose="020B0604020202020204" pitchFamily="34" charset="0"/>
              </a:rPr>
              <a:t> </a:t>
            </a:r>
            <a:r>
              <a:rPr lang="es-ES" altLang="es-ES" sz="2100" dirty="0" err="1">
                <a:cs typeface="Arial" panose="020B0604020202020204" pitchFamily="34" charset="0"/>
              </a:rPr>
              <a:t>of</a:t>
            </a:r>
            <a:r>
              <a:rPr lang="es-ES" altLang="es-ES" sz="2100" dirty="0">
                <a:cs typeface="Arial" panose="020B0604020202020204" pitchFamily="34" charset="0"/>
              </a:rPr>
              <a:t> </a:t>
            </a:r>
            <a:r>
              <a:rPr lang="es-ES" altLang="es-ES" sz="2100" dirty="0" err="1">
                <a:cs typeface="Arial" panose="020B0604020202020204" pitchFamily="34" charset="0"/>
              </a:rPr>
              <a:t>background</a:t>
            </a:r>
            <a:r>
              <a:rPr lang="es-ES" altLang="es-ES" sz="2100" dirty="0">
                <a:cs typeface="Arial" panose="020B0604020202020204" pitchFamily="34" charset="0"/>
              </a:rPr>
              <a:t> </a:t>
            </a:r>
            <a:r>
              <a:rPr lang="es-ES" altLang="es-ES" sz="2100" dirty="0" err="1">
                <a:cs typeface="Arial" panose="020B0604020202020204" pitchFamily="34" charset="0"/>
              </a:rPr>
              <a:t>neutrons</a:t>
            </a:r>
            <a:r>
              <a:rPr lang="es-ES" altLang="es-ES" sz="2100" dirty="0">
                <a:cs typeface="Arial" panose="020B0604020202020204" pitchFamily="34" charset="0"/>
              </a:rPr>
              <a:t> </a:t>
            </a:r>
            <a:r>
              <a:rPr lang="es-ES" altLang="es-ES" sz="2100" i="1" dirty="0" err="1">
                <a:cs typeface="Arial" panose="020B0604020202020204" pitchFamily="34" charset="0"/>
              </a:rPr>
              <a:t>N</a:t>
            </a:r>
            <a:r>
              <a:rPr lang="es-ES" altLang="es-ES" sz="2100" i="1" baseline="-25000" dirty="0" err="1">
                <a:cs typeface="Arial" panose="020B0604020202020204" pitchFamily="34" charset="0"/>
              </a:rPr>
              <a:t>n</a:t>
            </a:r>
            <a:r>
              <a:rPr lang="es-ES" altLang="es-ES" sz="2100" dirty="0">
                <a:cs typeface="Arial" panose="020B0604020202020204" pitchFamily="34" charset="0"/>
              </a:rPr>
              <a:t> </a:t>
            </a:r>
            <a:r>
              <a:rPr lang="es-ES" altLang="es-ES" sz="2100" dirty="0" err="1">
                <a:cs typeface="Arial" panose="020B0604020202020204" pitchFamily="34" charset="0"/>
              </a:rPr>
              <a:t>from</a:t>
            </a:r>
            <a:r>
              <a:rPr lang="es-ES" altLang="es-ES" sz="2100" dirty="0">
                <a:cs typeface="Arial" panose="020B0604020202020204" pitchFamily="34" charset="0"/>
              </a:rPr>
              <a:t> (</a:t>
            </a:r>
            <a:r>
              <a:rPr lang="es-ES" altLang="es-ES" sz="2100" i="1" dirty="0">
                <a:cs typeface="Arial" panose="020B0604020202020204" pitchFamily="34" charset="0"/>
              </a:rPr>
              <a:t>α</a:t>
            </a:r>
            <a:r>
              <a:rPr lang="es-ES" altLang="es-ES" sz="2100" dirty="0">
                <a:cs typeface="Arial" panose="020B0604020202020204" pitchFamily="34" charset="0"/>
              </a:rPr>
              <a:t>,</a:t>
            </a:r>
            <a:r>
              <a:rPr lang="es-ES" altLang="es-ES" sz="2100" i="1" dirty="0">
                <a:cs typeface="Arial" panose="020B0604020202020204" pitchFamily="34" charset="0"/>
              </a:rPr>
              <a:t>n</a:t>
            </a:r>
            <a:r>
              <a:rPr lang="es-ES" altLang="es-ES" sz="2100" dirty="0">
                <a:cs typeface="Arial" panose="020B0604020202020204" pitchFamily="34" charset="0"/>
              </a:rPr>
              <a:t>) </a:t>
            </a:r>
            <a:r>
              <a:rPr lang="es-ES" altLang="es-ES" sz="2100" dirty="0" err="1">
                <a:cs typeface="Arial" panose="020B0604020202020204" pitchFamily="34" charset="0"/>
              </a:rPr>
              <a:t>reactions</a:t>
            </a:r>
            <a:r>
              <a:rPr lang="es-ES" altLang="es-ES" sz="2100" dirty="0">
                <a:cs typeface="Arial" panose="020B0604020202020204" pitchFamily="34" charset="0"/>
              </a:rPr>
              <a:t> in a material can be </a:t>
            </a:r>
            <a:r>
              <a:rPr lang="es-ES" altLang="es-ES" sz="2100" dirty="0" err="1">
                <a:cs typeface="Arial" panose="020B0604020202020204" pitchFamily="34" charset="0"/>
              </a:rPr>
              <a:t>calculated</a:t>
            </a:r>
            <a:r>
              <a:rPr lang="es-ES" altLang="es-ES" sz="2100" dirty="0">
                <a:cs typeface="Arial" panose="020B0604020202020204" pitchFamily="34" charset="0"/>
              </a:rPr>
              <a:t> </a:t>
            </a:r>
            <a:r>
              <a:rPr lang="es-ES" altLang="es-ES" sz="2100" dirty="0" err="1">
                <a:cs typeface="Arial" panose="020B0604020202020204" pitchFamily="34" charset="0"/>
              </a:rPr>
              <a:t>by</a:t>
            </a:r>
            <a:r>
              <a:rPr lang="es-ES" altLang="es-ES" sz="2100" dirty="0">
                <a:cs typeface="Arial" panose="020B0604020202020204" pitchFamily="34" charset="0"/>
              </a:rPr>
              <a:t>:</a:t>
            </a:r>
            <a:endParaRPr lang="es-ES" altLang="es-ES" sz="2100" dirty="0"/>
          </a:p>
          <a:p>
            <a:pPr algn="ctr" defTabSz="685800" eaLnBrk="0" fontAlgn="base" hangingPunct="0">
              <a:spcBef>
                <a:spcPct val="0"/>
              </a:spcBef>
              <a:spcAft>
                <a:spcPct val="0"/>
              </a:spcAft>
              <a:buClrTx/>
            </a:pPr>
            <a:r>
              <a:rPr lang="es-ES" altLang="es-ES" sz="2100" dirty="0"/>
              <a:t>   </a:t>
            </a:r>
          </a:p>
        </p:txBody>
      </p:sp>
      <p:pic>
        <p:nvPicPr>
          <p:cNvPr id="4098" name="Picture 2" descr="https://lh7-us.googleusercontent.com/b_vci87lXh0Uqu0KyhK7J6mkdxnr2YswfOLyHgeSYr4aCvaul5V5KPkWXnzFFufOUC-TFsfmiQ7s65s-QvcsWzG9v_XrEw4Nu0DSHgjYGMfgtefZNLeSKFzYkSwoOMG7uXJ2l7l8Hb5CRmouzPqBfFQDFw=s2048">
            <a:extLst>
              <a:ext uri="{FF2B5EF4-FFF2-40B4-BE49-F238E27FC236}">
                <a16:creationId xmlns:a16="http://schemas.microsoft.com/office/drawing/2014/main" id="{7A33C6E8-FDFA-4C98-897B-0A8717376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09"/>
          <a:stretch/>
        </p:blipFill>
        <p:spPr bwMode="auto">
          <a:xfrm>
            <a:off x="1369205" y="1329612"/>
            <a:ext cx="6529388" cy="216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5843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Neutron yield calculation</a:t>
            </a:r>
            <a:endParaRPr b="1">
              <a:solidFill>
                <a:srgbClr val="FF0000"/>
              </a:solidFill>
            </a:endParaRPr>
          </a:p>
        </p:txBody>
      </p:sp>
      <p:sp>
        <p:nvSpPr>
          <p:cNvPr id="226" name="Google Shape;226;p28"/>
          <p:cNvSpPr txBox="1"/>
          <p:nvPr/>
        </p:nvSpPr>
        <p:spPr>
          <a:xfrm>
            <a:off x="-91425" y="1969500"/>
            <a:ext cx="4473000" cy="28629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it" sz="2000">
                <a:solidFill>
                  <a:schemeClr val="dk1"/>
                </a:solidFill>
                <a:latin typeface="Calibri"/>
                <a:ea typeface="Calibri"/>
                <a:cs typeface="Calibri"/>
                <a:sym typeface="Calibri"/>
              </a:rPr>
              <a:t>DarkSide is the first experiment with the (α,n) neutron background fully calculated with Geant4</a:t>
            </a:r>
            <a:endParaRPr sz="2000">
              <a:solidFill>
                <a:schemeClr val="dk1"/>
              </a:solidFill>
              <a:latin typeface="Calibri"/>
              <a:ea typeface="Calibri"/>
              <a:cs typeface="Calibri"/>
              <a:sym typeface="Calibri"/>
            </a:endParaRPr>
          </a:p>
          <a:p>
            <a:pPr marL="0" lvl="0" indent="0" algn="ctr" rtl="0">
              <a:spcBef>
                <a:spcPts val="0"/>
              </a:spcBef>
              <a:spcAft>
                <a:spcPts val="0"/>
              </a:spcAft>
              <a:buNone/>
            </a:pPr>
            <a:endParaRPr sz="2000">
              <a:solidFill>
                <a:schemeClr val="dk1"/>
              </a:solidFill>
              <a:latin typeface="Calibri"/>
              <a:ea typeface="Calibri"/>
              <a:cs typeface="Calibri"/>
              <a:sym typeface="Calibri"/>
            </a:endParaRPr>
          </a:p>
          <a:p>
            <a:pPr marL="0" lvl="0" indent="0" algn="ctr" rtl="0">
              <a:spcBef>
                <a:spcPts val="0"/>
              </a:spcBef>
              <a:spcAft>
                <a:spcPts val="0"/>
              </a:spcAft>
              <a:buNone/>
            </a:pPr>
            <a:r>
              <a:rPr lang="it" sz="2000" u="sng">
                <a:solidFill>
                  <a:srgbClr val="FF0000"/>
                </a:solidFill>
                <a:latin typeface="Calibri"/>
                <a:ea typeface="Calibri"/>
                <a:cs typeface="Calibri"/>
                <a:sym typeface="Calibri"/>
              </a:rPr>
              <a:t>SaG4n: </a:t>
            </a:r>
            <a:r>
              <a:rPr lang="it" sz="2000">
                <a:solidFill>
                  <a:schemeClr val="dk1"/>
                </a:solidFill>
                <a:latin typeface="Calibri"/>
                <a:ea typeface="Calibri"/>
                <a:cs typeface="Calibri"/>
                <a:sym typeface="Calibri"/>
              </a:rPr>
              <a:t>Simple and versatile tool provided to the community  SaG4n (</a:t>
            </a:r>
            <a:r>
              <a:rPr lang="it" sz="2000" u="sng">
                <a:solidFill>
                  <a:schemeClr val="hlink"/>
                </a:solidFill>
                <a:latin typeface="Calibri"/>
                <a:ea typeface="Calibri"/>
                <a:cs typeface="Calibri"/>
                <a:sym typeface="Calibri"/>
                <a:hlinkClick r:id="rId3"/>
              </a:rPr>
              <a:t>http://win.ciemat.es/SaG4n/</a:t>
            </a:r>
            <a:r>
              <a:rPr lang="it"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0" lvl="0" indent="0" algn="ctr" rtl="0">
              <a:spcBef>
                <a:spcPts val="0"/>
              </a:spcBef>
              <a:spcAft>
                <a:spcPts val="0"/>
              </a:spcAft>
              <a:buNone/>
            </a:pPr>
            <a:r>
              <a:rPr lang="it" sz="2000">
                <a:solidFill>
                  <a:schemeClr val="dk1"/>
                </a:solidFill>
                <a:latin typeface="Calibri"/>
                <a:ea typeface="Calibri"/>
                <a:cs typeface="Calibri"/>
                <a:sym typeface="Calibri"/>
              </a:rPr>
              <a:t>“</a:t>
            </a:r>
            <a:r>
              <a:rPr lang="it" i="1">
                <a:solidFill>
                  <a:schemeClr val="dk1"/>
                </a:solidFill>
                <a:latin typeface="Calibri"/>
                <a:ea typeface="Calibri"/>
                <a:cs typeface="Calibri"/>
                <a:sym typeface="Calibri"/>
              </a:rPr>
              <a:t>Neutron production induced by α-decay with Geant4</a:t>
            </a:r>
            <a:r>
              <a:rPr lang="it">
                <a:solidFill>
                  <a:schemeClr val="dk1"/>
                </a:solidFill>
                <a:latin typeface="Calibri"/>
                <a:ea typeface="Calibri"/>
                <a:cs typeface="Calibri"/>
                <a:sym typeface="Calibri"/>
              </a:rPr>
              <a:t>”,  Nucl. Instrum. Methods A 960, 163659 (2020)</a:t>
            </a:r>
            <a:endParaRPr sz="2000">
              <a:solidFill>
                <a:schemeClr val="dk1"/>
              </a:solidFill>
              <a:latin typeface="Calibri"/>
              <a:ea typeface="Calibri"/>
              <a:cs typeface="Calibri"/>
              <a:sym typeface="Calibri"/>
            </a:endParaRPr>
          </a:p>
        </p:txBody>
      </p:sp>
      <p:sp>
        <p:nvSpPr>
          <p:cNvPr id="227" name="Google Shape;227;p28"/>
          <p:cNvSpPr txBox="1"/>
          <p:nvPr/>
        </p:nvSpPr>
        <p:spPr>
          <a:xfrm>
            <a:off x="762000" y="1287775"/>
            <a:ext cx="22800" cy="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228" name="Google Shape;228;p28"/>
          <p:cNvPicPr preferRelativeResize="0"/>
          <p:nvPr/>
        </p:nvPicPr>
        <p:blipFill>
          <a:blip r:embed="rId4">
            <a:alphaModFix/>
          </a:blip>
          <a:stretch>
            <a:fillRect/>
          </a:stretch>
        </p:blipFill>
        <p:spPr>
          <a:xfrm>
            <a:off x="7516075" y="0"/>
            <a:ext cx="1627925" cy="1021075"/>
          </a:xfrm>
          <a:prstGeom prst="rect">
            <a:avLst/>
          </a:prstGeom>
          <a:noFill/>
          <a:ln>
            <a:noFill/>
          </a:ln>
        </p:spPr>
      </p:pic>
      <p:pic>
        <p:nvPicPr>
          <p:cNvPr id="229" name="Google Shape;229;p28"/>
          <p:cNvPicPr preferRelativeResize="0"/>
          <p:nvPr/>
        </p:nvPicPr>
        <p:blipFill rotWithShape="1">
          <a:blip r:embed="rId5">
            <a:alphaModFix/>
          </a:blip>
          <a:srcRect b="57528"/>
          <a:stretch/>
        </p:blipFill>
        <p:spPr>
          <a:xfrm>
            <a:off x="46700" y="572701"/>
            <a:ext cx="3723200" cy="838200"/>
          </a:xfrm>
          <a:prstGeom prst="rect">
            <a:avLst/>
          </a:prstGeom>
          <a:noFill/>
          <a:ln>
            <a:noFill/>
          </a:ln>
        </p:spPr>
      </p:pic>
      <p:sp>
        <p:nvSpPr>
          <p:cNvPr id="230" name="Google Shape;230;p28"/>
          <p:cNvSpPr txBox="1"/>
          <p:nvPr/>
        </p:nvSpPr>
        <p:spPr>
          <a:xfrm>
            <a:off x="4297675" y="3188975"/>
            <a:ext cx="4892100" cy="19086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Exploiting evaluated libraries (JENDL) </a:t>
            </a:r>
            <a:endParaRPr sz="1600">
              <a:solidFill>
                <a:schemeClr val="dk1"/>
              </a:solidFill>
              <a:latin typeface="Calibri"/>
              <a:ea typeface="Calibri"/>
              <a:cs typeface="Calibri"/>
              <a:sym typeface="Calibri"/>
            </a:endParaRPr>
          </a:p>
          <a:p>
            <a:pPr marL="457200" lvl="0" indent="-330200" algn="l" rtl="0">
              <a:lnSpc>
                <a:spcPct val="100000"/>
              </a:lnSpc>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Detailed geometries (actual geometry and border effects)</a:t>
            </a:r>
            <a:endParaRPr sz="1600">
              <a:solidFill>
                <a:schemeClr val="dk1"/>
              </a:solidFill>
              <a:latin typeface="Calibri"/>
              <a:ea typeface="Calibri"/>
              <a:cs typeface="Calibri"/>
              <a:sym typeface="Calibri"/>
            </a:endParaRPr>
          </a:p>
          <a:p>
            <a:pPr marL="457200" lvl="0" indent="-330200" algn="l" rtl="0">
              <a:lnSpc>
                <a:spcPct val="100000"/>
              </a:lnSpc>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Neutron transport, precise tracking </a:t>
            </a:r>
            <a:endParaRPr sz="1600">
              <a:solidFill>
                <a:schemeClr val="dk1"/>
              </a:solidFill>
              <a:latin typeface="Calibri"/>
              <a:ea typeface="Calibri"/>
              <a:cs typeface="Calibri"/>
              <a:sym typeface="Calibri"/>
            </a:endParaRPr>
          </a:p>
          <a:p>
            <a:pPr marL="457200" lvl="0" indent="-330200" algn="l" rtl="0">
              <a:lnSpc>
                <a:spcPct val="100000"/>
              </a:lnSpc>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Biasing techniques</a:t>
            </a:r>
            <a:endParaRPr sz="16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6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600">
              <a:solidFill>
                <a:schemeClr val="dk2"/>
              </a:solidFill>
              <a:latin typeface="Calibri"/>
              <a:ea typeface="Calibri"/>
              <a:cs typeface="Calibri"/>
              <a:sym typeface="Calibri"/>
            </a:endParaRPr>
          </a:p>
        </p:txBody>
      </p:sp>
      <p:pic>
        <p:nvPicPr>
          <p:cNvPr id="231" name="Google Shape;231;p28"/>
          <p:cNvPicPr preferRelativeResize="0"/>
          <p:nvPr/>
        </p:nvPicPr>
        <p:blipFill rotWithShape="1">
          <a:blip r:embed="rId6">
            <a:alphaModFix/>
          </a:blip>
          <a:srcRect l="1797"/>
          <a:stretch/>
        </p:blipFill>
        <p:spPr>
          <a:xfrm>
            <a:off x="4705149" y="1623050"/>
            <a:ext cx="1665175" cy="1576650"/>
          </a:xfrm>
          <a:prstGeom prst="rect">
            <a:avLst/>
          </a:prstGeom>
          <a:noFill/>
          <a:ln>
            <a:noFill/>
          </a:ln>
        </p:spPr>
      </p:pic>
      <p:pic>
        <p:nvPicPr>
          <p:cNvPr id="232" name="Google Shape;232;p28"/>
          <p:cNvPicPr preferRelativeResize="0"/>
          <p:nvPr/>
        </p:nvPicPr>
        <p:blipFill rotWithShape="1">
          <a:blip r:embed="rId5">
            <a:alphaModFix/>
          </a:blip>
          <a:srcRect t="39382"/>
          <a:stretch/>
        </p:blipFill>
        <p:spPr>
          <a:xfrm>
            <a:off x="3792875" y="289575"/>
            <a:ext cx="3723200" cy="1196325"/>
          </a:xfrm>
          <a:prstGeom prst="rect">
            <a:avLst/>
          </a:prstGeom>
          <a:noFill/>
          <a:ln>
            <a:noFill/>
          </a:ln>
        </p:spPr>
      </p:pic>
      <p:pic>
        <p:nvPicPr>
          <p:cNvPr id="233" name="Google Shape;233;p28"/>
          <p:cNvPicPr preferRelativeResize="0"/>
          <p:nvPr/>
        </p:nvPicPr>
        <p:blipFill rotWithShape="1">
          <a:blip r:embed="rId7">
            <a:alphaModFix/>
          </a:blip>
          <a:srcRect/>
          <a:stretch/>
        </p:blipFill>
        <p:spPr>
          <a:xfrm>
            <a:off x="6594050" y="1551126"/>
            <a:ext cx="1627925" cy="1679674"/>
          </a:xfrm>
          <a:prstGeom prst="rect">
            <a:avLst/>
          </a:prstGeom>
          <a:noFill/>
          <a:ln>
            <a:noFill/>
          </a:ln>
        </p:spPr>
      </p:pic>
    </p:spTree>
    <p:extLst>
      <p:ext uri="{BB962C8B-B14F-4D97-AF65-F5344CB8AC3E}">
        <p14:creationId xmlns:p14="http://schemas.microsoft.com/office/powerpoint/2010/main" val="2041238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Background budget spreadsheet </a:t>
            </a:r>
            <a:endParaRPr b="1">
              <a:solidFill>
                <a:srgbClr val="FF0000"/>
              </a:solidFill>
            </a:endParaRPr>
          </a:p>
        </p:txBody>
      </p:sp>
      <p:sp>
        <p:nvSpPr>
          <p:cNvPr id="252" name="Google Shape;252;p30"/>
          <p:cNvSpPr txBox="1"/>
          <p:nvPr/>
        </p:nvSpPr>
        <p:spPr>
          <a:xfrm>
            <a:off x="762000" y="1287775"/>
            <a:ext cx="22800" cy="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253" name="Google Shape;253;p30"/>
          <p:cNvPicPr preferRelativeResize="0"/>
          <p:nvPr/>
        </p:nvPicPr>
        <p:blipFill rotWithShape="1">
          <a:blip r:embed="rId3">
            <a:alphaModFix/>
          </a:blip>
          <a:srcRect/>
          <a:stretch/>
        </p:blipFill>
        <p:spPr>
          <a:xfrm>
            <a:off x="983888" y="1872427"/>
            <a:ext cx="6734275" cy="2923199"/>
          </a:xfrm>
          <a:prstGeom prst="rect">
            <a:avLst/>
          </a:prstGeom>
          <a:noFill/>
          <a:ln>
            <a:noFill/>
          </a:ln>
        </p:spPr>
      </p:pic>
      <p:sp>
        <p:nvSpPr>
          <p:cNvPr id="254" name="Google Shape;254;p30"/>
          <p:cNvSpPr txBox="1"/>
          <p:nvPr/>
        </p:nvSpPr>
        <p:spPr>
          <a:xfrm>
            <a:off x="0" y="613150"/>
            <a:ext cx="9144000" cy="921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it" sz="1900" b="1">
                <a:solidFill>
                  <a:srgbClr val="404040"/>
                </a:solidFill>
                <a:latin typeface="Calibri"/>
                <a:ea typeface="Calibri"/>
                <a:cs typeface="Calibri"/>
                <a:sym typeface="Calibri"/>
              </a:rPr>
              <a:t>R.A. budget spreadsheet </a:t>
            </a:r>
            <a:endParaRPr sz="1900">
              <a:solidFill>
                <a:srgbClr val="404040"/>
              </a:solidFill>
              <a:latin typeface="Calibri"/>
              <a:ea typeface="Calibri"/>
              <a:cs typeface="Calibri"/>
              <a:sym typeface="Calibri"/>
            </a:endParaRPr>
          </a:p>
          <a:p>
            <a:pPr marL="0" lvl="0" indent="0" algn="ctr" rtl="0">
              <a:spcBef>
                <a:spcPts val="400"/>
              </a:spcBef>
              <a:spcAft>
                <a:spcPts val="0"/>
              </a:spcAft>
              <a:buNone/>
            </a:pPr>
            <a:r>
              <a:rPr lang="it" sz="1900" b="1">
                <a:solidFill>
                  <a:srgbClr val="404040"/>
                </a:solidFill>
                <a:latin typeface="Calibri"/>
                <a:ea typeface="Calibri"/>
                <a:cs typeface="Calibri"/>
                <a:sym typeface="Calibri"/>
              </a:rPr>
              <a:t>Storing the results of the samples, materials  composition, contribution to the bkg …</a:t>
            </a:r>
            <a:endParaRPr sz="1900">
              <a:solidFill>
                <a:srgbClr val="404040"/>
              </a:solidFill>
              <a:latin typeface="Calibri"/>
              <a:ea typeface="Calibri"/>
              <a:cs typeface="Calibri"/>
              <a:sym typeface="Calibri"/>
            </a:endParaRPr>
          </a:p>
        </p:txBody>
      </p:sp>
      <p:sp>
        <p:nvSpPr>
          <p:cNvPr id="255" name="Google Shape;255;p30"/>
          <p:cNvSpPr txBox="1"/>
          <p:nvPr/>
        </p:nvSpPr>
        <p:spPr>
          <a:xfrm>
            <a:off x="53325" y="1468425"/>
            <a:ext cx="914400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 sz="2000" b="1" i="0" u="none" strike="noStrike" cap="none" dirty="0">
                <a:solidFill>
                  <a:srgbClr val="404040"/>
                </a:solidFill>
                <a:latin typeface="Calibri"/>
                <a:ea typeface="Calibri"/>
                <a:cs typeface="Calibri"/>
                <a:sym typeface="Calibri"/>
              </a:rPr>
              <a:t>	(α,n) neutron background 		γ event rate(VETO+TPC)</a:t>
            </a:r>
            <a:endParaRPr sz="2000" b="1" dirty="0">
              <a:solidFill>
                <a:srgbClr val="404040"/>
              </a:solidFill>
              <a:latin typeface="Calibri"/>
              <a:ea typeface="Calibri"/>
              <a:cs typeface="Calibri"/>
              <a:sym typeface="Calibri"/>
            </a:endParaRPr>
          </a:p>
          <a:p>
            <a:pPr marL="0" marR="0" lvl="0" indent="0" algn="l" rtl="0">
              <a:spcBef>
                <a:spcPts val="0"/>
              </a:spcBef>
              <a:spcAft>
                <a:spcPts val="0"/>
              </a:spcAft>
              <a:buNone/>
            </a:pPr>
            <a:endParaRPr sz="2000" b="1" dirty="0">
              <a:solidFill>
                <a:srgbClr val="404040"/>
              </a:solidFill>
              <a:latin typeface="Calibri"/>
              <a:ea typeface="Calibri"/>
              <a:cs typeface="Calibri"/>
              <a:sym typeface="Calibri"/>
            </a:endParaRPr>
          </a:p>
          <a:p>
            <a:pPr marL="0" marR="0" lvl="0" indent="0" algn="l" rtl="0">
              <a:spcBef>
                <a:spcPts val="0"/>
              </a:spcBef>
              <a:spcAft>
                <a:spcPts val="0"/>
              </a:spcAft>
              <a:buNone/>
            </a:pPr>
            <a:endParaRPr sz="2000" b="1" dirty="0">
              <a:solidFill>
                <a:srgbClr val="404040"/>
              </a:solidFill>
              <a:latin typeface="Calibri"/>
              <a:ea typeface="Calibri"/>
              <a:cs typeface="Calibri"/>
              <a:sym typeface="Calibri"/>
            </a:endParaRPr>
          </a:p>
          <a:p>
            <a:pPr marL="0" marR="0" lvl="0" indent="0" algn="l" rtl="0">
              <a:spcBef>
                <a:spcPts val="0"/>
              </a:spcBef>
              <a:spcAft>
                <a:spcPts val="0"/>
              </a:spcAft>
              <a:buNone/>
            </a:pPr>
            <a:endParaRPr sz="2000" b="1" dirty="0">
              <a:solidFill>
                <a:srgbClr val="404040"/>
              </a:solidFill>
              <a:latin typeface="Calibri"/>
              <a:ea typeface="Calibri"/>
              <a:cs typeface="Calibri"/>
              <a:sym typeface="Calibri"/>
            </a:endParaRPr>
          </a:p>
        </p:txBody>
      </p:sp>
      <p:pic>
        <p:nvPicPr>
          <p:cNvPr id="256" name="Google Shape;256;p30"/>
          <p:cNvPicPr preferRelativeResize="0"/>
          <p:nvPr/>
        </p:nvPicPr>
        <p:blipFill rotWithShape="1">
          <a:blip r:embed="rId4">
            <a:alphaModFix/>
          </a:blip>
          <a:srcRect l="35367"/>
          <a:stretch/>
        </p:blipFill>
        <p:spPr>
          <a:xfrm>
            <a:off x="6090088" y="2940232"/>
            <a:ext cx="2898668" cy="1809679"/>
          </a:xfrm>
          <a:prstGeom prst="rect">
            <a:avLst/>
          </a:prstGeom>
          <a:noFill/>
          <a:ln>
            <a:noFill/>
          </a:ln>
        </p:spPr>
      </p:pic>
      <p:cxnSp>
        <p:nvCxnSpPr>
          <p:cNvPr id="257" name="Google Shape;257;p30"/>
          <p:cNvCxnSpPr/>
          <p:nvPr/>
        </p:nvCxnSpPr>
        <p:spPr>
          <a:xfrm flipH="1">
            <a:off x="3400605" y="1287775"/>
            <a:ext cx="839100" cy="386400"/>
          </a:xfrm>
          <a:prstGeom prst="straightConnector1">
            <a:avLst/>
          </a:prstGeom>
          <a:noFill/>
          <a:ln w="25400" cap="flat" cmpd="sng">
            <a:solidFill>
              <a:srgbClr val="2793FF"/>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258" name="Google Shape;258;p30"/>
          <p:cNvCxnSpPr/>
          <p:nvPr/>
        </p:nvCxnSpPr>
        <p:spPr>
          <a:xfrm rot="10800000">
            <a:off x="5003172" y="1287774"/>
            <a:ext cx="923700" cy="386400"/>
          </a:xfrm>
          <a:prstGeom prst="straightConnector1">
            <a:avLst/>
          </a:prstGeom>
          <a:noFill/>
          <a:ln w="25400" cap="flat" cmpd="sng">
            <a:solidFill>
              <a:srgbClr val="2793FF"/>
            </a:solidFill>
            <a:prstDash val="solid"/>
            <a:round/>
            <a:headEnd type="stealth" w="med" len="med"/>
            <a:tailEnd type="stealth" w="med" len="med"/>
          </a:ln>
          <a:effectLst>
            <a:outerShdw blurRad="40000" dist="20000" dir="5400000" rotWithShape="0">
              <a:srgbClr val="000000">
                <a:alpha val="37650"/>
              </a:srgbClr>
            </a:outerShdw>
          </a:effectLst>
        </p:spPr>
      </p:cxnSp>
    </p:spTree>
    <p:extLst>
      <p:ext uri="{BB962C8B-B14F-4D97-AF65-F5344CB8AC3E}">
        <p14:creationId xmlns:p14="http://schemas.microsoft.com/office/powerpoint/2010/main" val="32086979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a:solidFill>
                  <a:srgbClr val="0000FF"/>
                </a:solidFill>
              </a:rPr>
              <a:t>Operation protocols</a:t>
            </a:r>
            <a:endParaRPr b="1">
              <a:solidFill>
                <a:srgbClr val="FF0000"/>
              </a:solidFill>
            </a:endParaRPr>
          </a:p>
        </p:txBody>
      </p:sp>
      <p:sp>
        <p:nvSpPr>
          <p:cNvPr id="265" name="Google Shape;265;p31"/>
          <p:cNvSpPr txBox="1"/>
          <p:nvPr/>
        </p:nvSpPr>
        <p:spPr>
          <a:xfrm>
            <a:off x="0" y="572700"/>
            <a:ext cx="9144000" cy="135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it" sz="2100" b="1">
                <a:solidFill>
                  <a:srgbClr val="424242"/>
                </a:solidFill>
                <a:latin typeface="Calibri"/>
                <a:ea typeface="Calibri"/>
                <a:cs typeface="Calibri"/>
                <a:sym typeface="Calibri"/>
              </a:rPr>
              <a:t>Protocols that account for all steps in the manipulation of every component that makes it into the detector:</a:t>
            </a:r>
            <a:r>
              <a:rPr lang="it" sz="2100">
                <a:solidFill>
                  <a:srgbClr val="424242"/>
                </a:solidFill>
                <a:latin typeface="Calibri"/>
                <a:ea typeface="Calibri"/>
                <a:cs typeface="Calibri"/>
                <a:sym typeface="Calibri"/>
              </a:rPr>
              <a:t> </a:t>
            </a:r>
            <a:endParaRPr sz="2100">
              <a:solidFill>
                <a:srgbClr val="424242"/>
              </a:solidFill>
              <a:latin typeface="Calibri"/>
              <a:ea typeface="Calibri"/>
              <a:cs typeface="Calibri"/>
              <a:sym typeface="Calibri"/>
            </a:endParaRPr>
          </a:p>
          <a:p>
            <a:pPr marL="0" lvl="0" indent="0" algn="l" rtl="0">
              <a:spcBef>
                <a:spcPts val="1200"/>
              </a:spcBef>
              <a:spcAft>
                <a:spcPts val="0"/>
              </a:spcAft>
              <a:buNone/>
            </a:pPr>
            <a:endParaRPr sz="1800">
              <a:solidFill>
                <a:schemeClr val="dk2"/>
              </a:solidFill>
              <a:latin typeface="Calibri"/>
              <a:ea typeface="Calibri"/>
              <a:cs typeface="Calibri"/>
              <a:sym typeface="Calibri"/>
            </a:endParaRPr>
          </a:p>
        </p:txBody>
      </p:sp>
      <p:sp>
        <p:nvSpPr>
          <p:cNvPr id="266" name="Google Shape;266;p31"/>
          <p:cNvSpPr txBox="1"/>
          <p:nvPr/>
        </p:nvSpPr>
        <p:spPr>
          <a:xfrm>
            <a:off x="-439987" y="1360200"/>
            <a:ext cx="7589700" cy="3961200"/>
          </a:xfrm>
          <a:prstGeom prst="rect">
            <a:avLst/>
          </a:prstGeom>
          <a:noFill/>
          <a:ln>
            <a:noFill/>
          </a:ln>
        </p:spPr>
        <p:txBody>
          <a:bodyPr spcFirstLastPara="1" wrap="square" lIns="91425" tIns="91425" rIns="91425" bIns="91425" anchor="t" anchorCtr="0">
            <a:spAutoFit/>
          </a:bodyPr>
          <a:lstStyle/>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Storage upon arrival</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Storage during any intermediate step</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Every time that things need to be unbagged and rebagged</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Manufacturing</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Assembly</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Cleaning</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Testing</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Final storing</a:t>
            </a:r>
            <a:endParaRPr sz="2100" dirty="0">
              <a:solidFill>
                <a:srgbClr val="424242"/>
              </a:solidFill>
              <a:latin typeface="Calibri"/>
              <a:ea typeface="Calibri"/>
              <a:cs typeface="Calibri"/>
              <a:sym typeface="Calibri"/>
            </a:endParaRPr>
          </a:p>
          <a:p>
            <a:pPr marL="914400" lvl="1" indent="-361950" algn="l" rtl="0">
              <a:lnSpc>
                <a:spcPct val="115000"/>
              </a:lnSpc>
              <a:spcBef>
                <a:spcPts val="0"/>
              </a:spcBef>
              <a:spcAft>
                <a:spcPts val="0"/>
              </a:spcAft>
              <a:buClr>
                <a:srgbClr val="424242"/>
              </a:buClr>
              <a:buSzPts val="2100"/>
              <a:buFont typeface="Calibri"/>
              <a:buChar char="○"/>
            </a:pPr>
            <a:r>
              <a:rPr lang="it" sz="2100" dirty="0">
                <a:solidFill>
                  <a:srgbClr val="424242"/>
                </a:solidFill>
                <a:latin typeface="Calibri"/>
                <a:ea typeface="Calibri"/>
                <a:cs typeface="Calibri"/>
                <a:sym typeface="Calibri"/>
              </a:rPr>
              <a:t>Final assembly</a:t>
            </a:r>
            <a:endParaRPr sz="2100" dirty="0">
              <a:solidFill>
                <a:srgbClr val="424242"/>
              </a:solidFill>
              <a:latin typeface="Calibri"/>
              <a:ea typeface="Calibri"/>
              <a:cs typeface="Calibri"/>
              <a:sym typeface="Calibri"/>
            </a:endParaRPr>
          </a:p>
          <a:p>
            <a:pPr marL="0" lvl="0" indent="0" algn="l" rtl="0">
              <a:spcBef>
                <a:spcPts val="1200"/>
              </a:spcBef>
              <a:spcAft>
                <a:spcPts val="0"/>
              </a:spcAft>
              <a:buNone/>
            </a:pPr>
            <a:endParaRPr sz="1800" dirty="0">
              <a:solidFill>
                <a:schemeClr val="dk2"/>
              </a:solidFill>
            </a:endParaRPr>
          </a:p>
        </p:txBody>
      </p:sp>
      <p:sp>
        <p:nvSpPr>
          <p:cNvPr id="6" name="Google Shape;301;p34">
            <a:extLst>
              <a:ext uri="{FF2B5EF4-FFF2-40B4-BE49-F238E27FC236}">
                <a16:creationId xmlns:a16="http://schemas.microsoft.com/office/drawing/2014/main" id="{85CA4714-2720-4D45-84AD-34A33B88EE47}"/>
              </a:ext>
            </a:extLst>
          </p:cNvPr>
          <p:cNvSpPr txBox="1"/>
          <p:nvPr/>
        </p:nvSpPr>
        <p:spPr>
          <a:xfrm>
            <a:off x="3557079" y="3050246"/>
            <a:ext cx="2660100" cy="1653300"/>
          </a:xfrm>
          <a:prstGeom prst="rect">
            <a:avLst/>
          </a:prstGeom>
          <a:noFill/>
          <a:ln w="9525" cap="flat" cmpd="sng">
            <a:solidFill>
              <a:srgbClr val="FD5B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None/>
            </a:pPr>
            <a:r>
              <a:rPr lang="it" sz="1800">
                <a:solidFill>
                  <a:srgbClr val="424242"/>
                </a:solidFill>
                <a:latin typeface="Calibri"/>
                <a:ea typeface="Calibri"/>
                <a:cs typeface="Calibri"/>
                <a:sym typeface="Calibri"/>
              </a:rPr>
              <a:t>Every relevant action on a vPDU is registered in a DB with an identifying code and a time stamp.</a:t>
            </a:r>
            <a:endParaRPr sz="1800">
              <a:solidFill>
                <a:srgbClr val="424242"/>
              </a:solidFill>
              <a:latin typeface="Calibri"/>
              <a:ea typeface="Calibri"/>
              <a:cs typeface="Calibri"/>
              <a:sym typeface="Calibri"/>
            </a:endParaRPr>
          </a:p>
        </p:txBody>
      </p:sp>
      <p:sp>
        <p:nvSpPr>
          <p:cNvPr id="7" name="Google Shape;303;p34">
            <a:extLst>
              <a:ext uri="{FF2B5EF4-FFF2-40B4-BE49-F238E27FC236}">
                <a16:creationId xmlns:a16="http://schemas.microsoft.com/office/drawing/2014/main" id="{152344B3-16E9-4737-9514-D2EAB90EF569}"/>
              </a:ext>
            </a:extLst>
          </p:cNvPr>
          <p:cNvSpPr txBox="1"/>
          <p:nvPr/>
        </p:nvSpPr>
        <p:spPr>
          <a:xfrm>
            <a:off x="6371841" y="3050246"/>
            <a:ext cx="2660100" cy="1653300"/>
          </a:xfrm>
          <a:prstGeom prst="rect">
            <a:avLst/>
          </a:prstGeom>
          <a:noFill/>
          <a:ln w="9525" cap="flat" cmpd="sng">
            <a:solidFill>
              <a:srgbClr val="FD5B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None/>
            </a:pPr>
            <a:r>
              <a:rPr lang="it" sz="1800" dirty="0">
                <a:solidFill>
                  <a:srgbClr val="424242"/>
                </a:solidFill>
                <a:latin typeface="Calibri"/>
                <a:ea typeface="Calibri"/>
                <a:cs typeface="Calibri"/>
                <a:sym typeface="Calibri"/>
              </a:rPr>
              <a:t>Each facility has an appointed person responsible for the interaction with the Materials WG.</a:t>
            </a:r>
            <a:endParaRPr sz="1800" dirty="0">
              <a:solidFill>
                <a:srgbClr val="424242"/>
              </a:solidFill>
              <a:latin typeface="Calibri"/>
              <a:ea typeface="Calibri"/>
              <a:cs typeface="Calibri"/>
              <a:sym typeface="Calibri"/>
            </a:endParaRPr>
          </a:p>
        </p:txBody>
      </p:sp>
    </p:spTree>
    <p:extLst>
      <p:ext uri="{BB962C8B-B14F-4D97-AF65-F5344CB8AC3E}">
        <p14:creationId xmlns:p14="http://schemas.microsoft.com/office/powerpoint/2010/main" val="14199295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u="sng" dirty="0">
                <a:solidFill>
                  <a:srgbClr val="0000FF"/>
                </a:solidFill>
              </a:rPr>
              <a:t>(α,n) white paper </a:t>
            </a:r>
            <a:endParaRPr b="1" u="sng" dirty="0">
              <a:solidFill>
                <a:srgbClr val="0000FF"/>
              </a:solidFill>
            </a:endParaRPr>
          </a:p>
          <a:p>
            <a:pPr marL="0" lvl="0" indent="0" algn="l" rtl="0">
              <a:spcBef>
                <a:spcPts val="0"/>
              </a:spcBef>
              <a:spcAft>
                <a:spcPts val="0"/>
              </a:spcAft>
              <a:buNone/>
            </a:pPr>
            <a:endParaRPr b="1" u="sng" dirty="0">
              <a:solidFill>
                <a:srgbClr val="0000FF"/>
              </a:solidFill>
            </a:endParaRPr>
          </a:p>
          <a:p>
            <a:pPr marL="0" lvl="0" indent="0" algn="l" rtl="0">
              <a:spcBef>
                <a:spcPts val="0"/>
              </a:spcBef>
              <a:spcAft>
                <a:spcPts val="0"/>
              </a:spcAft>
              <a:buNone/>
            </a:pPr>
            <a:endParaRPr b="1" u="sng" dirty="0">
              <a:solidFill>
                <a:srgbClr val="0000FF"/>
              </a:solidFill>
            </a:endParaRPr>
          </a:p>
          <a:p>
            <a:pPr marL="0" lvl="0" indent="0" algn="l" rtl="0">
              <a:spcBef>
                <a:spcPts val="0"/>
              </a:spcBef>
              <a:spcAft>
                <a:spcPts val="0"/>
              </a:spcAft>
              <a:buNone/>
            </a:pPr>
            <a:endParaRPr b="1" u="sng" dirty="0">
              <a:solidFill>
                <a:srgbClr val="0000FF"/>
              </a:solidFill>
            </a:endParaRPr>
          </a:p>
        </p:txBody>
      </p:sp>
      <p:sp>
        <p:nvSpPr>
          <p:cNvPr id="240" name="Google Shape;240;p29"/>
          <p:cNvSpPr txBox="1"/>
          <p:nvPr/>
        </p:nvSpPr>
        <p:spPr>
          <a:xfrm>
            <a:off x="762000" y="1287775"/>
            <a:ext cx="22800" cy="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241" name="Google Shape;241;p29"/>
          <p:cNvPicPr preferRelativeResize="0"/>
          <p:nvPr/>
        </p:nvPicPr>
        <p:blipFill>
          <a:blip r:embed="rId3">
            <a:alphaModFix/>
          </a:blip>
          <a:stretch>
            <a:fillRect/>
          </a:stretch>
        </p:blipFill>
        <p:spPr>
          <a:xfrm>
            <a:off x="5199200" y="-61775"/>
            <a:ext cx="1627925" cy="1021075"/>
          </a:xfrm>
          <a:prstGeom prst="rect">
            <a:avLst/>
          </a:prstGeom>
          <a:noFill/>
          <a:ln>
            <a:noFill/>
          </a:ln>
        </p:spPr>
      </p:pic>
      <p:pic>
        <p:nvPicPr>
          <p:cNvPr id="242" name="Google Shape;242;p29"/>
          <p:cNvPicPr preferRelativeResize="0"/>
          <p:nvPr/>
        </p:nvPicPr>
        <p:blipFill>
          <a:blip r:embed="rId4">
            <a:alphaModFix/>
          </a:blip>
          <a:stretch>
            <a:fillRect/>
          </a:stretch>
        </p:blipFill>
        <p:spPr>
          <a:xfrm>
            <a:off x="126275" y="1075650"/>
            <a:ext cx="3506850" cy="3815574"/>
          </a:xfrm>
          <a:prstGeom prst="rect">
            <a:avLst/>
          </a:prstGeom>
          <a:noFill/>
          <a:ln>
            <a:noFill/>
          </a:ln>
        </p:spPr>
      </p:pic>
      <p:pic>
        <p:nvPicPr>
          <p:cNvPr id="243" name="Google Shape;243;p29"/>
          <p:cNvPicPr preferRelativeResize="0"/>
          <p:nvPr/>
        </p:nvPicPr>
        <p:blipFill>
          <a:blip r:embed="rId5">
            <a:alphaModFix/>
          </a:blip>
          <a:stretch>
            <a:fillRect/>
          </a:stretch>
        </p:blipFill>
        <p:spPr>
          <a:xfrm>
            <a:off x="3633121" y="3491946"/>
            <a:ext cx="5446874" cy="1257950"/>
          </a:xfrm>
          <a:prstGeom prst="rect">
            <a:avLst/>
          </a:prstGeom>
          <a:noFill/>
          <a:ln>
            <a:noFill/>
          </a:ln>
        </p:spPr>
      </p:pic>
      <p:sp>
        <p:nvSpPr>
          <p:cNvPr id="244" name="Google Shape;244;p29"/>
          <p:cNvSpPr txBox="1"/>
          <p:nvPr/>
        </p:nvSpPr>
        <p:spPr>
          <a:xfrm>
            <a:off x="3544825" y="826350"/>
            <a:ext cx="54468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dirty="0">
                <a:solidFill>
                  <a:schemeClr val="dk1"/>
                </a:solidFill>
                <a:latin typeface="Calibri"/>
                <a:ea typeface="Calibri"/>
                <a:cs typeface="Calibri"/>
                <a:sym typeface="Calibri"/>
              </a:rPr>
              <a:t>Multidisciplinar WG on (</a:t>
            </a:r>
            <a:r>
              <a:rPr lang="it" sz="2000" dirty="0">
                <a:solidFill>
                  <a:schemeClr val="dk1"/>
                </a:solidFill>
                <a:latin typeface="Calibri"/>
                <a:ea typeface="Calibri"/>
                <a:cs typeface="Calibri"/>
                <a:sym typeface="Calibri"/>
              </a:rPr>
              <a:t>α,n) neutron yield studies</a:t>
            </a:r>
            <a:endParaRPr sz="2000" dirty="0">
              <a:solidFill>
                <a:schemeClr val="dk1"/>
              </a:solidFill>
              <a:latin typeface="Calibri"/>
              <a:ea typeface="Calibri"/>
              <a:cs typeface="Calibri"/>
              <a:sym typeface="Calibri"/>
            </a:endParaRPr>
          </a:p>
          <a:p>
            <a:pPr marL="1828800" lvl="0" indent="0" algn="l" rtl="0">
              <a:spcBef>
                <a:spcPts val="0"/>
              </a:spcBef>
              <a:spcAft>
                <a:spcPts val="0"/>
              </a:spcAft>
              <a:buNone/>
            </a:pPr>
            <a:r>
              <a:rPr lang="it" sz="2000" u="sng" dirty="0">
                <a:solidFill>
                  <a:schemeClr val="hlink"/>
                </a:solidFill>
                <a:latin typeface="Calibri"/>
                <a:ea typeface="Calibri"/>
                <a:cs typeface="Calibri"/>
                <a:sym typeface="Calibri"/>
                <a:hlinkClick r:id="rId6"/>
              </a:rPr>
              <a:t>alphan@ciemat.es</a:t>
            </a:r>
            <a:r>
              <a:rPr lang="it"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algn="l" rtl="0">
              <a:spcBef>
                <a:spcPts val="0"/>
              </a:spcBef>
              <a:spcAft>
                <a:spcPts val="0"/>
              </a:spcAft>
              <a:buNone/>
            </a:pPr>
            <a:r>
              <a:rPr lang="it" sz="2000" dirty="0">
                <a:solidFill>
                  <a:schemeClr val="dk1"/>
                </a:solidFill>
                <a:latin typeface="Calibri"/>
                <a:ea typeface="Calibri"/>
                <a:cs typeface="Calibri"/>
                <a:sym typeface="Calibri"/>
              </a:rPr>
              <a:t>Members of several DM experiments + Neutrino + Nuclear + IAEA:</a:t>
            </a:r>
            <a:endParaRPr sz="2000" dirty="0">
              <a:solidFill>
                <a:schemeClr val="dk1"/>
              </a:solidFill>
              <a:latin typeface="Calibri"/>
              <a:ea typeface="Calibri"/>
              <a:cs typeface="Calibri"/>
              <a:sym typeface="Calibri"/>
            </a:endParaRPr>
          </a:p>
          <a:p>
            <a:pPr marL="2159999" lvl="0" indent="-304800" algn="l" rtl="0">
              <a:spcBef>
                <a:spcPts val="0"/>
              </a:spcBef>
              <a:spcAft>
                <a:spcPts val="0"/>
              </a:spcAft>
              <a:buClr>
                <a:schemeClr val="dk1"/>
              </a:buClr>
              <a:buSzPts val="1200"/>
              <a:buFont typeface="Calibri"/>
              <a:buChar char="●"/>
            </a:pPr>
            <a:r>
              <a:rPr lang="it" sz="2000" dirty="0">
                <a:solidFill>
                  <a:schemeClr val="dk1"/>
                </a:solidFill>
                <a:latin typeface="Calibri"/>
                <a:ea typeface="Calibri"/>
                <a:cs typeface="Calibri"/>
                <a:sym typeface="Calibri"/>
              </a:rPr>
              <a:t>DarkSide-20k</a:t>
            </a:r>
            <a:endParaRPr sz="2000" dirty="0">
              <a:solidFill>
                <a:schemeClr val="dk1"/>
              </a:solidFill>
              <a:latin typeface="Calibri"/>
              <a:ea typeface="Calibri"/>
              <a:cs typeface="Calibri"/>
              <a:sym typeface="Calibri"/>
            </a:endParaRPr>
          </a:p>
          <a:p>
            <a:pPr marL="2159999" lvl="0" indent="-304800" algn="l" rtl="0">
              <a:spcBef>
                <a:spcPts val="0"/>
              </a:spcBef>
              <a:spcAft>
                <a:spcPts val="0"/>
              </a:spcAft>
              <a:buClr>
                <a:schemeClr val="dk1"/>
              </a:buClr>
              <a:buSzPts val="1200"/>
              <a:buFont typeface="Calibri"/>
              <a:buChar char="●"/>
            </a:pPr>
            <a:r>
              <a:rPr lang="it" sz="2000" dirty="0">
                <a:solidFill>
                  <a:schemeClr val="dk1"/>
                </a:solidFill>
                <a:latin typeface="Calibri"/>
                <a:ea typeface="Calibri"/>
                <a:cs typeface="Calibri"/>
                <a:sym typeface="Calibri"/>
              </a:rPr>
              <a:t>XENON</a:t>
            </a:r>
            <a:endParaRPr sz="2000" dirty="0">
              <a:solidFill>
                <a:schemeClr val="dk1"/>
              </a:solidFill>
              <a:latin typeface="Calibri"/>
              <a:ea typeface="Calibri"/>
              <a:cs typeface="Calibri"/>
              <a:sym typeface="Calibri"/>
            </a:endParaRPr>
          </a:p>
          <a:p>
            <a:pPr marL="2159999" lvl="0" indent="-304800" algn="l" rtl="0">
              <a:spcBef>
                <a:spcPts val="0"/>
              </a:spcBef>
              <a:spcAft>
                <a:spcPts val="0"/>
              </a:spcAft>
              <a:buClr>
                <a:schemeClr val="dk1"/>
              </a:buClr>
              <a:buSzPts val="1200"/>
              <a:buFont typeface="Calibri"/>
              <a:buChar char="●"/>
            </a:pPr>
            <a:r>
              <a:rPr lang="it" sz="2000" dirty="0">
                <a:solidFill>
                  <a:schemeClr val="dk1"/>
                </a:solidFill>
                <a:latin typeface="Calibri"/>
                <a:ea typeface="Calibri"/>
                <a:cs typeface="Calibri"/>
                <a:sym typeface="Calibri"/>
              </a:rPr>
              <a:t>LZ</a:t>
            </a:r>
            <a:endParaRPr sz="2000" dirty="0">
              <a:solidFill>
                <a:schemeClr val="dk1"/>
              </a:solidFill>
              <a:latin typeface="Calibri"/>
              <a:ea typeface="Calibri"/>
              <a:cs typeface="Calibri"/>
              <a:sym typeface="Calibri"/>
            </a:endParaRPr>
          </a:p>
          <a:p>
            <a:pPr marL="2159999" lvl="0" indent="-304800" algn="l" rtl="0">
              <a:spcBef>
                <a:spcPts val="0"/>
              </a:spcBef>
              <a:spcAft>
                <a:spcPts val="0"/>
              </a:spcAft>
              <a:buClr>
                <a:schemeClr val="dk1"/>
              </a:buClr>
              <a:buSzPts val="1200"/>
              <a:buFont typeface="Calibri"/>
              <a:buChar char="●"/>
            </a:pPr>
            <a:r>
              <a:rPr lang="it" sz="2000" dirty="0">
                <a:solidFill>
                  <a:schemeClr val="dk1"/>
                </a:solidFill>
                <a:latin typeface="Calibri"/>
                <a:ea typeface="Calibri"/>
                <a:cs typeface="Calibri"/>
                <a:sym typeface="Calibri"/>
              </a:rPr>
              <a:t>CRESST …</a:t>
            </a:r>
            <a:endParaRPr sz="2000" dirty="0">
              <a:solidFill>
                <a:schemeClr val="dk1"/>
              </a:solidFill>
              <a:latin typeface="Calibri"/>
              <a:ea typeface="Calibri"/>
              <a:cs typeface="Calibri"/>
              <a:sym typeface="Calibri"/>
            </a:endParaRPr>
          </a:p>
        </p:txBody>
      </p:sp>
      <p:sp>
        <p:nvSpPr>
          <p:cNvPr id="245" name="Google Shape;245;p29"/>
          <p:cNvSpPr txBox="1"/>
          <p:nvPr/>
        </p:nvSpPr>
        <p:spPr>
          <a:xfrm>
            <a:off x="1216325" y="616275"/>
            <a:ext cx="5937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u="sng" dirty="0">
                <a:solidFill>
                  <a:schemeClr val="hlink"/>
                </a:solidFill>
                <a:hlinkClick r:id="rId7"/>
              </a:rPr>
              <a:t>2405.07952</a:t>
            </a:r>
            <a:endParaRPr sz="1800" dirty="0">
              <a:solidFill>
                <a:schemeClr val="dk2"/>
              </a:solidFill>
            </a:endParaRPr>
          </a:p>
        </p:txBody>
      </p:sp>
    </p:spTree>
    <p:extLst>
      <p:ext uri="{BB962C8B-B14F-4D97-AF65-F5344CB8AC3E}">
        <p14:creationId xmlns:p14="http://schemas.microsoft.com/office/powerpoint/2010/main" val="1871166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10" name="Rectangle 24"/>
          <p:cNvSpPr>
            <a:spLocks noChangeArrowheads="1"/>
          </p:cNvSpPr>
          <p:nvPr/>
        </p:nvSpPr>
        <p:spPr bwMode="auto">
          <a:xfrm rot="10800000">
            <a:off x="1157621" y="3371891"/>
            <a:ext cx="6843378" cy="288541"/>
          </a:xfrm>
          <a:prstGeom prst="rect">
            <a:avLst/>
          </a:prstGeom>
          <a:gradFill rotWithShape="1">
            <a:gsLst>
              <a:gs pos="0">
                <a:schemeClr val="accent1">
                  <a:lumMod val="20000"/>
                  <a:lumOff val="80000"/>
                </a:schemeClr>
              </a:gs>
              <a:gs pos="100000">
                <a:schemeClr val="bg1"/>
              </a:gs>
            </a:gsLst>
            <a:lin ang="5400000" scaled="1"/>
          </a:gradFill>
          <a:ln w="9525">
            <a:noFill/>
            <a:miter lim="800000"/>
            <a:headEnd/>
            <a:tailEnd/>
          </a:ln>
        </p:spPr>
        <p:txBody>
          <a:bodyPr wrap="square" anchor="ctr">
            <a:spAutoFit/>
          </a:bodyPr>
          <a:lstStyle/>
          <a:p>
            <a:endParaRPr lang="it-IT" altLang="en-US" sz="1275">
              <a:latin typeface="Times New Roman" pitchFamily="18" charset="0"/>
            </a:endParaRPr>
          </a:p>
        </p:txBody>
      </p:sp>
      <p:sp>
        <p:nvSpPr>
          <p:cNvPr id="362" name="Google Shape;362;p74"/>
          <p:cNvSpPr txBox="1">
            <a:spLocks noGrp="1"/>
          </p:cNvSpPr>
          <p:nvPr>
            <p:ph type="title"/>
          </p:nvPr>
        </p:nvSpPr>
        <p:spPr>
          <a:xfrm>
            <a:off x="1206694" y="47025"/>
            <a:ext cx="6385050" cy="572625"/>
          </a:xfrm>
          <a:prstGeom prst="rect">
            <a:avLst/>
          </a:prstGeom>
        </p:spPr>
        <p:txBody>
          <a:bodyPr spcFirstLastPara="1" wrap="square" lIns="68569" tIns="68569" rIns="68569" bIns="68569" anchor="t" anchorCtr="0">
            <a:noAutofit/>
          </a:bodyPr>
          <a:lstStyle/>
          <a:p>
            <a:r>
              <a:rPr lang="ms" sz="3600" b="1" dirty="0">
                <a:latin typeface="Times New Roman" panose="02020603050405020304" pitchFamily="18" charset="0"/>
                <a:cs typeface="Times New Roman" panose="02020603050405020304" pitchFamily="18" charset="0"/>
              </a:rPr>
              <a:t>              </a:t>
            </a:r>
            <a:endParaRPr sz="3600" b="1" dirty="0">
              <a:latin typeface="Times New Roman" panose="02020603050405020304" pitchFamily="18" charset="0"/>
              <a:cs typeface="Times New Roman" panose="02020603050405020304" pitchFamily="18" charset="0"/>
            </a:endParaRPr>
          </a:p>
        </p:txBody>
      </p:sp>
      <p:pic>
        <p:nvPicPr>
          <p:cNvPr id="363" name="Google Shape;363;p74"/>
          <p:cNvPicPr preferRelativeResize="0"/>
          <p:nvPr/>
        </p:nvPicPr>
        <p:blipFill rotWithShape="1">
          <a:blip r:embed="rId3">
            <a:alphaModFix/>
          </a:blip>
          <a:srcRect l="18071" t="54567" r="28095" b="1502"/>
          <a:stretch/>
        </p:blipFill>
        <p:spPr>
          <a:xfrm>
            <a:off x="6354198" y="4627"/>
            <a:ext cx="1540649" cy="2586485"/>
          </a:xfrm>
          <a:prstGeom prst="rect">
            <a:avLst/>
          </a:prstGeom>
          <a:noFill/>
          <a:ln>
            <a:noFill/>
          </a:ln>
        </p:spPr>
      </p:pic>
      <p:sp>
        <p:nvSpPr>
          <p:cNvPr id="9" name="Rectangle 5"/>
          <p:cNvSpPr>
            <a:spLocks noChangeArrowheads="1"/>
          </p:cNvSpPr>
          <p:nvPr/>
        </p:nvSpPr>
        <p:spPr bwMode="auto">
          <a:xfrm>
            <a:off x="2789802" y="630106"/>
            <a:ext cx="1655778" cy="34289"/>
          </a:xfrm>
          <a:prstGeom prst="rect">
            <a:avLst/>
          </a:prstGeom>
          <a:gradFill rotWithShape="1">
            <a:gsLst>
              <a:gs pos="0">
                <a:srgbClr val="3333FF"/>
              </a:gs>
              <a:gs pos="100000">
                <a:srgbClr val="FF0000"/>
              </a:gs>
            </a:gsLst>
            <a:lin ang="2700000" scaled="1"/>
          </a:gradFill>
          <a:ln w="12700">
            <a:solidFill>
              <a:schemeClr val="tx1"/>
            </a:solidFill>
            <a:miter lim="800000"/>
            <a:headEnd/>
            <a:tailEnd/>
          </a:ln>
        </p:spPr>
        <p:txBody>
          <a:bodyPr wrap="none" anchor="ctr"/>
          <a:lstStyle/>
          <a:p>
            <a:endParaRPr lang="en-US" altLang="en-US" sz="1275">
              <a:latin typeface="Times New Roman" pitchFamily="18" charset="0"/>
            </a:endParaRPr>
          </a:p>
        </p:txBody>
      </p:sp>
      <p:sp>
        <p:nvSpPr>
          <p:cNvPr id="12" name="Google Shape;417;p79"/>
          <p:cNvSpPr txBox="1"/>
          <p:nvPr/>
        </p:nvSpPr>
        <p:spPr>
          <a:xfrm>
            <a:off x="1143000" y="701644"/>
            <a:ext cx="5373217" cy="4059000"/>
          </a:xfrm>
          <a:prstGeom prst="rect">
            <a:avLst/>
          </a:prstGeom>
          <a:noFill/>
          <a:ln>
            <a:noFill/>
          </a:ln>
        </p:spPr>
        <p:txBody>
          <a:bodyPr spcFirstLastPara="1" wrap="square" lIns="68569" tIns="68569" rIns="68569" bIns="68569" anchor="t" anchorCtr="0">
            <a:noAutofit/>
          </a:bodyPr>
          <a:lstStyle/>
          <a:p>
            <a:pPr marL="342900" indent="-266700">
              <a:spcAft>
                <a:spcPts val="900"/>
              </a:spcAft>
              <a:buClr>
                <a:schemeClr val="dk2"/>
              </a:buClr>
              <a:buSzPts val="2000"/>
              <a:buChar char="●"/>
            </a:pPr>
            <a:r>
              <a:rPr lang="ms" sz="1500" dirty="0">
                <a:latin typeface="Times New Roman" panose="02020603050405020304" pitchFamily="18" charset="0"/>
                <a:cs typeface="Times New Roman" panose="02020603050405020304" pitchFamily="18" charset="0"/>
              </a:rPr>
              <a:t>OFHC copper vessel with two top pipes. </a:t>
            </a:r>
            <a:endParaRPr sz="1500" dirty="0">
              <a:latin typeface="Times New Roman" panose="02020603050405020304" pitchFamily="18" charset="0"/>
              <a:cs typeface="Times New Roman" panose="02020603050405020304" pitchFamily="18" charset="0"/>
            </a:endParaRPr>
          </a:p>
          <a:p>
            <a:pPr marL="342900" indent="-266700">
              <a:spcAft>
                <a:spcPts val="900"/>
              </a:spcAft>
              <a:buClr>
                <a:schemeClr val="dk2"/>
              </a:buClr>
              <a:buSzPts val="2000"/>
              <a:buChar char="●"/>
            </a:pPr>
            <a:r>
              <a:rPr lang="ms" sz="1500" dirty="0">
                <a:latin typeface="Times New Roman" panose="02020603050405020304" pitchFamily="18" charset="0"/>
                <a:cs typeface="Times New Roman" panose="02020603050405020304" pitchFamily="18" charset="0"/>
              </a:rPr>
              <a:t>Two 1 cm</a:t>
            </a:r>
            <a:r>
              <a:rPr lang="ms" sz="1500" baseline="30000" dirty="0">
                <a:latin typeface="Times New Roman" panose="02020603050405020304" pitchFamily="18" charset="0"/>
                <a:cs typeface="Times New Roman" panose="02020603050405020304" pitchFamily="18" charset="0"/>
              </a:rPr>
              <a:t>2</a:t>
            </a:r>
            <a:r>
              <a:rPr lang="ms" sz="1500" dirty="0">
                <a:latin typeface="Times New Roman" panose="02020603050405020304" pitchFamily="18" charset="0"/>
                <a:cs typeface="Times New Roman" panose="02020603050405020304" pitchFamily="18" charset="0"/>
              </a:rPr>
              <a:t> SiPMs at top and bottom with the electronics integrated.</a:t>
            </a:r>
            <a:endParaRPr sz="1500" dirty="0">
              <a:latin typeface="Times New Roman" panose="02020603050405020304" pitchFamily="18" charset="0"/>
              <a:cs typeface="Times New Roman" panose="02020603050405020304" pitchFamily="18" charset="0"/>
            </a:endParaRPr>
          </a:p>
          <a:p>
            <a:pPr marL="342900" indent="-266700">
              <a:spcAft>
                <a:spcPts val="900"/>
              </a:spcAft>
              <a:buClr>
                <a:schemeClr val="dk2"/>
              </a:buClr>
              <a:buSzPts val="2000"/>
              <a:buChar char="●"/>
            </a:pPr>
            <a:r>
              <a:rPr lang="ms" sz="1500" dirty="0">
                <a:latin typeface="Times New Roman" panose="02020603050405020304" pitchFamily="18" charset="0"/>
                <a:cs typeface="Times New Roman" panose="02020603050405020304" pitchFamily="18" charset="0"/>
              </a:rPr>
              <a:t>External acrylic support structure.  Cylinder + two SiPM supports.  </a:t>
            </a:r>
            <a:endParaRPr sz="1500" dirty="0">
              <a:latin typeface="Times New Roman" panose="02020603050405020304" pitchFamily="18" charset="0"/>
              <a:cs typeface="Times New Roman" panose="02020603050405020304" pitchFamily="18" charset="0"/>
            </a:endParaRPr>
          </a:p>
          <a:p>
            <a:pPr marL="342900" indent="-266700">
              <a:spcAft>
                <a:spcPts val="900"/>
              </a:spcAft>
              <a:buClr>
                <a:schemeClr val="dk2"/>
              </a:buClr>
              <a:buSzPts val="2000"/>
              <a:buChar char="●"/>
            </a:pPr>
            <a:r>
              <a:rPr lang="ms" sz="1500" dirty="0">
                <a:latin typeface="Times New Roman" panose="02020603050405020304" pitchFamily="18" charset="0"/>
                <a:cs typeface="Times New Roman" panose="02020603050405020304" pitchFamily="18" charset="0"/>
              </a:rPr>
              <a:t>Internal acrylic cylinder and two disks covered with TPB (200 μg/cm</a:t>
            </a:r>
            <a:r>
              <a:rPr lang="ms" sz="1500" baseline="30000" dirty="0">
                <a:latin typeface="Times New Roman" panose="02020603050405020304" pitchFamily="18" charset="0"/>
                <a:cs typeface="Times New Roman" panose="02020603050405020304" pitchFamily="18" charset="0"/>
              </a:rPr>
              <a:t>2</a:t>
            </a:r>
            <a:r>
              <a:rPr lang="ms" sz="1500" dirty="0">
                <a:latin typeface="Times New Roman" panose="02020603050405020304" pitchFamily="18" charset="0"/>
                <a:cs typeface="Times New Roman" panose="02020603050405020304" pitchFamily="18" charset="0"/>
              </a:rPr>
              <a:t>). </a:t>
            </a:r>
            <a:endParaRPr sz="1500" dirty="0">
              <a:latin typeface="Times New Roman" panose="02020603050405020304" pitchFamily="18" charset="0"/>
              <a:cs typeface="Times New Roman" panose="02020603050405020304" pitchFamily="18" charset="0"/>
            </a:endParaRPr>
          </a:p>
          <a:p>
            <a:pPr marL="342900" indent="-266700">
              <a:spcAft>
                <a:spcPts val="900"/>
              </a:spcAft>
              <a:buClr>
                <a:schemeClr val="dk2"/>
              </a:buClr>
              <a:buSzPts val="2000"/>
              <a:buChar char="●"/>
            </a:pPr>
            <a:r>
              <a:rPr lang="ms" sz="1500" dirty="0">
                <a:latin typeface="Times New Roman" panose="02020603050405020304" pitchFamily="18" charset="0"/>
                <a:cs typeface="Times New Roman" panose="02020603050405020304" pitchFamily="18" charset="0"/>
              </a:rPr>
              <a:t>Reflector around SiPMs and between acrylic cylinders. </a:t>
            </a:r>
            <a:endParaRPr sz="1500" dirty="0">
              <a:latin typeface="Times New Roman" panose="02020603050405020304" pitchFamily="18" charset="0"/>
              <a:cs typeface="Times New Roman" panose="02020603050405020304" pitchFamily="18" charset="0"/>
            </a:endParaRPr>
          </a:p>
          <a:p>
            <a:pPr marL="342900" indent="-266700">
              <a:spcAft>
                <a:spcPts val="900"/>
              </a:spcAft>
              <a:buClr>
                <a:schemeClr val="dk2"/>
              </a:buClr>
              <a:buSzPts val="2000"/>
              <a:buChar char="●"/>
            </a:pPr>
            <a:r>
              <a:rPr lang="ms" sz="1500" dirty="0">
                <a:latin typeface="Times New Roman" panose="02020603050405020304" pitchFamily="18" charset="0"/>
                <a:cs typeface="Times New Roman" panose="02020603050405020304" pitchFamily="18" charset="0"/>
              </a:rPr>
              <a:t>Act.volume of 1.4 kg:    620 evt/week for UAr (0.73 mBq/kg).</a:t>
            </a:r>
            <a:endParaRPr sz="1350" dirty="0">
              <a:latin typeface="Times New Roman" panose="02020603050405020304" pitchFamily="18" charset="0"/>
              <a:cs typeface="Times New Roman" panose="02020603050405020304" pitchFamily="18" charset="0"/>
            </a:endParaRPr>
          </a:p>
        </p:txBody>
      </p:sp>
      <p:pic>
        <p:nvPicPr>
          <p:cNvPr id="14" name="Google Shape;409;p78"/>
          <p:cNvPicPr preferRelativeResize="0"/>
          <p:nvPr/>
        </p:nvPicPr>
        <p:blipFill rotWithShape="1">
          <a:blip r:embed="rId4">
            <a:alphaModFix/>
          </a:blip>
          <a:srcRect t="18002" r="24565" b="13495"/>
          <a:stretch/>
        </p:blipFill>
        <p:spPr>
          <a:xfrm rot="-5400000">
            <a:off x="6010374" y="3035099"/>
            <a:ext cx="2228299" cy="1517625"/>
          </a:xfrm>
          <a:prstGeom prst="rect">
            <a:avLst/>
          </a:prstGeom>
          <a:noFill/>
          <a:ln>
            <a:noFill/>
          </a:ln>
        </p:spPr>
      </p:pic>
      <p:pic>
        <p:nvPicPr>
          <p:cNvPr id="15" name="Google Shape;375;p75"/>
          <p:cNvPicPr preferRelativeResize="0"/>
          <p:nvPr/>
        </p:nvPicPr>
        <p:blipFill rotWithShape="1">
          <a:blip r:embed="rId5">
            <a:alphaModFix/>
          </a:blip>
          <a:srcRect l="29456" t="3527" r="33215" b="59538"/>
          <a:stretch/>
        </p:blipFill>
        <p:spPr>
          <a:xfrm>
            <a:off x="4355976" y="3593868"/>
            <a:ext cx="1880269" cy="1359676"/>
          </a:xfrm>
          <a:prstGeom prst="rect">
            <a:avLst/>
          </a:prstGeom>
          <a:noFill/>
          <a:ln>
            <a:noFill/>
          </a:ln>
        </p:spPr>
      </p:pic>
      <p:pic>
        <p:nvPicPr>
          <p:cNvPr id="8194" name="Picture 2" descr="https://lh4.googleusercontent.com/2-WsuTnN5jN1DODDFp6eGnam72X2B7uM4IIr-YAitRKjH6EFIjIZ8u948DXcSyBAonVHlC5L86WmWpTCdlzqRu800qVoDE_aKbEua-fZ-6jPXWsyhsIYM6L_L0usqAImQPfIFAYCSwT5ixZyf-dki91hng=s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2654" y="79791"/>
            <a:ext cx="1373907" cy="50534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26785"/>
          <a:stretch/>
        </p:blipFill>
        <p:spPr bwMode="auto">
          <a:xfrm>
            <a:off x="1690575" y="3537502"/>
            <a:ext cx="2431109" cy="14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7901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A4C71F0-50C5-48B3-AAFA-E1C21ED11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62" y="2471786"/>
            <a:ext cx="3411227" cy="232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5E773446-E371-419B-92E6-805E10EC4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62" y="195486"/>
            <a:ext cx="3393444" cy="209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13 CuadroTexto">
            <a:extLst>
              <a:ext uri="{FF2B5EF4-FFF2-40B4-BE49-F238E27FC236}">
                <a16:creationId xmlns:a16="http://schemas.microsoft.com/office/drawing/2014/main" id="{9F4FDE43-7B38-4117-A0AC-00E2699ABFC5}"/>
              </a:ext>
            </a:extLst>
          </p:cNvPr>
          <p:cNvSpPr txBox="1"/>
          <p:nvPr/>
        </p:nvSpPr>
        <p:spPr>
          <a:xfrm>
            <a:off x="3706606" y="363688"/>
            <a:ext cx="2916324"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N-yields:             </a:t>
            </a:r>
          </a:p>
          <a:p>
            <a:r>
              <a:rPr lang="en-US" sz="1800" dirty="0">
                <a:latin typeface="Arial" panose="020B0604020202020204" pitchFamily="34" charset="0"/>
                <a:cs typeface="Arial" panose="020B0604020202020204" pitchFamily="34" charset="0"/>
              </a:rPr>
              <a:t>Values for  1 ppb Th-232 and U-238 </a:t>
            </a:r>
          </a:p>
          <a:p>
            <a:r>
              <a:rPr lang="en-US" sz="1800" dirty="0">
                <a:latin typeface="Arial" panose="020B0604020202020204" pitchFamily="34" charset="0"/>
                <a:cs typeface="Arial" panose="020B0604020202020204" pitchFamily="34" charset="0"/>
              </a:rPr>
              <a:t>(U-235 with its natural abundance)</a:t>
            </a:r>
          </a:p>
          <a:p>
            <a:endParaRPr lang="en-US" sz="1800"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ECF7F7DE-1880-4586-9626-A51738402E5B}"/>
              </a:ext>
            </a:extLst>
          </p:cNvPr>
          <p:cNvSpPr txBox="1"/>
          <p:nvPr/>
        </p:nvSpPr>
        <p:spPr>
          <a:xfrm>
            <a:off x="3950245" y="3263583"/>
            <a:ext cx="3087705" cy="369332"/>
          </a:xfrm>
          <a:prstGeom prst="rect">
            <a:avLst/>
          </a:prstGeom>
          <a:noFill/>
        </p:spPr>
        <p:txBody>
          <a:bodyPr wrap="none" rtlCol="0">
            <a:spAutoFit/>
          </a:bodyPr>
          <a:lstStyle/>
          <a:p>
            <a:pPr algn="l"/>
            <a:r>
              <a:rPr lang="en-US" sz="1800" dirty="0">
                <a:cs typeface="Arial" panose="020B0604020202020204" pitchFamily="34" charset="0"/>
              </a:rPr>
              <a:t>(</a:t>
            </a:r>
            <a:r>
              <a:rPr lang="el-GR" sz="1800" dirty="0">
                <a:cs typeface="Arial" panose="020B0604020202020204" pitchFamily="34" charset="0"/>
              </a:rPr>
              <a:t>α</a:t>
            </a:r>
            <a:r>
              <a:rPr lang="en-US" sz="1800" dirty="0">
                <a:cs typeface="Arial" panose="020B0604020202020204" pitchFamily="34" charset="0"/>
              </a:rPr>
              <a:t>,n) cross-section on Argon</a:t>
            </a:r>
          </a:p>
        </p:txBody>
      </p:sp>
    </p:spTree>
    <p:extLst>
      <p:ext uri="{BB962C8B-B14F-4D97-AF65-F5344CB8AC3E}">
        <p14:creationId xmlns:p14="http://schemas.microsoft.com/office/powerpoint/2010/main" val="3731642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263F314-7D2A-432C-92D7-6CA42C2B913E}"/>
              </a:ext>
            </a:extLst>
          </p:cNvPr>
          <p:cNvSpPr txBox="1"/>
          <p:nvPr/>
        </p:nvSpPr>
        <p:spPr>
          <a:xfrm>
            <a:off x="2388156" y="4451002"/>
            <a:ext cx="3369833" cy="877163"/>
          </a:xfrm>
          <a:prstGeom prst="rect">
            <a:avLst/>
          </a:prstGeom>
          <a:noFill/>
        </p:spPr>
        <p:txBody>
          <a:bodyPr wrap="none" rtlCol="0">
            <a:spAutoFit/>
          </a:bodyPr>
          <a:lstStyle/>
          <a:p>
            <a:pPr lvl="0" eaLnBrk="0" fontAlgn="base" hangingPunct="0">
              <a:spcBef>
                <a:spcPct val="0"/>
              </a:spcBef>
              <a:spcAft>
                <a:spcPct val="0"/>
              </a:spcAft>
            </a:pPr>
            <a:r>
              <a:rPr lang="es-ES" altLang="es-ES" sz="1050" i="1" dirty="0" err="1">
                <a:solidFill>
                  <a:srgbClr val="595959"/>
                </a:solidFill>
                <a:cs typeface="Arial" panose="020B0604020202020204" pitchFamily="34" charset="0"/>
              </a:rPr>
              <a:t>Taking</a:t>
            </a:r>
            <a:r>
              <a:rPr lang="es-ES" altLang="es-ES" sz="1050" i="1" dirty="0">
                <a:solidFill>
                  <a:srgbClr val="595959"/>
                </a:solidFill>
                <a:cs typeface="Arial" panose="020B0604020202020204" pitchFamily="34" charset="0"/>
              </a:rPr>
              <a:t> 60 </a:t>
            </a:r>
            <a:r>
              <a:rPr lang="es-ES" altLang="es-ES" sz="1050" i="1" dirty="0" err="1">
                <a:solidFill>
                  <a:srgbClr val="595959"/>
                </a:solidFill>
                <a:cs typeface="Arial" panose="020B0604020202020204" pitchFamily="34" charset="0"/>
              </a:rPr>
              <a:t>GeV</a:t>
            </a:r>
            <a:r>
              <a:rPr lang="es-ES" altLang="es-ES" sz="1050" i="1" dirty="0">
                <a:solidFill>
                  <a:srgbClr val="595959"/>
                </a:solidFill>
                <a:cs typeface="Arial" panose="020B0604020202020204" pitchFamily="34" charset="0"/>
              </a:rPr>
              <a:t> WIMP </a:t>
            </a:r>
            <a:r>
              <a:rPr lang="es-ES" altLang="es-ES" sz="1050" i="1" dirty="0" err="1">
                <a:solidFill>
                  <a:srgbClr val="595959"/>
                </a:solidFill>
                <a:cs typeface="Arial" panose="020B0604020202020204" pitchFamily="34" charset="0"/>
              </a:rPr>
              <a:t>for</a:t>
            </a:r>
            <a:r>
              <a:rPr lang="es-ES" altLang="es-ES" sz="1050" i="1" dirty="0">
                <a:solidFill>
                  <a:srgbClr val="595959"/>
                </a:solidFill>
                <a:cs typeface="Arial" panose="020B0604020202020204" pitchFamily="34" charset="0"/>
              </a:rPr>
              <a:t> </a:t>
            </a:r>
            <a:r>
              <a:rPr lang="es-ES" altLang="es-ES" sz="1050" i="1" dirty="0" err="1">
                <a:solidFill>
                  <a:srgbClr val="595959"/>
                </a:solidFill>
                <a:cs typeface="Arial" panose="020B0604020202020204" pitchFamily="34" charset="0"/>
              </a:rPr>
              <a:t>illustration</a:t>
            </a:r>
            <a:r>
              <a:rPr lang="es-ES" altLang="es-ES" sz="1050" i="1" dirty="0">
                <a:solidFill>
                  <a:srgbClr val="595959"/>
                </a:solidFill>
                <a:cs typeface="Arial" panose="020B0604020202020204" pitchFamily="34" charset="0"/>
              </a:rPr>
              <a:t> </a:t>
            </a:r>
            <a:r>
              <a:rPr lang="es-ES" altLang="es-ES" sz="1050" i="1" dirty="0" err="1">
                <a:solidFill>
                  <a:srgbClr val="595959"/>
                </a:solidFill>
                <a:cs typeface="Arial" panose="020B0604020202020204" pitchFamily="34" charset="0"/>
              </a:rPr>
              <a:t>only</a:t>
            </a:r>
            <a:r>
              <a:rPr lang="es-ES" altLang="es-ES" sz="1050" i="1" dirty="0">
                <a:solidFill>
                  <a:srgbClr val="595959"/>
                </a:solidFill>
                <a:cs typeface="Arial" panose="020B0604020202020204" pitchFamily="34" charset="0"/>
              </a:rPr>
              <a:t> </a:t>
            </a:r>
          </a:p>
          <a:p>
            <a:pPr lvl="0" eaLnBrk="0" fontAlgn="base" hangingPunct="0">
              <a:spcBef>
                <a:spcPct val="0"/>
              </a:spcBef>
              <a:spcAft>
                <a:spcPct val="0"/>
              </a:spcAft>
            </a:pPr>
            <a:endParaRPr lang="es-ES" altLang="es-ES" sz="1050" i="1" dirty="0">
              <a:solidFill>
                <a:srgbClr val="595959"/>
              </a:solidFill>
              <a:cs typeface="Arial" panose="020B0604020202020204" pitchFamily="34" charset="0"/>
            </a:endParaRPr>
          </a:p>
          <a:p>
            <a:pPr lvl="0" eaLnBrk="0" fontAlgn="base" hangingPunct="0">
              <a:spcBef>
                <a:spcPct val="0"/>
              </a:spcBef>
              <a:spcAft>
                <a:spcPct val="0"/>
              </a:spcAft>
            </a:pPr>
            <a:r>
              <a:rPr lang="es-ES" altLang="es-ES" sz="1500" b="1" i="1" dirty="0" err="1">
                <a:solidFill>
                  <a:srgbClr val="595959"/>
                </a:solidFill>
                <a:cs typeface="Arial" panose="020B0604020202020204" pitchFamily="34" charset="0"/>
              </a:rPr>
              <a:t>N</a:t>
            </a:r>
            <a:r>
              <a:rPr lang="es-ES" altLang="es-ES" sz="1500" b="1" dirty="0" err="1">
                <a:cs typeface="Arial" panose="020B0604020202020204" pitchFamily="34" charset="0"/>
              </a:rPr>
              <a:t>ow</a:t>
            </a:r>
            <a:r>
              <a:rPr lang="es-ES" altLang="es-ES" sz="1500" b="1" dirty="0">
                <a:cs typeface="Arial" panose="020B0604020202020204" pitchFamily="34" charset="0"/>
              </a:rPr>
              <a:t> at </a:t>
            </a:r>
            <a:r>
              <a:rPr lang="es-ES" altLang="es-ES" sz="1500" b="1" i="1" dirty="0">
                <a:cs typeface="Arial" panose="020B0604020202020204" pitchFamily="34" charset="0"/>
              </a:rPr>
              <a:t>O</a:t>
            </a:r>
            <a:r>
              <a:rPr lang="es-ES" altLang="es-ES" sz="1500" b="1" dirty="0">
                <a:cs typeface="Arial" panose="020B0604020202020204" pitchFamily="34" charset="0"/>
              </a:rPr>
              <a:t>(~1) </a:t>
            </a:r>
            <a:r>
              <a:rPr lang="es-ES" altLang="es-ES" sz="1500" b="1" dirty="0" err="1">
                <a:cs typeface="Arial" panose="020B0604020202020204" pitchFamily="34" charset="0"/>
              </a:rPr>
              <a:t>event</a:t>
            </a:r>
            <a:r>
              <a:rPr lang="es-ES" altLang="es-ES" sz="1500" b="1" dirty="0">
                <a:cs typeface="Arial" panose="020B0604020202020204" pitchFamily="34" charset="0"/>
              </a:rPr>
              <a:t>/</a:t>
            </a:r>
            <a:r>
              <a:rPr lang="es-ES" altLang="es-ES" sz="1500" b="1" dirty="0" err="1">
                <a:cs typeface="Arial" panose="020B0604020202020204" pitchFamily="34" charset="0"/>
              </a:rPr>
              <a:t>millennium</a:t>
            </a:r>
            <a:r>
              <a:rPr lang="es-ES" altLang="es-ES" sz="1500" b="1" dirty="0">
                <a:cs typeface="Arial" panose="020B0604020202020204" pitchFamily="34" charset="0"/>
              </a:rPr>
              <a:t>/kg  </a:t>
            </a:r>
            <a:endParaRPr lang="es-ES" altLang="es-ES" sz="1500" dirty="0"/>
          </a:p>
          <a:p>
            <a:endParaRPr lang="en-US" sz="1500" dirty="0" err="1">
              <a:cs typeface="Arial" panose="020B0604020202020204" pitchFamily="34" charset="0"/>
            </a:endParaRPr>
          </a:p>
        </p:txBody>
      </p:sp>
      <p:sp>
        <p:nvSpPr>
          <p:cNvPr id="10" name="Rectángulo 9">
            <a:extLst>
              <a:ext uri="{FF2B5EF4-FFF2-40B4-BE49-F238E27FC236}">
                <a16:creationId xmlns:a16="http://schemas.microsoft.com/office/drawing/2014/main" id="{C74523ED-F123-405D-B43B-83D7A71D61B3}"/>
              </a:ext>
            </a:extLst>
          </p:cNvPr>
          <p:cNvSpPr/>
          <p:nvPr/>
        </p:nvSpPr>
        <p:spPr>
          <a:xfrm>
            <a:off x="-55988" y="4889584"/>
            <a:ext cx="2266967" cy="253916"/>
          </a:xfrm>
          <a:prstGeom prst="rect">
            <a:avLst/>
          </a:prstGeom>
        </p:spPr>
        <p:txBody>
          <a:bodyPr wrap="none">
            <a:spAutoFit/>
          </a:bodyPr>
          <a:lstStyle/>
          <a:p>
            <a:pPr lvl="0" eaLnBrk="0" fontAlgn="base" hangingPunct="0">
              <a:spcBef>
                <a:spcPct val="0"/>
              </a:spcBef>
              <a:spcAft>
                <a:spcPct val="0"/>
              </a:spcAft>
            </a:pPr>
            <a:r>
              <a:rPr lang="es-ES" altLang="es-ES" sz="1050" i="1" dirty="0" err="1">
                <a:solidFill>
                  <a:srgbClr val="595959"/>
                </a:solidFill>
                <a:cs typeface="Arial" panose="020B0604020202020204" pitchFamily="34" charset="0"/>
              </a:rPr>
              <a:t>Credit</a:t>
            </a:r>
            <a:r>
              <a:rPr lang="es-ES" altLang="es-ES" sz="1050" i="1" dirty="0">
                <a:solidFill>
                  <a:srgbClr val="595959"/>
                </a:solidFill>
                <a:cs typeface="Arial" panose="020B0604020202020204" pitchFamily="34" charset="0"/>
              </a:rPr>
              <a:t>: A. </a:t>
            </a:r>
            <a:r>
              <a:rPr lang="es-ES" altLang="es-ES" sz="1050" i="1" dirty="0" err="1">
                <a:solidFill>
                  <a:srgbClr val="595959"/>
                </a:solidFill>
                <a:cs typeface="Arial" panose="020B0604020202020204" pitchFamily="34" charset="0"/>
              </a:rPr>
              <a:t>Manalaysay</a:t>
            </a:r>
            <a:r>
              <a:rPr lang="es-ES" altLang="es-ES" sz="1050" i="1" dirty="0">
                <a:solidFill>
                  <a:srgbClr val="595959"/>
                </a:solidFill>
                <a:cs typeface="Arial" panose="020B0604020202020204" pitchFamily="34" charset="0"/>
              </a:rPr>
              <a:t>/R. </a:t>
            </a:r>
            <a:r>
              <a:rPr lang="es-ES" altLang="es-ES" sz="1050" i="1" dirty="0" err="1">
                <a:solidFill>
                  <a:srgbClr val="595959"/>
                </a:solidFill>
                <a:cs typeface="Arial" panose="020B0604020202020204" pitchFamily="34" charset="0"/>
              </a:rPr>
              <a:t>Gaitskell</a:t>
            </a:r>
            <a:r>
              <a:rPr lang="es-ES" altLang="es-ES" sz="1050" i="1" dirty="0">
                <a:solidFill>
                  <a:srgbClr val="595959"/>
                </a:solidFill>
                <a:cs typeface="Arial" panose="020B0604020202020204" pitchFamily="34" charset="0"/>
              </a:rPr>
              <a:t> </a:t>
            </a:r>
            <a:endParaRPr lang="es-ES" altLang="es-ES" sz="375" dirty="0"/>
          </a:p>
        </p:txBody>
      </p:sp>
      <p:pic>
        <p:nvPicPr>
          <p:cNvPr id="2" name="Imagen 1">
            <a:extLst>
              <a:ext uri="{FF2B5EF4-FFF2-40B4-BE49-F238E27FC236}">
                <a16:creationId xmlns:a16="http://schemas.microsoft.com/office/drawing/2014/main" id="{2280F304-4905-4F5A-959A-F068EA4A3DD6}"/>
              </a:ext>
            </a:extLst>
          </p:cNvPr>
          <p:cNvPicPr>
            <a:picLocks noChangeAspect="1"/>
          </p:cNvPicPr>
          <p:nvPr/>
        </p:nvPicPr>
        <p:blipFill>
          <a:blip r:embed="rId2"/>
          <a:stretch>
            <a:fillRect/>
          </a:stretch>
        </p:blipFill>
        <p:spPr>
          <a:xfrm>
            <a:off x="727382" y="432403"/>
            <a:ext cx="6952681" cy="4018599"/>
          </a:xfrm>
          <a:prstGeom prst="rect">
            <a:avLst/>
          </a:prstGeom>
        </p:spPr>
      </p:pic>
    </p:spTree>
    <p:extLst>
      <p:ext uri="{BB962C8B-B14F-4D97-AF65-F5344CB8AC3E}">
        <p14:creationId xmlns:p14="http://schemas.microsoft.com/office/powerpoint/2010/main" val="14711050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a:extLst>
              <a:ext uri="{FF2B5EF4-FFF2-40B4-BE49-F238E27FC236}">
                <a16:creationId xmlns:a16="http://schemas.microsoft.com/office/drawing/2014/main" id="{81EE36F2-F4A6-4CED-AAA3-75EAB86FC3EC}"/>
              </a:ext>
            </a:extLst>
          </p:cNvPr>
          <p:cNvSpPr>
            <a:spLocks noChangeArrowheads="1"/>
          </p:cNvSpPr>
          <p:nvPr/>
        </p:nvSpPr>
        <p:spPr bwMode="auto">
          <a:xfrm>
            <a:off x="0" y="520"/>
            <a:ext cx="9144000" cy="353943"/>
          </a:xfrm>
          <a:prstGeom prst="rect">
            <a:avLst/>
          </a:prstGeom>
          <a:gradFill rotWithShape="1">
            <a:gsLst>
              <a:gs pos="0">
                <a:schemeClr val="bg2"/>
              </a:gs>
              <a:gs pos="100000">
                <a:schemeClr val="bg1"/>
              </a:gs>
            </a:gsLst>
            <a:lin ang="5400000" scaled="1"/>
          </a:gradFill>
          <a:ln w="9525">
            <a:noFill/>
            <a:miter lim="800000"/>
            <a:headEnd/>
            <a:tailEnd/>
          </a:ln>
        </p:spPr>
        <p:txBody>
          <a:bodyPr anchor="ctr">
            <a:spAutoFit/>
          </a:bodyPr>
          <a:lstStyle/>
          <a:p>
            <a:endParaRPr lang="it-IT" altLang="en-US" sz="1700">
              <a:latin typeface="Arial" panose="020B0604020202020204" pitchFamily="34" charset="0"/>
              <a:cs typeface="Arial" panose="020B0604020202020204" pitchFamily="34" charset="0"/>
            </a:endParaRPr>
          </a:p>
        </p:txBody>
      </p:sp>
      <p:sp>
        <p:nvSpPr>
          <p:cNvPr id="4" name="2 CuadroTexto">
            <a:extLst>
              <a:ext uri="{FF2B5EF4-FFF2-40B4-BE49-F238E27FC236}">
                <a16:creationId xmlns:a16="http://schemas.microsoft.com/office/drawing/2014/main" id="{55C41115-8843-49E5-AA79-90BA8D619451}"/>
              </a:ext>
            </a:extLst>
          </p:cNvPr>
          <p:cNvSpPr txBox="1"/>
          <p:nvPr/>
        </p:nvSpPr>
        <p:spPr>
          <a:xfrm>
            <a:off x="-46831" y="692899"/>
            <a:ext cx="9144000" cy="2800767"/>
          </a:xfrm>
          <a:prstGeom prst="rect">
            <a:avLst/>
          </a:prstGeom>
          <a:noFill/>
        </p:spPr>
        <p:txBody>
          <a:bodyPr>
            <a:spAutoFit/>
          </a:bodyPr>
          <a:lstStyle/>
          <a:p>
            <a:pPr marL="457200" indent="-457200" fontAlgn="auto">
              <a:spcBef>
                <a:spcPts val="0"/>
              </a:spcBef>
              <a:spcAft>
                <a:spcPts val="10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Large Exposure (Mass </a:t>
            </a:r>
            <a:r>
              <a:rPr lang="en-US" sz="1800" dirty="0">
                <a:latin typeface="Arial" panose="020B0604020202020204" pitchFamily="34" charset="0"/>
                <a:cs typeface="Arial" panose="020B0604020202020204" pitchFamily="34" charset="0"/>
                <a:sym typeface="Symbol"/>
              </a:rPr>
              <a:t></a:t>
            </a:r>
            <a:r>
              <a:rPr lang="en-US" sz="1800" dirty="0">
                <a:latin typeface="Arial" panose="020B0604020202020204" pitchFamily="34" charset="0"/>
                <a:cs typeface="Arial" panose="020B0604020202020204" pitchFamily="34" charset="0"/>
              </a:rPr>
              <a:t> Time)  	:	 100s ton </a:t>
            </a:r>
            <a:r>
              <a:rPr lang="en-US" sz="1800" dirty="0">
                <a:latin typeface="Arial" panose="020B0604020202020204" pitchFamily="34" charset="0"/>
                <a:cs typeface="Arial" panose="020B0604020202020204" pitchFamily="34" charset="0"/>
                <a:sym typeface="Symbol"/>
              </a:rPr>
              <a:t> year</a:t>
            </a:r>
          </a:p>
          <a:p>
            <a:pPr marL="457200" indent="-457200" fontAlgn="auto">
              <a:spcBef>
                <a:spcPts val="0"/>
              </a:spcBef>
              <a:spcAft>
                <a:spcPts val="10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Low Energy Threshold	      	:     	~10 </a:t>
            </a:r>
            <a:r>
              <a:rPr lang="en-US" sz="1800" dirty="0" err="1">
                <a:latin typeface="Arial" panose="020B0604020202020204" pitchFamily="34" charset="0"/>
                <a:cs typeface="Arial" panose="020B0604020202020204" pitchFamily="34" charset="0"/>
              </a:rPr>
              <a:t>keV</a:t>
            </a:r>
            <a:r>
              <a:rPr lang="en-US" sz="1800" baseline="-25000" dirty="0" err="1">
                <a:latin typeface="Arial" panose="020B0604020202020204" pitchFamily="34" charset="0"/>
                <a:cs typeface="Arial" panose="020B0604020202020204" pitchFamily="34" charset="0"/>
              </a:rPr>
              <a:t>NR</a:t>
            </a:r>
            <a:endParaRPr lang="en-US" sz="1800" baseline="-25000" dirty="0">
              <a:latin typeface="Arial" panose="020B0604020202020204" pitchFamily="34" charset="0"/>
              <a:cs typeface="Arial" panose="020B0604020202020204" pitchFamily="34" charset="0"/>
            </a:endParaRPr>
          </a:p>
          <a:p>
            <a:pPr marL="457200" indent="-457200" fontAlgn="auto">
              <a:spcBef>
                <a:spcPts val="0"/>
              </a:spcBef>
              <a:spcAft>
                <a:spcPts val="10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Event topology		 	:   	</a:t>
            </a:r>
            <a:r>
              <a:rPr lang="en-US" sz="1800" dirty="0">
                <a:latin typeface="Arial" panose="020B0604020202020204" pitchFamily="34" charset="0"/>
                <a:cs typeface="Arial" panose="020B0604020202020204" pitchFamily="34" charset="0"/>
                <a:sym typeface="Symbol"/>
              </a:rPr>
              <a:t>/, , </a:t>
            </a:r>
            <a:endParaRPr lang="en-US" sz="1800" i="1" dirty="0">
              <a:latin typeface="Arial" panose="020B0604020202020204" pitchFamily="34" charset="0"/>
              <a:cs typeface="Arial" panose="020B0604020202020204" pitchFamily="34" charset="0"/>
              <a:sym typeface="Symbol"/>
            </a:endParaRPr>
          </a:p>
          <a:p>
            <a:pPr marL="457200" indent="-457200" fontAlgn="auto">
              <a:spcBef>
                <a:spcPts val="0"/>
              </a:spcBef>
              <a:spcAft>
                <a:spcPts val="10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3D Event Reconstruction            	:    	neutrons</a:t>
            </a:r>
          </a:p>
          <a:p>
            <a:pPr marL="457200" indent="-457200" fontAlgn="auto">
              <a:spcBef>
                <a:spcPts val="0"/>
              </a:spcBef>
              <a:spcAft>
                <a:spcPts val="10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Material radiopurity		       	:     	&lt; </a:t>
            </a:r>
            <a:r>
              <a:rPr lang="en-US" sz="1800" dirty="0" err="1">
                <a:latin typeface="Arial" panose="020B0604020202020204" pitchFamily="34" charset="0"/>
                <a:cs typeface="Arial" panose="020B0604020202020204" pitchFamily="34" charset="0"/>
              </a:rPr>
              <a:t>mBq</a:t>
            </a:r>
            <a:r>
              <a:rPr lang="en-US" sz="1800" dirty="0">
                <a:latin typeface="Arial" panose="020B0604020202020204" pitchFamily="34" charset="0"/>
                <a:cs typeface="Arial" panose="020B0604020202020204" pitchFamily="34" charset="0"/>
              </a:rPr>
              <a:t>/kg </a:t>
            </a:r>
          </a:p>
          <a:p>
            <a:pPr marL="457200" indent="-457200" fontAlgn="auto">
              <a:spcBef>
                <a:spcPts val="0"/>
              </a:spcBef>
              <a:spcAft>
                <a:spcPts val="10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Discrimination between Signal and </a:t>
            </a:r>
            <a:r>
              <a:rPr lang="en-US" sz="1800" dirty="0" err="1">
                <a:latin typeface="Arial" panose="020B0604020202020204" pitchFamily="34" charset="0"/>
                <a:cs typeface="Arial" panose="020B0604020202020204" pitchFamily="34" charset="0"/>
              </a:rPr>
              <a:t>Bkg</a:t>
            </a:r>
            <a:r>
              <a:rPr lang="en-US" sz="1800" dirty="0">
                <a:latin typeface="Arial" panose="020B0604020202020204" pitchFamily="34" charset="0"/>
                <a:cs typeface="Arial" panose="020B0604020202020204" pitchFamily="34" charset="0"/>
              </a:rPr>
              <a:t>   :      	&gt; 99.99…%</a:t>
            </a:r>
          </a:p>
          <a:p>
            <a:pPr marL="457200" indent="-457200" fontAlgn="auto">
              <a:spcBef>
                <a:spcPts val="0"/>
              </a:spcBef>
              <a:spcAft>
                <a:spcPts val="1000"/>
              </a:spcAft>
              <a:buFont typeface="Arial" panose="020B0604020202020204" pitchFamily="34" charset="0"/>
              <a:buChar char="•"/>
              <a:defRPr/>
            </a:pPr>
            <a:r>
              <a:rPr lang="en-US" sz="1800" dirty="0">
                <a:latin typeface="Arial" panose="020B0604020202020204" pitchFamily="34" charset="0"/>
                <a:cs typeface="Arial" panose="020B0604020202020204" pitchFamily="34" charset="0"/>
              </a:rPr>
              <a:t>Low Background Rate                 	: 	&lt;0.1 </a:t>
            </a:r>
            <a:r>
              <a:rPr lang="en-US" sz="1800" dirty="0" err="1">
                <a:latin typeface="Arial" panose="020B0604020202020204" pitchFamily="34" charset="0"/>
                <a:cs typeface="Arial" panose="020B0604020202020204" pitchFamily="34" charset="0"/>
              </a:rPr>
              <a:t>evt</a:t>
            </a:r>
            <a:r>
              <a:rPr lang="en-US" sz="1800" dirty="0">
                <a:latin typeface="Arial" panose="020B0604020202020204" pitchFamily="34" charset="0"/>
                <a:cs typeface="Arial" panose="020B0604020202020204" pitchFamily="34" charset="0"/>
              </a:rPr>
              <a:t> in the exposure</a:t>
            </a:r>
          </a:p>
        </p:txBody>
      </p:sp>
      <p:sp>
        <p:nvSpPr>
          <p:cNvPr id="5" name="Rectangle 5">
            <a:extLst>
              <a:ext uri="{FF2B5EF4-FFF2-40B4-BE49-F238E27FC236}">
                <a16:creationId xmlns:a16="http://schemas.microsoft.com/office/drawing/2014/main" id="{D407652A-1AB2-472A-BE3D-D2DED01A6774}"/>
              </a:ext>
            </a:extLst>
          </p:cNvPr>
          <p:cNvSpPr>
            <a:spLocks noChangeArrowheads="1"/>
          </p:cNvSpPr>
          <p:nvPr/>
        </p:nvSpPr>
        <p:spPr bwMode="auto">
          <a:xfrm>
            <a:off x="228600" y="560080"/>
            <a:ext cx="8593138" cy="36512"/>
          </a:xfrm>
          <a:prstGeom prst="rect">
            <a:avLst/>
          </a:prstGeom>
          <a:gradFill rotWithShape="1">
            <a:gsLst>
              <a:gs pos="0">
                <a:srgbClr val="3333FF"/>
              </a:gs>
              <a:gs pos="100000">
                <a:srgbClr val="FF0000"/>
              </a:gs>
            </a:gsLst>
            <a:lin ang="2700000" scaled="1"/>
          </a:gradFill>
          <a:ln w="12700">
            <a:solidFill>
              <a:schemeClr val="tx1"/>
            </a:solidFill>
            <a:miter lim="800000"/>
            <a:headEnd/>
            <a:tailEnd/>
          </a:ln>
        </p:spPr>
        <p:txBody>
          <a:bodyPr wrap="none" anchor="ctr"/>
          <a:lstStyle/>
          <a:p>
            <a:endParaRPr lang="en-US" altLang="en-US" sz="170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97C6AAFA-76A7-43EB-8409-23262F7977BF}"/>
              </a:ext>
            </a:extLst>
          </p:cNvPr>
          <p:cNvSpPr/>
          <p:nvPr/>
        </p:nvSpPr>
        <p:spPr>
          <a:xfrm>
            <a:off x="2604153" y="28374"/>
            <a:ext cx="4397358" cy="584775"/>
          </a:xfrm>
          <a:prstGeom prst="rect">
            <a:avLst/>
          </a:prstGeom>
        </p:spPr>
        <p:txBody>
          <a:bodyPr wrap="none">
            <a:spAutoFit/>
          </a:bodyPr>
          <a:lstStyle/>
          <a:p>
            <a:r>
              <a:rPr lang="en-US" altLang="en-US" sz="3200" b="1" dirty="0">
                <a:solidFill>
                  <a:srgbClr val="FF0000"/>
                </a:solidFill>
                <a:latin typeface="Arial" panose="020B0604020202020204" pitchFamily="34" charset="0"/>
                <a:cs typeface="Arial" panose="020B0604020202020204" pitchFamily="34" charset="0"/>
              </a:rPr>
              <a:t>Experimental aspects</a:t>
            </a:r>
          </a:p>
        </p:txBody>
      </p:sp>
      <p:sp>
        <p:nvSpPr>
          <p:cNvPr id="7" name="Text Box 20">
            <a:extLst>
              <a:ext uri="{FF2B5EF4-FFF2-40B4-BE49-F238E27FC236}">
                <a16:creationId xmlns:a16="http://schemas.microsoft.com/office/drawing/2014/main" id="{F9A4F8E6-2938-4CB3-93C3-9DF57DDD7CB3}"/>
              </a:ext>
            </a:extLst>
          </p:cNvPr>
          <p:cNvSpPr txBox="1">
            <a:spLocks noChangeArrowheads="1"/>
          </p:cNvSpPr>
          <p:nvPr/>
        </p:nvSpPr>
        <p:spPr bwMode="auto">
          <a:xfrm>
            <a:off x="745318" y="3986884"/>
            <a:ext cx="7430337" cy="95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2000" i="1" dirty="0">
                <a:cs typeface="Arial" panose="020B0604020202020204" pitchFamily="34" charset="0"/>
              </a:rPr>
              <a:t> Extremely low background technique required and good discrimination NR-ER</a:t>
            </a:r>
          </a:p>
        </p:txBody>
      </p:sp>
    </p:spTree>
    <p:extLst>
      <p:ext uri="{BB962C8B-B14F-4D97-AF65-F5344CB8AC3E}">
        <p14:creationId xmlns:p14="http://schemas.microsoft.com/office/powerpoint/2010/main" val="19862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D62167A-3805-4A28-872A-B9A847201D4A}"/>
              </a:ext>
            </a:extLst>
          </p:cNvPr>
          <p:cNvPicPr>
            <a:picLocks noChangeAspect="1"/>
          </p:cNvPicPr>
          <p:nvPr/>
        </p:nvPicPr>
        <p:blipFill>
          <a:blip r:embed="rId2"/>
          <a:stretch>
            <a:fillRect/>
          </a:stretch>
        </p:blipFill>
        <p:spPr>
          <a:xfrm>
            <a:off x="209550" y="392013"/>
            <a:ext cx="4048690" cy="2724530"/>
          </a:xfrm>
          <a:prstGeom prst="rect">
            <a:avLst/>
          </a:prstGeom>
        </p:spPr>
      </p:pic>
      <p:pic>
        <p:nvPicPr>
          <p:cNvPr id="5" name="Imagen 4">
            <a:extLst>
              <a:ext uri="{FF2B5EF4-FFF2-40B4-BE49-F238E27FC236}">
                <a16:creationId xmlns:a16="http://schemas.microsoft.com/office/drawing/2014/main" id="{6EA6D39B-71E6-4AAB-8B12-406BEA38D7BD}"/>
              </a:ext>
            </a:extLst>
          </p:cNvPr>
          <p:cNvPicPr>
            <a:picLocks noChangeAspect="1"/>
          </p:cNvPicPr>
          <p:nvPr/>
        </p:nvPicPr>
        <p:blipFill>
          <a:blip r:embed="rId3"/>
          <a:stretch>
            <a:fillRect/>
          </a:stretch>
        </p:blipFill>
        <p:spPr>
          <a:xfrm>
            <a:off x="4323997" y="2266872"/>
            <a:ext cx="3829404" cy="2461760"/>
          </a:xfrm>
          <a:prstGeom prst="rect">
            <a:avLst/>
          </a:prstGeom>
        </p:spPr>
      </p:pic>
      <p:pic>
        <p:nvPicPr>
          <p:cNvPr id="6" name="Imagen 5">
            <a:extLst>
              <a:ext uri="{FF2B5EF4-FFF2-40B4-BE49-F238E27FC236}">
                <a16:creationId xmlns:a16="http://schemas.microsoft.com/office/drawing/2014/main" id="{1077A1BF-F69C-4746-ABFB-0FFEE08CE8BC}"/>
              </a:ext>
            </a:extLst>
          </p:cNvPr>
          <p:cNvPicPr>
            <a:picLocks noChangeAspect="1"/>
          </p:cNvPicPr>
          <p:nvPr/>
        </p:nvPicPr>
        <p:blipFill>
          <a:blip r:embed="rId4"/>
          <a:stretch>
            <a:fillRect/>
          </a:stretch>
        </p:blipFill>
        <p:spPr>
          <a:xfrm>
            <a:off x="4452760" y="75541"/>
            <a:ext cx="1487687" cy="2100591"/>
          </a:xfrm>
          <a:prstGeom prst="rect">
            <a:avLst/>
          </a:prstGeom>
        </p:spPr>
      </p:pic>
      <p:sp>
        <p:nvSpPr>
          <p:cNvPr id="7" name="CuadroTexto 6">
            <a:extLst>
              <a:ext uri="{FF2B5EF4-FFF2-40B4-BE49-F238E27FC236}">
                <a16:creationId xmlns:a16="http://schemas.microsoft.com/office/drawing/2014/main" id="{2AD07D77-44EC-4E20-9357-35B376288A55}"/>
              </a:ext>
            </a:extLst>
          </p:cNvPr>
          <p:cNvSpPr txBox="1"/>
          <p:nvPr/>
        </p:nvSpPr>
        <p:spPr>
          <a:xfrm>
            <a:off x="6238699" y="238125"/>
            <a:ext cx="1903085" cy="116955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Neck events will have a</a:t>
            </a:r>
          </a:p>
          <a:p>
            <a:r>
              <a:rPr lang="en-US" dirty="0">
                <a:latin typeface="Times New Roman" panose="02020603050405020304" pitchFamily="18" charset="0"/>
                <a:cs typeface="Times New Roman" panose="02020603050405020304" pitchFamily="18" charset="0"/>
              </a:rPr>
              <a:t>different time profile.</a:t>
            </a:r>
          </a:p>
          <a:p>
            <a:r>
              <a:rPr lang="en-US" dirty="0">
                <a:latin typeface="Times New Roman" panose="02020603050405020304" pitchFamily="18" charset="0"/>
                <a:cs typeface="Times New Roman" panose="02020603050405020304" pitchFamily="18" charset="0"/>
              </a:rPr>
              <a:t>● distinct PSD pattern.</a:t>
            </a:r>
          </a:p>
          <a:p>
            <a:r>
              <a:rPr lang="en-US" dirty="0">
                <a:latin typeface="Times New Roman" panose="02020603050405020304" pitchFamily="18" charset="0"/>
                <a:cs typeface="Times New Roman" panose="02020603050405020304" pitchFamily="18" charset="0"/>
              </a:rPr>
              <a:t>● More light collected.</a:t>
            </a:r>
          </a:p>
          <a:p>
            <a:r>
              <a:rPr lang="en-US" dirty="0">
                <a:latin typeface="Times New Roman" panose="02020603050405020304" pitchFamily="18" charset="0"/>
                <a:cs typeface="Times New Roman" panose="02020603050405020304" pitchFamily="18" charset="0"/>
              </a:rPr>
              <a:t>● Out of the ROI.</a:t>
            </a:r>
          </a:p>
        </p:txBody>
      </p:sp>
      <p:sp>
        <p:nvSpPr>
          <p:cNvPr id="8" name="CuadroTexto 7">
            <a:extLst>
              <a:ext uri="{FF2B5EF4-FFF2-40B4-BE49-F238E27FC236}">
                <a16:creationId xmlns:a16="http://schemas.microsoft.com/office/drawing/2014/main" id="{CF7A9411-965C-412F-A449-DBD0934B4D48}"/>
              </a:ext>
            </a:extLst>
          </p:cNvPr>
          <p:cNvSpPr txBox="1"/>
          <p:nvPr/>
        </p:nvSpPr>
        <p:spPr>
          <a:xfrm>
            <a:off x="209550" y="84236"/>
            <a:ext cx="1797287"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Recovering sensitivity</a:t>
            </a:r>
          </a:p>
        </p:txBody>
      </p:sp>
      <p:sp>
        <p:nvSpPr>
          <p:cNvPr id="9" name="Rectángulo 8">
            <a:extLst>
              <a:ext uri="{FF2B5EF4-FFF2-40B4-BE49-F238E27FC236}">
                <a16:creationId xmlns:a16="http://schemas.microsoft.com/office/drawing/2014/main" id="{6B9111C6-FB95-4172-901B-861D4C074546}"/>
              </a:ext>
            </a:extLst>
          </p:cNvPr>
          <p:cNvSpPr/>
          <p:nvPr/>
        </p:nvSpPr>
        <p:spPr>
          <a:xfrm>
            <a:off x="624603" y="3497752"/>
            <a:ext cx="4572000" cy="523220"/>
          </a:xfrm>
          <a:prstGeom prst="rect">
            <a:avLst/>
          </a:prstGeom>
        </p:spPr>
        <p:txBody>
          <a:bodyPr>
            <a:spAutoFit/>
          </a:bodyPr>
          <a:lstStyle/>
          <a:p>
            <a:r>
              <a:rPr lang="en-US" dirty="0"/>
              <a:t>Finalize refined analysis and unblind</a:t>
            </a:r>
          </a:p>
          <a:p>
            <a:endParaRPr lang="en-US" dirty="0"/>
          </a:p>
        </p:txBody>
      </p:sp>
    </p:spTree>
    <p:extLst>
      <p:ext uri="{BB962C8B-B14F-4D97-AF65-F5344CB8AC3E}">
        <p14:creationId xmlns:p14="http://schemas.microsoft.com/office/powerpoint/2010/main" val="1175746140"/>
      </p:ext>
    </p:extLst>
  </p:cSld>
  <p:clrMapOvr>
    <a:masterClrMapping/>
  </p:clrMapOvr>
</p:sld>
</file>

<file path=ppt/theme/theme1.xml><?xml version="1.0" encoding="utf-8"?>
<a:theme xmlns:a="http://schemas.openxmlformats.org/drawingml/2006/main" name="Mio">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tx1"/>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3380</TotalTime>
  <Words>7851</Words>
  <Application>Microsoft Office PowerPoint</Application>
  <PresentationFormat>Presentación en pantalla (16:9)</PresentationFormat>
  <Paragraphs>1010</Paragraphs>
  <Slides>118</Slides>
  <Notes>21</Notes>
  <HiddenSlides>0</HiddenSlides>
  <MMClips>0</MMClips>
  <ScaleCrop>false</ScaleCrop>
  <HeadingPairs>
    <vt:vector size="8" baseType="variant">
      <vt:variant>
        <vt:lpstr>Fuentes usadas</vt:lpstr>
      </vt:variant>
      <vt:variant>
        <vt:i4>15</vt:i4>
      </vt:variant>
      <vt:variant>
        <vt:lpstr>Tema</vt:lpstr>
      </vt:variant>
      <vt:variant>
        <vt:i4>1</vt:i4>
      </vt:variant>
      <vt:variant>
        <vt:lpstr>Servidores OLE incrustados</vt:lpstr>
      </vt:variant>
      <vt:variant>
        <vt:i4>2</vt:i4>
      </vt:variant>
      <vt:variant>
        <vt:lpstr>Títulos de diapositiva</vt:lpstr>
      </vt:variant>
      <vt:variant>
        <vt:i4>118</vt:i4>
      </vt:variant>
    </vt:vector>
  </HeadingPairs>
  <TitlesOfParts>
    <vt:vector size="136" baseType="lpstr">
      <vt:lpstr>AAAAAK+Aptos</vt:lpstr>
      <vt:lpstr>AAAABU+Aptos-Bold</vt:lpstr>
      <vt:lpstr>Arial</vt:lpstr>
      <vt:lpstr>Arial Black</vt:lpstr>
      <vt:lpstr>Calibri</vt:lpstr>
      <vt:lpstr>Cambria Math</vt:lpstr>
      <vt:lpstr>CharterBT-Roman</vt:lpstr>
      <vt:lpstr>Courier</vt:lpstr>
      <vt:lpstr>Courier New</vt:lpstr>
      <vt:lpstr>Lato-Bold</vt:lpstr>
      <vt:lpstr>News Gothic MT</vt:lpstr>
      <vt:lpstr>Symbol</vt:lpstr>
      <vt:lpstr>Times New Roman</vt:lpstr>
      <vt:lpstr>Verdana-Bold</vt:lpstr>
      <vt:lpstr>Wingdings</vt:lpstr>
      <vt:lpstr>Mio</vt:lpstr>
      <vt:lpstr>Equation</vt:lpstr>
      <vt:lpstr>Ecuación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Equilibrium in the U-238 chain</vt:lpstr>
      <vt:lpstr>Equilibrium in the U-238 chain</vt:lpstr>
      <vt:lpstr>Equilibrium in the U-238 chain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ArDM preparation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Bonus slides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UAr assay  @ LSC </vt:lpstr>
      <vt:lpstr>DarkSide materials DB structure</vt:lpstr>
      <vt:lpstr>DarkSide materials Web interface</vt:lpstr>
      <vt:lpstr>Presentación de PowerPoint</vt:lpstr>
      <vt:lpstr>Neutron yield calculation</vt:lpstr>
      <vt:lpstr>Background budget spreadsheet </vt:lpstr>
      <vt:lpstr>Operation protocols</vt:lpstr>
      <vt:lpstr>(α,n) white paper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in ArDM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cp:lastModifiedBy>Roberto Santorelli</cp:lastModifiedBy>
  <cp:revision>394</cp:revision>
  <cp:lastPrinted>2024-09-12T11:35:39Z</cp:lastPrinted>
  <dcterms:modified xsi:type="dcterms:W3CDTF">2024-09-12T14:14:30Z</dcterms:modified>
</cp:coreProperties>
</file>