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60" r:id="rId2"/>
    <p:sldId id="261" r:id="rId3"/>
    <p:sldId id="262" r:id="rId4"/>
    <p:sldId id="263" r:id="rId5"/>
    <p:sldId id="264" r:id="rId6"/>
    <p:sldId id="265" r:id="rId7"/>
    <p:sldId id="286" r:id="rId8"/>
    <p:sldId id="266" r:id="rId9"/>
    <p:sldId id="287" r:id="rId10"/>
    <p:sldId id="270" r:id="rId11"/>
    <p:sldId id="271" r:id="rId12"/>
    <p:sldId id="273" r:id="rId13"/>
    <p:sldId id="272" r:id="rId14"/>
    <p:sldId id="281" r:id="rId15"/>
    <p:sldId id="282" r:id="rId16"/>
    <p:sldId id="283" r:id="rId17"/>
    <p:sldId id="284" r:id="rId18"/>
    <p:sldId id="285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jC2gOLKA0PJwvEz/GS8E3F/Yzy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463B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Field1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ورقة1!$T$2:$T$12</c:f>
              <c:numCache>
                <c:formatCode>General</c:formatCode>
                <c:ptCount val="11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</c:numCache>
            </c:numRef>
          </c:cat>
          <c:val>
            <c:numRef>
              <c:f>ورقة1!$S$2:$S$12</c:f>
              <c:numCache>
                <c:formatCode>General</c:formatCode>
                <c:ptCount val="11"/>
                <c:pt idx="0">
                  <c:v>640</c:v>
                </c:pt>
                <c:pt idx="1">
                  <c:v>640</c:v>
                </c:pt>
                <c:pt idx="2">
                  <c:v>640</c:v>
                </c:pt>
                <c:pt idx="3">
                  <c:v>685</c:v>
                </c:pt>
                <c:pt idx="4">
                  <c:v>770</c:v>
                </c:pt>
                <c:pt idx="5">
                  <c:v>851</c:v>
                </c:pt>
                <c:pt idx="6">
                  <c:v>851</c:v>
                </c:pt>
                <c:pt idx="7">
                  <c:v>967</c:v>
                </c:pt>
                <c:pt idx="8">
                  <c:v>1095</c:v>
                </c:pt>
                <c:pt idx="9">
                  <c:v>1236</c:v>
                </c:pt>
                <c:pt idx="10">
                  <c:v>1408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C-4888-853E-D69F5F350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-30"/>
        <c:axId val="1023955720"/>
        <c:axId val="1023957520"/>
      </c:barChart>
      <c:catAx>
        <c:axId val="102395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957520"/>
        <c:crosses val="autoZero"/>
        <c:auto val="1"/>
        <c:lblAlgn val="ctr"/>
        <c:lblOffset val="100"/>
        <c:noMultiLvlLbl val="0"/>
      </c:catAx>
      <c:valAx>
        <c:axId val="102395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3955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Hoja3!$J$33</c:f>
              <c:strCache>
                <c:ptCount val="1"/>
                <c:pt idx="0">
                  <c:v>Excelencia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Hoja3!$I$34:$I$39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Hoja3!$J$34:$J$39</c:f>
              <c:numCache>
                <c:formatCode>0.00</c:formatCode>
                <c:ptCount val="6"/>
                <c:pt idx="0">
                  <c:v>3.0728089560860732</c:v>
                </c:pt>
                <c:pt idx="1">
                  <c:v>2.7941070753349426</c:v>
                </c:pt>
                <c:pt idx="2">
                  <c:v>2.5323540384340046</c:v>
                </c:pt>
                <c:pt idx="3">
                  <c:v>1.8613664059950075</c:v>
                </c:pt>
                <c:pt idx="4">
                  <c:v>1.2033732005305675</c:v>
                </c:pt>
                <c:pt idx="5">
                  <c:v>0.47279612473619237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B1-4DD4-83CC-86624A04564B}"/>
            </c:ext>
          </c:extLst>
        </c:ser>
        <c:ser>
          <c:idx val="1"/>
          <c:order val="1"/>
          <c:tx>
            <c:strRef>
              <c:f>Hoja3!$K$33</c:f>
              <c:strCache>
                <c:ptCount val="1"/>
                <c:pt idx="0">
                  <c:v>Retos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788972508063252E-2"/>
                  <c:y val="-7.0664205779944462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B1-4DD4-83CC-86624A04564B}"/>
                </c:ext>
              </c:extLst>
            </c:dLbl>
            <c:dLbl>
              <c:idx val="1"/>
              <c:layout>
                <c:manualLayout>
                  <c:x val="9.2151743203808933E-3"/>
                  <c:y val="-3.0835646006783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B1-4DD4-83CC-86624A04564B}"/>
                </c:ext>
              </c:extLst>
            </c:dLbl>
            <c:dLbl>
              <c:idx val="2"/>
              <c:layout>
                <c:manualLayout>
                  <c:x val="6.1434495469205397E-3"/>
                  <c:y val="-3.0835646006783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B1-4DD4-83CC-86624A04564B}"/>
                </c:ext>
              </c:extLst>
            </c:dLbl>
            <c:dLbl>
              <c:idx val="3"/>
              <c:layout>
                <c:manualLayout>
                  <c:x val="3.0717247734602979E-2"/>
                  <c:y val="-5.6531364623955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B1-4DD4-83CC-86624A04564B}"/>
                </c:ext>
              </c:extLst>
            </c:dLbl>
            <c:dLbl>
              <c:idx val="4"/>
              <c:layout>
                <c:manualLayout>
                  <c:x val="3.3788972508063279E-2"/>
                  <c:y val="-6.16712920135676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B1-4DD4-83CC-86624A04564B}"/>
                </c:ext>
              </c:extLst>
            </c:dLbl>
            <c:dLbl>
              <c:idx val="5"/>
              <c:layout>
                <c:manualLayout>
                  <c:x val="2.457379818768227E-2"/>
                  <c:y val="-3.7002775208140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B1-4DD4-83CC-86624A0456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Hoja3!$I$34:$I$39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Hoja3!$K$34:$K$39</c:f>
              <c:numCache>
                <c:formatCode>0.00</c:formatCode>
                <c:ptCount val="6"/>
                <c:pt idx="0">
                  <c:v>3.0206826312481896</c:v>
                </c:pt>
                <c:pt idx="1">
                  <c:v>2.8349081488102166</c:v>
                </c:pt>
                <c:pt idx="2">
                  <c:v>2.4557148040465533</c:v>
                </c:pt>
                <c:pt idx="3">
                  <c:v>1.7603384498617056</c:v>
                </c:pt>
                <c:pt idx="4">
                  <c:v>1.2595594043830352</c:v>
                </c:pt>
                <c:pt idx="5">
                  <c:v>0.57171101482638464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5B1-4DD4-83CC-86624A045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8465519"/>
        <c:axId val="1376706127"/>
      </c:barChart>
      <c:catAx>
        <c:axId val="1088465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706127"/>
        <c:crosses val="autoZero"/>
        <c:auto val="1"/>
        <c:lblAlgn val="ctr"/>
        <c:lblOffset val="100"/>
        <c:noMultiLvlLbl val="0"/>
      </c:catAx>
      <c:valAx>
        <c:axId val="1376706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8465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ra-learn.eu/network-informa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ra-learn.eu/network-informat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ra-learn.eu/network-informatio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ra-learn.eu/network-informati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" y="0"/>
            <a:ext cx="121898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>
            <a:spLocks noGrp="1"/>
          </p:cNvSpPr>
          <p:nvPr>
            <p:ph type="ctrTitle"/>
          </p:nvPr>
        </p:nvSpPr>
        <p:spPr>
          <a:xfrm>
            <a:off x="428625" y="1122363"/>
            <a:ext cx="1132522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Agencia Estatal de Investigación</a:t>
            </a:r>
            <a:br>
              <a:rPr lang="es-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Domènec Espriu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dirty="0"/>
              <a:t>51th International Meeting </a:t>
            </a:r>
            <a:r>
              <a:rPr lang="es-ES" dirty="0" err="1"/>
              <a:t>on</a:t>
            </a:r>
            <a:r>
              <a:rPr lang="es-ES" dirty="0"/>
              <a:t> Fundamental </a:t>
            </a:r>
            <a:r>
              <a:rPr lang="es-ES" dirty="0" err="1"/>
              <a:t>Physics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E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 septiembre</a:t>
            </a:r>
            <a: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2024</a:t>
            </a:r>
            <a:endParaRPr dirty="0"/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4">
            <a:alphaModFix/>
          </a:blip>
          <a:srcRect l="-1"/>
          <a:stretch/>
        </p:blipFill>
        <p:spPr>
          <a:xfrm>
            <a:off x="5495925" y="5493940"/>
            <a:ext cx="5360194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3048000" y="3245506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>
            <a:spLocks noGrp="1"/>
          </p:cNvSpPr>
          <p:nvPr>
            <p:ph type="title"/>
          </p:nvPr>
        </p:nvSpPr>
        <p:spPr>
          <a:xfrm>
            <a:off x="392502" y="321993"/>
            <a:ext cx="10515600" cy="76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es-ES"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NUEVAS INICIATIVAS</a:t>
            </a:r>
            <a:endParaRPr sz="48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15"/>
          <p:cNvGrpSpPr/>
          <p:nvPr/>
        </p:nvGrpSpPr>
        <p:grpSpPr>
          <a:xfrm>
            <a:off x="458424" y="1564227"/>
            <a:ext cx="5192645" cy="4751581"/>
            <a:chOff x="0" y="369"/>
            <a:chExt cx="5192645" cy="4751581"/>
          </a:xfrm>
        </p:grpSpPr>
        <p:cxnSp>
          <p:nvCxnSpPr>
            <p:cNvPr id="205" name="Google Shape;205;p15"/>
            <p:cNvCxnSpPr/>
            <p:nvPr/>
          </p:nvCxnSpPr>
          <p:spPr>
            <a:xfrm>
              <a:off x="0" y="369"/>
              <a:ext cx="5192645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6" name="Google Shape;206;p15"/>
            <p:cNvSpPr/>
            <p:nvPr/>
          </p:nvSpPr>
          <p:spPr>
            <a:xfrm>
              <a:off x="0" y="369"/>
              <a:ext cx="5192645" cy="520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 txBox="1"/>
            <p:nvPr/>
          </p:nvSpPr>
          <p:spPr>
            <a:xfrm>
              <a:off x="0" y="369"/>
              <a:ext cx="5192645" cy="520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Plan AGILIZA</a:t>
              </a:r>
              <a:endParaRPr/>
            </a:p>
          </p:txBody>
        </p:sp>
        <p:cxnSp>
          <p:nvCxnSpPr>
            <p:cNvPr id="208" name="Google Shape;208;p15"/>
            <p:cNvCxnSpPr/>
            <p:nvPr/>
          </p:nvCxnSpPr>
          <p:spPr>
            <a:xfrm>
              <a:off x="0" y="521258"/>
              <a:ext cx="5192645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9" name="Google Shape;209;p15"/>
            <p:cNvSpPr/>
            <p:nvPr/>
          </p:nvSpPr>
          <p:spPr>
            <a:xfrm>
              <a:off x="0" y="521258"/>
              <a:ext cx="5192645" cy="520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 txBox="1"/>
            <p:nvPr/>
          </p:nvSpPr>
          <p:spPr>
            <a:xfrm>
              <a:off x="0" y="521258"/>
              <a:ext cx="5192645" cy="520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Planificación cuadrienal y nueva propuesta de contrato de gestión</a:t>
              </a:r>
              <a:endParaRPr/>
            </a:p>
          </p:txBody>
        </p:sp>
        <p:cxnSp>
          <p:nvCxnSpPr>
            <p:cNvPr id="211" name="Google Shape;211;p15"/>
            <p:cNvCxnSpPr/>
            <p:nvPr/>
          </p:nvCxnSpPr>
          <p:spPr>
            <a:xfrm>
              <a:off x="0" y="1230845"/>
              <a:ext cx="5192645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2" name="Google Shape;212;p15"/>
            <p:cNvSpPr/>
            <p:nvPr/>
          </p:nvSpPr>
          <p:spPr>
            <a:xfrm>
              <a:off x="0" y="1217562"/>
              <a:ext cx="5192645" cy="520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 txBox="1"/>
            <p:nvPr/>
          </p:nvSpPr>
          <p:spPr>
            <a:xfrm>
              <a:off x="0" y="1217562"/>
              <a:ext cx="5192645" cy="520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s-ES" sz="1800" b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Propuesta Programa FORTALECE</a:t>
              </a:r>
              <a:endParaRPr/>
            </a:p>
          </p:txBody>
        </p:sp>
        <p:cxnSp>
          <p:nvCxnSpPr>
            <p:cNvPr id="214" name="Google Shape;214;p15"/>
            <p:cNvCxnSpPr/>
            <p:nvPr/>
          </p:nvCxnSpPr>
          <p:spPr>
            <a:xfrm>
              <a:off x="0" y="1563037"/>
              <a:ext cx="5192645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5" name="Google Shape;215;p15"/>
            <p:cNvSpPr/>
            <p:nvPr/>
          </p:nvSpPr>
          <p:spPr>
            <a:xfrm>
              <a:off x="0" y="1563037"/>
              <a:ext cx="5192645" cy="520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 txBox="1"/>
            <p:nvPr/>
          </p:nvSpPr>
          <p:spPr>
            <a:xfrm>
              <a:off x="0" y="1633866"/>
              <a:ext cx="5192645" cy="520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s-E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Uso de IA – </a:t>
              </a:r>
              <a:r>
                <a:rPr lang="es-ES" sz="1800" dirty="0" err="1">
                  <a:solidFill>
                    <a:schemeClr val="dk1"/>
                  </a:solidFill>
                </a:rPr>
                <a:t>implentación</a:t>
              </a:r>
              <a:r>
                <a:rPr lang="es-ES" sz="1800" dirty="0">
                  <a:solidFill>
                    <a:schemeClr val="dk1"/>
                  </a:solidFill>
                </a:rPr>
                <a:t> de</a:t>
              </a:r>
              <a:r>
                <a:rPr lang="es-ES" sz="1800" b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nuevas herramientas</a:t>
              </a:r>
              <a:endParaRPr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7" name="Google Shape;217;p15"/>
            <p:cNvCxnSpPr/>
            <p:nvPr/>
          </p:nvCxnSpPr>
          <p:spPr>
            <a:xfrm>
              <a:off x="0" y="2341058"/>
              <a:ext cx="5192645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8" name="Google Shape;218;p15"/>
            <p:cNvSpPr/>
            <p:nvPr/>
          </p:nvSpPr>
          <p:spPr>
            <a:xfrm>
              <a:off x="0" y="1915663"/>
              <a:ext cx="5192645" cy="520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0" y="1915663"/>
              <a:ext cx="5192645" cy="520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s-ES" sz="1800" b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Puesta en marcha de la iniciativa</a:t>
              </a:r>
              <a:r>
                <a:rPr lang="es-ES" sz="18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WEAVE</a:t>
              </a:r>
              <a:r>
                <a:rPr lang="es-ES"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tras plan piloto con la DFG</a:t>
              </a:r>
              <a:endParaRPr dirty="0"/>
            </a:p>
          </p:txBody>
        </p:sp>
        <p:cxnSp>
          <p:nvCxnSpPr>
            <p:cNvPr id="220" name="Google Shape;220;p15"/>
            <p:cNvCxnSpPr/>
            <p:nvPr/>
          </p:nvCxnSpPr>
          <p:spPr>
            <a:xfrm>
              <a:off x="0" y="3885465"/>
              <a:ext cx="5192645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1" name="Google Shape;221;p15"/>
            <p:cNvSpPr/>
            <p:nvPr/>
          </p:nvSpPr>
          <p:spPr>
            <a:xfrm>
              <a:off x="0" y="2604815"/>
              <a:ext cx="5192645" cy="30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 txBox="1"/>
            <p:nvPr/>
          </p:nvSpPr>
          <p:spPr>
            <a:xfrm>
              <a:off x="0" y="2604815"/>
              <a:ext cx="5192645" cy="3057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s-ES" sz="1800" b="1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Ampliación de acuerdos con NSF y DOE</a:t>
              </a:r>
              <a:endParaRPr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3" name="Google Shape;223;p15"/>
            <p:cNvCxnSpPr/>
            <p:nvPr/>
          </p:nvCxnSpPr>
          <p:spPr>
            <a:xfrm>
              <a:off x="0" y="2910588"/>
              <a:ext cx="5192645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4" name="Google Shape;224;p15"/>
            <p:cNvSpPr/>
            <p:nvPr/>
          </p:nvSpPr>
          <p:spPr>
            <a:xfrm>
              <a:off x="0" y="2910588"/>
              <a:ext cx="5192645" cy="520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 txBox="1"/>
            <p:nvPr/>
          </p:nvSpPr>
          <p:spPr>
            <a:xfrm>
              <a:off x="0" y="2910588"/>
              <a:ext cx="5192645" cy="520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6" name="Google Shape;226;p15"/>
            <p:cNvCxnSpPr/>
            <p:nvPr/>
          </p:nvCxnSpPr>
          <p:spPr>
            <a:xfrm>
              <a:off x="0" y="3431477"/>
              <a:ext cx="5192645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7" name="Google Shape;227;p15"/>
            <p:cNvSpPr/>
            <p:nvPr/>
          </p:nvSpPr>
          <p:spPr>
            <a:xfrm>
              <a:off x="0" y="3431477"/>
              <a:ext cx="5192645" cy="520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 txBox="1"/>
            <p:nvPr/>
          </p:nvSpPr>
          <p:spPr>
            <a:xfrm>
              <a:off x="0" y="3431477"/>
              <a:ext cx="5192645" cy="520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s-ES" sz="1800" i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Nuevos  </a:t>
              </a:r>
              <a:r>
                <a:rPr lang="es-ES" sz="1800" i="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MoU</a:t>
              </a:r>
              <a:r>
                <a:rPr lang="es-ES" sz="1800" i="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con agencias WEAVE y LAC +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s-ES" sz="1800" dirty="0">
                  <a:solidFill>
                    <a:schemeClr val="dk1"/>
                  </a:solidFill>
                </a:rPr>
                <a:t>China y </a:t>
              </a:r>
              <a:r>
                <a:rPr lang="es-ES" sz="1800" dirty="0" err="1">
                  <a:solidFill>
                    <a:schemeClr val="dk1"/>
                  </a:solidFill>
                </a:rPr>
                <a:t>Taiwan</a:t>
              </a:r>
              <a:endParaRPr dirty="0"/>
            </a:p>
          </p:txBody>
        </p:sp>
        <p:cxnSp>
          <p:nvCxnSpPr>
            <p:cNvPr id="229" name="Google Shape;229;p15"/>
            <p:cNvCxnSpPr/>
            <p:nvPr/>
          </p:nvCxnSpPr>
          <p:spPr>
            <a:xfrm>
              <a:off x="0" y="4411115"/>
              <a:ext cx="5192645" cy="0"/>
            </a:xfrm>
            <a:prstGeom prst="straightConnector1">
              <a:avLst/>
            </a:prstGeom>
            <a:solidFill>
              <a:srgbClr val="599BD5"/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0" name="Google Shape;230;p15"/>
            <p:cNvSpPr/>
            <p:nvPr/>
          </p:nvSpPr>
          <p:spPr>
            <a:xfrm>
              <a:off x="0" y="3952366"/>
              <a:ext cx="5187574" cy="625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 txBox="1"/>
            <p:nvPr/>
          </p:nvSpPr>
          <p:spPr>
            <a:xfrm>
              <a:off x="0" y="4126227"/>
              <a:ext cx="5187574" cy="625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s-ES" sz="1800" b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Propuesta</a:t>
              </a:r>
              <a:r>
                <a:rPr lang="es-E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ENTRELAZAR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15"/>
          <p:cNvSpPr txBox="1"/>
          <p:nvPr/>
        </p:nvSpPr>
        <p:spPr>
          <a:xfrm>
            <a:off x="430510" y="1544109"/>
            <a:ext cx="10515600" cy="76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1093" y="4134915"/>
            <a:ext cx="3289930" cy="272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29558" y="321993"/>
            <a:ext cx="1062442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9D4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"/>
          <p:cNvSpPr txBox="1">
            <a:spLocks noGrp="1"/>
          </p:cNvSpPr>
          <p:nvPr>
            <p:ph type="title"/>
          </p:nvPr>
        </p:nvSpPr>
        <p:spPr>
          <a:xfrm>
            <a:off x="392502" y="321993"/>
            <a:ext cx="10515600" cy="76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E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AGILIZA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6"/>
          <p:cNvSpPr txBox="1"/>
          <p:nvPr/>
        </p:nvSpPr>
        <p:spPr>
          <a:xfrm>
            <a:off x="6199163" y="1601946"/>
            <a:ext cx="5192645" cy="441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9558" y="321993"/>
            <a:ext cx="1062442" cy="7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16"/>
          <p:cNvGrpSpPr/>
          <p:nvPr/>
        </p:nvGrpSpPr>
        <p:grpSpPr>
          <a:xfrm>
            <a:off x="6318535" y="323097"/>
            <a:ext cx="5178882" cy="5178881"/>
            <a:chOff x="325697" y="1104"/>
            <a:chExt cx="5178882" cy="5178881"/>
          </a:xfrm>
        </p:grpSpPr>
        <p:sp>
          <p:nvSpPr>
            <p:cNvPr id="258" name="Google Shape;258;p16"/>
            <p:cNvSpPr/>
            <p:nvPr/>
          </p:nvSpPr>
          <p:spPr>
            <a:xfrm>
              <a:off x="921169" y="596575"/>
              <a:ext cx="3987938" cy="3987938"/>
            </a:xfrm>
            <a:prstGeom prst="blockArc">
              <a:avLst>
                <a:gd name="adj1" fmla="val 10800000"/>
                <a:gd name="adj2" fmla="val 16200000"/>
                <a:gd name="adj3" fmla="val 4634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921169" y="596575"/>
              <a:ext cx="3987938" cy="3987938"/>
            </a:xfrm>
            <a:prstGeom prst="blockArc">
              <a:avLst>
                <a:gd name="adj1" fmla="val 5400000"/>
                <a:gd name="adj2" fmla="val 10800000"/>
                <a:gd name="adj3" fmla="val 4634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921169" y="596575"/>
              <a:ext cx="3987938" cy="3987938"/>
            </a:xfrm>
            <a:prstGeom prst="blockArc">
              <a:avLst>
                <a:gd name="adj1" fmla="val 0"/>
                <a:gd name="adj2" fmla="val 5400000"/>
                <a:gd name="adj3" fmla="val 4634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921169" y="596575"/>
              <a:ext cx="3987938" cy="3987938"/>
            </a:xfrm>
            <a:prstGeom prst="blockArc">
              <a:avLst>
                <a:gd name="adj1" fmla="val 16200000"/>
                <a:gd name="adj2" fmla="val 0"/>
                <a:gd name="adj3" fmla="val 4634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1722673" y="1635278"/>
              <a:ext cx="2384930" cy="191053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 txBox="1"/>
            <p:nvPr/>
          </p:nvSpPr>
          <p:spPr>
            <a:xfrm>
              <a:off x="2071938" y="1915069"/>
              <a:ext cx="1686400" cy="1350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4000"/>
                <a:buFont typeface="Calibri"/>
                <a:buNone/>
              </a:pPr>
              <a:r>
                <a:rPr lang="es-ES" sz="40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rPr>
                <a:t>Plan Agiliza</a:t>
              </a: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2273466" y="1104"/>
              <a:ext cx="1283344" cy="1283344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 txBox="1"/>
            <p:nvPr/>
          </p:nvSpPr>
          <p:spPr>
            <a:xfrm>
              <a:off x="2461407" y="189045"/>
              <a:ext cx="907462" cy="907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s-E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Plan  Simplificación cargas burocráticas del MICIU</a:t>
              </a: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4221235" y="1948872"/>
              <a:ext cx="1283344" cy="1283344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 txBox="1"/>
            <p:nvPr/>
          </p:nvSpPr>
          <p:spPr>
            <a:xfrm>
              <a:off x="4409176" y="2136813"/>
              <a:ext cx="907462" cy="907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s-E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Tribunal de Cuentas</a:t>
              </a: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2273466" y="3896641"/>
              <a:ext cx="1283344" cy="1283344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 txBox="1"/>
            <p:nvPr/>
          </p:nvSpPr>
          <p:spPr>
            <a:xfrm>
              <a:off x="2461407" y="4084582"/>
              <a:ext cx="907462" cy="907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s-E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Ley de la Ciencia la Tecnología y la Innovación</a:t>
              </a: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325697" y="1948872"/>
              <a:ext cx="1283344" cy="1283344"/>
            </a:xfrm>
            <a:prstGeom prst="ellipse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 txBox="1"/>
            <p:nvPr/>
          </p:nvSpPr>
          <p:spPr>
            <a:xfrm>
              <a:off x="513638" y="2136813"/>
              <a:ext cx="907462" cy="9074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s-E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Confianza en el sistema</a:t>
              </a:r>
              <a:endParaRPr/>
            </a:p>
          </p:txBody>
        </p:sp>
      </p:grpSp>
      <p:sp>
        <p:nvSpPr>
          <p:cNvPr id="272" name="Google Shape;272;p16"/>
          <p:cNvSpPr txBox="1"/>
          <p:nvPr/>
        </p:nvSpPr>
        <p:spPr>
          <a:xfrm>
            <a:off x="480060" y="1185544"/>
            <a:ext cx="7302500" cy="488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de simplificación interno y externo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Mejora de procesos internos 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Capacidades informáticas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Reflexión en la AEI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 de IA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Facilidad hacia beneficiarios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Menos burocracia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 comunicación y proximidad</a:t>
            </a:r>
            <a:endParaRPr/>
          </a:p>
          <a:p>
            <a:pPr marL="228600" marR="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6"/>
          <p:cNvSpPr txBox="1"/>
          <p:nvPr/>
        </p:nvSpPr>
        <p:spPr>
          <a:xfrm>
            <a:off x="552752" y="5678937"/>
            <a:ext cx="11460572" cy="9541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Profunda reflexión en la AEI para un plan práctico y realista  con actuaciones ya implementadas y resultados visibles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9D4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>
            <a:spLocks noGrp="1"/>
          </p:cNvSpPr>
          <p:nvPr>
            <p:ph type="title"/>
          </p:nvPr>
        </p:nvSpPr>
        <p:spPr>
          <a:xfrm>
            <a:off x="392502" y="317304"/>
            <a:ext cx="10515600" cy="76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s-ES" sz="4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AGILIZA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8"/>
          <p:cNvSpPr txBox="1"/>
          <p:nvPr/>
        </p:nvSpPr>
        <p:spPr>
          <a:xfrm>
            <a:off x="6199163" y="1601946"/>
            <a:ext cx="5192645" cy="441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u="sng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9558" y="321993"/>
            <a:ext cx="1062442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8"/>
          <p:cNvSpPr txBox="1"/>
          <p:nvPr/>
        </p:nvSpPr>
        <p:spPr>
          <a:xfrm>
            <a:off x="480060" y="1185544"/>
            <a:ext cx="11711940" cy="488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ejes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Simplificación de los procesos de justificación y seguimiento  ✓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Optimización de los procesos de convocatoria, evaluación y concesión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Refuerzo de la comunicación </a:t>
            </a:r>
            <a:endParaRPr/>
          </a:p>
          <a:p>
            <a:pPr marL="228600" marR="0" lvl="0" indent="-558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58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58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58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58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58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41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concesio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18"/>
          <p:cNvGrpSpPr/>
          <p:nvPr/>
        </p:nvGrpSpPr>
        <p:grpSpPr>
          <a:xfrm>
            <a:off x="469411" y="3657600"/>
            <a:ext cx="11046853" cy="3200400"/>
            <a:chOff x="332543" y="0"/>
            <a:chExt cx="11046853" cy="3200400"/>
          </a:xfrm>
        </p:grpSpPr>
        <p:sp>
          <p:nvSpPr>
            <p:cNvPr id="289" name="Google Shape;289;p18"/>
            <p:cNvSpPr/>
            <p:nvPr/>
          </p:nvSpPr>
          <p:spPr>
            <a:xfrm>
              <a:off x="878395" y="0"/>
              <a:ext cx="9955149" cy="3200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332543" y="960120"/>
              <a:ext cx="3513582" cy="128016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8"/>
            <p:cNvSpPr txBox="1"/>
            <p:nvPr/>
          </p:nvSpPr>
          <p:spPr>
            <a:xfrm>
              <a:off x="395035" y="1022612"/>
              <a:ext cx="3388598" cy="1155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E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Instrucciones generales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Char char="•"/>
              </a:pPr>
              <a:r>
                <a:rPr lang="es-ES"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Actualización plantillas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Char char="•"/>
              </a:pPr>
              <a:r>
                <a:rPr lang="es-ES"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Mejora del lenguaje</a:t>
              </a: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4099179" y="960120"/>
              <a:ext cx="3513582" cy="128016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8"/>
            <p:cNvSpPr txBox="1"/>
            <p:nvPr/>
          </p:nvSpPr>
          <p:spPr>
            <a:xfrm>
              <a:off x="4161671" y="1022612"/>
              <a:ext cx="3388598" cy="1155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E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Seguimiento y justificación económica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Char char="•"/>
              </a:pPr>
              <a:r>
                <a:rPr lang="es-ES"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Aceptación del gasto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Char char="•"/>
              </a:pPr>
              <a:r>
                <a:rPr lang="es-ES"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Indemnizaciones por razón de servicio…</a:t>
              </a: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7865814" y="960120"/>
              <a:ext cx="3513582" cy="1280160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8"/>
            <p:cNvSpPr txBox="1"/>
            <p:nvPr/>
          </p:nvSpPr>
          <p:spPr>
            <a:xfrm>
              <a:off x="7928306" y="1022612"/>
              <a:ext cx="3388598" cy="1155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es-ES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Seguimiento y justificación científica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Char char="•"/>
              </a:pPr>
              <a:r>
                <a:rPr lang="es-ES"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Cambios de titular e IPs</a:t>
              </a:r>
              <a:endParaRPr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Char char="•"/>
              </a:pPr>
              <a:r>
                <a:rPr lang="es-ES"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Renuncias</a:t>
              </a:r>
              <a:endParaRPr/>
            </a:p>
            <a:p>
              <a:pPr marL="114300" marR="0" lvl="1" indent="-114300" algn="l" rtl="0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Calibri"/>
                <a:buChar char="•"/>
              </a:pPr>
              <a:r>
                <a:rPr lang="es-ES" sz="13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 txBox="1">
            <a:spLocks noGrp="1"/>
          </p:cNvSpPr>
          <p:nvPr>
            <p:ph type="title"/>
          </p:nvPr>
        </p:nvSpPr>
        <p:spPr>
          <a:xfrm>
            <a:off x="392502" y="321993"/>
            <a:ext cx="10515600" cy="76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ct val="100000"/>
              <a:buFont typeface="Arial"/>
              <a:buNone/>
            </a:pPr>
            <a:r>
              <a:rPr lang="es-ES" b="1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Seguimiento y justificación de las ayudas</a:t>
            </a:r>
            <a:endParaRPr b="1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9" name="Google Shape;279;p17"/>
          <p:cNvGraphicFramePr/>
          <p:nvPr/>
        </p:nvGraphicFramePr>
        <p:xfrm>
          <a:off x="1144880" y="2638498"/>
          <a:ext cx="8819735" cy="313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7"/>
          <p:cNvSpPr txBox="1">
            <a:spLocks noGrp="1"/>
          </p:cNvSpPr>
          <p:nvPr>
            <p:ph type="title" idx="4294967295"/>
          </p:nvPr>
        </p:nvSpPr>
        <p:spPr>
          <a:xfrm>
            <a:off x="1269244" y="261938"/>
            <a:ext cx="105156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Calibri"/>
              <a:buNone/>
            </a:pPr>
            <a:r>
              <a:rPr lang="es-ES" sz="3600">
                <a:solidFill>
                  <a:srgbClr val="2E75B5"/>
                </a:solidFill>
              </a:rPr>
              <a:t>Programas europeos e internacionales (2024)</a:t>
            </a:r>
            <a:endParaRPr/>
          </a:p>
        </p:txBody>
      </p:sp>
      <p:pic>
        <p:nvPicPr>
          <p:cNvPr id="400" name="Google Shape;400;p27"/>
          <p:cNvPicPr preferRelativeResize="0"/>
          <p:nvPr/>
        </p:nvPicPr>
        <p:blipFill rotWithShape="1">
          <a:blip r:embed="rId3">
            <a:alphaModFix/>
          </a:blip>
          <a:srcRect l="61306" t="42631" r="5914" b="15200"/>
          <a:stretch/>
        </p:blipFill>
        <p:spPr>
          <a:xfrm>
            <a:off x="4738403" y="1233488"/>
            <a:ext cx="7244333" cy="5449339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7"/>
          <p:cNvSpPr/>
          <p:nvPr/>
        </p:nvSpPr>
        <p:spPr>
          <a:xfrm>
            <a:off x="428020" y="1324872"/>
            <a:ext cx="4651979" cy="5298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Arial"/>
              <a:buNone/>
            </a:pPr>
            <a:r>
              <a:rPr lang="es-ES" sz="180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Hasta 2022, la actividad internacional de la AEI</a:t>
            </a: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 se vinculaba casi exclusivamente al </a:t>
            </a:r>
            <a:r>
              <a:rPr lang="es-ES" sz="2000" b="1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Programa Marco de la UE</a:t>
            </a: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Noto Sans Symbols"/>
              <a:buChar char="⮚"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50 programas europeos (P2P, partenariados, CSA) 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Noto Sans Symbols"/>
              <a:buChar char="⮚"/>
            </a:pPr>
            <a:r>
              <a:rPr lang="es-ES" sz="180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erceros países</a:t>
            </a:r>
            <a:endParaRPr sz="1800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Noto Sans Symbols"/>
              <a:buChar char="⮚"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PRIMA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Noto Sans Symbols"/>
              <a:buChar char="⮚"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EIG Concert Japan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Noto Sans Symbols"/>
              <a:buChar char="⮚"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EIG EU-CELAC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Colaboraciones más allá de la UE</a:t>
            </a:r>
            <a:endParaRPr/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Noto Sans Symbols"/>
              <a:buChar char="⮚"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CRCNS (NSF-NIH)</a:t>
            </a:r>
            <a:endParaRPr/>
          </a:p>
          <a:p>
            <a:pPr marL="3429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Noto Sans Symbols"/>
              <a:buChar char="⮚"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CYTED</a:t>
            </a:r>
            <a:endParaRPr/>
          </a:p>
          <a:p>
            <a:pPr marL="3429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En los últimos 5 años ~33 M€ 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(&lt; 5% del presupuesto)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7"/>
          <p:cNvSpPr/>
          <p:nvPr/>
        </p:nvSpPr>
        <p:spPr>
          <a:xfrm>
            <a:off x="7207070" y="5599595"/>
            <a:ext cx="47756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https://www.era-learn.eu/network-information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3" name="Google Shape;403;p27"/>
          <p:cNvCxnSpPr/>
          <p:nvPr/>
        </p:nvCxnSpPr>
        <p:spPr>
          <a:xfrm>
            <a:off x="0" y="1165607"/>
            <a:ext cx="1219200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8"/>
          <p:cNvSpPr txBox="1">
            <a:spLocks noGrp="1"/>
          </p:cNvSpPr>
          <p:nvPr>
            <p:ph type="title" idx="4294967295"/>
          </p:nvPr>
        </p:nvSpPr>
        <p:spPr>
          <a:xfrm>
            <a:off x="1269244" y="261938"/>
            <a:ext cx="105156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Calibri"/>
              <a:buNone/>
            </a:pPr>
            <a:r>
              <a:rPr lang="es-ES" sz="3600">
                <a:solidFill>
                  <a:srgbClr val="2E75B5"/>
                </a:solidFill>
              </a:rPr>
              <a:t>Programas europeos e internacionales (2024)</a:t>
            </a:r>
            <a:endParaRPr/>
          </a:p>
        </p:txBody>
      </p:sp>
      <p:pic>
        <p:nvPicPr>
          <p:cNvPr id="409" name="Google Shape;409;p28"/>
          <p:cNvPicPr preferRelativeResize="0"/>
          <p:nvPr/>
        </p:nvPicPr>
        <p:blipFill rotWithShape="1">
          <a:blip r:embed="rId3">
            <a:alphaModFix/>
          </a:blip>
          <a:srcRect l="61306" t="42631" r="5914" b="15200"/>
          <a:stretch/>
        </p:blipFill>
        <p:spPr>
          <a:xfrm>
            <a:off x="4738403" y="1233488"/>
            <a:ext cx="7244333" cy="544933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8"/>
          <p:cNvSpPr/>
          <p:nvPr/>
        </p:nvSpPr>
        <p:spPr>
          <a:xfrm>
            <a:off x="7207070" y="5599595"/>
            <a:ext cx="47756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https://www.era-learn.eu/network-information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1" name="Google Shape;411;p28"/>
          <p:cNvCxnSpPr/>
          <p:nvPr/>
        </p:nvCxnSpPr>
        <p:spPr>
          <a:xfrm>
            <a:off x="0" y="1165607"/>
            <a:ext cx="1219200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2" name="Google Shape;412;p28"/>
          <p:cNvSpPr txBox="1"/>
          <p:nvPr/>
        </p:nvSpPr>
        <p:spPr>
          <a:xfrm>
            <a:off x="145367" y="828675"/>
            <a:ext cx="4793346" cy="547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None/>
            </a:pPr>
            <a:br>
              <a:rPr lang="es-ES" sz="1800" b="0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000" b="1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Esquema WEAVE</a:t>
            </a:r>
            <a:endParaRPr sz="2000" b="0" i="0" u="none" strike="noStrike" cap="none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E5496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: Bilateral con Alemania (DFG) en 3 áreas donde AEI actúa como Agencia invitada (AI)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Arial"/>
              <a:buNone/>
            </a:pPr>
            <a:r>
              <a:rPr lang="es-ES" sz="1800" b="1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AEI actúa como Agencia líder (AL) con DFG en 6 áreas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AEI actuará como AL con FNS (CH), FNRS (B) en áreas a determiner próximamente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2000"/>
              <a:buFont typeface="Arial"/>
              <a:buNone/>
            </a:pPr>
            <a:r>
              <a:rPr lang="es-ES" sz="2000" b="1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Esquema Proyectos Internacionales en infraestructuras</a:t>
            </a:r>
            <a:endParaRPr/>
          </a:p>
          <a:p>
            <a:pPr marL="3429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Espacio, misiones ESA, ESO, NASA</a:t>
            </a:r>
            <a:endParaRPr/>
          </a:p>
          <a:p>
            <a:pPr marL="3429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Astrofísica</a:t>
            </a:r>
            <a:endParaRPr sz="1800" b="0" i="0" u="none" strike="noStrike" cap="none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Arial"/>
              <a:buChar char="•"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Física de partículas, programas CERN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9"/>
          <p:cNvSpPr txBox="1"/>
          <p:nvPr/>
        </p:nvSpPr>
        <p:spPr>
          <a:xfrm>
            <a:off x="725973" y="211687"/>
            <a:ext cx="8688483" cy="82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De dónde provienen los proyectos de colaboración bajo el esquema WEAVE</a:t>
            </a:r>
            <a:endParaRPr sz="28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8" name="Google Shape;418;p29"/>
          <p:cNvGrpSpPr/>
          <p:nvPr/>
        </p:nvGrpSpPr>
        <p:grpSpPr>
          <a:xfrm>
            <a:off x="0" y="479760"/>
            <a:ext cx="11826132" cy="5935134"/>
            <a:chOff x="0" y="0"/>
            <a:chExt cx="11826132" cy="5935134"/>
          </a:xfrm>
        </p:grpSpPr>
        <p:sp>
          <p:nvSpPr>
            <p:cNvPr id="419" name="Google Shape;419;p29"/>
            <p:cNvSpPr/>
            <p:nvPr/>
          </p:nvSpPr>
          <p:spPr>
            <a:xfrm>
              <a:off x="2120643" y="0"/>
              <a:ext cx="9496214" cy="59351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CFD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2037822" y="4931057"/>
              <a:ext cx="553128" cy="42485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94565" y="60000"/>
                  </a:moveTo>
                  <a:lnTo>
                    <a:pt x="25435" y="15000"/>
                  </a:lnTo>
                  <a:lnTo>
                    <a:pt x="25435" y="105000"/>
                  </a:lnTo>
                  <a:close/>
                </a:path>
                <a:path w="120000" h="120000" fill="darken" extrusionOk="0">
                  <a:moveTo>
                    <a:pt x="94565" y="60000"/>
                  </a:moveTo>
                  <a:lnTo>
                    <a:pt x="25435" y="15000"/>
                  </a:lnTo>
                  <a:lnTo>
                    <a:pt x="25435" y="105000"/>
                  </a:lnTo>
                  <a:close/>
                </a:path>
                <a:path w="120000" h="120000" fill="none" extrusionOk="0">
                  <a:moveTo>
                    <a:pt x="94565" y="60000"/>
                  </a:moveTo>
                  <a:lnTo>
                    <a:pt x="25435" y="105000"/>
                  </a:lnTo>
                  <a:lnTo>
                    <a:pt x="25435" y="1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0" y="5489753"/>
              <a:ext cx="4963725" cy="445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9"/>
            <p:cNvSpPr txBox="1"/>
            <p:nvPr/>
          </p:nvSpPr>
          <p:spPr>
            <a:xfrm>
              <a:off x="0" y="5489753"/>
              <a:ext cx="4963725" cy="4453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57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1600"/>
                <a:buFont typeface="Calibri"/>
                <a:buNone/>
              </a:pPr>
              <a:r>
                <a:rPr lang="es-ES" sz="1600" b="1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Convocatoria WEAVE en los dos países.</a:t>
              </a:r>
              <a:br>
                <a:rPr lang="es-ES" sz="1600" b="1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ES" sz="1600" b="1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Una agencia es líder (AL)y la otra invitada (AI)</a:t>
              </a: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2509656" y="3560770"/>
              <a:ext cx="1726856" cy="130878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1764322" y="2958782"/>
              <a:ext cx="2787419" cy="531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9"/>
            <p:cNvSpPr txBox="1"/>
            <p:nvPr/>
          </p:nvSpPr>
          <p:spPr>
            <a:xfrm>
              <a:off x="1764322" y="2958782"/>
              <a:ext cx="2787419" cy="531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11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75B5"/>
                </a:buClr>
                <a:buSzPts val="1600"/>
                <a:buFont typeface="Calibri"/>
                <a:buNone/>
              </a:pPr>
              <a:r>
                <a:rPr lang="es-ES" sz="1600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Solicitudes a la AGENCIA LÍDER (AL)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2E75B5"/>
                </a:buClr>
                <a:buSzPts val="1600"/>
                <a:buFont typeface="Calibri"/>
                <a:buNone/>
              </a:pPr>
              <a:r>
                <a:rPr lang="es-ES" sz="1600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(Instrucción de la convocatoria según normas nacionales de AL)</a:t>
              </a: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4582384" y="2292624"/>
              <a:ext cx="1474895" cy="1212854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5827564" y="1153096"/>
              <a:ext cx="2568351" cy="449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 txBox="1"/>
            <p:nvPr/>
          </p:nvSpPr>
          <p:spPr>
            <a:xfrm>
              <a:off x="5827564" y="1153096"/>
              <a:ext cx="2568351" cy="449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5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75B5"/>
                </a:buClr>
                <a:buSzPts val="1600"/>
                <a:buFont typeface="Calibri"/>
                <a:buNone/>
              </a:pPr>
              <a:r>
                <a:rPr lang="es-ES" sz="1600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Lista de propuestas financiables </a:t>
              </a: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6770755" y="1751537"/>
              <a:ext cx="666382" cy="6377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8189996" y="2046555"/>
              <a:ext cx="3243451" cy="869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9"/>
            <p:cNvSpPr txBox="1"/>
            <p:nvPr/>
          </p:nvSpPr>
          <p:spPr>
            <a:xfrm>
              <a:off x="8189996" y="2046555"/>
              <a:ext cx="3243451" cy="869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197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4E79"/>
                </a:buClr>
                <a:buSzPts val="1600"/>
                <a:buFont typeface="Calibri"/>
                <a:buNone/>
              </a:pPr>
              <a:r>
                <a:rPr lang="es-ES" sz="160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Decisión conjunta de agencias. </a:t>
              </a:r>
              <a:br>
                <a:rPr lang="es-ES" sz="160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s-ES" sz="1600">
                  <a:solidFill>
                    <a:srgbClr val="1E4E79"/>
                  </a:solidFill>
                  <a:latin typeface="Calibri"/>
                  <a:ea typeface="Calibri"/>
                  <a:cs typeface="Calibri"/>
                  <a:sym typeface="Calibri"/>
                </a:rPr>
                <a:t>Tasa de éxito mínima del 20 % (sobre solicitudes)</a:t>
              </a: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9868707" y="1112639"/>
              <a:ext cx="359998" cy="35999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82500" y="60000"/>
                  </a:moveTo>
                  <a:lnTo>
                    <a:pt x="15000" y="15000"/>
                  </a:lnTo>
                  <a:lnTo>
                    <a:pt x="15000" y="105000"/>
                  </a:lnTo>
                  <a:close/>
                  <a:moveTo>
                    <a:pt x="93750" y="15000"/>
                  </a:moveTo>
                  <a:lnTo>
                    <a:pt x="105000" y="15000"/>
                  </a:lnTo>
                  <a:lnTo>
                    <a:pt x="105000" y="105000"/>
                  </a:lnTo>
                  <a:lnTo>
                    <a:pt x="93750" y="105000"/>
                  </a:lnTo>
                  <a:close/>
                </a:path>
                <a:path w="120000" h="120000" fill="darken" extrusionOk="0">
                  <a:moveTo>
                    <a:pt x="82500" y="60000"/>
                  </a:moveTo>
                  <a:lnTo>
                    <a:pt x="15000" y="15000"/>
                  </a:lnTo>
                  <a:lnTo>
                    <a:pt x="15000" y="105000"/>
                  </a:lnTo>
                  <a:close/>
                  <a:moveTo>
                    <a:pt x="93750" y="15000"/>
                  </a:moveTo>
                  <a:lnTo>
                    <a:pt x="105000" y="15000"/>
                  </a:lnTo>
                  <a:lnTo>
                    <a:pt x="105000" y="105000"/>
                  </a:lnTo>
                  <a:lnTo>
                    <a:pt x="93750" y="105000"/>
                  </a:lnTo>
                  <a:close/>
                </a:path>
                <a:path w="120000" h="120000" fill="none" extrusionOk="0">
                  <a:moveTo>
                    <a:pt x="82500" y="60000"/>
                  </a:moveTo>
                  <a:lnTo>
                    <a:pt x="15000" y="105000"/>
                  </a:lnTo>
                  <a:lnTo>
                    <a:pt x="15000" y="15000"/>
                  </a:lnTo>
                  <a:close/>
                  <a:moveTo>
                    <a:pt x="93750" y="15000"/>
                  </a:moveTo>
                  <a:lnTo>
                    <a:pt x="105000" y="15000"/>
                  </a:lnTo>
                  <a:lnTo>
                    <a:pt x="105000" y="105000"/>
                  </a:lnTo>
                  <a:lnTo>
                    <a:pt x="93750" y="105000"/>
                  </a:lnTo>
                  <a:close/>
                </a:path>
                <a:path w="120000" h="120000" fill="none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9610932" y="1020974"/>
              <a:ext cx="2215200" cy="685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 txBox="1"/>
            <p:nvPr/>
          </p:nvSpPr>
          <p:spPr>
            <a:xfrm>
              <a:off x="9610932" y="1020974"/>
              <a:ext cx="2215200" cy="6852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750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es-E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Financiación PCI o PDI</a:t>
              </a:r>
              <a:endParaRPr/>
            </a:p>
          </p:txBody>
        </p:sp>
      </p:grpSp>
      <p:sp>
        <p:nvSpPr>
          <p:cNvPr id="435" name="Google Shape;435;p29"/>
          <p:cNvSpPr txBox="1"/>
          <p:nvPr/>
        </p:nvSpPr>
        <p:spPr>
          <a:xfrm>
            <a:off x="3740274" y="4760186"/>
            <a:ext cx="22639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Elegibilidad </a:t>
            </a:r>
            <a:r>
              <a:rPr lang="es-ES" sz="1600" b="1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nacional </a:t>
            </a:r>
            <a:r>
              <a:rPr lang="es-ES" sz="16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por parte de los dos países</a:t>
            </a:r>
            <a:endParaRPr/>
          </a:p>
        </p:txBody>
      </p:sp>
      <p:sp>
        <p:nvSpPr>
          <p:cNvPr id="436" name="Google Shape;436;p29"/>
          <p:cNvSpPr txBox="1"/>
          <p:nvPr/>
        </p:nvSpPr>
        <p:spPr>
          <a:xfrm>
            <a:off x="595071" y="1719692"/>
            <a:ext cx="2004091" cy="40011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FASE 1 bilateral</a:t>
            </a:r>
            <a:endParaRPr/>
          </a:p>
        </p:txBody>
      </p:sp>
      <p:sp>
        <p:nvSpPr>
          <p:cNvPr id="437" name="Google Shape;437;p29"/>
          <p:cNvSpPr txBox="1"/>
          <p:nvPr/>
        </p:nvSpPr>
        <p:spPr>
          <a:xfrm>
            <a:off x="9803821" y="3946277"/>
            <a:ext cx="2115952" cy="40011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FASE 2 Nacional</a:t>
            </a:r>
            <a:endParaRPr/>
          </a:p>
        </p:txBody>
      </p:sp>
      <p:sp>
        <p:nvSpPr>
          <p:cNvPr id="438" name="Google Shape;438;p29"/>
          <p:cNvSpPr txBox="1"/>
          <p:nvPr/>
        </p:nvSpPr>
        <p:spPr>
          <a:xfrm>
            <a:off x="5780748" y="3378812"/>
            <a:ext cx="2642364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2F549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Evaluación por parte de la AL. La AI </a:t>
            </a:r>
            <a:r>
              <a:rPr lang="es-ES" sz="1600" b="1" i="0" u="none" strike="noStrike" cap="none">
                <a:solidFill>
                  <a:srgbClr val="2F549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as</a:t>
            </a:r>
            <a:r>
              <a:rPr lang="es-ES" sz="1600" b="0" i="0" u="none" strike="noStrike" cap="none">
                <a:solidFill>
                  <a:srgbClr val="2F549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ume la evaluación.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2F5496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Punto clave del esquema</a:t>
            </a:r>
            <a:endParaRPr/>
          </a:p>
        </p:txBody>
      </p:sp>
      <p:sp>
        <p:nvSpPr>
          <p:cNvPr id="439" name="Google Shape;439;p29"/>
          <p:cNvSpPr/>
          <p:nvPr/>
        </p:nvSpPr>
        <p:spPr>
          <a:xfrm>
            <a:off x="8448383" y="1719692"/>
            <a:ext cx="485592" cy="4855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9"/>
          <p:cNvSpPr/>
          <p:nvPr/>
        </p:nvSpPr>
        <p:spPr>
          <a:xfrm rot="1507864">
            <a:off x="8206967" y="2008117"/>
            <a:ext cx="254715" cy="51171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9"/>
          <p:cNvSpPr/>
          <p:nvPr/>
        </p:nvSpPr>
        <p:spPr>
          <a:xfrm rot="1950942">
            <a:off x="6226352" y="2724479"/>
            <a:ext cx="363936" cy="748567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9"/>
          <p:cNvSpPr/>
          <p:nvPr/>
        </p:nvSpPr>
        <p:spPr>
          <a:xfrm>
            <a:off x="7713760" y="1007626"/>
            <a:ext cx="19612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Lista de proyectos aprobados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15190">
            <a:off x="1010467" y="1044122"/>
            <a:ext cx="6673645" cy="3714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44377">
            <a:off x="8610278" y="2131994"/>
            <a:ext cx="3100105" cy="1765744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9"/>
          <p:cNvSpPr/>
          <p:nvPr/>
        </p:nvSpPr>
        <p:spPr>
          <a:xfrm rot="1281474">
            <a:off x="4443046" y="3921102"/>
            <a:ext cx="382685" cy="73676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2641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9"/>
          <p:cNvSpPr txBox="1"/>
          <p:nvPr/>
        </p:nvSpPr>
        <p:spPr>
          <a:xfrm>
            <a:off x="3630362" y="2470754"/>
            <a:ext cx="264236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Lista de propuestas elegibles</a:t>
            </a:r>
            <a:endParaRPr/>
          </a:p>
        </p:txBody>
      </p:sp>
      <p:sp>
        <p:nvSpPr>
          <p:cNvPr id="447" name="Google Shape;447;p29"/>
          <p:cNvSpPr/>
          <p:nvPr/>
        </p:nvSpPr>
        <p:spPr>
          <a:xfrm>
            <a:off x="6258460" y="5111657"/>
            <a:ext cx="5472621" cy="1339341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0488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Esquema WEAVE:</a:t>
            </a:r>
            <a:endParaRPr/>
          </a:p>
          <a:p>
            <a:pPr marL="90488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Se trata de abrir una convocatoria nacional (</a:t>
            </a:r>
            <a:r>
              <a:rPr lang="es-ES" sz="1600" b="0" i="1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bottom up) a</a:t>
            </a:r>
            <a:r>
              <a:rPr lang="es-ES" sz="16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la que se pueden presentan propuestas con grupos de otros países, con su propia financiación nacional.</a:t>
            </a:r>
            <a:endParaRPr/>
          </a:p>
        </p:txBody>
      </p:sp>
      <p:pic>
        <p:nvPicPr>
          <p:cNvPr id="448" name="Google Shape;44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51050" y="1149138"/>
            <a:ext cx="2404362" cy="1164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0"/>
          <p:cNvSpPr txBox="1">
            <a:spLocks noGrp="1"/>
          </p:cNvSpPr>
          <p:nvPr>
            <p:ph type="title" idx="4294967295"/>
          </p:nvPr>
        </p:nvSpPr>
        <p:spPr>
          <a:xfrm>
            <a:off x="1269244" y="261938"/>
            <a:ext cx="105156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Calibri"/>
              <a:buNone/>
            </a:pPr>
            <a:r>
              <a:rPr lang="es-ES" sz="3600">
                <a:solidFill>
                  <a:srgbClr val="2E75B5"/>
                </a:solidFill>
              </a:rPr>
              <a:t>Programas europeos e internacionales (2024)</a:t>
            </a:r>
            <a:endParaRPr/>
          </a:p>
        </p:txBody>
      </p:sp>
      <p:pic>
        <p:nvPicPr>
          <p:cNvPr id="454" name="Google Shape;454;p30"/>
          <p:cNvPicPr preferRelativeResize="0"/>
          <p:nvPr/>
        </p:nvPicPr>
        <p:blipFill rotWithShape="1">
          <a:blip r:embed="rId3">
            <a:alphaModFix/>
          </a:blip>
          <a:srcRect l="61306" t="42631" r="5914" b="15200"/>
          <a:stretch/>
        </p:blipFill>
        <p:spPr>
          <a:xfrm>
            <a:off x="4738403" y="1228725"/>
            <a:ext cx="7244333" cy="5449339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30"/>
          <p:cNvSpPr/>
          <p:nvPr/>
        </p:nvSpPr>
        <p:spPr>
          <a:xfrm>
            <a:off x="7207070" y="5599595"/>
            <a:ext cx="47756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https://www.era-learn.eu/network-information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6" name="Google Shape;456;p30"/>
          <p:cNvCxnSpPr/>
          <p:nvPr/>
        </p:nvCxnSpPr>
        <p:spPr>
          <a:xfrm>
            <a:off x="0" y="1165607"/>
            <a:ext cx="1219200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7" name="Google Shape;457;p30"/>
          <p:cNvSpPr txBox="1"/>
          <p:nvPr/>
        </p:nvSpPr>
        <p:spPr>
          <a:xfrm>
            <a:off x="33339" y="828675"/>
            <a:ext cx="4775666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None/>
            </a:pPr>
            <a:br>
              <a:rPr lang="es-ES" sz="18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000" b="1" i="0" u="none" strike="noStrike" cap="none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Esquema ENTRELAZAR</a:t>
            </a:r>
            <a:endParaRPr dirty="0"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2000"/>
              <a:buFont typeface="Arial"/>
              <a:buNone/>
            </a:pPr>
            <a:r>
              <a:rPr lang="es-ES" sz="2000" b="1" i="0" u="none" strike="noStrike" cap="none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(extensión del esquema WEAVE a LAC)</a:t>
            </a:r>
            <a:endParaRPr sz="2000" b="0" i="0" u="none" strike="noStrike" cap="none" dirty="0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2E5496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r>
              <a:rPr lang="es-ES" sz="1800" b="0" i="0" u="none" strike="noStrike" cap="none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: Conversaciones con AR, CL, CO, UY, BR y preparación de </a:t>
            </a:r>
            <a:r>
              <a:rPr lang="es-ES" sz="1800" b="0" i="0" u="none" strike="noStrike" cap="none" dirty="0" err="1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MoUs</a:t>
            </a:r>
            <a:endParaRPr dirty="0"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r>
              <a:rPr lang="es-ES" sz="1800" b="0" i="0" u="none" strike="noStrike" cap="none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:  AEI actuará como AL con BR en áreas a determinar. Posible acuerdo con CL</a:t>
            </a:r>
            <a:endParaRPr dirty="0"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Arial"/>
              <a:buNone/>
            </a:pPr>
            <a:r>
              <a:rPr lang="es-ES" sz="1800" b="1" i="0" u="none" strike="noStrike" cap="none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Conversaciones con:</a:t>
            </a:r>
            <a:endParaRPr sz="2000" b="1" i="0" u="none" strike="noStrike" cap="none" dirty="0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2000"/>
              <a:buFont typeface="Arial"/>
              <a:buNone/>
            </a:pPr>
            <a:r>
              <a:rPr lang="es-ES" sz="2000" b="0" i="0" u="none" strike="noStrike" cap="none" dirty="0" err="1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DoE</a:t>
            </a:r>
            <a:r>
              <a:rPr lang="es-ES" sz="2000" b="0" i="0" u="none" strike="noStrike" cap="none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 + NSF (USA)  </a:t>
            </a:r>
            <a:endParaRPr dirty="0"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JST (</a:t>
            </a:r>
            <a:r>
              <a:rPr lang="es-ES" sz="2000" b="0" i="0" u="none" strike="noStrike" cap="none" dirty="0" err="1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Japon</a:t>
            </a:r>
            <a:r>
              <a:rPr lang="es-ES" sz="2000" b="0" i="0" u="none" strike="noStrike" cap="none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000" b="0" i="0" u="none" strike="noStrike" cap="none" dirty="0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NSFC (China)</a:t>
            </a:r>
            <a:endParaRPr dirty="0"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NSTC (</a:t>
            </a:r>
            <a:r>
              <a:rPr lang="es-ES" sz="2000" b="0" i="0" u="none" strike="noStrike" cap="none" dirty="0" err="1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Taiwan</a:t>
            </a:r>
            <a:r>
              <a:rPr lang="es-ES" sz="2000" b="0" i="0" u="none" strike="noStrike" cap="none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Otras…</a:t>
            </a:r>
            <a:endParaRPr sz="2000" b="0" i="0" u="none" strike="noStrike" cap="none" dirty="0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2000"/>
              <a:buFont typeface="Arial"/>
              <a:buNone/>
            </a:pPr>
            <a:r>
              <a:rPr lang="es-ES" sz="2000" b="1" i="0" u="none" strike="noStrike" cap="none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La AEI es percibida como un </a:t>
            </a:r>
            <a:r>
              <a:rPr lang="es-ES" sz="2000" b="1" i="0" u="none" strike="noStrike" cap="none" dirty="0" err="1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partner</a:t>
            </a:r>
            <a:r>
              <a:rPr lang="es-ES" sz="2000" b="1" i="0" u="none" strike="noStrike" cap="none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 fiable y relevante </a:t>
            </a:r>
            <a:endParaRPr dirty="0"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2000"/>
              <a:buFont typeface="Arial"/>
              <a:buNone/>
            </a:pPr>
            <a:r>
              <a:rPr lang="es-ES" sz="2000" b="0" i="0" u="none" strike="noStrike" cap="none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Pasar de &lt; 5% </a:t>
            </a:r>
            <a:r>
              <a:rPr lang="es-ES" sz="2000" dirty="0">
                <a:solidFill>
                  <a:srgbClr val="2E5496"/>
                </a:solidFill>
              </a:rPr>
              <a:t>a ~</a:t>
            </a:r>
            <a:r>
              <a:rPr lang="es-ES" sz="2000" b="0" i="0" u="none" strike="noStrike" cap="none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10% a medio plazo.</a:t>
            </a:r>
            <a:endParaRPr sz="2000" b="0" i="0" u="none" strike="noStrike" cap="none" dirty="0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1"/>
          <p:cNvSpPr txBox="1">
            <a:spLocks noGrp="1"/>
          </p:cNvSpPr>
          <p:nvPr>
            <p:ph type="title" idx="4294967295"/>
          </p:nvPr>
        </p:nvSpPr>
        <p:spPr>
          <a:xfrm>
            <a:off x="1269244" y="261938"/>
            <a:ext cx="10515600" cy="97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600"/>
              <a:buFont typeface="Calibri"/>
              <a:buNone/>
            </a:pPr>
            <a:r>
              <a:rPr lang="es-ES" sz="3600">
                <a:solidFill>
                  <a:srgbClr val="2E75B5"/>
                </a:solidFill>
              </a:rPr>
              <a:t>Programas europeos e internacionales (2024)</a:t>
            </a:r>
            <a:endParaRPr/>
          </a:p>
        </p:txBody>
      </p:sp>
      <p:pic>
        <p:nvPicPr>
          <p:cNvPr id="463" name="Google Shape;463;p31"/>
          <p:cNvPicPr preferRelativeResize="0"/>
          <p:nvPr/>
        </p:nvPicPr>
        <p:blipFill rotWithShape="1">
          <a:blip r:embed="rId3">
            <a:alphaModFix/>
          </a:blip>
          <a:srcRect l="61306" t="42631" r="5914" b="15200"/>
          <a:stretch/>
        </p:blipFill>
        <p:spPr>
          <a:xfrm>
            <a:off x="5076825" y="1228725"/>
            <a:ext cx="6905911" cy="544933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1"/>
          <p:cNvSpPr/>
          <p:nvPr/>
        </p:nvSpPr>
        <p:spPr>
          <a:xfrm>
            <a:off x="7207070" y="5599595"/>
            <a:ext cx="47756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https://www.era-learn.eu/network-information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5" name="Google Shape;465;p31"/>
          <p:cNvCxnSpPr/>
          <p:nvPr/>
        </p:nvCxnSpPr>
        <p:spPr>
          <a:xfrm>
            <a:off x="0" y="1165607"/>
            <a:ext cx="12192000" cy="0"/>
          </a:xfrm>
          <a:prstGeom prst="straightConnector1">
            <a:avLst/>
          </a:prstGeom>
          <a:noFill/>
          <a:ln w="222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6" name="Google Shape;466;p31"/>
          <p:cNvSpPr txBox="1"/>
          <p:nvPr/>
        </p:nvSpPr>
        <p:spPr>
          <a:xfrm>
            <a:off x="33338" y="828675"/>
            <a:ext cx="5381625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800"/>
              <a:buFont typeface="Arial"/>
              <a:buNone/>
            </a:pPr>
            <a:br>
              <a:rPr lang="es-ES" sz="1800" b="0" i="0" u="none" strike="noStrike" cap="none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ES" sz="2000" b="1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El PEICTI 2023-2027 establece la internacionalización como una actividad transversal, presente en todas las actuaciones</a:t>
            </a:r>
            <a:endParaRPr sz="2000" b="0" i="0" u="none" strike="noStrike" cap="none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2E5496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Favorecer la participación en grandes infraestructuras e instalaciones y en establecer planificaciones y/o hojas de ruta</a:t>
            </a:r>
            <a:endParaRPr/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Arial"/>
              <a:buChar char="-"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REDES ESTRATEGICAS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Mayor influencia en las actividades del Pilar II y coordinacion con grupos españoles</a:t>
            </a:r>
            <a:endParaRPr/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Arial"/>
              <a:buChar char="-"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ANTENA EN BRUSELAS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Estimular la participación y circulación de investigadores en el ámbito internacional</a:t>
            </a:r>
            <a:endParaRPr/>
          </a:p>
          <a:p>
            <a:pPr marL="285750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1800"/>
              <a:buFont typeface="Arial"/>
              <a:buChar char="-"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PROGRAMA </a:t>
            </a:r>
            <a:r>
              <a:rPr lang="es-ES" sz="1800" b="1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SOSTENIBLE</a:t>
            </a: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 DE INTERCAMBIO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Participación activa en foros internacionales</a:t>
            </a:r>
            <a:endParaRPr/>
          </a:p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679938" y="1825625"/>
            <a:ext cx="109118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dirty="0"/>
              <a:t>Convocatorias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dirty="0"/>
              <a:t>Evolución del presupuesto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dirty="0"/>
              <a:t>Nuevas iniciativas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dirty="0"/>
              <a:t>Plan AGILIZA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dirty="0"/>
              <a:t>Programas europeos e internacionales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 dirty="0"/>
              <a:t>Plan FORTALECE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392502" y="321993"/>
            <a:ext cx="10515600" cy="76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4400"/>
              <a:buFont typeface="Arial"/>
              <a:buNone/>
            </a:pPr>
            <a:r>
              <a:rPr lang="es-ES" b="1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/>
        </p:nvSpPr>
        <p:spPr>
          <a:xfrm>
            <a:off x="392502" y="1092827"/>
            <a:ext cx="10515600" cy="76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392502" y="321993"/>
            <a:ext cx="10515600" cy="76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4400"/>
              <a:buFont typeface="Arial"/>
              <a:buNone/>
            </a:pPr>
            <a:r>
              <a:rPr lang="es-ES" b="1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CONVOCATORIAS AEI</a:t>
            </a:r>
            <a:endParaRPr b="1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5713761" y="5090759"/>
            <a:ext cx="3108323" cy="83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1772" y="1694045"/>
            <a:ext cx="8640000" cy="475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29558" y="321993"/>
            <a:ext cx="1062442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/>
        </p:nvSpPr>
        <p:spPr>
          <a:xfrm>
            <a:off x="392502" y="1092827"/>
            <a:ext cx="10515600" cy="76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392502" y="321993"/>
            <a:ext cx="10515600" cy="76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4400"/>
              <a:buFont typeface="Arial"/>
              <a:buNone/>
            </a:pPr>
            <a:r>
              <a:rPr lang="es-ES" b="1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PLANIFICACIÓN CALENDARIO</a:t>
            </a:r>
            <a:endParaRPr b="1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5713761" y="5090759"/>
            <a:ext cx="3108323" cy="83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9558" y="321993"/>
            <a:ext cx="106244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5CB3E2-883B-AD7F-1ED9-374B609EB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89" y="0"/>
            <a:ext cx="116848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/>
        </p:nvSpPr>
        <p:spPr>
          <a:xfrm>
            <a:off x="392502" y="1092827"/>
            <a:ext cx="10515600" cy="76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1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392502" y="321993"/>
            <a:ext cx="10515600" cy="76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4400"/>
              <a:buFont typeface="Arial"/>
              <a:buNone/>
            </a:pPr>
            <a:r>
              <a:rPr lang="es-ES" b="1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PLANIFICACIÓN CALENDARIO</a:t>
            </a:r>
            <a:endParaRPr b="1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"/>
          <p:cNvSpPr txBox="1"/>
          <p:nvPr/>
        </p:nvSpPr>
        <p:spPr>
          <a:xfrm>
            <a:off x="5713761" y="5090759"/>
            <a:ext cx="3108323" cy="83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rgbClr val="2E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9558" y="321993"/>
            <a:ext cx="106244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86539" y="1362854"/>
            <a:ext cx="8235001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>
            <a:spLocks noGrp="1"/>
          </p:cNvSpPr>
          <p:nvPr>
            <p:ph type="title"/>
          </p:nvPr>
        </p:nvSpPr>
        <p:spPr>
          <a:xfrm>
            <a:off x="392502" y="321993"/>
            <a:ext cx="10515600" cy="76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4400"/>
              <a:buFont typeface="Arial"/>
              <a:buNone/>
            </a:pPr>
            <a:r>
              <a:rPr lang="es-ES" b="1" dirty="0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PRESUPUESTO REAL 2024</a:t>
            </a:r>
            <a:endParaRPr dirty="0"/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9558" y="321993"/>
            <a:ext cx="106244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8573" y="1272903"/>
            <a:ext cx="8794854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791A-B6E2-4B68-62FC-662433B1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1" y="19367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PREVISION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D1F8B-96C5-560B-DD0C-9561D399F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718" y="1313281"/>
            <a:ext cx="9313373" cy="543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42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title"/>
          </p:nvPr>
        </p:nvSpPr>
        <p:spPr>
          <a:xfrm>
            <a:off x="392502" y="321993"/>
            <a:ext cx="10515600" cy="76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5496"/>
              </a:buClr>
              <a:buSzPts val="4400"/>
              <a:buFont typeface="Arial"/>
              <a:buNone/>
            </a:pPr>
            <a:r>
              <a:rPr lang="es-ES" b="1">
                <a:solidFill>
                  <a:srgbClr val="2E5496"/>
                </a:solidFill>
                <a:latin typeface="Arial"/>
                <a:ea typeface="Arial"/>
                <a:cs typeface="Arial"/>
                <a:sym typeface="Arial"/>
              </a:rPr>
              <a:t> PRESUPUESTO</a:t>
            </a:r>
            <a:endParaRPr/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9558" y="321993"/>
            <a:ext cx="106244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999" y="2221023"/>
            <a:ext cx="5694296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7679" y="2221022"/>
            <a:ext cx="4858406" cy="36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 descr="Chart type: Clustered Column. 'Field1'&#10;&#10;Description automatically generated">
            <a:extLst>
              <a:ext uri="{FF2B5EF4-FFF2-40B4-BE49-F238E27FC236}">
                <a16:creationId xmlns:a16="http://schemas.microsoft.com/office/drawing/2014/main" id="{8F601E9B-D78C-6BD1-B134-DC92D13176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573699"/>
              </p:ext>
            </p:extLst>
          </p:nvPr>
        </p:nvGraphicFramePr>
        <p:xfrm>
          <a:off x="2176895" y="1740477"/>
          <a:ext cx="7585364" cy="3953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EA147D-3C37-F7B0-0AA0-B5599B3EA8D4}"/>
              </a:ext>
            </a:extLst>
          </p:cNvPr>
          <p:cNvSpPr txBox="1"/>
          <p:nvPr/>
        </p:nvSpPr>
        <p:spPr>
          <a:xfrm>
            <a:off x="659823" y="436418"/>
            <a:ext cx="605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PREVISION CONTRATO DE GESTION</a:t>
            </a:r>
          </a:p>
        </p:txBody>
      </p:sp>
    </p:spTree>
    <p:extLst>
      <p:ext uri="{BB962C8B-B14F-4D97-AF65-F5344CB8AC3E}">
        <p14:creationId xmlns:p14="http://schemas.microsoft.com/office/powerpoint/2010/main" val="353696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Widescreen</PresentationFormat>
  <Paragraphs>155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Arial</vt:lpstr>
      <vt:lpstr>Noto Sans Symbols</vt:lpstr>
      <vt:lpstr>Tema de Office</vt:lpstr>
      <vt:lpstr>Agencia Estatal de Investigación Domènec Espriu</vt:lpstr>
      <vt:lpstr> </vt:lpstr>
      <vt:lpstr>CONVOCATORIAS AEI</vt:lpstr>
      <vt:lpstr>PLANIFICACIÓN CALENDARIO</vt:lpstr>
      <vt:lpstr>PLANIFICACIÓN CALENDARIO</vt:lpstr>
      <vt:lpstr>PRESUPUESTO REAL 2024</vt:lpstr>
      <vt:lpstr>PREVISION 2024</vt:lpstr>
      <vt:lpstr> PRESUPUESTO</vt:lpstr>
      <vt:lpstr>PowerPoint Presentation</vt:lpstr>
      <vt:lpstr>NUEVAS INICIATIVAS</vt:lpstr>
      <vt:lpstr>PLAN AGILIZA</vt:lpstr>
      <vt:lpstr>PLAN AGILIZA</vt:lpstr>
      <vt:lpstr>Seguimiento y justificación de las ayudas</vt:lpstr>
      <vt:lpstr>Programas europeos e internacionales (2024)</vt:lpstr>
      <vt:lpstr>Programas europeos e internacionales (2024)</vt:lpstr>
      <vt:lpstr>PowerPoint Presentation</vt:lpstr>
      <vt:lpstr>Programas europeos e internacionales (2024)</vt:lpstr>
      <vt:lpstr>Programas europeos e internacionales (2024)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Seul Lee | Coonic</dc:creator>
  <cp:lastModifiedBy>Domenec Espriu Climent</cp:lastModifiedBy>
  <cp:revision>6</cp:revision>
  <dcterms:created xsi:type="dcterms:W3CDTF">2023-06-13T13:17:50Z</dcterms:created>
  <dcterms:modified xsi:type="dcterms:W3CDTF">2024-09-13T07:02:05Z</dcterms:modified>
</cp:coreProperties>
</file>