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18"/>
  </p:notesMasterIdLst>
  <p:sldIdLst>
    <p:sldId id="333" r:id="rId3"/>
    <p:sldId id="4319" r:id="rId4"/>
    <p:sldId id="4320" r:id="rId5"/>
    <p:sldId id="4321" r:id="rId6"/>
    <p:sldId id="4304" r:id="rId7"/>
    <p:sldId id="4317" r:id="rId8"/>
    <p:sldId id="4322" r:id="rId9"/>
    <p:sldId id="4303" r:id="rId10"/>
    <p:sldId id="4324" r:id="rId11"/>
    <p:sldId id="4313" r:id="rId12"/>
    <p:sldId id="4323" r:id="rId13"/>
    <p:sldId id="4318" r:id="rId14"/>
    <p:sldId id="4327" r:id="rId15"/>
    <p:sldId id="4302" r:id="rId16"/>
    <p:sldId id="4325" r:id="rId17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6C2C53-1A26-07F7-8E9D-603393A064B1}">
  <a:tblStyle styleId="{6C6C2C53-1A26-07F7-8E9D-603393A064B1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288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E34311-3AFD-4E46-8367-6E4395BCE8D7}" type="datetimeFigureOut">
              <a:rPr lang="en-FI"/>
              <a:t>11/04/2024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12B51E-5A61-524F-8491-EBF6353FE77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CK TITLE NAM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419344" y="5018012"/>
            <a:ext cx="3933824" cy="200759"/>
          </a:xfrm>
          <a:prstGeom prst="rect">
            <a:avLst/>
          </a:prstGeom>
        </p:spPr>
        <p:txBody>
          <a:bodyPr/>
          <a:lstStyle>
            <a:lvl1pPr>
              <a:buNone/>
              <a:defRPr sz="1300">
                <a:solidFill>
                  <a:schemeClr val="accent5"/>
                </a:solidFill>
                <a:latin typeface="Microsoft Sans Serif"/>
                <a:cs typeface="Microsoft Sans Serif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GB"/>
              <a:t>Dr. Firstname Surname</a:t>
            </a:r>
            <a:endParaRPr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419344" y="5255830"/>
            <a:ext cx="3933824" cy="289970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latin typeface="Microsoft Sans Serif"/>
                <a:cs typeface="Microsoft Sans Serif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GB"/>
              <a:t>Title here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 bwMode="auto"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 bwMode="auto"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 l="1" r="11403"/>
          <a:stretch/>
        </p:blipFill>
        <p:spPr bwMode="auto">
          <a:xfrm>
            <a:off x="5864553" y="0"/>
            <a:ext cx="632744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  <p:sp>
        <p:nvSpPr>
          <p:cNvPr id="6" name="object 4"/>
          <p:cNvSpPr/>
          <p:nvPr userDrawn="1"/>
        </p:nvSpPr>
        <p:spPr bwMode="auto">
          <a:xfrm>
            <a:off x="5885836" y="0"/>
            <a:ext cx="6305736" cy="685751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1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QM IMAGE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987424"/>
            <a:ext cx="3932237" cy="1409412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52124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>
                <a:latin typeface="Microsoft Sans Serif"/>
                <a:cs typeface="Microsoft Sans Serif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396835"/>
            <a:ext cx="3932237" cy="380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Sans Serif"/>
                <a:cs typeface="Microsoft Sans Serif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 bwMode="auto"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>
                <a:latin typeface="Microsoft Sans Serif"/>
                <a:cs typeface="Microsoft Sans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5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 bwMode="auto"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>
                <a:latin typeface="Microsoft Sans Serif"/>
                <a:cs typeface="Microsoft Sans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 bwMode="auto"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68CFD4-5C8C-204B-8209-0327F2B22073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EA43E885-BFB2-4B83-916A-9EF2176FC68B}"/>
              </a:ext>
            </a:extLst>
          </p:cNvPr>
          <p:cNvSpPr/>
          <p:nvPr userDrawn="1"/>
        </p:nvSpPr>
        <p:spPr>
          <a:xfrm flipV="1">
            <a:off x="317939" y="115883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432FFD4-C056-45DF-B73C-B65F7617863F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74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C3D381-3DE6-4DCD-98C3-FB3A411441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6013" y="249458"/>
            <a:ext cx="5988050" cy="57753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F412DB9-907C-4F32-9821-3822868946DB}"/>
              </a:ext>
            </a:extLst>
          </p:cNvPr>
          <p:cNvSpPr/>
          <p:nvPr userDrawn="1"/>
        </p:nvSpPr>
        <p:spPr>
          <a:xfrm flipV="1">
            <a:off x="317939" y="106358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5B94B1A-5ADD-4D21-B020-C3CE4AE3762C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9161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C3D381-3DE6-4DCD-98C3-FB3A411441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3" y="249458"/>
            <a:ext cx="5988050" cy="57753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188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780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C24F6FD-4D68-7D4F-A37D-0D16C49D3A14}"/>
              </a:ext>
            </a:extLst>
          </p:cNvPr>
          <p:cNvSpPr/>
          <p:nvPr userDrawn="1"/>
        </p:nvSpPr>
        <p:spPr>
          <a:xfrm flipV="1">
            <a:off x="317939" y="106358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8AF65EA-0067-9F44-A1A0-B8D56558EA5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62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55334B-D8F6-484D-A41F-1AAD2B97ACB6}" type="datetimeFigureOut">
              <a:rPr lang="en-FI"/>
              <a:t>11/04/2024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38BAB61-C596-4B58-8F16-8883040E522F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QM SPLIT SCREEN 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 bwMode="auto"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>
          <a:xfrm>
            <a:off x="332509" y="870818"/>
            <a:ext cx="543098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3" name="Title 11"/>
          <p:cNvSpPr txBox="1"/>
          <p:nvPr userDrawn="1"/>
        </p:nvSpPr>
        <p:spPr bwMode="auto">
          <a:xfrm>
            <a:off x="339436" y="2265651"/>
            <a:ext cx="5430981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pPr>
              <a:defRPr/>
            </a:pPr>
            <a:endParaRPr lang="fi-FI" sz="2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 bwMode="auto"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icrosoft Sans Serif"/>
                <a:cs typeface="Microsoft Sans Serif"/>
              </a:defRPr>
            </a:lvl1pPr>
            <a:lvl2pPr>
              <a:buFont typeface="Arial"/>
              <a:buNone/>
              <a:defRPr>
                <a:latin typeface="Microsoft Sans Serif"/>
                <a:cs typeface="Microsoft Sans Serif"/>
              </a:defRPr>
            </a:lvl2pPr>
            <a:lvl3pPr>
              <a:buNone/>
              <a:defRPr>
                <a:latin typeface="Microsoft Sans Serif"/>
                <a:cs typeface="Microsoft Sans Serif"/>
              </a:defRPr>
            </a:lvl3pPr>
            <a:lvl4pPr>
              <a:buNone/>
              <a:defRPr>
                <a:latin typeface="Microsoft Sans Serif"/>
                <a:cs typeface="Microsoft Sans Serif"/>
              </a:defRPr>
            </a:lvl4pPr>
            <a:lvl5pPr>
              <a:buNone/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1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sitting, bicycle, table, dark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156450" y="0"/>
            <a:ext cx="503555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 bwMode="auto">
          <a:xfrm>
            <a:off x="328863" y="1122363"/>
            <a:ext cx="7531769" cy="1853448"/>
          </a:xfrm>
          <a:prstGeom prst="rect">
            <a:avLst/>
          </a:prstGeom>
        </p:spPr>
        <p:txBody>
          <a:bodyPr anchor="t"/>
          <a:lstStyle>
            <a:lvl1pPr>
              <a:defRPr sz="5000">
                <a:latin typeface="+mj-lt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auto">
          <a:xfrm>
            <a:off x="328863" y="3200985"/>
            <a:ext cx="7531769" cy="2975226"/>
          </a:xfrm>
          <a:prstGeom prst="rect">
            <a:avLst/>
          </a:prstGeom>
        </p:spPr>
        <p:txBody>
          <a:bodyPr/>
          <a:lstStyle>
            <a:lvl1pPr>
              <a:buNone/>
              <a:defRPr sz="2500">
                <a:latin typeface="+mj-lt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2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etal, sitting, train, larg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835900" y="0"/>
            <a:ext cx="43561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328863" y="1122363"/>
            <a:ext cx="7563853" cy="1853448"/>
          </a:xfrm>
          <a:prstGeom prst="rect">
            <a:avLst/>
          </a:prstGeom>
        </p:spPr>
        <p:txBody>
          <a:bodyPr anchor="t"/>
          <a:lstStyle>
            <a:lvl1pPr>
              <a:defRPr sz="50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auto">
          <a:xfrm>
            <a:off x="328863" y="3200985"/>
            <a:ext cx="7563853" cy="2975226"/>
          </a:xfrm>
          <a:prstGeom prst="rect">
            <a:avLst/>
          </a:prstGeom>
        </p:spPr>
        <p:txBody>
          <a:bodyPr/>
          <a:lstStyle>
            <a:lvl1pPr>
              <a:buNone/>
              <a:defRPr sz="25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5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3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photo, small, tabl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702300" y="0"/>
            <a:ext cx="64897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 bwMode="auto">
          <a:xfrm>
            <a:off x="328863" y="1122363"/>
            <a:ext cx="5767137" cy="1853448"/>
          </a:xfrm>
          <a:prstGeom prst="rect">
            <a:avLst/>
          </a:prstGeom>
        </p:spPr>
        <p:txBody>
          <a:bodyPr anchor="t"/>
          <a:lstStyle>
            <a:lvl1pPr>
              <a:defRPr sz="50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auto">
          <a:xfrm>
            <a:off x="328863" y="3200985"/>
            <a:ext cx="5767137" cy="2975226"/>
          </a:xfrm>
          <a:prstGeom prst="rect">
            <a:avLst/>
          </a:prstGeom>
        </p:spPr>
        <p:txBody>
          <a:bodyPr/>
          <a:lstStyle>
            <a:lvl1pPr>
              <a:buNone/>
              <a:defRPr sz="2500">
                <a:latin typeface="Microsoft Sans Serif"/>
                <a:cs typeface="Microsoft Sans Serif"/>
              </a:defRPr>
            </a:lvl1pPr>
          </a:lstStyle>
          <a:p>
            <a:pPr algn="l">
              <a:defRPr/>
            </a:pPr>
            <a:endParaRPr lang="fi-FI">
              <a:latin typeface="Monument Grotesk"/>
            </a:endParaRPr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le Slide 0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t"/>
          <a:lstStyle>
            <a:lvl1pPr algn="ctr">
              <a:defRPr sz="6000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3429001"/>
            <a:ext cx="10515600" cy="2660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Sans Serif"/>
                <a:cs typeface="Microsoft Sans Serif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0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33232" y="870718"/>
            <a:ext cx="11533185" cy="124231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33233" y="2126990"/>
            <a:ext cx="11533184" cy="4070031"/>
          </a:xfrm>
          <a:prstGeom prst="rect">
            <a:avLst/>
          </a:prstGeom>
        </p:spPr>
        <p:txBody>
          <a:bodyPr/>
          <a:lstStyle>
            <a:lvl1pPr>
              <a:buFont typeface="Arial"/>
              <a:buChar char="•"/>
              <a:defRPr>
                <a:latin typeface="Microsoft Sans Serif"/>
                <a:cs typeface="Microsoft Sans Serif"/>
              </a:defRPr>
            </a:lvl1pPr>
            <a:lvl2pPr>
              <a:defRPr>
                <a:latin typeface="Microsoft Sans Serif"/>
                <a:cs typeface="Microsoft Sans Serif"/>
              </a:defRPr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 Slide 0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32509" y="865909"/>
            <a:ext cx="11021291" cy="824779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332509" y="1825625"/>
            <a:ext cx="52578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  <a:lvl2pPr>
              <a:defRPr>
                <a:latin typeface="Microsoft Sans Serif"/>
                <a:cs typeface="Microsoft Sans Serif"/>
              </a:defRPr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096000" y="1825625"/>
            <a:ext cx="52578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  <a:lvl2pPr>
              <a:defRPr>
                <a:latin typeface="Microsoft Sans Serif"/>
                <a:cs typeface="Microsoft Sans Serif"/>
              </a:defRPr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itting, bicycle, table, dark&#10;&#10;Description automatically generated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156450" y="0"/>
            <a:ext cx="503555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 bwMode="auto">
          <a:xfrm>
            <a:off x="311083" y="1797784"/>
            <a:ext cx="64762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i-FI" sz="500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7" name="Picture 6" descr="Icon&#10;&#10;Description automatically generated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353684" y="267760"/>
            <a:ext cx="3410572" cy="1208545"/>
          </a:xfrm>
          <a:prstGeom prst="rect">
            <a:avLst/>
          </a:prstGeom>
        </p:spPr>
      </p:pic>
      <p:sp>
        <p:nvSpPr>
          <p:cNvPr id="12" name="Google Shape;55;p13"/>
          <p:cNvSpPr txBox="1"/>
          <p:nvPr userDrawn="1"/>
        </p:nvSpPr>
        <p:spPr bwMode="auto">
          <a:xfrm>
            <a:off x="-1008191" y="1401782"/>
            <a:ext cx="6134322" cy="45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  <a:defRPr/>
            </a:pPr>
            <a:r>
              <a:rPr lang="en-GB" sz="700" b="1" spc="603" dirty="0">
                <a:solidFill>
                  <a:srgbClr val="FFFFFF"/>
                </a:solidFill>
                <a:latin typeface="Microsoft Sans Serif"/>
                <a:cs typeface="Microsoft Sans Serif"/>
              </a:rPr>
              <a:t>WE BUILD QUANTUM COMPUTERS</a:t>
            </a:r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Monument Grotesk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Monument Grotesk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Monument Grotesk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Monument Grotesk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Monument Grotesk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Monument Grotesk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 bwMode="auto">
          <a:xfrm>
            <a:off x="311083" y="1797784"/>
            <a:ext cx="64762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i-FI" sz="5000">
              <a:latin typeface="Microsoft Sans Serif"/>
              <a:cs typeface="Microsoft Sans Serif"/>
            </a:endParaRP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340552" y="3429000"/>
            <a:ext cx="644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i-FI">
              <a:latin typeface="Microsoft Sans Serif"/>
              <a:cs typeface="Microsoft Sans Serif"/>
            </a:endParaRPr>
          </a:p>
        </p:txBody>
      </p:sp>
      <p:pic>
        <p:nvPicPr>
          <p:cNvPr id="10" name="Picture 9" descr="Icon&#10;&#10;Description automatically generated"/>
          <p:cNvPicPr>
            <a:picLocks noChangeAspect="1"/>
          </p:cNvPicPr>
          <p:nvPr userDrawn="1"/>
        </p:nvPicPr>
        <p:blipFill>
          <a:blip r:embed="rId16"/>
          <a:stretch/>
        </p:blipFill>
        <p:spPr bwMode="auto">
          <a:xfrm>
            <a:off x="443058" y="328604"/>
            <a:ext cx="883524" cy="3130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auto">
          <a:xfrm>
            <a:off x="343167" y="6402046"/>
            <a:ext cx="3904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>
                <a:latin typeface="Microsoft Sans Serif"/>
                <a:cs typeface="Microsoft Sans Serif"/>
              </a:rPr>
              <a:t>Fast Lane to Quantum Advantage</a:t>
            </a:r>
            <a:endParaRPr/>
          </a:p>
        </p:txBody>
      </p:sp>
      <p:sp>
        <p:nvSpPr>
          <p:cNvPr id="6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Microsoft Sans Serif"/>
                <a:cs typeface="Microsoft Sans Serif"/>
              </a:rPr>
              <a:t>‹#›</a:t>
            </a:fld>
            <a:endParaRPr lang="en-GB" sz="1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fi-F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Monument Grotesk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Monument Grotesk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Monument Grotesk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Monument Grotesk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Monument Grotesk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Monument Grotesk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qm-finland.github.io/KQCircuits/" TargetMode="External"/><Relationship Id="rId3" Type="http://schemas.openxmlformats.org/officeDocument/2006/relationships/hyperlink" Target="https://brew.sh/" TargetMode="External"/><Relationship Id="rId7" Type="http://schemas.openxmlformats.org/officeDocument/2006/relationships/hyperlink" Target="https://github.com/iqm-finland/KQCircuits" TargetMode="External"/><Relationship Id="rId2" Type="http://schemas.openxmlformats.org/officeDocument/2006/relationships/hyperlink" Target="https://www.klayout.de/build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git-scm.com/downloads" TargetMode="External"/><Relationship Id="rId5" Type="http://schemas.openxmlformats.org/officeDocument/2006/relationships/hyperlink" Target="https://docs.python.org/3/library/venv.html" TargetMode="External"/><Relationship Id="rId10" Type="http://schemas.openxmlformats.org/officeDocument/2006/relationships/hyperlink" Target="https://github.com/iqm-finland/KQCircuits-winter-school" TargetMode="External"/><Relationship Id="rId4" Type="http://schemas.openxmlformats.org/officeDocument/2006/relationships/hyperlink" Target="https://formulae.brew.sh/cask/klayout" TargetMode="External"/><Relationship Id="rId9" Type="http://schemas.openxmlformats.org/officeDocument/2006/relationships/hyperlink" Target="https://github.com/iqm-finland/KQCircuits/tree/demo-for-schoo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91E72C9-5499-7193-C83A-C8C1CBF632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1413"/>
            <a:ext cx="6862663" cy="6856587"/>
          </a:xfrm>
          <a:prstGeom prst="rect">
            <a:avLst/>
          </a:prstGeom>
          <a:noFill/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FDD7F0-C08E-07FD-FB8C-196ACB9C6279}"/>
              </a:ext>
            </a:extLst>
          </p:cNvPr>
          <p:cNvGrpSpPr/>
          <p:nvPr/>
        </p:nvGrpSpPr>
        <p:grpSpPr>
          <a:xfrm>
            <a:off x="-221368" y="2534106"/>
            <a:ext cx="6311440" cy="954107"/>
            <a:chOff x="-221368" y="2534106"/>
            <a:chExt cx="6311440" cy="954107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-221368" y="2534106"/>
              <a:ext cx="63114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defRPr/>
              </a:pPr>
              <a:r>
                <a:rPr lang="en-US" sz="2800" b="1" dirty="0"/>
                <a:t>Superconducting quantum processor design with </a:t>
              </a:r>
              <a:r>
                <a:rPr lang="en-US" sz="2800" b="1" dirty="0" err="1">
                  <a:solidFill>
                    <a:schemeClr val="accent4"/>
                  </a:solidFill>
                </a:rPr>
                <a:t>KQCircuits</a:t>
              </a: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5416032" y="3011160"/>
              <a:ext cx="25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chemeClr val="accent4"/>
                  </a:solidFill>
                </a:rPr>
                <a:t>®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5E8700-9B68-0A39-7EF5-4656482A02DC}"/>
              </a:ext>
            </a:extLst>
          </p:cNvPr>
          <p:cNvGrpSpPr/>
          <p:nvPr/>
        </p:nvGrpSpPr>
        <p:grpSpPr>
          <a:xfrm>
            <a:off x="407368" y="5661248"/>
            <a:ext cx="9582188" cy="881905"/>
            <a:chOff x="761586" y="3717261"/>
            <a:chExt cx="9582188" cy="881905"/>
          </a:xfrm>
        </p:grpSpPr>
        <p:pic>
          <p:nvPicPr>
            <p:cNvPr id="11" name="Picture 10" descr="A white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CE1F526A-473D-B774-7346-82627A9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761586" y="3717261"/>
              <a:ext cx="1671665" cy="8819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AF2F41-0025-D2EC-1CE7-6D366BFDC526}"/>
                </a:ext>
              </a:extLst>
            </p:cNvPr>
            <p:cNvSpPr txBox="1"/>
            <p:nvPr/>
          </p:nvSpPr>
          <p:spPr>
            <a:xfrm>
              <a:off x="2819024" y="3961105"/>
              <a:ext cx="75247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github.com/iqm-</a:t>
              </a:r>
              <a:r>
                <a:rPr lang="en-US" sz="1600" dirty="0" err="1"/>
                <a:t>finland</a:t>
              </a:r>
              <a:r>
                <a:rPr lang="en-US" sz="1600" dirty="0"/>
                <a:t>/KQCircuits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73C5AC-7484-55F5-5BC1-068E8DE6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661"/>
            <a:stretch/>
          </p:blipFill>
          <p:spPr>
            <a:xfrm>
              <a:off x="2671850" y="4299659"/>
              <a:ext cx="3327763" cy="249038"/>
            </a:xfrm>
            <a:prstGeom prst="rect">
              <a:avLst/>
            </a:prstGeom>
          </p:spPr>
        </p:pic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A0D2D12-5FBA-2B32-E14F-3F83BB0EFF64}"/>
              </a:ext>
            </a:extLst>
          </p:cNvPr>
          <p:cNvSpPr txBox="1">
            <a:spLocks/>
          </p:cNvSpPr>
          <p:nvPr/>
        </p:nvSpPr>
        <p:spPr bwMode="auto">
          <a:xfrm>
            <a:off x="-384720" y="4272770"/>
            <a:ext cx="5600076" cy="1139440"/>
          </a:xfrm>
        </p:spPr>
        <p:txBody>
          <a:bodyPr anchor="ctr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  <a:defRPr/>
            </a:pPr>
            <a:r>
              <a:rPr lang="en-US" sz="2200" dirty="0"/>
              <a:t>Alessandro Landra</a:t>
            </a:r>
          </a:p>
          <a:p>
            <a:pPr lvl="1" indent="0">
              <a:buNone/>
              <a:defRPr/>
            </a:pPr>
            <a:r>
              <a:rPr lang="en-US" sz="1600" dirty="0"/>
              <a:t>Tech Lead, IQM Quantum Computers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A22A8CEE-B8A7-6674-A7E5-3D8401A89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69" t="19385" r="1459" b="6308"/>
          <a:stretch/>
        </p:blipFill>
        <p:spPr>
          <a:xfrm>
            <a:off x="5879976" y="1874475"/>
            <a:ext cx="6065891" cy="3282717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10A94CF-4D3E-590B-A3B8-6880BEF56A93}"/>
              </a:ext>
            </a:extLst>
          </p:cNvPr>
          <p:cNvSpPr txBox="1">
            <a:spLocks/>
          </p:cNvSpPr>
          <p:nvPr/>
        </p:nvSpPr>
        <p:spPr bwMode="auto">
          <a:xfrm>
            <a:off x="339725" y="1781228"/>
            <a:ext cx="5430838" cy="3375964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r>
              <a:rPr lang="en-GB" sz="2400" dirty="0"/>
              <a:t>Composite waveguides</a:t>
            </a:r>
          </a:p>
          <a:p>
            <a:pPr marL="914400" lvl="1" indent="-457200">
              <a:defRPr/>
            </a:pPr>
            <a:r>
              <a:rPr lang="en-GB" sz="1800" dirty="0"/>
              <a:t>Inline elements (capacitors, splitters, …)</a:t>
            </a:r>
          </a:p>
          <a:p>
            <a:pPr marL="914400" lvl="1" indent="-457200">
              <a:defRPr/>
            </a:pPr>
            <a:r>
              <a:rPr lang="en-GB" sz="1800" dirty="0"/>
              <a:t>Adjustable-length segments</a:t>
            </a:r>
          </a:p>
          <a:p>
            <a:pPr marL="457200" indent="-457200">
              <a:defRPr/>
            </a:pPr>
            <a:r>
              <a:rPr lang="en-GB" sz="2200" dirty="0"/>
              <a:t>Hybrid GUI + code workflow</a:t>
            </a:r>
          </a:p>
          <a:p>
            <a:pPr marL="914400" lvl="2" indent="0">
              <a:buNone/>
              <a:defRPr/>
            </a:pPr>
            <a:r>
              <a:rPr lang="en-GB" sz="1800" dirty="0"/>
              <a:t>Sketch layout in GUI</a:t>
            </a:r>
          </a:p>
          <a:p>
            <a:pPr marL="914400" lvl="2" indent="0">
              <a:buNone/>
              <a:defRPr/>
            </a:pPr>
            <a:endParaRPr lang="en-GB" sz="1800" dirty="0"/>
          </a:p>
          <a:p>
            <a:pPr marL="914400" lvl="2" indent="0">
              <a:buNone/>
              <a:defRPr/>
            </a:pPr>
            <a:r>
              <a:rPr lang="en-GB" sz="1800" dirty="0"/>
              <a:t>Generate &amp; edit Python code</a:t>
            </a:r>
          </a:p>
          <a:p>
            <a:pPr marL="914400" lvl="2" indent="0">
              <a:buNone/>
              <a:defRPr/>
            </a:pPr>
            <a:r>
              <a:rPr lang="en-GB" sz="1800" dirty="0"/>
              <a:t>View / edit / route in GUI</a:t>
            </a:r>
          </a:p>
          <a:p>
            <a:pPr marL="914400" lvl="2" indent="0">
              <a:buNone/>
              <a:defRPr/>
            </a:pPr>
            <a:endParaRPr lang="en-GB" sz="1800" dirty="0"/>
          </a:p>
          <a:p>
            <a:pPr marL="914400" lvl="2" indent="0">
              <a:buNone/>
              <a:defRPr/>
            </a:pPr>
            <a:r>
              <a:rPr lang="en-GB" sz="1800" dirty="0"/>
              <a:t>Export &amp; verification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981DE032-4D21-6C26-EA87-52CA89A98CE0}"/>
              </a:ext>
            </a:extLst>
          </p:cNvPr>
          <p:cNvSpPr/>
          <p:nvPr/>
        </p:nvSpPr>
        <p:spPr>
          <a:xfrm rot="16200000" flipH="1">
            <a:off x="4098726" y="3970302"/>
            <a:ext cx="432048" cy="394148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19" name="Arrow: Curved Up 18">
            <a:extLst>
              <a:ext uri="{FF2B5EF4-FFF2-40B4-BE49-F238E27FC236}">
                <a16:creationId xmlns:a16="http://schemas.microsoft.com/office/drawing/2014/main" id="{420669A3-6DB4-D502-F370-206CA3FF5260}"/>
              </a:ext>
            </a:extLst>
          </p:cNvPr>
          <p:cNvSpPr/>
          <p:nvPr/>
        </p:nvSpPr>
        <p:spPr>
          <a:xfrm rot="5400000" flipH="1">
            <a:off x="820466" y="3952006"/>
            <a:ext cx="432048" cy="394148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63806DD-F882-90D5-021D-271E611E776C}"/>
              </a:ext>
            </a:extLst>
          </p:cNvPr>
          <p:cNvSpPr/>
          <p:nvPr/>
        </p:nvSpPr>
        <p:spPr>
          <a:xfrm>
            <a:off x="2207568" y="3573016"/>
            <a:ext cx="216024" cy="27003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88A4F17-427F-ECD7-D39B-25A57BA1902A}"/>
              </a:ext>
            </a:extLst>
          </p:cNvPr>
          <p:cNvSpPr/>
          <p:nvPr/>
        </p:nvSpPr>
        <p:spPr>
          <a:xfrm>
            <a:off x="2207568" y="4481238"/>
            <a:ext cx="216024" cy="27003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B353D82-3580-EC79-152F-4267456785B4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9394848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Tools for composing complex chip layouts </a:t>
            </a:r>
            <a:endParaRPr lang="en-FI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3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6B353D82-3580-EC79-152F-4267456785B4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9394848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Validation and mask export</a:t>
            </a:r>
            <a:endParaRPr lang="en-FI" sz="3600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123337" y="5124556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Mask Layout generation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890121" y="3601062"/>
            <a:ext cx="5853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Validation tools</a:t>
            </a:r>
            <a:endParaRPr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Netlist export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Design rule check (DRC):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Checks spacing of structures in critical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Checks crossing waveguides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Target: detect simple geometry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Custom FEM verification</a:t>
            </a:r>
          </a:p>
          <a:p>
            <a:pPr lvl="1"/>
            <a:r>
              <a:rPr lang="en-GB" dirty="0"/>
              <a:t>Estimate e.g. crosstalk effects</a:t>
            </a:r>
          </a:p>
          <a:p>
            <a:pPr lvl="1"/>
            <a:r>
              <a:rPr lang="en-GB" dirty="0"/>
              <a:t>KQC export + manual simulation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defRPr/>
            </a:pPr>
            <a:endParaRPr dirty="0"/>
          </a:p>
          <a:p>
            <a:pPr>
              <a:defRPr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D5EFDF-8687-0B87-32E2-C31B7B13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64152" y="1193367"/>
            <a:ext cx="3960440" cy="3914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023911-EDC6-1696-C555-A4DF9297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557"/>
          <a:stretch/>
        </p:blipFill>
        <p:spPr bwMode="auto">
          <a:xfrm>
            <a:off x="1775520" y="1322552"/>
            <a:ext cx="3621704" cy="21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6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53316E5-9EBD-B731-5F00-7CCE1993798B}"/>
              </a:ext>
            </a:extLst>
          </p:cNvPr>
          <p:cNvSpPr txBox="1">
            <a:spLocks/>
          </p:cNvSpPr>
          <p:nvPr/>
        </p:nvSpPr>
        <p:spPr>
          <a:xfrm>
            <a:off x="479376" y="1550861"/>
            <a:ext cx="8424935" cy="44704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 dirty="0" err="1"/>
              <a:t>Ansys</a:t>
            </a:r>
            <a:r>
              <a:rPr lang="fi-FI" sz="2400" dirty="0"/>
              <a:t> Q3D</a:t>
            </a:r>
          </a:p>
          <a:p>
            <a:pPr marL="971560" lvl="1" indent="-285750"/>
            <a:r>
              <a:rPr lang="fi-FI" sz="2000" dirty="0"/>
              <a:t>Capacitance matrix extraction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 dirty="0" err="1"/>
              <a:t>Ansys</a:t>
            </a:r>
            <a:r>
              <a:rPr lang="fi-FI" sz="2400" dirty="0"/>
              <a:t> HFSS</a:t>
            </a:r>
          </a:p>
          <a:p>
            <a:pPr marL="971560" lvl="1" indent="-285750"/>
            <a:r>
              <a:rPr lang="fi-FI" sz="2000" dirty="0"/>
              <a:t>Full wave, S parameters</a:t>
            </a:r>
          </a:p>
          <a:p>
            <a:pPr marL="971560" lvl="1" indent="-285750"/>
            <a:r>
              <a:rPr lang="fi-FI" sz="2000" dirty="0"/>
              <a:t>Eigenmode EPR with linearized qubits </a:t>
            </a:r>
          </a:p>
          <a:p>
            <a:pPr marL="971560" lvl="1" indent="-285750"/>
            <a:r>
              <a:rPr lang="fi-FI" sz="2000" dirty="0"/>
              <a:t>Fluxline mutual inductance and RF coupling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 dirty="0"/>
              <a:t>Elmer FEM</a:t>
            </a:r>
          </a:p>
          <a:p>
            <a:pPr marL="971560" lvl="1" indent="-285750"/>
            <a:r>
              <a:rPr lang="fi-FI" sz="2000" dirty="0"/>
              <a:t>Capacitance extraction</a:t>
            </a:r>
            <a:endParaRPr lang="fi-FI" dirty="0"/>
          </a:p>
          <a:p>
            <a:pPr marL="971560" lvl="1" indent="-285750"/>
            <a:r>
              <a:rPr lang="fi-FI" sz="2000" dirty="0"/>
              <a:t>2D cross-</a:t>
            </a:r>
            <a:r>
              <a:rPr lang="fi-FI" sz="2000" dirty="0" err="1"/>
              <a:t>sections</a:t>
            </a:r>
            <a:r>
              <a:rPr lang="fi-FI" sz="2000" dirty="0"/>
              <a:t> (</a:t>
            </a:r>
            <a:r>
              <a:rPr lang="fi-FI" sz="2000" dirty="0" err="1"/>
              <a:t>e.g</a:t>
            </a:r>
            <a:r>
              <a:rPr lang="fi-FI" sz="2000" dirty="0"/>
              <a:t>. waveguides)</a:t>
            </a:r>
          </a:p>
          <a:p>
            <a:pPr marL="971560" lvl="1" indent="-285750"/>
            <a:r>
              <a:rPr lang="fi-FI" sz="2000" dirty="0"/>
              <a:t>Full wave, S parameters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 dirty="0" err="1"/>
              <a:t>Sonnet</a:t>
            </a:r>
            <a:endParaRPr lang="fi-FI" sz="2400" dirty="0"/>
          </a:p>
          <a:p>
            <a:pPr marL="971560" lvl="1" indent="-285750"/>
            <a:r>
              <a:rPr lang="en-GB" sz="2000" dirty="0"/>
              <a:t>S parameters, capacitance extraction from S parameters</a:t>
            </a:r>
            <a:endParaRPr lang="en-FI" sz="2000" dirty="0"/>
          </a:p>
        </p:txBody>
      </p:sp>
      <p:pic>
        <p:nvPicPr>
          <p:cNvPr id="6" name="Picture 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DF3FD8D-912D-0C90-144B-88C81532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880127"/>
            <a:ext cx="3717255" cy="208823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DC320F3-E92F-505C-9559-8EE08674713D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9394848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FEM simulations</a:t>
            </a:r>
            <a:endParaRPr lang="en-FI" sz="36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A blue rectangular object with a line in the center&#10;&#10;Description automatically generated">
            <a:extLst>
              <a:ext uri="{FF2B5EF4-FFF2-40B4-BE49-F238E27FC236}">
                <a16:creationId xmlns:a16="http://schemas.microsoft.com/office/drawing/2014/main" id="{82FCBB55-CC3C-0C1F-EB9D-2ED969B7C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156" y="3155790"/>
            <a:ext cx="2904488" cy="29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3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9AD957-2592-29B4-EF89-D3A6569CEABE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9394848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Extra material for the school</a:t>
            </a:r>
            <a:endParaRPr lang="en-FI" sz="3600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70B5A-8248-CC69-DA41-9B546336A85A}"/>
              </a:ext>
            </a:extLst>
          </p:cNvPr>
          <p:cNvSpPr txBox="1"/>
          <p:nvPr/>
        </p:nvSpPr>
        <p:spPr>
          <a:xfrm>
            <a:off x="407368" y="1196752"/>
            <a:ext cx="1072919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INSTRUCTIONS: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sz="1100" dirty="0"/>
              <a:t>Install latest </a:t>
            </a:r>
            <a:r>
              <a:rPr lang="en-US" sz="1100" dirty="0" err="1"/>
              <a:t>klayout</a:t>
            </a:r>
            <a:r>
              <a:rPr lang="en-US" sz="1100" dirty="0"/>
              <a:t> (currently 0.29) from </a:t>
            </a:r>
            <a:r>
              <a:rPr lang="en-US" sz="1100" dirty="0" err="1">
                <a:hlinkClick r:id="rId2"/>
              </a:rPr>
              <a:t>KLayout</a:t>
            </a:r>
            <a:r>
              <a:rPr lang="en-US" sz="1100" dirty="0">
                <a:hlinkClick r:id="rId2"/>
              </a:rPr>
              <a:t> Layout Viewer And Editor</a:t>
            </a:r>
            <a:r>
              <a:rPr lang="en-US" sz="1100" dirty="0"/>
              <a:t> if you use windows. For Mac homebrew </a:t>
            </a:r>
            <a:r>
              <a:rPr lang="en-US" sz="1100" dirty="0" err="1">
                <a:hlinkClick r:id="rId3"/>
              </a:rPr>
              <a:t>Homebrew</a:t>
            </a:r>
            <a:r>
              <a:rPr lang="en-US" sz="1100" dirty="0">
                <a:hlinkClick r:id="rId3"/>
              </a:rPr>
              <a:t> — The Missing Package Manager for macOS (or Linux)</a:t>
            </a:r>
            <a:r>
              <a:rPr lang="en-US" sz="1100" dirty="0"/>
              <a:t> </a:t>
            </a:r>
            <a:r>
              <a:rPr lang="en-US" sz="1100" dirty="0" err="1"/>
              <a:t>klayout</a:t>
            </a:r>
            <a:r>
              <a:rPr lang="en-US" sz="1100" dirty="0"/>
              <a:t> is recommended if you don’t have the .dmg installed already. When brew is installed then use this </a:t>
            </a:r>
            <a:r>
              <a:rPr lang="en-US" sz="1100" dirty="0" err="1">
                <a:hlinkClick r:id="rId4"/>
              </a:rPr>
              <a:t>klayout</a:t>
            </a:r>
            <a:r>
              <a:rPr lang="en-US" sz="1100" dirty="0">
                <a:hlinkClick r:id="rId4"/>
              </a:rPr>
              <a:t> — Homebrew Formulae</a:t>
            </a:r>
            <a:endParaRPr lang="en-US" sz="1100" dirty="0"/>
          </a:p>
          <a:p>
            <a:pPr marL="171450" indent="-171450">
              <a:buFontTx/>
              <a:buChar char="-"/>
            </a:pPr>
            <a:r>
              <a:rPr lang="en-US" sz="1100" dirty="0"/>
              <a:t>Open </a:t>
            </a:r>
            <a:r>
              <a:rPr lang="en-US" sz="1100" dirty="0" err="1"/>
              <a:t>klayout</a:t>
            </a:r>
            <a:r>
              <a:rPr lang="en-US" sz="1100" dirty="0"/>
              <a:t> once and eventually from its Setup set the default behavior to be “Editor” instead of “Viewer”. In editing mode tab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Close </a:t>
            </a:r>
            <a:r>
              <a:rPr lang="en-US" sz="1100" dirty="0" err="1"/>
              <a:t>klayout</a:t>
            </a:r>
            <a:endParaRPr lang="en-US" sz="1100" dirty="0"/>
          </a:p>
          <a:p>
            <a:pPr marL="171450" indent="-171450">
              <a:buFontTx/>
              <a:buChar char="-"/>
            </a:pPr>
            <a:r>
              <a:rPr lang="en-US" sz="1100" dirty="0"/>
              <a:t>Have python 3.10/3.11 installed on your pc/mac. Either from python.org or from Anaconda (the second is recommended for Mac users, or brew python alternatively)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Create a virtual environment for KQC ( </a:t>
            </a:r>
            <a:r>
              <a:rPr lang="en-US" sz="1100" dirty="0" err="1">
                <a:hlinkClick r:id="rId5"/>
              </a:rPr>
              <a:t>venv</a:t>
            </a:r>
            <a:r>
              <a:rPr lang="en-US" sz="1100" dirty="0">
                <a:hlinkClick r:id="rId5"/>
              </a:rPr>
              <a:t> — Creation of virtual environments — Python 3.12.2 documentation</a:t>
            </a:r>
            <a:r>
              <a:rPr lang="en-US" sz="1100" dirty="0"/>
              <a:t> or Anaconda in the second case)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Have an IDE for writing python code installed. Recommended </a:t>
            </a:r>
            <a:r>
              <a:rPr lang="en-US" sz="1100" dirty="0" err="1"/>
              <a:t>pycharm</a:t>
            </a:r>
            <a:r>
              <a:rPr lang="en-US" sz="1100" dirty="0"/>
              <a:t> free, or </a:t>
            </a:r>
            <a:r>
              <a:rPr lang="en-US" sz="1100" dirty="0" err="1"/>
              <a:t>vscode</a:t>
            </a:r>
            <a:r>
              <a:rPr lang="en-US" sz="1100" dirty="0"/>
              <a:t>. Point your IDE to your newly created python environment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Install git on your pc/mac </a:t>
            </a:r>
            <a:r>
              <a:rPr lang="en-US" sz="1100" dirty="0">
                <a:hlinkClick r:id="rId6"/>
              </a:rPr>
              <a:t>Git - Downloads (git-scm.com)</a:t>
            </a:r>
            <a:r>
              <a:rPr lang="en-US" sz="1100" dirty="0"/>
              <a:t> . In Mac git can come preinstalled use </a:t>
            </a:r>
            <a:r>
              <a:rPr lang="en-US" sz="11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git --version </a:t>
            </a:r>
            <a:r>
              <a:rPr lang="en-US" sz="1100" dirty="0"/>
              <a:t>in terminal to check if it exists already (otherwise it could come with Xcode and command line tools)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You will find KQC at </a:t>
            </a:r>
            <a:r>
              <a:rPr lang="en-US" sz="1100" dirty="0">
                <a:hlinkClick r:id="rId7"/>
              </a:rPr>
              <a:t>GitHub - </a:t>
            </a:r>
            <a:r>
              <a:rPr lang="en-US" sz="1100" dirty="0" err="1">
                <a:hlinkClick r:id="rId7"/>
              </a:rPr>
              <a:t>iqm-finland</a:t>
            </a:r>
            <a:r>
              <a:rPr lang="en-US" sz="1100" dirty="0">
                <a:hlinkClick r:id="rId7"/>
              </a:rPr>
              <a:t>/</a:t>
            </a:r>
            <a:r>
              <a:rPr lang="en-US" sz="1100" dirty="0" err="1">
                <a:hlinkClick r:id="rId7"/>
              </a:rPr>
              <a:t>KQCircuits</a:t>
            </a:r>
            <a:r>
              <a:rPr lang="en-US" sz="1100" dirty="0">
                <a:hlinkClick r:id="rId7"/>
              </a:rPr>
              <a:t>: </a:t>
            </a:r>
            <a:r>
              <a:rPr lang="en-US" sz="1100" dirty="0" err="1">
                <a:hlinkClick r:id="rId7"/>
              </a:rPr>
              <a:t>KLayout</a:t>
            </a:r>
            <a:r>
              <a:rPr lang="en-US" sz="1100" dirty="0">
                <a:hlinkClick r:id="rId7"/>
              </a:rPr>
              <a:t> Python library for integrated quantum circuit design.</a:t>
            </a:r>
            <a:r>
              <a:rPr lang="en-US" sz="110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Go with your terminal into your home folder and do </a:t>
            </a:r>
            <a:r>
              <a:rPr lang="en-US" sz="11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git clone https://github.com/iqm-finland/KQCircuits.git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A new folder </a:t>
            </a:r>
            <a:r>
              <a:rPr lang="en-US" sz="1100" dirty="0" err="1"/>
              <a:t>KQCircuits</a:t>
            </a:r>
            <a:r>
              <a:rPr lang="en-US" sz="1100" dirty="0"/>
              <a:t> will appear into your home folder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With your terminal enter the main </a:t>
            </a:r>
            <a:r>
              <a:rPr lang="en-US" sz="1100" dirty="0" err="1"/>
              <a:t>KQCircuits</a:t>
            </a:r>
            <a:r>
              <a:rPr lang="en-US" sz="1100" dirty="0"/>
              <a:t> folder and do the following steps in developer guide “</a:t>
            </a:r>
            <a:r>
              <a:rPr lang="en-US" sz="1100" dirty="0" err="1"/>
              <a:t>Develper</a:t>
            </a:r>
            <a:r>
              <a:rPr lang="en-US" sz="1100" dirty="0"/>
              <a:t> setup” and “</a:t>
            </a:r>
            <a:r>
              <a:rPr lang="en-US" sz="1100" dirty="0" err="1"/>
              <a:t>Klayout</a:t>
            </a:r>
            <a:r>
              <a:rPr lang="en-US" sz="1100" dirty="0"/>
              <a:t> standalone usage” (found also into the KQC documentation </a:t>
            </a:r>
            <a:r>
              <a:rPr lang="fr-FR" sz="1100" dirty="0" err="1">
                <a:hlinkClick r:id="rId8"/>
              </a:rPr>
              <a:t>KQCircuits</a:t>
            </a:r>
            <a:r>
              <a:rPr lang="fr-FR" sz="1100" dirty="0">
                <a:hlinkClick r:id="rId8"/>
              </a:rPr>
              <a:t> documentation — </a:t>
            </a:r>
            <a:r>
              <a:rPr lang="fr-FR" sz="1100" dirty="0" err="1">
                <a:hlinkClick r:id="rId8"/>
              </a:rPr>
              <a:t>KQCircuits</a:t>
            </a:r>
            <a:r>
              <a:rPr lang="fr-FR" sz="1100" dirty="0">
                <a:hlinkClick r:id="rId8"/>
              </a:rPr>
              <a:t> documentation (iqm-finland.github.io)</a:t>
            </a:r>
            <a:r>
              <a:rPr lang="en-US" sz="1100" dirty="0"/>
              <a:t>) 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First terminal command to run into the </a:t>
            </a:r>
            <a:r>
              <a:rPr lang="en-US" sz="1100" dirty="0" err="1"/>
              <a:t>KQCircuits</a:t>
            </a:r>
            <a:r>
              <a:rPr lang="en-US" sz="1100" dirty="0"/>
              <a:t> folder is </a:t>
            </a:r>
            <a:r>
              <a:rPr lang="en-US" sz="11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python setup_within_klayout.py  </a:t>
            </a:r>
            <a:r>
              <a:rPr lang="en-US" sz="1100" dirty="0"/>
              <a:t>(replace with python3 if python command does not exist)</a:t>
            </a:r>
          </a:p>
          <a:p>
            <a:pPr marL="171450" indent="-171450" rtl="0">
              <a:buFontTx/>
              <a:buChar char="-"/>
            </a:pPr>
            <a:r>
              <a:rPr lang="en-US" sz="1100" dirty="0"/>
              <a:t>Second terminal command to run into the </a:t>
            </a:r>
            <a:r>
              <a:rPr lang="en-US" sz="1100" dirty="0" err="1"/>
              <a:t>KQCircuits</a:t>
            </a:r>
            <a:r>
              <a:rPr lang="en-US" sz="1100" dirty="0"/>
              <a:t> folder is </a:t>
            </a:r>
            <a:r>
              <a:rPr kumimoji="0" lang="en-FI" altLang="en-FI" sz="1100" b="1" i="1" u="none" strike="noStrike" cap="none" normalizeH="0" baseline="0" dirty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python -m pip install -e </a:t>
            </a:r>
            <a:r>
              <a:rPr kumimoji="0" lang="en-FI" altLang="en-FI" sz="1100" b="1" i="1" u="none" strike="noStrike" cap="none" normalizeH="0" baseline="0" dirty="0" err="1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klayout_package</a:t>
            </a:r>
            <a:r>
              <a:rPr kumimoji="0" lang="en-FI" altLang="en-FI" sz="1100" b="1" i="1" u="none" strike="noStrike" cap="none" normalizeH="0" baseline="0" dirty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/python </a:t>
            </a:r>
            <a:endParaRPr kumimoji="0" lang="en-US" altLang="en-FI" sz="1100" b="1" i="1" u="none" strike="noStrike" cap="none" normalizeH="0" baseline="0" dirty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  <a:p>
            <a:pPr marL="171450" indent="-171450" rtl="0">
              <a:buFontTx/>
              <a:buChar char="-"/>
            </a:pPr>
            <a:r>
              <a:rPr lang="en-US" altLang="en-FI" sz="1100" dirty="0"/>
              <a:t>If you now open </a:t>
            </a:r>
            <a:r>
              <a:rPr lang="en-US" altLang="en-FI" sz="1100" dirty="0" err="1"/>
              <a:t>klayout</a:t>
            </a:r>
            <a:r>
              <a:rPr lang="en-US" altLang="en-FI" sz="1100" dirty="0"/>
              <a:t> you should see a face based layer system on the right column, some elements/chips libraries in the bottom left corner, and a </a:t>
            </a:r>
            <a:r>
              <a:rPr lang="en-US" altLang="en-FI" sz="1100" dirty="0" err="1"/>
              <a:t>KQCircuits</a:t>
            </a:r>
            <a:r>
              <a:rPr lang="en-US" altLang="en-FI" sz="1100" dirty="0"/>
              <a:t> entry on the top toolbar of </a:t>
            </a:r>
            <a:r>
              <a:rPr lang="en-US" altLang="en-FI" sz="1100" dirty="0" err="1"/>
              <a:t>KLayout</a:t>
            </a:r>
            <a:endParaRPr lang="en-US" altLang="en-FI" sz="1100" dirty="0"/>
          </a:p>
          <a:p>
            <a:pPr marL="171450" indent="-171450" rtl="0">
              <a:buFontTx/>
              <a:buChar char="-"/>
            </a:pPr>
            <a:r>
              <a:rPr lang="en-US" altLang="en-FI" sz="1100" dirty="0"/>
              <a:t>Close </a:t>
            </a:r>
            <a:r>
              <a:rPr lang="en-US" altLang="en-FI" sz="1100" dirty="0" err="1"/>
              <a:t>klayout</a:t>
            </a:r>
            <a:endParaRPr lang="en-US" altLang="en-FI" sz="1100" dirty="0"/>
          </a:p>
          <a:p>
            <a:pPr marL="171450" indent="-171450" rtl="0">
              <a:buFontTx/>
              <a:buChar char="-"/>
            </a:pPr>
            <a:r>
              <a:rPr lang="en-US" altLang="en-FI" sz="1100" dirty="0"/>
              <a:t>Now you can open your python IDE of choice (</a:t>
            </a:r>
            <a:r>
              <a:rPr lang="en-US" altLang="en-FI" sz="1100" dirty="0" err="1"/>
              <a:t>e.g</a:t>
            </a:r>
            <a:r>
              <a:rPr lang="en-US" altLang="en-FI" sz="1100" dirty="0"/>
              <a:t> </a:t>
            </a:r>
            <a:r>
              <a:rPr lang="en-US" altLang="en-FI" sz="1100" dirty="0" err="1"/>
              <a:t>pycham</a:t>
            </a:r>
            <a:r>
              <a:rPr lang="en-US" altLang="en-FI" sz="1100" dirty="0"/>
              <a:t>/</a:t>
            </a:r>
            <a:r>
              <a:rPr lang="en-US" altLang="en-FI" sz="1100" dirty="0" err="1"/>
              <a:t>vscode</a:t>
            </a:r>
            <a:r>
              <a:rPr lang="en-US" altLang="en-FI" sz="1100" dirty="0"/>
              <a:t>) and checkout the branch for this spring school </a:t>
            </a:r>
            <a:r>
              <a:rPr lang="en-US" sz="1100" dirty="0" err="1">
                <a:hlinkClick r:id="rId9"/>
              </a:rPr>
              <a:t>iqm-finland</a:t>
            </a:r>
            <a:r>
              <a:rPr lang="en-US" sz="1100" dirty="0">
                <a:hlinkClick r:id="rId9"/>
              </a:rPr>
              <a:t>/</a:t>
            </a:r>
            <a:r>
              <a:rPr lang="en-US" sz="1100" dirty="0" err="1">
                <a:hlinkClick r:id="rId9"/>
              </a:rPr>
              <a:t>KQCircuits</a:t>
            </a:r>
            <a:r>
              <a:rPr lang="en-US" sz="1100" dirty="0">
                <a:hlinkClick r:id="rId9"/>
              </a:rPr>
              <a:t> at demo-for-school (github.com)</a:t>
            </a:r>
            <a:r>
              <a:rPr lang="en-US" altLang="en-FI" sz="1100" dirty="0"/>
              <a:t> to start coding!</a:t>
            </a:r>
          </a:p>
          <a:p>
            <a:pPr marL="171450" indent="-171450" rtl="0">
              <a:buFontTx/>
              <a:buChar char="-"/>
            </a:pPr>
            <a:endParaRPr kumimoji="0" lang="en-US" altLang="en-FI" sz="110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 rtl="0">
              <a:buFontTx/>
              <a:buChar char="-"/>
            </a:pPr>
            <a:endParaRPr lang="en-US" altLang="en-FI" sz="1100" dirty="0"/>
          </a:p>
          <a:p>
            <a:pPr marL="171450" indent="-171450" rtl="0">
              <a:buFontTx/>
              <a:buChar char="-"/>
            </a:pPr>
            <a:r>
              <a:rPr kumimoji="0" lang="en-US" altLang="en-FI" sz="1100" u="none" strike="noStrike" cap="none" normalizeH="0" baseline="0" dirty="0">
                <a:ln>
                  <a:noFill/>
                </a:ln>
                <a:effectLst/>
              </a:rPr>
              <a:t>NOTE: If you have some troubles, you can also check this past guide instead </a:t>
            </a:r>
            <a:r>
              <a:rPr lang="en-US" sz="1100" dirty="0">
                <a:hlinkClick r:id="rId10"/>
              </a:rPr>
              <a:t>GitHub - </a:t>
            </a:r>
            <a:r>
              <a:rPr lang="en-US" sz="1100" dirty="0" err="1">
                <a:hlinkClick r:id="rId10"/>
              </a:rPr>
              <a:t>iqm-finland</a:t>
            </a:r>
            <a:r>
              <a:rPr lang="en-US" sz="1100" dirty="0">
                <a:hlinkClick r:id="rId10"/>
              </a:rPr>
              <a:t>/</a:t>
            </a:r>
            <a:r>
              <a:rPr lang="en-US" sz="1100" dirty="0" err="1">
                <a:hlinkClick r:id="rId10"/>
              </a:rPr>
              <a:t>KQCircuits</a:t>
            </a:r>
            <a:r>
              <a:rPr lang="en-US" sz="1100" dirty="0">
                <a:hlinkClick r:id="rId10"/>
              </a:rPr>
              <a:t>-winter-school: </a:t>
            </a:r>
            <a:r>
              <a:rPr lang="en-US" sz="1100" dirty="0" err="1">
                <a:hlinkClick r:id="rId10"/>
              </a:rPr>
              <a:t>KLayout</a:t>
            </a:r>
            <a:r>
              <a:rPr lang="en-US" sz="1100" dirty="0">
                <a:hlinkClick r:id="rId10"/>
              </a:rPr>
              <a:t> Python library for integrated quantum circuit design. This fork includes exercises for the 2023 iteration of the Winter School</a:t>
            </a:r>
            <a:r>
              <a:rPr lang="en-US" sz="1100" dirty="0"/>
              <a:t> for some visual aid, but you should not clone the winter school KQC of this second guide, but the standard </a:t>
            </a:r>
            <a:r>
              <a:rPr lang="en-US" sz="1100" dirty="0" err="1"/>
              <a:t>KQCircuits</a:t>
            </a:r>
            <a:r>
              <a:rPr lang="en-US" sz="1100" dirty="0"/>
              <a:t> linked in the steps above!</a:t>
            </a:r>
            <a:endParaRPr kumimoji="0" lang="en-FI" altLang="en-FI" sz="110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539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7F821-1073-20F3-F6E9-E5728BD4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6" y="1412776"/>
            <a:ext cx="4861922" cy="46492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EB52-0A7B-DD37-51CD-94A0041B2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779" y="1490567"/>
            <a:ext cx="5293875" cy="39799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One SC islands (1) which shunt to ground the Josephson Junction or SQUID (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Islands size determines the charging energy, which depends on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CSigma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 can add one (island 2) coupler or more to couple the qubit to the readout resonator or other qubits.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  <a:p>
            <a:endParaRPr lang="en-FI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FE415-7261-8606-FFC9-805C71696141}"/>
              </a:ext>
            </a:extLst>
          </p:cNvPr>
          <p:cNvGrpSpPr/>
          <p:nvPr/>
        </p:nvGrpSpPr>
        <p:grpSpPr>
          <a:xfrm>
            <a:off x="6568401" y="3645024"/>
            <a:ext cx="4000500" cy="2095500"/>
            <a:chOff x="7392144" y="4060502"/>
            <a:chExt cx="4000500" cy="20955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B05A811-CCDB-6854-96F4-508D2A42F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144" y="4060502"/>
              <a:ext cx="400050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7D384FCD-A77C-A588-5D61-11C93491EFDF}"/>
                </a:ext>
              </a:extLst>
            </p:cNvPr>
            <p:cNvSpPr txBox="1">
              <a:spLocks/>
            </p:cNvSpPr>
            <p:nvPr/>
          </p:nvSpPr>
          <p:spPr>
            <a:xfrm>
              <a:off x="9526575" y="5006350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=</a:t>
              </a: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3D313E-7901-1556-4DF2-8EB79D7206E0}"/>
              </a:ext>
            </a:extLst>
          </p:cNvPr>
          <p:cNvGrpSpPr/>
          <p:nvPr/>
        </p:nvGrpSpPr>
        <p:grpSpPr>
          <a:xfrm>
            <a:off x="1487488" y="1490567"/>
            <a:ext cx="4077621" cy="3268053"/>
            <a:chOff x="1516263" y="641785"/>
            <a:chExt cx="4660682" cy="3735355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64F0FC6E-1097-87C9-875A-D2401E7A9726}"/>
                </a:ext>
              </a:extLst>
            </p:cNvPr>
            <p:cNvSpPr txBox="1">
              <a:spLocks/>
            </p:cNvSpPr>
            <p:nvPr/>
          </p:nvSpPr>
          <p:spPr>
            <a:xfrm>
              <a:off x="5719745" y="3980713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2</a:t>
              </a: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4F3A5570-5B72-D01A-CA4B-5C4D36477C15}"/>
                </a:ext>
              </a:extLst>
            </p:cNvPr>
            <p:cNvSpPr txBox="1">
              <a:spLocks/>
            </p:cNvSpPr>
            <p:nvPr/>
          </p:nvSpPr>
          <p:spPr>
            <a:xfrm>
              <a:off x="3100271" y="3011660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1</a:t>
              </a: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FA9C43D8-4DFC-1C06-F885-5B2F090EB7D5}"/>
                </a:ext>
              </a:extLst>
            </p:cNvPr>
            <p:cNvSpPr txBox="1">
              <a:spLocks/>
            </p:cNvSpPr>
            <p:nvPr/>
          </p:nvSpPr>
          <p:spPr>
            <a:xfrm>
              <a:off x="1516263" y="641785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Lj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CD9AD957-2592-29B4-EF89-D3A6569CEABE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9394848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Grounded island </a:t>
            </a:r>
            <a:r>
              <a:rPr lang="en-US" sz="3600" dirty="0" err="1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transmon</a:t>
            </a:r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qubit</a:t>
            </a:r>
            <a:endParaRPr lang="en-FI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8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30DFB6-C826-C5B2-CE80-2DC42387E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91" y="3994042"/>
            <a:ext cx="3444284" cy="22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EB52-0A7B-DD37-51CD-94A0041B2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779" y="1147152"/>
            <a:ext cx="5293875" cy="39799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Two SC islands (1 is the inner, 2 is the outer) which capacitively shunt the Josephson Junction or SQUID (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Islands size and distance between them determines the charging energy, which depends on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CSigma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 can add one (island 3) coupler or more to couple the qubit to the readout resonator or other qubits.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Example circuit (C13</a:t>
            </a:r>
            <a:r>
              <a:rPr lang="en-FI" b="1" i="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≈</a:t>
            </a:r>
            <a:r>
              <a:rPr lang="en-US" b="1" i="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  <a:p>
            <a:endParaRPr lang="en-FI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34AABA-309F-104C-ECD4-C7821716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127" y="4411787"/>
            <a:ext cx="2116175" cy="141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384FCD-A77C-A588-5D61-11C93491EFDF}"/>
              </a:ext>
            </a:extLst>
          </p:cNvPr>
          <p:cNvSpPr txBox="1">
            <a:spLocks/>
          </p:cNvSpPr>
          <p:nvPr/>
        </p:nvSpPr>
        <p:spPr>
          <a:xfrm>
            <a:off x="9526575" y="5006350"/>
            <a:ext cx="457200" cy="396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1pPr>
            <a:lvl2pPr marL="457207" indent="0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2pPr>
            <a:lvl3pPr marL="914413" indent="0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3pPr>
            <a:lvl4pPr marL="1371620" indent="0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4pPr>
            <a:lvl5pPr marL="1828826" indent="0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=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  <a:p>
            <a:endParaRPr lang="en-FI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3D313E-7901-1556-4DF2-8EB79D7206E0}"/>
              </a:ext>
            </a:extLst>
          </p:cNvPr>
          <p:cNvGrpSpPr/>
          <p:nvPr/>
        </p:nvGrpSpPr>
        <p:grpSpPr>
          <a:xfrm>
            <a:off x="479376" y="1386352"/>
            <a:ext cx="5014913" cy="4741041"/>
            <a:chOff x="364000" y="522669"/>
            <a:chExt cx="5732000" cy="5418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38B969-9659-838F-6280-82B642D0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000" y="522669"/>
              <a:ext cx="5732000" cy="5418967"/>
            </a:xfrm>
            <a:prstGeom prst="rect">
              <a:avLst/>
            </a:prstGeom>
          </p:spPr>
        </p:pic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64F0FC6E-1097-87C9-875A-D2401E7A9726}"/>
                </a:ext>
              </a:extLst>
            </p:cNvPr>
            <p:cNvSpPr txBox="1">
              <a:spLocks/>
            </p:cNvSpPr>
            <p:nvPr/>
          </p:nvSpPr>
          <p:spPr>
            <a:xfrm>
              <a:off x="4599422" y="3585711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2</a:t>
              </a: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4F3A5570-5B72-D01A-CA4B-5C4D36477C15}"/>
                </a:ext>
              </a:extLst>
            </p:cNvPr>
            <p:cNvSpPr txBox="1">
              <a:spLocks/>
            </p:cNvSpPr>
            <p:nvPr/>
          </p:nvSpPr>
          <p:spPr>
            <a:xfrm>
              <a:off x="3088831" y="3035349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1</a:t>
              </a: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31E553CC-EB5B-AE90-F628-771BF002E6E1}"/>
                </a:ext>
              </a:extLst>
            </p:cNvPr>
            <p:cNvSpPr txBox="1">
              <a:spLocks/>
            </p:cNvSpPr>
            <p:nvPr/>
          </p:nvSpPr>
          <p:spPr>
            <a:xfrm>
              <a:off x="5191046" y="3820868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FA9C43D8-4DFC-1C06-F885-5B2F090EB7D5}"/>
                </a:ext>
              </a:extLst>
            </p:cNvPr>
            <p:cNvSpPr txBox="1">
              <a:spLocks/>
            </p:cNvSpPr>
            <p:nvPr/>
          </p:nvSpPr>
          <p:spPr>
            <a:xfrm>
              <a:off x="2270680" y="1719342"/>
              <a:ext cx="457200" cy="3964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457207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914413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371620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1828826" indent="0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Lj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en-US" dirty="0"/>
            </a:p>
            <a:p>
              <a:endParaRPr lang="en-FI" dirty="0"/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CD9AD957-2592-29B4-EF89-D3A6569CEABE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9394848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Floating </a:t>
            </a:r>
            <a:r>
              <a:rPr lang="en-US" sz="3600" dirty="0" err="1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transmon</a:t>
            </a:r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qubit</a:t>
            </a:r>
            <a:endParaRPr lang="en-FI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1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45E94-67AC-9A6D-FF81-2E7AA0E7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52" y="692696"/>
            <a:ext cx="8242720" cy="693656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Superconducting quantum processor</a:t>
            </a:r>
            <a:endParaRPr lang="en-FI" sz="3600" dirty="0">
              <a:solidFill>
                <a:schemeClr val="accent4"/>
              </a:solidFill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 bwMode="auto">
          <a:xfrm>
            <a:off x="45319" y="2202346"/>
            <a:ext cx="5430838" cy="3014166"/>
          </a:xfrm>
        </p:spPr>
        <p:txBody>
          <a:bodyPr anchor="ctr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Monument Grotesk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1" indent="-457200">
              <a:defRPr/>
            </a:pPr>
            <a:r>
              <a:rPr lang="en-US" sz="2200" dirty="0"/>
              <a:t>Piece of Si covered by metal film</a:t>
            </a:r>
            <a:endParaRPr lang="en-US" dirty="0"/>
          </a:p>
          <a:p>
            <a:pPr marL="1143000" lvl="1" indent="-457200">
              <a:defRPr/>
            </a:pPr>
            <a:r>
              <a:rPr lang="en-US" sz="2200" dirty="0"/>
              <a:t>Geometry etched to the film</a:t>
            </a:r>
            <a:endParaRPr lang="en-US" dirty="0"/>
          </a:p>
          <a:p>
            <a:pPr marL="1143000" lvl="1" indent="-457200">
              <a:defRPr/>
            </a:pPr>
            <a:r>
              <a:rPr lang="en-US" sz="2200" dirty="0"/>
              <a:t>Can consist of</a:t>
            </a:r>
            <a:endParaRPr lang="en-US" dirty="0"/>
          </a:p>
          <a:p>
            <a:pPr marL="1371600" lvl="2" indent="-457200">
              <a:defRPr/>
            </a:pPr>
            <a:r>
              <a:rPr lang="en-US" sz="1200" dirty="0"/>
              <a:t>Qubits</a:t>
            </a:r>
            <a:endParaRPr lang="en-US" dirty="0"/>
          </a:p>
          <a:p>
            <a:pPr marL="1371600" lvl="2" indent="-457200">
              <a:defRPr/>
            </a:pPr>
            <a:r>
              <a:rPr lang="en-US" sz="1200" dirty="0"/>
              <a:t>Couplers</a:t>
            </a:r>
            <a:endParaRPr lang="en-US" dirty="0"/>
          </a:p>
          <a:p>
            <a:pPr marL="1371600" lvl="2" indent="-457200">
              <a:defRPr/>
            </a:pPr>
            <a:r>
              <a:rPr lang="en-US" sz="1200" dirty="0"/>
              <a:t>Readout resonators</a:t>
            </a:r>
            <a:endParaRPr lang="en-US" dirty="0"/>
          </a:p>
          <a:p>
            <a:pPr marL="1371600" lvl="2" indent="-457200">
              <a:defRPr/>
            </a:pPr>
            <a:r>
              <a:rPr lang="en-US" sz="1200" dirty="0"/>
              <a:t>Drivelines and </a:t>
            </a:r>
            <a:r>
              <a:rPr lang="en-US" sz="1200" dirty="0" err="1"/>
              <a:t>fluxlines</a:t>
            </a:r>
            <a:endParaRPr lang="en-US" sz="1200" dirty="0"/>
          </a:p>
          <a:p>
            <a:pPr marL="1371600" lvl="2" indent="-457200">
              <a:defRPr/>
            </a:pPr>
            <a:r>
              <a:rPr lang="en-US" sz="1200" dirty="0" err="1"/>
              <a:t>Probelines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19D697-DD5C-0D89-6F47-40C485556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44072" y="1484784"/>
            <a:ext cx="4449291" cy="44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3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45E94-67AC-9A6D-FF81-2E7AA0E7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52" y="692696"/>
            <a:ext cx="8242720" cy="693656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QPU design process</a:t>
            </a:r>
            <a:endParaRPr lang="en-FI" sz="3600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965219" y="318418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Hamiltonian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3359420" y="318418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Circuit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5240063" y="3189708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Geometry</a:t>
            </a:r>
            <a:endParaRPr dirty="0"/>
          </a:p>
          <a:p>
            <a:pPr>
              <a:defRPr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KQC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7249583" y="3184188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Mask </a:t>
            </a:r>
            <a:r>
              <a:rPr lang="en-US" dirty="0">
                <a:solidFill>
                  <a:schemeClr val="accent5"/>
                </a:solidFill>
              </a:rPr>
              <a:t>Layout</a:t>
            </a:r>
            <a:endParaRPr dirty="0">
              <a:solidFill>
                <a:schemeClr val="accent5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KQC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9552108" y="3184186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Fabrication</a:t>
            </a:r>
            <a:endParaRPr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6772451" y="4603239"/>
            <a:ext cx="261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Validation</a:t>
            </a:r>
            <a:endParaRPr dirty="0"/>
          </a:p>
          <a:p>
            <a:pPr>
              <a:defRPr/>
            </a:pPr>
            <a:r>
              <a:rPr lang="en-US" dirty="0"/>
              <a:t>Netlist, DRC, Full FEM</a:t>
            </a:r>
          </a:p>
          <a:p>
            <a:pPr>
              <a:defRPr/>
            </a:pPr>
            <a:r>
              <a:rPr lang="en-US" dirty="0"/>
              <a:t>(enabled by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KQC</a:t>
            </a:r>
            <a:r>
              <a:rPr lang="en-US" dirty="0"/>
              <a:t>)</a:t>
            </a:r>
            <a:endParaRPr dirty="0"/>
          </a:p>
          <a:p>
            <a:pPr>
              <a:defRPr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3635353" y="4603239"/>
            <a:ext cx="220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Element library</a:t>
            </a:r>
            <a:endParaRPr dirty="0"/>
          </a:p>
          <a:p>
            <a:pPr>
              <a:defRPr/>
            </a:pPr>
            <a:r>
              <a:rPr lang="en-US" dirty="0"/>
              <a:t>Components FEM</a:t>
            </a:r>
          </a:p>
          <a:p>
            <a:pPr>
              <a:defRPr/>
            </a:pPr>
            <a:r>
              <a:rPr lang="en-US" dirty="0"/>
              <a:t>(enabled by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KQC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2" name="Arrow: Right 21"/>
          <p:cNvSpPr/>
          <p:nvPr/>
        </p:nvSpPr>
        <p:spPr bwMode="auto">
          <a:xfrm flipV="1">
            <a:off x="4583556" y="3259782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rrow: Right 22"/>
          <p:cNvSpPr/>
          <p:nvPr/>
        </p:nvSpPr>
        <p:spPr bwMode="auto">
          <a:xfrm flipV="1">
            <a:off x="2639340" y="3240537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Arrow: Right 24"/>
          <p:cNvSpPr/>
          <p:nvPr/>
        </p:nvSpPr>
        <p:spPr bwMode="auto">
          <a:xfrm flipV="1">
            <a:off x="6713026" y="3259783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Arrow: Right 30"/>
          <p:cNvSpPr/>
          <p:nvPr/>
        </p:nvSpPr>
        <p:spPr bwMode="auto">
          <a:xfrm flipV="1">
            <a:off x="8958107" y="3259782"/>
            <a:ext cx="432048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Arrow: Right 31"/>
          <p:cNvSpPr/>
          <p:nvPr/>
        </p:nvSpPr>
        <p:spPr bwMode="auto">
          <a:xfrm rot="19178422" flipV="1">
            <a:off x="4613704" y="4093953"/>
            <a:ext cx="536459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Arrow: Right 32"/>
          <p:cNvSpPr/>
          <p:nvPr/>
        </p:nvSpPr>
        <p:spPr bwMode="auto">
          <a:xfrm rot="2825181" flipV="1">
            <a:off x="6497795" y="4168879"/>
            <a:ext cx="525889" cy="25137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BB3DF-6D50-6022-170B-239D0B39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71388" y="1628800"/>
            <a:ext cx="1475559" cy="13734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D5EFDF-8687-0B87-32E2-C31B7B133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66384" y="1357972"/>
            <a:ext cx="1655908" cy="1636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AC55D-109E-03B2-FCC8-D9E32704B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87149" y="1056451"/>
            <a:ext cx="1655908" cy="2082346"/>
          </a:xfrm>
          <a:prstGeom prst="rect">
            <a:avLst/>
          </a:prstGeom>
        </p:spPr>
      </p:pic>
      <p:pic>
        <p:nvPicPr>
          <p:cNvPr id="9" name="Picture 8" descr="A close-up of a white piece of paper&#10;&#10;Description automatically generated">
            <a:extLst>
              <a:ext uri="{FF2B5EF4-FFF2-40B4-BE49-F238E27FC236}">
                <a16:creationId xmlns:a16="http://schemas.microsoft.com/office/drawing/2014/main" id="{644B1F8F-2034-8445-A418-E613D2BFC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68" t="6948" r="20477" b="27285"/>
          <a:stretch/>
        </p:blipFill>
        <p:spPr bwMode="auto">
          <a:xfrm>
            <a:off x="9205299" y="1199070"/>
            <a:ext cx="2022827" cy="190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3898DA-CBD7-3F5B-802C-4BD660ADC4E3}"/>
                  </a:ext>
                </a:extLst>
              </p:cNvPr>
              <p:cNvSpPr txBox="1"/>
              <p:nvPr/>
            </p:nvSpPr>
            <p:spPr bwMode="auto">
              <a:xfrm>
                <a:off x="780907" y="2151779"/>
                <a:ext cx="17838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3898DA-CBD7-3F5B-802C-4BD660ADC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907" y="2151779"/>
                <a:ext cx="1783848" cy="338554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02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45E94-67AC-9A6D-FF81-2E7AA0E7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52" y="692696"/>
            <a:ext cx="8242720" cy="693656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</a:t>
            </a:r>
            <a:r>
              <a:rPr lang="en-US" sz="3600" dirty="0" err="1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KQCircuits</a:t>
            </a:r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  <a:endParaRPr lang="en-FI" sz="36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911424" y="1556792"/>
            <a:ext cx="8063426" cy="3052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An open-source framework for designing </a:t>
            </a:r>
            <a:r>
              <a:rPr lang="en-US" dirty="0">
                <a:solidFill>
                  <a:schemeClr val="accent5"/>
                </a:solidFill>
              </a:rPr>
              <a:t>superconducting circuit</a:t>
            </a:r>
            <a:r>
              <a:rPr lang="en-GB" dirty="0">
                <a:solidFill>
                  <a:schemeClr val="accent5"/>
                </a:solidFill>
              </a:rPr>
              <a:t> geometry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Library of standard, </a:t>
            </a:r>
            <a:r>
              <a:rPr lang="en-GB" dirty="0">
                <a:solidFill>
                  <a:schemeClr val="accent5"/>
                </a:solidFill>
              </a:rPr>
              <a:t>reusable Elements and Chips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Focus on parametrized design enables </a:t>
            </a:r>
            <a:r>
              <a:rPr lang="en-GB" dirty="0">
                <a:solidFill>
                  <a:schemeClr val="accent5"/>
                </a:solidFill>
              </a:rPr>
              <a:t>large scale</a:t>
            </a:r>
            <a:r>
              <a:rPr lang="en-GB" dirty="0"/>
              <a:t> and </a:t>
            </a:r>
            <a:r>
              <a:rPr lang="en-GB" dirty="0">
                <a:solidFill>
                  <a:schemeClr val="accent5"/>
                </a:solidFill>
              </a:rPr>
              <a:t>reusable</a:t>
            </a:r>
            <a:r>
              <a:rPr lang="en-GB" dirty="0"/>
              <a:t> designs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Mask export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Tools for quality control and validation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Integrates with finite element 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199945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F340927-18F3-90A5-79F8-7B3A6844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432" y="3832660"/>
            <a:ext cx="1386305" cy="2153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D23A70-86C8-3A5E-7037-0B0CEE51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07" y="3832660"/>
            <a:ext cx="1563813" cy="2153824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BE35FD6-9E51-8468-56BA-198A827EA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130" y="3655903"/>
            <a:ext cx="2419350" cy="235529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0888DE-2640-1F20-94BB-E09BBFBEF293}"/>
              </a:ext>
            </a:extLst>
          </p:cNvPr>
          <p:cNvSpPr txBox="1">
            <a:spLocks/>
          </p:cNvSpPr>
          <p:nvPr/>
        </p:nvSpPr>
        <p:spPr>
          <a:xfrm>
            <a:off x="339725" y="2335213"/>
            <a:ext cx="5430838" cy="3878262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PCell</a:t>
            </a: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Library</a:t>
            </a:r>
          </a:p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Reference points</a:t>
            </a:r>
          </a:p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Standard for layers</a:t>
            </a:r>
          </a:p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Face</a:t>
            </a:r>
            <a:endParaRPr lang="LID4096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5A51D85-775E-EA8B-9321-043EB4B70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16" y="644525"/>
            <a:ext cx="5615796" cy="2723823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pya.PCellDeclarationHelper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"""Element </a:t>
            </a:r>
            <a:r>
              <a:rPr kumimoji="0" lang="en-FI" altLang="en-FI" sz="900" b="0" i="1" u="none" strike="noStrike" cap="none" normalizeH="0" baseline="0" dirty="0" err="1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PCell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declaration.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1" u="none" strike="noStrike" cap="none" normalizeH="0" baseline="0" dirty="0" err="1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PCell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parameters for an element are defined as class attributes of Param type.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Elements have ports.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"""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6297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LIBRARY_NAME =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"Element Library"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LIBRARY_DESCRIPTION =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"Superconducting quantum circuit library for elements."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LIBRARY_PATH =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"elements"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pdt.TypeDouble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"Width of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conductor"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b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pdt.TypeDouble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"Width of gap"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n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pdt.TypeInt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"Number of points on turns"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r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pdt.TypeDouble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"Turn radius"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margin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pdt.TypeDouble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"Margin of the protection layer"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face_ids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"Chip face IDs list"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"1t1"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"2b1"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"1b1"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"2t1"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display_name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pdt.TypeString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"Name displayed in GUI (empty for default)"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protect_opposite_face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pdt.TypeBoolean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"Add opposite face protection too"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False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FI" altLang="en-FI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094ED-BCAF-75FC-D893-04EC5E19B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488" y="846807"/>
            <a:ext cx="2754120" cy="2216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21155-61A4-01EB-5530-918A90FC2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204" y="3832660"/>
            <a:ext cx="2166976" cy="215452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A181D95-688F-5185-DDBC-F8B5F31CEBAB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8242720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Concepts</a:t>
            </a:r>
          </a:p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 1</a:t>
            </a:r>
            <a:endParaRPr lang="en-FI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0888DE-2640-1F20-94BB-E09BBFBEF293}"/>
              </a:ext>
            </a:extLst>
          </p:cNvPr>
          <p:cNvSpPr txBox="1">
            <a:spLocks/>
          </p:cNvSpPr>
          <p:nvPr/>
        </p:nvSpPr>
        <p:spPr>
          <a:xfrm>
            <a:off x="301552" y="3284984"/>
            <a:ext cx="5430838" cy="3878262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ument Grotesk" panose="02010504030000020004" pitchFamily="2" charset="0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Face in details</a:t>
            </a:r>
            <a:endParaRPr lang="LID4096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FB4C614-7168-A69E-18B1-F546B7E3F2D2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8242720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Concepts</a:t>
            </a:r>
          </a:p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 2</a:t>
            </a:r>
            <a:endParaRPr lang="en-FI" sz="3600" dirty="0">
              <a:solidFill>
                <a:schemeClr val="accent4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99CBB-F517-F38A-C6AA-3716A144EE84}"/>
              </a:ext>
            </a:extLst>
          </p:cNvPr>
          <p:cNvGrpSpPr/>
          <p:nvPr/>
        </p:nvGrpSpPr>
        <p:grpSpPr>
          <a:xfrm>
            <a:off x="3812629" y="1437995"/>
            <a:ext cx="7194003" cy="4303699"/>
            <a:chOff x="3812629" y="1437995"/>
            <a:chExt cx="7194003" cy="430369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DC6EE06-A152-3831-79B5-AA1EB9D7DBAB}"/>
                </a:ext>
              </a:extLst>
            </p:cNvPr>
            <p:cNvGrpSpPr/>
            <p:nvPr/>
          </p:nvGrpSpPr>
          <p:grpSpPr>
            <a:xfrm>
              <a:off x="3812629" y="1437995"/>
              <a:ext cx="7194003" cy="4142261"/>
              <a:chOff x="3812629" y="1437995"/>
              <a:chExt cx="7194003" cy="414226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35DC56D-FF63-1116-EDB3-AAF34BCED847}"/>
                  </a:ext>
                </a:extLst>
              </p:cNvPr>
              <p:cNvSpPr/>
              <p:nvPr/>
            </p:nvSpPr>
            <p:spPr>
              <a:xfrm>
                <a:off x="5087888" y="2996952"/>
                <a:ext cx="4896544" cy="69365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318B42-2AE6-9E7E-FD1C-08B93782629A}"/>
                  </a:ext>
                </a:extLst>
              </p:cNvPr>
              <p:cNvSpPr/>
              <p:nvPr/>
            </p:nvSpPr>
            <p:spPr>
              <a:xfrm>
                <a:off x="5087888" y="1437995"/>
                <a:ext cx="4896544" cy="69365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500B9AA-2BFB-6D5A-7F38-DE2011B1F224}"/>
                  </a:ext>
                </a:extLst>
              </p:cNvPr>
              <p:cNvSpPr/>
              <p:nvPr/>
            </p:nvSpPr>
            <p:spPr>
              <a:xfrm>
                <a:off x="5087888" y="2159145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94D0F3-246F-B885-B458-9BB2266102F1}"/>
                  </a:ext>
                </a:extLst>
              </p:cNvPr>
              <p:cNvSpPr/>
              <p:nvPr/>
            </p:nvSpPr>
            <p:spPr>
              <a:xfrm>
                <a:off x="5087888" y="2236890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39893A-6D3E-1FC9-256A-F91EC629D4FA}"/>
                  </a:ext>
                </a:extLst>
              </p:cNvPr>
              <p:cNvSpPr/>
              <p:nvPr/>
            </p:nvSpPr>
            <p:spPr>
              <a:xfrm>
                <a:off x="5087888" y="2841462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03017D-C1DF-1806-9880-86A4B38CCCE1}"/>
                  </a:ext>
                </a:extLst>
              </p:cNvPr>
              <p:cNvSpPr/>
              <p:nvPr/>
            </p:nvSpPr>
            <p:spPr>
              <a:xfrm>
                <a:off x="5087888" y="2919207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0AC438-12ED-4C8F-C436-558E28FD093B}"/>
                  </a:ext>
                </a:extLst>
              </p:cNvPr>
              <p:cNvSpPr/>
              <p:nvPr/>
            </p:nvSpPr>
            <p:spPr>
              <a:xfrm>
                <a:off x="5082034" y="3712556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199930A-A4ED-5995-FA11-EA5FBF15BA9B}"/>
                  </a:ext>
                </a:extLst>
              </p:cNvPr>
              <p:cNvSpPr/>
              <p:nvPr/>
            </p:nvSpPr>
            <p:spPr>
              <a:xfrm>
                <a:off x="5082034" y="3790301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805EDD4-D494-C691-C7CC-CA6671440ED0}"/>
                  </a:ext>
                </a:extLst>
              </p:cNvPr>
              <p:cNvSpPr/>
              <p:nvPr/>
            </p:nvSpPr>
            <p:spPr>
              <a:xfrm>
                <a:off x="5082034" y="4516730"/>
                <a:ext cx="4896544" cy="69365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E46C0E6-5463-FF3A-6485-1908CD921030}"/>
                  </a:ext>
                </a:extLst>
              </p:cNvPr>
              <p:cNvSpPr/>
              <p:nvPr/>
            </p:nvSpPr>
            <p:spPr>
              <a:xfrm>
                <a:off x="5082034" y="4361240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3AB640-F784-273F-2C7C-E1C420F65EEE}"/>
                  </a:ext>
                </a:extLst>
              </p:cNvPr>
              <p:cNvSpPr/>
              <p:nvPr/>
            </p:nvSpPr>
            <p:spPr>
              <a:xfrm>
                <a:off x="5082034" y="4438985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7A2A764-B679-C971-A56C-F0F8F64D0EFD}"/>
                  </a:ext>
                </a:extLst>
              </p:cNvPr>
              <p:cNvSpPr/>
              <p:nvPr/>
            </p:nvSpPr>
            <p:spPr>
              <a:xfrm>
                <a:off x="5076180" y="5232334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8E289FD-AFE5-57BD-79CA-8EEA12B3AE3A}"/>
                  </a:ext>
                </a:extLst>
              </p:cNvPr>
              <p:cNvSpPr/>
              <p:nvPr/>
            </p:nvSpPr>
            <p:spPr>
              <a:xfrm>
                <a:off x="5076180" y="5310079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AC22D26-6B6D-BAF4-CE1E-7944BA75647E}"/>
                  </a:ext>
                </a:extLst>
              </p:cNvPr>
              <p:cNvSpPr/>
              <p:nvPr/>
            </p:nvSpPr>
            <p:spPr>
              <a:xfrm>
                <a:off x="5081240" y="4282286"/>
                <a:ext cx="4896544" cy="457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595F9BA-FA3A-A454-2953-6EA5B0880093}"/>
                  </a:ext>
                </a:extLst>
              </p:cNvPr>
              <p:cNvSpPr/>
              <p:nvPr/>
            </p:nvSpPr>
            <p:spPr>
              <a:xfrm>
                <a:off x="5951984" y="2304557"/>
                <a:ext cx="576064" cy="514957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0C62EAC-8A83-3EB7-B8BC-C733A9FB9456}"/>
                  </a:ext>
                </a:extLst>
              </p:cNvPr>
              <p:cNvSpPr/>
              <p:nvPr/>
            </p:nvSpPr>
            <p:spPr>
              <a:xfrm>
                <a:off x="8544272" y="2304557"/>
                <a:ext cx="576064" cy="514957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68B4EE5F-14F1-FE0C-F01F-C3BF8986E2AF}"/>
                  </a:ext>
                </a:extLst>
              </p:cNvPr>
              <p:cNvSpPr/>
              <p:nvPr/>
            </p:nvSpPr>
            <p:spPr>
              <a:xfrm>
                <a:off x="5951984" y="3857969"/>
                <a:ext cx="576064" cy="40237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1962C39-2BD3-BA96-DDA6-B1D01FD7007F}"/>
                  </a:ext>
                </a:extLst>
              </p:cNvPr>
              <p:cNvSpPr/>
              <p:nvPr/>
            </p:nvSpPr>
            <p:spPr>
              <a:xfrm>
                <a:off x="8544272" y="3857969"/>
                <a:ext cx="576064" cy="40236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D84ADFD4-3B64-6E2E-1490-6258CC8D96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2629" y="4701026"/>
                <a:ext cx="5430838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Wafer 1</a:t>
                </a:r>
                <a:endParaRPr lang="LID4096" sz="20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6A52392-201A-1E3E-A232-2D873113F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2629" y="3184243"/>
                <a:ext cx="5430838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Wafer 2</a:t>
                </a:r>
                <a:endParaRPr lang="LID4096" sz="20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D1F690EE-FDE4-70D8-16CA-F312D7E7FC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2629" y="1622703"/>
                <a:ext cx="5430838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Wafer 3</a:t>
                </a:r>
                <a:endParaRPr lang="LID4096" sz="20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278643A7-AB84-9A35-FA70-AB43406397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5047854"/>
                <a:ext cx="648072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1b1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97AE8592-1EA2-70CC-EC60-1A198F169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5255193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1b2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E2F2E5A0-F659-1C74-9A36-AF9CB59743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6552" y="4464820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1t1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83F910D2-B878-2CDF-9DA6-0EC6CAFEED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6552" y="4257481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1t2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B35023E3-1D8B-CD67-D24B-FBE9CAB6DE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9508" y="4050142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1t3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70935930-DFB2-E692-F4A4-99106512AD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3561754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2b1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53C43418-5BB0-671C-18EF-2CC6DB039E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3769093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2b2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225B506-AA90-E4FD-C44A-91ABD01E81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2634166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2t2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593560F3-B718-72B6-CA88-B0CFC11D9B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2841505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2t1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3C4DB44C-6D07-B618-B2F3-1241190293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1972778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3b1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363DFBA5-B9C7-266D-559F-ECAE728265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2464" y="2180117"/>
                <a:ext cx="7200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3b2</a:t>
                </a:r>
                <a:endParaRPr lang="LID4096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59CFA27F-055E-32AD-B80C-1EE28F4B61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0384" y="3881207"/>
                <a:ext cx="1691880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Interconnect</a:t>
                </a:r>
                <a:endParaRPr lang="LID4096" sz="20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E7C6ACC-05BD-B07E-5770-05ACC1278B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1162" y="2382819"/>
                <a:ext cx="1711102" cy="32506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ument Grotesk" panose="02010504030000020004" pitchFamily="2" charset="0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rgbClr val="EC7C5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Interconnect</a:t>
                </a:r>
                <a:endParaRPr lang="LID4096" sz="20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p:grp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4798506-234E-CE5F-B5E9-55B9EEAC076C}"/>
                </a:ext>
              </a:extLst>
            </p:cNvPr>
            <p:cNvSpPr txBox="1">
              <a:spLocks/>
            </p:cNvSpPr>
            <p:nvPr/>
          </p:nvSpPr>
          <p:spPr>
            <a:xfrm>
              <a:off x="7072286" y="5416631"/>
              <a:ext cx="1471986" cy="325063"/>
            </a:xfrm>
            <a:prstGeom prst="rect">
              <a:avLst/>
            </a:prstGeom>
          </p:spPr>
          <p:txBody>
            <a:bodyPr/>
            <a:lstStyle>
              <a:lvl1pPr marL="228603" indent="-228603" algn="l" defTabSz="91441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1pPr>
              <a:lvl2pPr marL="685810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2pPr>
              <a:lvl3pPr marL="114301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3pPr>
              <a:lvl4pPr marL="1600223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4pPr>
              <a:lvl5pPr marL="205742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ument Grotesk" panose="02010504030000020004" pitchFamily="2" charset="0"/>
                  <a:ea typeface="+mn-ea"/>
                  <a:cs typeface="+mn-cs"/>
                </a:defRPr>
              </a:lvl5pPr>
              <a:lvl6pPr marL="2514636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42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9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55" indent="-228603" algn="l" defTabSz="91441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b=bottom</a:t>
              </a:r>
            </a:p>
            <a:p>
              <a:pPr marL="0" indent="0">
                <a:buNone/>
              </a:pPr>
              <a:r>
                <a:rPr lang="en-US" sz="1600" dirty="0">
                  <a:solidFill>
                    <a:srgbClr val="EC7C5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t=top</a:t>
              </a:r>
              <a:endParaRPr lang="LID4096" sz="1600" dirty="0">
                <a:solidFill>
                  <a:srgbClr val="EC7C5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8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FB4C614-7168-A69E-18B1-F546B7E3F2D2}"/>
              </a:ext>
            </a:extLst>
          </p:cNvPr>
          <p:cNvSpPr txBox="1">
            <a:spLocks/>
          </p:cNvSpPr>
          <p:nvPr/>
        </p:nvSpPr>
        <p:spPr>
          <a:xfrm>
            <a:off x="301552" y="692696"/>
            <a:ext cx="11123040" cy="69365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Monument Grotesk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Basic elements                                 Chips</a:t>
            </a:r>
            <a:endParaRPr lang="en-FI" sz="3600" dirty="0">
              <a:solidFill>
                <a:schemeClr val="accent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C022B7-DE9E-ACEC-DFBD-F45957CA5D34}"/>
              </a:ext>
            </a:extLst>
          </p:cNvPr>
          <p:cNvGrpSpPr/>
          <p:nvPr/>
        </p:nvGrpSpPr>
        <p:grpSpPr>
          <a:xfrm>
            <a:off x="479376" y="1218838"/>
            <a:ext cx="5171256" cy="5020080"/>
            <a:chOff x="479376" y="1218838"/>
            <a:chExt cx="5171256" cy="5020080"/>
          </a:xfrm>
        </p:grpSpPr>
        <p:pic>
          <p:nvPicPr>
            <p:cNvPr id="6" name="Picture 5" descr="Arrow&#10;&#10;Description automatically generated with medium confidence">
              <a:extLst>
                <a:ext uri="{FF2B5EF4-FFF2-40B4-BE49-F238E27FC236}">
                  <a16:creationId xmlns:a16="http://schemas.microsoft.com/office/drawing/2014/main" id="{B847E930-C6C0-51E9-8F8B-33815D51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6" y="3643779"/>
              <a:ext cx="2595139" cy="2595139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A13453EC-7407-8792-CE2B-0F05DB9C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462" y="1218838"/>
              <a:ext cx="2282170" cy="2282170"/>
            </a:xfrm>
            <a:prstGeom prst="rect">
              <a:avLst/>
            </a:prstGeom>
          </p:spPr>
        </p:pic>
        <p:pic>
          <p:nvPicPr>
            <p:cNvPr id="9" name="Picture 8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4D6D37F1-7F13-9759-27B7-70B293A3D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788" r="18469"/>
            <a:stretch/>
          </p:blipFill>
          <p:spPr>
            <a:xfrm>
              <a:off x="3584185" y="1364635"/>
              <a:ext cx="1644698" cy="1843122"/>
            </a:xfrm>
            <a:prstGeom prst="rect">
              <a:avLst/>
            </a:prstGeom>
          </p:spPr>
        </p:pic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5BB0D744-3C6F-2382-3990-69F8B9166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8858" y="3630170"/>
              <a:ext cx="2431774" cy="243177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99077A-D995-DFD0-C607-DABBA1641043}"/>
              </a:ext>
            </a:extLst>
          </p:cNvPr>
          <p:cNvGrpSpPr/>
          <p:nvPr/>
        </p:nvGrpSpPr>
        <p:grpSpPr>
          <a:xfrm>
            <a:off x="5932527" y="1300013"/>
            <a:ext cx="4858604" cy="4865291"/>
            <a:chOff x="5667862" y="270253"/>
            <a:chExt cx="5951483" cy="5959673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1965841-A50B-04DD-8735-1DFB2BCBD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7862" y="270253"/>
              <a:ext cx="5951483" cy="5959673"/>
            </a:xfrm>
            <a:prstGeom prst="rect">
              <a:avLst/>
            </a:prstGeom>
          </p:spPr>
        </p:pic>
        <p:pic>
          <p:nvPicPr>
            <p:cNvPr id="10" name="Picture 9" descr="A white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3C07314-46A3-08B4-477A-1B686E4AD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</a:blip>
            <a:stretch>
              <a:fillRect/>
            </a:stretch>
          </p:blipFill>
          <p:spPr>
            <a:xfrm>
              <a:off x="10586395" y="5384802"/>
              <a:ext cx="955321" cy="503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42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45E94-67AC-9A6D-FF81-2E7AA0E7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52" y="692696"/>
            <a:ext cx="4779962" cy="693656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Parametrized design</a:t>
            </a:r>
            <a:endParaRPr lang="en-FI" sz="36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D000BD3-0DC6-992A-37BA-1ED03B5FC9F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776" b="1776"/>
          <a:stretch>
            <a:fillRect/>
          </a:stretch>
        </p:blipFill>
        <p:spPr>
          <a:xfrm>
            <a:off x="7680176" y="1628798"/>
            <a:ext cx="4227080" cy="407691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1CFF1C-0710-8237-C0DD-878D09A60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68" y="1312765"/>
            <a:ext cx="7181700" cy="4708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9E880D"/>
                </a:solidFill>
                <a:effectLst/>
                <a:latin typeface="JetBrains Mono"/>
              </a:rPr>
              <a:t>@add_parameters_from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(Element,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180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JetBrains Mono"/>
              </a:rPr>
              <a:t>class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ConcentricTransmon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(Qubit):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"""The </a:t>
            </a:r>
            <a:r>
              <a:rPr kumimoji="0" lang="en-FI" altLang="en-FI" sz="10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PCell</a:t>
            </a: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declaration for a concentric </a:t>
            </a:r>
            <a:r>
              <a:rPr kumimoji="0" lang="en-FI" altLang="en-FI" sz="10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transmon</a:t>
            </a: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.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A concentric </a:t>
            </a:r>
            <a:r>
              <a:rPr kumimoji="0" lang="en-FI" altLang="en-FI" sz="10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transmon</a:t>
            </a: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consists of two islands, one inner and one outer, connected by a Josephson Junction/s.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Multiple couplers can be defined. They can have custom waveguide impedance, size and shape.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Each coupler has reference points, numbered starting from 1. Driveline can be connected to the drive port.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"""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# Qubit geometry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r_inner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"Internal island radius"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120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docstring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"Radius of the outer edge of the inner island"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r_outer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"External island radius, measured at the outer edge"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250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	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docstring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"Radius of the external qubit island"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outer_island_width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</a:t>
            </a:r>
            <a:r>
              <a:rPr kumimoji="0" lang="en-US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"Outer island radial width"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80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docstring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"Width of the external island"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ground_gap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"Ground plane padding"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80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squid_angle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</a:t>
            </a:r>
            <a:r>
              <a:rPr kumimoji="0" lang="en-US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"Angular position of the Josephson Junction/s, where the positive x-axis"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120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"degrees"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# Couplers parameters (the list size define the number of couplers)</a:t>
            </a:r>
            <a:b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10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couplers_r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"Radius of the couplers positioning"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290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couplers_a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"Width of the coupler waveguide's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center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 conductors"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4.5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couplers_b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"Width of the coupler waveguide's gaps"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6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32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couplers_angle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"Positioning angles of the couplers, where 0deg corresponds to positive x-axis"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[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340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60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210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"[degrees]"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couplers_width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"Radial widths of the arc couplers"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30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couplers_arc_amplitude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10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"Couplers angular extension"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35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45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15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"[degrees]"</a:t>
            </a:r>
            <a:r>
              <a:rPr kumimoji="0" lang="en-FI" altLang="en-FI" sz="10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endParaRPr kumimoji="0" lang="en-US" altLang="en-FI" sz="1000" b="0" i="0" u="none" strike="noStrike" cap="none" normalizeH="0" baseline="0" dirty="0">
              <a:ln>
                <a:noFill/>
              </a:ln>
              <a:solidFill>
                <a:srgbClr val="080808"/>
              </a:solidFill>
              <a:effectLst/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FI" sz="1000" dirty="0">
                <a:solidFill>
                  <a:srgbClr val="080808"/>
                </a:solidFill>
                <a:latin typeface="JetBrains Mono"/>
              </a:rPr>
              <a:t>...</a:t>
            </a:r>
            <a:endParaRPr kumimoji="0" lang="en-FI" altLang="en-F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5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45E94-67AC-9A6D-FF81-2E7AA0E7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52" y="692696"/>
            <a:ext cx="4779962" cy="693656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Parametrized design</a:t>
            </a:r>
            <a:endParaRPr lang="en-FI" sz="36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A blue and yellow computer screen&#10;&#10;Description automatically generated">
            <a:extLst>
              <a:ext uri="{FF2B5EF4-FFF2-40B4-BE49-F238E27FC236}">
                <a16:creationId xmlns:a16="http://schemas.microsoft.com/office/drawing/2014/main" id="{9333BC30-079A-D68C-2A3E-2F4A2D8AC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" t="6951" r="11151" b="6951"/>
          <a:stretch/>
        </p:blipFill>
        <p:spPr>
          <a:xfrm>
            <a:off x="6888088" y="1318442"/>
            <a:ext cx="4905970" cy="484686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0E0DA3C-9CB1-9CAE-2750-8A06A4B2F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340768"/>
            <a:ext cx="5800748" cy="48013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9E880D"/>
                </a:solidFill>
                <a:effectLst/>
                <a:latin typeface="JetBrains Mono"/>
              </a:rPr>
              <a:t>@add_parameters_from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(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DoublePads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coupler_extent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150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island1_extent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1000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island2_extent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1000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island_island_gap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ground_gap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1400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900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drive_position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=[-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1100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400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JetBrains Mono"/>
              </a:rPr>
              <a:t>class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MunchQubits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(Chip):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"""Demonstration chip with two circular single island qubits, one floating island qubit, three readout resonators,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one probe line, three drivelines and one resonant coupler."""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name_chip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pdt.TypeString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"Name of the chip"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"EM1"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# Readout parameters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readout_res_lengths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"Readout resonator lengths"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11500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12700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8000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kappa_finger_control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"Finger control for the input capacitor"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3.32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4.21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1.46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# Coupling parameters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coupler_length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pdt.TypeDouble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"Resonant coupler length"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9800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# Circular qubit 1 parameters</a:t>
            </a:r>
            <a:b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</a:br>
            <a:r>
              <a:rPr kumimoji="0" lang="en-FI" altLang="en-FI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JetBrains Mono"/>
              </a:rPr>
              <a:t>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couplers_a_qb1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"Width of the coupler waveguide's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center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 conductors"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10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couplers_b_qb1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"Width of the coupler waveguide's gaps"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6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32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couplers_angle_qb1 = Param(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"Positioning angles of the couplers, where 0deg corresponds to positive x-axis"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225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315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   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"[degrees]"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couplers_width_qb1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"Radial widths of the arc couplers"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30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50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μm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]"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  couplers_arc_amplitude_qb1 = Param(</a:t>
            </a:r>
            <a:r>
              <a:rPr kumimoji="0" lang="en-FI" altLang="en-FI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pdt.TypeList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"Couplers angular extension"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[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25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JetBrains Mono"/>
              </a:rPr>
              <a:t>65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], 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unit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=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JetBrains Mono"/>
              </a:rPr>
              <a:t>"[degrees]"</a:t>
            </a: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)</a:t>
            </a:r>
            <a:endParaRPr kumimoji="0" lang="en-US" altLang="en-FI" sz="900" b="0" i="0" u="none" strike="noStrike" cap="none" normalizeH="0" baseline="0" dirty="0">
              <a:ln>
                <a:noFill/>
              </a:ln>
              <a:solidFill>
                <a:srgbClr val="080808"/>
              </a:solidFill>
              <a:effectLst/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…</a:t>
            </a:r>
            <a:b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</a:br>
            <a:r>
              <a:rPr kumimoji="0" lang="en-FI" altLang="en-FI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JetBrains Mono"/>
              </a:rPr>
              <a:t>  </a:t>
            </a:r>
            <a:endParaRPr kumimoji="0" lang="en-US" altLang="en-FI" sz="900" b="0" i="0" u="none" strike="noStrike" cap="none" normalizeH="0" baseline="0" dirty="0">
              <a:ln>
                <a:noFill/>
              </a:ln>
              <a:solidFill>
                <a:srgbClr val="080808"/>
              </a:solidFill>
              <a:effectLst/>
              <a:latin typeface="JetBrains Mono"/>
            </a:endParaRPr>
          </a:p>
        </p:txBody>
      </p:sp>
    </p:spTree>
    <p:extLst>
      <p:ext uri="{BB962C8B-B14F-4D97-AF65-F5344CB8AC3E}">
        <p14:creationId xmlns:p14="http://schemas.microsoft.com/office/powerpoint/2010/main" val="1061739711"/>
      </p:ext>
    </p:extLst>
  </p:cSld>
  <p:clrMapOvr>
    <a:masterClrMapping/>
  </p:clrMapOvr>
</p:sld>
</file>

<file path=ppt/theme/theme1.xml><?xml version="1.0" encoding="utf-8"?>
<a:theme xmlns:a="http://schemas.openxmlformats.org/drawingml/2006/main" name="02 IQM BLACK TITLE">
  <a:themeElements>
    <a:clrScheme name="IQM BLUE GREEN">
      <a:dk1>
        <a:srgbClr val="000000"/>
      </a:dk1>
      <a:lt1>
        <a:srgbClr val="FFFFFF"/>
      </a:lt1>
      <a:dk2>
        <a:srgbClr val="00808C"/>
      </a:dk2>
      <a:lt2>
        <a:srgbClr val="CEDBE6"/>
      </a:lt2>
      <a:accent1>
        <a:srgbClr val="002668"/>
      </a:accent1>
      <a:accent2>
        <a:srgbClr val="004297"/>
      </a:accent2>
      <a:accent3>
        <a:srgbClr val="0081CD"/>
      </a:accent3>
      <a:accent4>
        <a:srgbClr val="00B6C4"/>
      </a:accent4>
      <a:accent5>
        <a:srgbClr val="0AE394"/>
      </a:accent5>
      <a:accent6>
        <a:srgbClr val="097F8C"/>
      </a:accent6>
      <a:hlink>
        <a:srgbClr val="0EE193"/>
      </a:hlink>
      <a:folHlink>
        <a:srgbClr val="00D48A"/>
      </a:folHlink>
    </a:clrScheme>
    <a:fontScheme name="IQM FONT">
      <a:majorFont>
        <a:latin typeface="Microsoft Sans Serif"/>
        <a:ea typeface="Arial"/>
        <a:cs typeface="Arial"/>
      </a:majorFont>
      <a:minorFont>
        <a:latin typeface="Microsoft Sans Serif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QM BLACK THEME">
  <a:themeElements>
    <a:clrScheme name="IQM BLUE GREEN">
      <a:dk1>
        <a:srgbClr val="000000"/>
      </a:dk1>
      <a:lt1>
        <a:srgbClr val="FFFFFF"/>
      </a:lt1>
      <a:dk2>
        <a:srgbClr val="00808C"/>
      </a:dk2>
      <a:lt2>
        <a:srgbClr val="CEDBE6"/>
      </a:lt2>
      <a:accent1>
        <a:srgbClr val="002668"/>
      </a:accent1>
      <a:accent2>
        <a:srgbClr val="004297"/>
      </a:accent2>
      <a:accent3>
        <a:srgbClr val="0081CD"/>
      </a:accent3>
      <a:accent4>
        <a:srgbClr val="00B6C4"/>
      </a:accent4>
      <a:accent5>
        <a:srgbClr val="0AE394"/>
      </a:accent5>
      <a:accent6>
        <a:srgbClr val="097F8C"/>
      </a:accent6>
      <a:hlink>
        <a:srgbClr val="0EE193"/>
      </a:hlink>
      <a:folHlink>
        <a:srgbClr val="00D48A"/>
      </a:folHlink>
    </a:clrScheme>
    <a:fontScheme name="IQM FONT">
      <a:majorFont>
        <a:latin typeface="Microsoft Sans Serif"/>
        <a:ea typeface="Arial"/>
        <a:cs typeface="Arial"/>
      </a:majorFont>
      <a:minorFont>
        <a:latin typeface="Microsoft Sans Serif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</TotalTime>
  <Words>2141</Words>
  <Application>Microsoft Office PowerPoint</Application>
  <DocSecurity>0</DocSecurity>
  <PresentationFormat>Widescreen</PresentationFormat>
  <Paragraphs>163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 Math</vt:lpstr>
      <vt:lpstr>JetBrains Mono</vt:lpstr>
      <vt:lpstr>Microsoft Sans Serif</vt:lpstr>
      <vt:lpstr>Monument Grotesk</vt:lpstr>
      <vt:lpstr>Open Sans Light</vt:lpstr>
      <vt:lpstr>02 IQM BLACK TITLE</vt:lpstr>
      <vt:lpstr>IQM BLACK THEME</vt:lpstr>
      <vt:lpstr>PowerPoint Presentation</vt:lpstr>
      <vt:lpstr>Superconducting quantum processor</vt:lpstr>
      <vt:lpstr>QPU design process</vt:lpstr>
      <vt:lpstr>What is KQCircuits?</vt:lpstr>
      <vt:lpstr>PowerPoint Presentation</vt:lpstr>
      <vt:lpstr>PowerPoint Presentation</vt:lpstr>
      <vt:lpstr>PowerPoint Presentation</vt:lpstr>
      <vt:lpstr>Parametrized design</vt:lpstr>
      <vt:lpstr>Parametrized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Henrikki Mäkynen</dc:creator>
  <cp:keywords/>
  <dc:description/>
  <cp:lastModifiedBy>Alessandro Landra</cp:lastModifiedBy>
  <cp:revision>233</cp:revision>
  <dcterms:created xsi:type="dcterms:W3CDTF">2021-02-08T21:18:54Z</dcterms:created>
  <dcterms:modified xsi:type="dcterms:W3CDTF">2024-04-11T10:02:35Z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0x0101005F2ADF00DD55514AA737DD7B1D86D3C6</vt:lpwstr>
  </property>
</Properties>
</file>