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1"/>
  </p:notesMasterIdLst>
  <p:handoutMasterIdLst>
    <p:handoutMasterId r:id="rId32"/>
  </p:handoutMasterIdLst>
  <p:sldIdLst>
    <p:sldId id="256" r:id="rId5"/>
    <p:sldId id="565" r:id="rId6"/>
    <p:sldId id="528" r:id="rId7"/>
    <p:sldId id="534" r:id="rId8"/>
    <p:sldId id="544" r:id="rId9"/>
    <p:sldId id="535"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37" r:id="rId26"/>
    <p:sldId id="536" r:id="rId27"/>
    <p:sldId id="519" r:id="rId28"/>
    <p:sldId id="495" r:id="rId29"/>
    <p:sldId id="545" r:id="rId3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FFFFF"/>
    <a:srgbClr val="00AF3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9483D-E744-D643-88D3-B7C1AD4429F1}" v="426" dt="2024-08-02T13:53:35.20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0" autoAdjust="0"/>
    <p:restoredTop sz="55689" autoAdjust="0"/>
  </p:normalViewPr>
  <p:slideViewPr>
    <p:cSldViewPr snapToGrid="0">
      <p:cViewPr>
        <p:scale>
          <a:sx n="85" d="100"/>
          <a:sy n="85" d="100"/>
        </p:scale>
        <p:origin x="1728" y="20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200919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334686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57158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en-US"/>
              <a:t>The use of CMs in bioinformatics methods can help in the identification of heterogeneous sequences such as TRs</a:t>
            </a:r>
            <a:r>
              <a:rPr lang="pl-PL"/>
              <a:t>.</a:t>
            </a:r>
          </a:p>
          <a:p>
            <a:pPr marL="171450" indent="-171450">
              <a:buFont typeface="Arial" panose="020B0604020202020204" pitchFamily="34" charset="0"/>
              <a:buChar char="•"/>
            </a:pPr>
            <a:r>
              <a:rPr lang="pl-PL"/>
              <a:t>We</a:t>
            </a:r>
            <a:r>
              <a:rPr lang="en-US"/>
              <a:t> discovered novel TRs by focusing on the transcript sequence and its promoter.</a:t>
            </a:r>
          </a:p>
          <a:p>
            <a:pPr marL="171450" indent="-171450">
              <a:buFont typeface="Arial" panose="020B0604020202020204" pitchFamily="34" charset="0"/>
              <a:buChar char="•"/>
            </a:pPr>
            <a:r>
              <a:rPr lang="pl-PL"/>
              <a:t>We</a:t>
            </a:r>
            <a:r>
              <a:rPr lang="en-US"/>
              <a:t> developed GERONIMO, a tool designed to identify novel ncRNAs that allows for efficient searches across multiple genomes simultaneously.</a:t>
            </a:r>
          </a:p>
          <a:p>
            <a:pPr marL="171450" indent="-171450">
              <a:buFont typeface="Arial" panose="020B0604020202020204" pitchFamily="34" charset="0"/>
              <a:buChar char="•"/>
            </a:pPr>
            <a:r>
              <a:rPr lang="en-US"/>
              <a:t>GERONIMO provides promising candidates for novel sequences, supplemented with evolutionary context</a:t>
            </a:r>
            <a:r>
              <a:rPr lang="pl-PL"/>
              <a:t> and </a:t>
            </a:r>
            <a:r>
              <a:rPr lang="pl-PL" err="1"/>
              <a:t>extended</a:t>
            </a:r>
            <a:r>
              <a:rPr lang="pl-PL"/>
              <a:t> </a:t>
            </a:r>
            <a:r>
              <a:rPr lang="pl-PL" err="1"/>
              <a:t>genetic</a:t>
            </a:r>
            <a:r>
              <a:rPr lang="pl-PL"/>
              <a:t> region</a:t>
            </a:r>
            <a:r>
              <a:rPr lang="en-US"/>
              <a:t>.</a:t>
            </a:r>
          </a:p>
          <a:p>
            <a:pPr marL="171450" indent="-171450">
              <a:buFont typeface="Arial" panose="020B0604020202020204" pitchFamily="34" charset="0"/>
              <a:buChar char="•"/>
            </a:pPr>
            <a:r>
              <a:rPr lang="en-US"/>
              <a:t>It is a comprehensive bioinformatics tool that can provide insights into the possible homologies of different types of ncRNAs in any taxonomic group.</a:t>
            </a:r>
          </a:p>
          <a:p>
            <a:pPr marL="171450" indent="-171450">
              <a:buFont typeface="Arial" panose="020B0604020202020204" pitchFamily="34" charset="0"/>
              <a:buChar char="•"/>
            </a:pPr>
            <a:r>
              <a:rPr lang="en-US"/>
              <a:t>The tool can lead to a better understanding of evolutionary relationships, paving the way for more comprehensive and effective studies.</a:t>
            </a:r>
            <a:endParaRPr lang="pl-PL"/>
          </a:p>
          <a:p>
            <a:endParaRPr lang="pl-PL"/>
          </a:p>
        </p:txBody>
      </p:sp>
      <p:sp>
        <p:nvSpPr>
          <p:cNvPr id="4" name="Symbol zastępczy numeru slajd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398583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Rhodophyta</a:t>
            </a:r>
            <a:r>
              <a:rPr lang="pl-PL" dirty="0"/>
              <a:t> – red </a:t>
            </a:r>
            <a:r>
              <a:rPr lang="pl-PL" dirty="0" err="1"/>
              <a:t>algae</a:t>
            </a:r>
            <a:endParaRPr lang="pl-PL" dirty="0"/>
          </a:p>
        </p:txBody>
      </p:sp>
      <p:sp>
        <p:nvSpPr>
          <p:cNvPr id="4" name="Symbol zastępczy numeru slajd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124058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en-US" dirty="0"/>
              <a:t>The use of CMs in bioinformatics methods can help in the identification of heterogeneous sequences such as TRs</a:t>
            </a:r>
            <a:r>
              <a:rPr lang="pl-PL" dirty="0"/>
              <a:t>.</a:t>
            </a:r>
          </a:p>
          <a:p>
            <a:pPr marL="171450" indent="-171450">
              <a:buFont typeface="Arial" panose="020B0604020202020204" pitchFamily="34" charset="0"/>
              <a:buChar char="•"/>
            </a:pPr>
            <a:r>
              <a:rPr lang="pl-PL" dirty="0"/>
              <a:t>We</a:t>
            </a:r>
            <a:r>
              <a:rPr lang="en-US" dirty="0"/>
              <a:t> discovered novel TRs by focusing on the transcript sequence and its promoter.</a:t>
            </a:r>
          </a:p>
          <a:p>
            <a:pPr marL="171450" indent="-171450">
              <a:buFont typeface="Arial" panose="020B0604020202020204" pitchFamily="34" charset="0"/>
              <a:buChar char="•"/>
            </a:pPr>
            <a:r>
              <a:rPr lang="pl-PL" dirty="0"/>
              <a:t>We</a:t>
            </a:r>
            <a:r>
              <a:rPr lang="en-US" dirty="0"/>
              <a:t> developed GERONIMO, a tool designed to identify novel ncRNAs that allows for efficient searches across multiple genomes simultaneously.</a:t>
            </a:r>
          </a:p>
          <a:p>
            <a:pPr marL="171450" indent="-171450">
              <a:buFont typeface="Arial" panose="020B0604020202020204" pitchFamily="34" charset="0"/>
              <a:buChar char="•"/>
            </a:pPr>
            <a:r>
              <a:rPr lang="en-US" dirty="0"/>
              <a:t>GERONIMO provides promising candidates for novel sequences, supplemented with evolutionary context</a:t>
            </a:r>
            <a:r>
              <a:rPr lang="pl-PL" dirty="0"/>
              <a:t> and </a:t>
            </a:r>
            <a:r>
              <a:rPr lang="pl-PL" dirty="0" err="1"/>
              <a:t>extended</a:t>
            </a:r>
            <a:r>
              <a:rPr lang="pl-PL" dirty="0"/>
              <a:t> </a:t>
            </a:r>
            <a:r>
              <a:rPr lang="pl-PL" dirty="0" err="1"/>
              <a:t>genetic</a:t>
            </a:r>
            <a:r>
              <a:rPr lang="pl-PL" dirty="0"/>
              <a:t> region</a:t>
            </a:r>
            <a:r>
              <a:rPr lang="en-US" dirty="0"/>
              <a:t>.</a:t>
            </a:r>
          </a:p>
          <a:p>
            <a:pPr marL="171450" indent="-171450">
              <a:buFont typeface="Arial" panose="020B0604020202020204" pitchFamily="34" charset="0"/>
              <a:buChar char="•"/>
            </a:pPr>
            <a:r>
              <a:rPr lang="en-US" dirty="0"/>
              <a:t>It is a comprehensive bioinformatics tool that can provide insights into the possible homologies of different types of ncRNAs in any taxonomic group.</a:t>
            </a:r>
          </a:p>
          <a:p>
            <a:pPr marL="171450" indent="-171450">
              <a:buFont typeface="Arial" panose="020B0604020202020204" pitchFamily="34" charset="0"/>
              <a:buChar char="•"/>
            </a:pPr>
            <a:r>
              <a:rPr lang="en-US" dirty="0"/>
              <a:t>The tool can lead to a better understanding of evolutionary relationships, paving the way for more comprehensive and effective studies.</a:t>
            </a:r>
            <a:endParaRPr lang="pl-PL" dirty="0"/>
          </a:p>
          <a:p>
            <a:endParaRPr lang="pl-PL" dirty="0"/>
          </a:p>
        </p:txBody>
      </p:sp>
      <p:sp>
        <p:nvSpPr>
          <p:cNvPr id="4" name="Symbol zastępczy numeru slajdu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61769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en-US" dirty="0"/>
              <a:t>The use of CMs in bioinformatics methods can help in the identification of heterogeneous sequences such as TRs</a:t>
            </a:r>
            <a:r>
              <a:rPr lang="pl-PL" dirty="0"/>
              <a:t>.</a:t>
            </a:r>
          </a:p>
          <a:p>
            <a:pPr marL="171450" indent="-171450">
              <a:buFont typeface="Arial" panose="020B0604020202020204" pitchFamily="34" charset="0"/>
              <a:buChar char="•"/>
            </a:pPr>
            <a:r>
              <a:rPr lang="pl-PL" dirty="0"/>
              <a:t>We</a:t>
            </a:r>
            <a:r>
              <a:rPr lang="en-US" dirty="0"/>
              <a:t> discovered novel TRs by focusing on the transcript sequence and its promoter.</a:t>
            </a:r>
          </a:p>
          <a:p>
            <a:pPr marL="171450" indent="-171450">
              <a:buFont typeface="Arial" panose="020B0604020202020204" pitchFamily="34" charset="0"/>
              <a:buChar char="•"/>
            </a:pPr>
            <a:r>
              <a:rPr lang="pl-PL" dirty="0"/>
              <a:t>We</a:t>
            </a:r>
            <a:r>
              <a:rPr lang="en-US" dirty="0"/>
              <a:t> developed GERONIMO, a tool designed to identify novel ncRNAs that allows for efficient searches across multiple genomes simultaneously.</a:t>
            </a:r>
          </a:p>
          <a:p>
            <a:pPr marL="171450" indent="-171450">
              <a:buFont typeface="Arial" panose="020B0604020202020204" pitchFamily="34" charset="0"/>
              <a:buChar char="•"/>
            </a:pPr>
            <a:r>
              <a:rPr lang="en-US" dirty="0"/>
              <a:t>GERONIMO provides promising candidates for novel sequences, supplemented with evolutionary context</a:t>
            </a:r>
            <a:r>
              <a:rPr lang="pl-PL" dirty="0"/>
              <a:t> and </a:t>
            </a:r>
            <a:r>
              <a:rPr lang="pl-PL" dirty="0" err="1"/>
              <a:t>extended</a:t>
            </a:r>
            <a:r>
              <a:rPr lang="pl-PL" dirty="0"/>
              <a:t> </a:t>
            </a:r>
            <a:r>
              <a:rPr lang="pl-PL" dirty="0" err="1"/>
              <a:t>genetic</a:t>
            </a:r>
            <a:r>
              <a:rPr lang="pl-PL" dirty="0"/>
              <a:t> region</a:t>
            </a:r>
            <a:r>
              <a:rPr lang="en-US" dirty="0"/>
              <a:t>.</a:t>
            </a:r>
          </a:p>
          <a:p>
            <a:pPr marL="171450" indent="-171450">
              <a:buFont typeface="Arial" panose="020B0604020202020204" pitchFamily="34" charset="0"/>
              <a:buChar char="•"/>
            </a:pPr>
            <a:r>
              <a:rPr lang="en-US" dirty="0"/>
              <a:t>It is a comprehensive bioinformatics tool that can provide insights into the possible homologies of different types of ncRNAs in any taxonomic group.</a:t>
            </a:r>
          </a:p>
          <a:p>
            <a:pPr marL="171450" indent="-171450">
              <a:buFont typeface="Arial" panose="020B0604020202020204" pitchFamily="34" charset="0"/>
              <a:buChar char="•"/>
            </a:pPr>
            <a:r>
              <a:rPr lang="en-US" dirty="0"/>
              <a:t>The tool can lead to a better understanding of evolutionary relationships, paving the way for more comprehensive and effective studies.</a:t>
            </a:r>
            <a:endParaRPr lang="pl-PL" dirty="0"/>
          </a:p>
          <a:p>
            <a:endParaRPr lang="pl-PL" dirty="0"/>
          </a:p>
        </p:txBody>
      </p:sp>
      <p:sp>
        <p:nvSpPr>
          <p:cNvPr id="4" name="Symbol zastępczy numeru slajd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264341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324726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107834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E0E0E"/>
                </a:solidFill>
                <a:effectLst/>
                <a:latin typeface="Times New Roman" panose="02020603050405020304" pitchFamily="18" charset="0"/>
              </a:rPr>
              <a:t>1. </a:t>
            </a:r>
            <a:r>
              <a:rPr lang="en-US" sz="1000" b="1" dirty="0">
                <a:solidFill>
                  <a:srgbClr val="0E0E0E"/>
                </a:solidFill>
                <a:effectLst/>
                <a:latin typeface=".SF NS"/>
              </a:rPr>
              <a:t>High-Throughput Capability</a:t>
            </a:r>
            <a:r>
              <a:rPr lang="en-US" sz="1000" dirty="0">
                <a:solidFill>
                  <a:srgbClr val="0E0E0E"/>
                </a:solidFill>
                <a:effectLst/>
                <a:latin typeface=".SF NS"/>
              </a:rPr>
              <a:t>: Designed to handle large-scale genomic datasets efficiently. It automates and scales up the process of searching for ncRNA genes across multiple genomes, saving time and computational resources.</a:t>
            </a:r>
          </a:p>
          <a:p>
            <a:r>
              <a:rPr lang="en-US" sz="1000" dirty="0">
                <a:solidFill>
                  <a:srgbClr val="0E0E0E"/>
                </a:solidFill>
                <a:effectLst/>
                <a:latin typeface="Times New Roman" panose="02020603050405020304" pitchFamily="18" charset="0"/>
              </a:rPr>
              <a:t>2. </a:t>
            </a:r>
            <a:r>
              <a:rPr lang="en-US" sz="1000" b="1" dirty="0">
                <a:solidFill>
                  <a:srgbClr val="0E0E0E"/>
                </a:solidFill>
                <a:effectLst/>
                <a:latin typeface=".SF NS"/>
              </a:rPr>
              <a:t>Integrated Workflow</a:t>
            </a:r>
            <a:r>
              <a:rPr lang="en-US" sz="1000" dirty="0">
                <a:solidFill>
                  <a:srgbClr val="0E0E0E"/>
                </a:solidFill>
                <a:effectLst/>
                <a:latin typeface=".SF NS"/>
              </a:rPr>
              <a:t>: Utilizes </a:t>
            </a:r>
            <a:r>
              <a:rPr lang="en-US" sz="1000" dirty="0" err="1">
                <a:solidFill>
                  <a:srgbClr val="0E0E0E"/>
                </a:solidFill>
                <a:effectLst/>
                <a:latin typeface=".SF NS"/>
              </a:rPr>
              <a:t>Snakemake</a:t>
            </a:r>
            <a:r>
              <a:rPr lang="en-US" sz="1000" dirty="0">
                <a:solidFill>
                  <a:srgbClr val="0E0E0E"/>
                </a:solidFill>
                <a:effectLst/>
                <a:latin typeface=".SF NS"/>
              </a:rPr>
              <a:t> for workflow management, ensuring that each step of the analysis (from downloading genomes to generating results) is reproducible and systematically organized. This integration simplifies the process, reducing the likelihood of errors and ensuring consistency.</a:t>
            </a:r>
          </a:p>
          <a:p>
            <a:r>
              <a:rPr lang="en-US" sz="1000" dirty="0">
                <a:solidFill>
                  <a:srgbClr val="0E0E0E"/>
                </a:solidFill>
                <a:effectLst/>
                <a:latin typeface="Times New Roman" panose="02020603050405020304" pitchFamily="18" charset="0"/>
              </a:rPr>
              <a:t>3. </a:t>
            </a:r>
            <a:r>
              <a:rPr lang="en-US" sz="1000" b="1" dirty="0">
                <a:solidFill>
                  <a:srgbClr val="0E0E0E"/>
                </a:solidFill>
                <a:effectLst/>
                <a:latin typeface=".SF NS"/>
              </a:rPr>
              <a:t>Automated Data Retrieval and Preparation</a:t>
            </a:r>
            <a:r>
              <a:rPr lang="en-US" sz="1000" dirty="0">
                <a:solidFill>
                  <a:srgbClr val="0E0E0E"/>
                </a:solidFill>
                <a:effectLst/>
                <a:latin typeface=".SF NS"/>
              </a:rPr>
              <a:t>: Automates the retrieval of genomic data from databases like NCBI, preparation of covariance models, and configuration adjustments, facilitating a more user-friendly experience.</a:t>
            </a:r>
          </a:p>
          <a:p>
            <a:r>
              <a:rPr lang="en-US" sz="1000" dirty="0">
                <a:solidFill>
                  <a:srgbClr val="0E0E0E"/>
                </a:solidFill>
                <a:effectLst/>
                <a:latin typeface="Times New Roman" panose="02020603050405020304" pitchFamily="18" charset="0"/>
              </a:rPr>
              <a:t>4. </a:t>
            </a:r>
            <a:r>
              <a:rPr lang="en-US" sz="1000" b="1" dirty="0">
                <a:solidFill>
                  <a:srgbClr val="0E0E0E"/>
                </a:solidFill>
                <a:effectLst/>
                <a:latin typeface=".SF NS"/>
              </a:rPr>
              <a:t>Comprehensive Output</a:t>
            </a:r>
            <a:r>
              <a:rPr lang="en-US" sz="1000" dirty="0">
                <a:solidFill>
                  <a:srgbClr val="0E0E0E"/>
                </a:solidFill>
                <a:effectLst/>
                <a:latin typeface=".SF NS"/>
              </a:rPr>
              <a:t>: Produces detailed summary tables, taxonomic distribution plots, and heatmaps, providing a comprehensive overview of the results. These visualizations help in better understanding and interpreting the data.</a:t>
            </a:r>
          </a:p>
          <a:p>
            <a:r>
              <a:rPr lang="en-US" sz="1000" dirty="0">
                <a:solidFill>
                  <a:srgbClr val="0E0E0E"/>
                </a:solidFill>
                <a:effectLst/>
                <a:latin typeface="Times New Roman" panose="02020603050405020304" pitchFamily="18" charset="0"/>
              </a:rPr>
              <a:t>5. </a:t>
            </a:r>
            <a:r>
              <a:rPr lang="en-US" sz="1000" b="1" dirty="0">
                <a:solidFill>
                  <a:srgbClr val="0E0E0E"/>
                </a:solidFill>
                <a:effectLst/>
                <a:latin typeface=".SF NS"/>
              </a:rPr>
              <a:t>Customizable and Extensible</a:t>
            </a:r>
            <a:r>
              <a:rPr lang="en-US" sz="1000" dirty="0">
                <a:solidFill>
                  <a:srgbClr val="0E0E0E"/>
                </a:solidFill>
                <a:effectLst/>
                <a:latin typeface=".SF NS"/>
              </a:rPr>
              <a:t>: Allows users to input custom covariance models or use existing ones from databases like </a:t>
            </a:r>
            <a:r>
              <a:rPr lang="en-US" sz="1000" dirty="0" err="1">
                <a:solidFill>
                  <a:srgbClr val="0E0E0E"/>
                </a:solidFill>
                <a:effectLst/>
                <a:latin typeface=".SF NS"/>
              </a:rPr>
              <a:t>Rfam</a:t>
            </a:r>
            <a:r>
              <a:rPr lang="en-US" sz="1000" dirty="0">
                <a:solidFill>
                  <a:srgbClr val="0E0E0E"/>
                </a:solidFill>
                <a:effectLst/>
                <a:latin typeface=".SF NS"/>
              </a:rPr>
              <a:t>, and adjust configurations to tailor the analysis to specific research needs.</a:t>
            </a:r>
          </a:p>
          <a:p>
            <a:r>
              <a:rPr lang="en-US" sz="1000" dirty="0">
                <a:solidFill>
                  <a:srgbClr val="0E0E0E"/>
                </a:solidFill>
                <a:effectLst/>
                <a:latin typeface="Times New Roman" panose="02020603050405020304" pitchFamily="18" charset="0"/>
              </a:rPr>
              <a:t>6. </a:t>
            </a:r>
            <a:r>
              <a:rPr lang="en-US" sz="1000" b="1" dirty="0">
                <a:solidFill>
                  <a:srgbClr val="0E0E0E"/>
                </a:solidFill>
                <a:effectLst/>
                <a:latin typeface=".SF NS"/>
              </a:rPr>
              <a:t>Enhanced Reproducibility and Documentation</a:t>
            </a:r>
            <a:r>
              <a:rPr lang="en-US" sz="1000" dirty="0">
                <a:solidFill>
                  <a:srgbClr val="0E0E0E"/>
                </a:solidFill>
                <a:effectLst/>
                <a:latin typeface=".SF NS"/>
              </a:rPr>
              <a:t>: </a:t>
            </a:r>
            <a:r>
              <a:rPr lang="en-US" sz="1000" dirty="0" err="1">
                <a:solidFill>
                  <a:srgbClr val="0E0E0E"/>
                </a:solidFill>
                <a:effectLst/>
                <a:latin typeface=".SF NS"/>
              </a:rPr>
              <a:t>conda</a:t>
            </a:r>
            <a:r>
              <a:rPr lang="en-US" sz="1000" dirty="0">
                <a:solidFill>
                  <a:srgbClr val="0E0E0E"/>
                </a:solidFill>
                <a:effectLst/>
                <a:latin typeface=".SF NS"/>
              </a:rPr>
              <a:t> environments and documentation</a:t>
            </a:r>
            <a:endParaRPr lang="en-US" sz="1000"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1703222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4" name="Obrázek 1">
            <a:extLst>
              <a:ext uri="{FF2B5EF4-FFF2-40B4-BE49-F238E27FC236}">
                <a16:creationId xmlns:a16="http://schemas.microsoft.com/office/drawing/2014/main" id="{0295F0B6-3C46-024E-A5BE-2A788C2991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48DD9DFE-FDEC-0E4D-9C53-D0B7CA5F31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7563"/>
            <a:ext cx="1546943" cy="1060264"/>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11" name="Obrázek 8">
            <a:extLst>
              <a:ext uri="{FF2B5EF4-FFF2-40B4-BE49-F238E27FC236}">
                <a16:creationId xmlns:a16="http://schemas.microsoft.com/office/drawing/2014/main" id="{29F07E9E-E4E6-E840-9ACC-F7395F5D75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3"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DBF6B270-E686-4A4A-AE0C-89D2F08D9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A21828BC-D679-3A49-9E6A-73D827DAF3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742B025D-BD7F-5745-A861-A53A9C092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F160503E-1EA8-2E40-B61B-E60E240F6E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2" name="Obrázek 1">
            <a:extLst>
              <a:ext uri="{FF2B5EF4-FFF2-40B4-BE49-F238E27FC236}">
                <a16:creationId xmlns:a16="http://schemas.microsoft.com/office/drawing/2014/main" id="{1306F7F5-C5E0-E349-8669-2086408EF7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A5A055A2-2BEA-B34E-8676-E060135C67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1C15B53C-F0BB-1541-AB27-9C4B222A8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1DEAAEAB-4311-3840-8220-8CB11113C9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jpeg"/><Relationship Id="rId3" Type="http://schemas.openxmlformats.org/officeDocument/2006/relationships/image" Target="../media/image11.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jpe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hyperlink" Target="https://workflowhub.eu/workflows/547?version=1" TargetMode="External"/><Relationship Id="rId4" Type="http://schemas.openxmlformats.org/officeDocument/2006/relationships/image" Target="../media/image25.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414000" y="1515855"/>
            <a:ext cx="11361600" cy="1171580"/>
          </a:xfrm>
        </p:spPr>
        <p:txBody>
          <a:bodyPr/>
          <a:lstStyle/>
          <a:p>
            <a:r>
              <a:rPr lang="en-US" b="0" i="0" dirty="0">
                <a:solidFill>
                  <a:srgbClr val="000000"/>
                </a:solidFill>
                <a:effectLst/>
                <a:latin typeface="Roboto" panose="02000000000000000000" pitchFamily="2" charset="0"/>
              </a:rPr>
              <a:t>​</a:t>
            </a:r>
            <a:br>
              <a:rPr lang="pl-PL" dirty="0"/>
            </a:br>
            <a:r>
              <a:rPr lang="pl-PL" dirty="0"/>
              <a:t>A </a:t>
            </a:r>
            <a:r>
              <a:rPr lang="pl-PL" dirty="0" err="1"/>
              <a:t>tool</a:t>
            </a:r>
            <a:r>
              <a:rPr lang="pl-PL" dirty="0"/>
              <a:t> for </a:t>
            </a:r>
            <a:r>
              <a:rPr lang="pl-PL" dirty="0" err="1"/>
              <a:t>systematic</a:t>
            </a:r>
            <a:r>
              <a:rPr lang="pl-PL" dirty="0"/>
              <a:t> </a:t>
            </a:r>
            <a:r>
              <a:rPr lang="pl-PL" dirty="0" err="1"/>
              <a:t>retrieval</a:t>
            </a:r>
            <a:r>
              <a:rPr lang="pl-PL" dirty="0"/>
              <a:t> of </a:t>
            </a:r>
            <a:r>
              <a:rPr lang="pl-PL" dirty="0" err="1"/>
              <a:t>structural</a:t>
            </a:r>
            <a:r>
              <a:rPr lang="pl-PL" dirty="0"/>
              <a:t> </a:t>
            </a:r>
            <a:r>
              <a:rPr lang="pl-PL" dirty="0" err="1"/>
              <a:t>RNAs</a:t>
            </a:r>
            <a:r>
              <a:rPr lang="pl-PL" dirty="0"/>
              <a:t> in a </a:t>
            </a:r>
            <a:r>
              <a:rPr lang="pl-PL" dirty="0" err="1"/>
              <a:t>broad</a:t>
            </a:r>
            <a:r>
              <a:rPr lang="pl-PL" dirty="0"/>
              <a:t> </a:t>
            </a:r>
            <a:r>
              <a:rPr lang="pl-PL" dirty="0" err="1"/>
              <a:t>evolutionary</a:t>
            </a:r>
            <a:r>
              <a:rPr lang="pl-PL" dirty="0"/>
              <a:t> </a:t>
            </a:r>
            <a:r>
              <a:rPr lang="pl-PL" dirty="0" err="1"/>
              <a:t>context</a:t>
            </a:r>
            <a:endParaRPr lang="en-GB" sz="4200"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414000" y="3375774"/>
            <a:ext cx="11361600" cy="698497"/>
          </a:xfrm>
        </p:spPr>
        <p:txBody>
          <a:bodyPr/>
          <a:lstStyle/>
          <a:p>
            <a:r>
              <a:rPr lang="pl-PL" dirty="0"/>
              <a:t>- GERONIMO</a:t>
            </a:r>
            <a:endParaRPr lang="en-GB" dirty="0"/>
          </a:p>
        </p:txBody>
      </p:sp>
      <p:sp>
        <p:nvSpPr>
          <p:cNvPr id="6" name="Nadpis 3">
            <a:extLst>
              <a:ext uri="{FF2B5EF4-FFF2-40B4-BE49-F238E27FC236}">
                <a16:creationId xmlns:a16="http://schemas.microsoft.com/office/drawing/2014/main" id="{BB645E7B-1354-F56E-47F3-2BDFEAA47BFB}"/>
              </a:ext>
            </a:extLst>
          </p:cNvPr>
          <p:cNvSpPr txBox="1">
            <a:spLocks/>
          </p:cNvSpPr>
          <p:nvPr/>
        </p:nvSpPr>
        <p:spPr>
          <a:xfrm>
            <a:off x="414000" y="4472041"/>
            <a:ext cx="2484115" cy="54334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b="0" kern="0" dirty="0">
                <a:solidFill>
                  <a:srgbClr val="000000"/>
                </a:solidFill>
                <a:latin typeface="Roboto" panose="02000000000000000000" pitchFamily="2" charset="0"/>
              </a:rPr>
              <a:t>​</a:t>
            </a:r>
            <a:r>
              <a:rPr lang="pl-PL" sz="2400" kern="0" dirty="0"/>
              <a:t>Agata Kilar, </a:t>
            </a:r>
            <a:r>
              <a:rPr lang="pl-PL" sz="2400" kern="0" dirty="0" err="1"/>
              <a:t>PhD</a:t>
            </a:r>
            <a:endParaRPr lang="pl-PL" sz="2400" kern="0" dirty="0"/>
          </a:p>
        </p:txBody>
      </p:sp>
      <p:sp>
        <p:nvSpPr>
          <p:cNvPr id="2" name="Rectangle 1">
            <a:extLst>
              <a:ext uri="{FF2B5EF4-FFF2-40B4-BE49-F238E27FC236}">
                <a16:creationId xmlns:a16="http://schemas.microsoft.com/office/drawing/2014/main" id="{4A61FD9E-E95F-CAB0-7565-666CDBA15BB0}"/>
              </a:ext>
            </a:extLst>
          </p:cNvPr>
          <p:cNvSpPr/>
          <p:nvPr/>
        </p:nvSpPr>
        <p:spPr bwMode="auto">
          <a:xfrm>
            <a:off x="66530" y="81149"/>
            <a:ext cx="2565070" cy="1567543"/>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1" name="TextBox 10">
            <a:extLst>
              <a:ext uri="{FF2B5EF4-FFF2-40B4-BE49-F238E27FC236}">
                <a16:creationId xmlns:a16="http://schemas.microsoft.com/office/drawing/2014/main" id="{4A9259C8-04E6-7102-4178-B5F3F7D381FA}"/>
              </a:ext>
            </a:extLst>
          </p:cNvPr>
          <p:cNvSpPr txBox="1"/>
          <p:nvPr/>
        </p:nvSpPr>
        <p:spPr>
          <a:xfrm>
            <a:off x="336350" y="6499852"/>
            <a:ext cx="5447674" cy="276999"/>
          </a:xfrm>
          <a:prstGeom prst="rect">
            <a:avLst/>
          </a:prstGeom>
          <a:noFill/>
        </p:spPr>
        <p:txBody>
          <a:bodyPr wrap="square">
            <a:spAutoFit/>
          </a:bodyPr>
          <a:lstStyle/>
          <a:p>
            <a:pPr algn="l" fontAlgn="base"/>
            <a:r>
              <a:rPr lang="en-US" altLang="cs-CZ" sz="1200" dirty="0">
                <a:solidFill>
                  <a:schemeClr val="tx2"/>
                </a:solidFill>
                <a:latin typeface="+mj-lt"/>
              </a:rPr>
              <a:t>Computational Approaches to RNA Structure and Function – </a:t>
            </a:r>
            <a:r>
              <a:rPr lang="en-US" altLang="cs-CZ" sz="1200" dirty="0" err="1">
                <a:solidFill>
                  <a:schemeClr val="tx2"/>
                </a:solidFill>
                <a:latin typeface="+mj-lt"/>
              </a:rPr>
              <a:t>Benasque</a:t>
            </a:r>
            <a:r>
              <a:rPr lang="en-US" altLang="cs-CZ" sz="1200" dirty="0">
                <a:solidFill>
                  <a:schemeClr val="tx2"/>
                </a:solidFill>
                <a:latin typeface="+mj-lt"/>
              </a:rPr>
              <a:t> 2024</a:t>
            </a:r>
          </a:p>
        </p:txBody>
      </p:sp>
      <p:pic>
        <p:nvPicPr>
          <p:cNvPr id="1028" name="Picture 4">
            <a:extLst>
              <a:ext uri="{FF2B5EF4-FFF2-40B4-BE49-F238E27FC236}">
                <a16:creationId xmlns:a16="http://schemas.microsoft.com/office/drawing/2014/main" id="{707CE6F0-20CF-9012-ADDD-69DA3C354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62" y="5589160"/>
            <a:ext cx="810592" cy="8105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utational Approaches to RNA Structure and Function">
            <a:extLst>
              <a:ext uri="{FF2B5EF4-FFF2-40B4-BE49-F238E27FC236}">
                <a16:creationId xmlns:a16="http://schemas.microsoft.com/office/drawing/2014/main" id="{6BA418B4-EAFB-A5B7-1798-15307A6C4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578" y="5580044"/>
            <a:ext cx="810592" cy="81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4364948" y="3000269"/>
            <a:ext cx="4275052"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covariance model</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2969731" y="491613"/>
            <a:ext cx="1104740"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1173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4815190" y="3187310"/>
            <a:ext cx="1280810"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label</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3929102" y="549770"/>
            <a:ext cx="657888"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4" name="TextBox 3">
            <a:extLst>
              <a:ext uri="{FF2B5EF4-FFF2-40B4-BE49-F238E27FC236}">
                <a16:creationId xmlns:a16="http://schemas.microsoft.com/office/drawing/2014/main" id="{9FB6E6EB-D78B-F167-F82A-1C1DC100206A}"/>
              </a:ext>
            </a:extLst>
          </p:cNvPr>
          <p:cNvSpPr txBox="1"/>
          <p:nvPr/>
        </p:nvSpPr>
        <p:spPr>
          <a:xfrm>
            <a:off x="4815190" y="4206280"/>
            <a:ext cx="2092778" cy="1200329"/>
          </a:xfrm>
          <a:prstGeom prst="rect">
            <a:avLst/>
          </a:prstGeom>
          <a:solidFill>
            <a:schemeClr val="bg1"/>
          </a:solidFill>
          <a:ln>
            <a:solidFill>
              <a:schemeClr val="bg1"/>
            </a:solidFill>
          </a:ln>
        </p:spPr>
        <p:txBody>
          <a:bodyPr wrap="square" rtlCol="0">
            <a:spAutoFit/>
          </a:bodyPr>
          <a:lstStyle/>
          <a:p>
            <a:pPr algn="l"/>
            <a:r>
              <a:rPr lang="en-US" dirty="0">
                <a:solidFill>
                  <a:schemeClr val="tx2"/>
                </a:solidFill>
                <a:latin typeface="+mn-lt"/>
              </a:rPr>
              <a:t>“!” – HIT</a:t>
            </a:r>
          </a:p>
          <a:p>
            <a:pPr algn="l"/>
            <a:r>
              <a:rPr lang="en-US" dirty="0">
                <a:solidFill>
                  <a:schemeClr val="tx2"/>
                </a:solidFill>
                <a:latin typeface="+mn-lt"/>
              </a:rPr>
              <a:t>“?” – MAYBE</a:t>
            </a:r>
          </a:p>
          <a:p>
            <a:pPr algn="l"/>
            <a:r>
              <a:rPr lang="en-US" dirty="0">
                <a:solidFill>
                  <a:schemeClr val="tx2"/>
                </a:solidFill>
                <a:latin typeface="+mn-lt"/>
              </a:rPr>
              <a:t>NO HIT</a:t>
            </a:r>
          </a:p>
        </p:txBody>
      </p:sp>
    </p:spTree>
    <p:extLst>
      <p:ext uri="{BB962C8B-B14F-4D97-AF65-F5344CB8AC3E}">
        <p14:creationId xmlns:p14="http://schemas.microsoft.com/office/powerpoint/2010/main" val="21027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5824526" y="3187310"/>
            <a:ext cx="2704877"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hit number</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4558688" y="549770"/>
            <a:ext cx="869401"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25702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6454113" y="3285247"/>
            <a:ext cx="3994031"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e-value of the hit</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5226599" y="644996"/>
            <a:ext cx="869401"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75596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2678818" y="2833367"/>
            <a:ext cx="3223774"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hit sequence</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5902592" y="621619"/>
            <a:ext cx="1007874"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66572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4447275" y="2833367"/>
            <a:ext cx="2148015"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contig id</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6670718" y="621619"/>
            <a:ext cx="1007874"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1922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3177915" y="2767280"/>
            <a:ext cx="4271815" cy="1323439"/>
          </a:xfrm>
          <a:prstGeom prst="rect">
            <a:avLst/>
          </a:prstGeom>
          <a:solidFill>
            <a:schemeClr val="bg1"/>
          </a:solidFill>
          <a:ln>
            <a:solidFill>
              <a:schemeClr val="bg1"/>
            </a:solidFill>
          </a:ln>
        </p:spPr>
        <p:txBody>
          <a:bodyPr wrap="square" rtlCol="0">
            <a:spAutoFit/>
          </a:bodyPr>
          <a:lstStyle/>
          <a:p>
            <a:pPr algn="ctr"/>
            <a:r>
              <a:rPr lang="en-US" sz="4000" dirty="0">
                <a:solidFill>
                  <a:schemeClr val="tx2"/>
                </a:solidFill>
                <a:latin typeface="+mn-lt"/>
              </a:rPr>
              <a:t>hit with extended genomic region</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7659774" y="621619"/>
            <a:ext cx="1259374"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1261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6460760" y="3075057"/>
            <a:ext cx="1648537" cy="707886"/>
          </a:xfrm>
          <a:prstGeom prst="rect">
            <a:avLst/>
          </a:prstGeom>
          <a:solidFill>
            <a:schemeClr val="bg1"/>
          </a:solidFill>
          <a:ln>
            <a:solidFill>
              <a:schemeClr val="bg1"/>
            </a:solidFill>
          </a:ln>
        </p:spPr>
        <p:txBody>
          <a:bodyPr wrap="square" rtlCol="0">
            <a:spAutoFit/>
          </a:bodyPr>
          <a:lstStyle/>
          <a:p>
            <a:pPr algn="ctr"/>
            <a:r>
              <a:rPr lang="en-US" sz="4000" dirty="0">
                <a:solidFill>
                  <a:schemeClr val="tx2"/>
                </a:solidFill>
                <a:latin typeface="+mn-lt"/>
              </a:rPr>
              <a:t>class</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8556920" y="644997"/>
            <a:ext cx="1006805"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2527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7376060" y="3429000"/>
            <a:ext cx="1648537" cy="707886"/>
          </a:xfrm>
          <a:prstGeom prst="rect">
            <a:avLst/>
          </a:prstGeom>
          <a:solidFill>
            <a:schemeClr val="bg1"/>
          </a:solidFill>
          <a:ln>
            <a:solidFill>
              <a:schemeClr val="bg1"/>
            </a:solidFill>
          </a:ln>
        </p:spPr>
        <p:txBody>
          <a:bodyPr wrap="square" rtlCol="0">
            <a:spAutoFit/>
          </a:bodyPr>
          <a:lstStyle/>
          <a:p>
            <a:pPr algn="ctr"/>
            <a:r>
              <a:rPr lang="en-US" sz="4000" dirty="0">
                <a:solidFill>
                  <a:schemeClr val="tx2"/>
                </a:solidFill>
                <a:latin typeface="+mn-lt"/>
              </a:rPr>
              <a:t>order</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9409194" y="644997"/>
            <a:ext cx="1143881"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75896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7750814" y="3567095"/>
            <a:ext cx="2087801" cy="707886"/>
          </a:xfrm>
          <a:prstGeom prst="rect">
            <a:avLst/>
          </a:prstGeom>
          <a:solidFill>
            <a:schemeClr val="bg1"/>
          </a:solidFill>
          <a:ln>
            <a:solidFill>
              <a:schemeClr val="bg1"/>
            </a:solidFill>
          </a:ln>
        </p:spPr>
        <p:txBody>
          <a:bodyPr wrap="square" rtlCol="0">
            <a:spAutoFit/>
          </a:bodyPr>
          <a:lstStyle/>
          <a:p>
            <a:pPr algn="ctr"/>
            <a:r>
              <a:rPr lang="en-US" sz="4000" dirty="0">
                <a:solidFill>
                  <a:schemeClr val="tx2"/>
                </a:solidFill>
                <a:latin typeface="+mn-lt"/>
              </a:rPr>
              <a:t>phylum</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10226401" y="644997"/>
            <a:ext cx="926281"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9126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83B28D8D-C319-1FD0-A3D3-08459523D43B}"/>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a:p>
        </p:txBody>
      </p:sp>
      <p:sp>
        <p:nvSpPr>
          <p:cNvPr id="7" name="Tytuł 3">
            <a:extLst>
              <a:ext uri="{FF2B5EF4-FFF2-40B4-BE49-F238E27FC236}">
                <a16:creationId xmlns:a16="http://schemas.microsoft.com/office/drawing/2014/main" id="{5B43550B-0F87-C334-F769-747D947C5668}"/>
              </a:ext>
            </a:extLst>
          </p:cNvPr>
          <p:cNvSpPr txBox="1">
            <a:spLocks/>
          </p:cNvSpPr>
          <p:nvPr/>
        </p:nvSpPr>
        <p:spPr>
          <a:xfrm>
            <a:off x="158142" y="378000"/>
            <a:ext cx="1203385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Novel telomerase RNA candidates across the </a:t>
            </a:r>
            <a:r>
              <a:rPr lang="en-US" dirty="0" err="1"/>
              <a:t>Viridiplantae</a:t>
            </a:r>
            <a:r>
              <a:rPr lang="en-US" dirty="0"/>
              <a:t> kingdom and Arthropoda</a:t>
            </a:r>
            <a:endParaRPr lang="pl-PL" kern="0" dirty="0"/>
          </a:p>
        </p:txBody>
      </p:sp>
      <p:sp>
        <p:nvSpPr>
          <p:cNvPr id="8" name="pole tekstowe 7">
            <a:extLst>
              <a:ext uri="{FF2B5EF4-FFF2-40B4-BE49-F238E27FC236}">
                <a16:creationId xmlns:a16="http://schemas.microsoft.com/office/drawing/2014/main" id="{9B00F222-CDAE-49FF-EEE3-7B47B073D6B7}"/>
              </a:ext>
            </a:extLst>
          </p:cNvPr>
          <p:cNvSpPr txBox="1"/>
          <p:nvPr/>
        </p:nvSpPr>
        <p:spPr>
          <a:xfrm>
            <a:off x="10405512" y="25289"/>
            <a:ext cx="1227708" cy="338554"/>
          </a:xfrm>
          <a:prstGeom prst="rect">
            <a:avLst/>
          </a:prstGeom>
          <a:noFill/>
        </p:spPr>
        <p:txBody>
          <a:bodyPr wrap="none" rtlCol="0">
            <a:spAutoFit/>
          </a:bodyPr>
          <a:lstStyle/>
          <a:p>
            <a:pPr algn="l"/>
            <a:r>
              <a:rPr lang="pl-PL" sz="1600">
                <a:solidFill>
                  <a:schemeClr val="bg1"/>
                </a:solidFill>
                <a:latin typeface="Muni Bold" panose="00000500000000000000" pitchFamily="50" charset="-18"/>
              </a:rPr>
              <a:t>SUMMARY</a:t>
            </a:r>
            <a:endParaRPr lang="pl-PL" sz="2800">
              <a:solidFill>
                <a:schemeClr val="bg1"/>
              </a:solidFill>
              <a:latin typeface="Muni Bold" panose="00000500000000000000" pitchFamily="50" charset="-18"/>
            </a:endParaRPr>
          </a:p>
        </p:txBody>
      </p:sp>
      <p:pic>
        <p:nvPicPr>
          <p:cNvPr id="9" name="Symbol zastępczy zawartości 6" descr="Obraz zawierający diagram&#10;&#10;Opis wygenerowany automatycznie">
            <a:extLst>
              <a:ext uri="{FF2B5EF4-FFF2-40B4-BE49-F238E27FC236}">
                <a16:creationId xmlns:a16="http://schemas.microsoft.com/office/drawing/2014/main" id="{44C224E0-0006-5ACC-0B72-66568CAC8B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873"/>
          <a:stretch/>
        </p:blipFill>
        <p:spPr>
          <a:xfrm>
            <a:off x="150016" y="1737774"/>
            <a:ext cx="5495623" cy="2322598"/>
          </a:xfrm>
          <a:prstGeom prst="rect">
            <a:avLst/>
          </a:prstGeom>
        </p:spPr>
      </p:pic>
      <p:pic>
        <p:nvPicPr>
          <p:cNvPr id="10" name="Symbol zastępczy zawartości 6" descr="Obraz zawierający diagram&#10;&#10;Opis wygenerowany automatycznie">
            <a:extLst>
              <a:ext uri="{FF2B5EF4-FFF2-40B4-BE49-F238E27FC236}">
                <a16:creationId xmlns:a16="http://schemas.microsoft.com/office/drawing/2014/main" id="{B4F21D5D-3B05-8BC5-F27C-F54A4CFE31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392" r="41578"/>
          <a:stretch/>
        </p:blipFill>
        <p:spPr>
          <a:xfrm>
            <a:off x="5892188" y="1485774"/>
            <a:ext cx="3210649" cy="2867816"/>
          </a:xfrm>
          <a:prstGeom prst="rect">
            <a:avLst/>
          </a:prstGeom>
        </p:spPr>
      </p:pic>
      <p:sp>
        <p:nvSpPr>
          <p:cNvPr id="11" name="Prostokąt 10">
            <a:extLst>
              <a:ext uri="{FF2B5EF4-FFF2-40B4-BE49-F238E27FC236}">
                <a16:creationId xmlns:a16="http://schemas.microsoft.com/office/drawing/2014/main" id="{BD050FB5-BD51-499B-7224-111BA91AD61F}"/>
              </a:ext>
            </a:extLst>
          </p:cNvPr>
          <p:cNvSpPr/>
          <p:nvPr/>
        </p:nvSpPr>
        <p:spPr bwMode="auto">
          <a:xfrm>
            <a:off x="9165771" y="1379220"/>
            <a:ext cx="293915" cy="132043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err="1">
              <a:ln>
                <a:noFill/>
              </a:ln>
              <a:solidFill>
                <a:schemeClr val="bg1"/>
              </a:solidFill>
              <a:effectLst/>
              <a:latin typeface="+mn-lt"/>
            </a:endParaRPr>
          </a:p>
        </p:txBody>
      </p:sp>
      <p:sp>
        <p:nvSpPr>
          <p:cNvPr id="13" name="Prostokąt 12">
            <a:extLst>
              <a:ext uri="{FF2B5EF4-FFF2-40B4-BE49-F238E27FC236}">
                <a16:creationId xmlns:a16="http://schemas.microsoft.com/office/drawing/2014/main" id="{9FCE66B4-46F8-B431-6DBA-E92B64B21040}"/>
              </a:ext>
            </a:extLst>
          </p:cNvPr>
          <p:cNvSpPr/>
          <p:nvPr/>
        </p:nvSpPr>
        <p:spPr bwMode="auto">
          <a:xfrm rot="5400000">
            <a:off x="7740091" y="1205076"/>
            <a:ext cx="308808" cy="64843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err="1">
              <a:ln>
                <a:noFill/>
              </a:ln>
              <a:solidFill>
                <a:schemeClr val="bg1"/>
              </a:solidFill>
              <a:effectLst/>
              <a:latin typeface="+mn-lt"/>
            </a:endParaRPr>
          </a:p>
        </p:txBody>
      </p:sp>
      <p:sp>
        <p:nvSpPr>
          <p:cNvPr id="14" name="Prostokąt 13">
            <a:extLst>
              <a:ext uri="{FF2B5EF4-FFF2-40B4-BE49-F238E27FC236}">
                <a16:creationId xmlns:a16="http://schemas.microsoft.com/office/drawing/2014/main" id="{DE05CF1A-D25B-E498-6526-0AD58232720D}"/>
              </a:ext>
            </a:extLst>
          </p:cNvPr>
          <p:cNvSpPr/>
          <p:nvPr/>
        </p:nvSpPr>
        <p:spPr bwMode="auto">
          <a:xfrm rot="5400000">
            <a:off x="6583297" y="1135755"/>
            <a:ext cx="140187" cy="64843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err="1">
              <a:ln>
                <a:noFill/>
              </a:ln>
              <a:solidFill>
                <a:schemeClr val="bg1"/>
              </a:solidFill>
              <a:effectLst/>
              <a:latin typeface="+mn-lt"/>
            </a:endParaRPr>
          </a:p>
        </p:txBody>
      </p:sp>
      <p:pic>
        <p:nvPicPr>
          <p:cNvPr id="15" name="Symbol zastępczy zawartości 6" descr="Obraz zawierający diagram&#10;&#10;Opis wygenerowany automatycznie">
            <a:extLst>
              <a:ext uri="{FF2B5EF4-FFF2-40B4-BE49-F238E27FC236}">
                <a16:creationId xmlns:a16="http://schemas.microsoft.com/office/drawing/2014/main" id="{F5CACE0D-CC84-21AC-7FC9-0C1105CDBE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007" r="63156" b="-208"/>
          <a:stretch/>
        </p:blipFill>
        <p:spPr>
          <a:xfrm>
            <a:off x="8908916" y="3937549"/>
            <a:ext cx="2602255" cy="181870"/>
          </a:xfrm>
          <a:prstGeom prst="rect">
            <a:avLst/>
          </a:prstGeom>
        </p:spPr>
      </p:pic>
      <p:sp>
        <p:nvSpPr>
          <p:cNvPr id="16" name="Prostokąt 15">
            <a:extLst>
              <a:ext uri="{FF2B5EF4-FFF2-40B4-BE49-F238E27FC236}">
                <a16:creationId xmlns:a16="http://schemas.microsoft.com/office/drawing/2014/main" id="{089D406F-7EE1-7C3A-8CDD-5DABEF6D0F93}"/>
              </a:ext>
            </a:extLst>
          </p:cNvPr>
          <p:cNvSpPr/>
          <p:nvPr/>
        </p:nvSpPr>
        <p:spPr bwMode="auto">
          <a:xfrm rot="5400000">
            <a:off x="6717466" y="3425674"/>
            <a:ext cx="252000" cy="187217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err="1">
              <a:ln>
                <a:noFill/>
              </a:ln>
              <a:solidFill>
                <a:schemeClr val="bg1"/>
              </a:solidFill>
              <a:effectLst/>
              <a:latin typeface="+mn-lt"/>
            </a:endParaRPr>
          </a:p>
        </p:txBody>
      </p:sp>
      <p:pic>
        <p:nvPicPr>
          <p:cNvPr id="6" name="Symbol zastępczy zawartości 6" descr="Obraz zawierający diagram&#10;&#10;Opis wygenerowany automatycznie">
            <a:extLst>
              <a:ext uri="{FF2B5EF4-FFF2-40B4-BE49-F238E27FC236}">
                <a16:creationId xmlns:a16="http://schemas.microsoft.com/office/drawing/2014/main" id="{AA865194-CA05-8C66-820B-8D8CE8D488E2}"/>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44769" b="49137"/>
          <a:stretch/>
        </p:blipFill>
        <p:spPr>
          <a:xfrm>
            <a:off x="158142" y="4360336"/>
            <a:ext cx="11229670" cy="644302"/>
          </a:xfrm>
          <a:prstGeom prst="rect">
            <a:avLst/>
          </a:prstGeom>
        </p:spPr>
      </p:pic>
      <p:pic>
        <p:nvPicPr>
          <p:cNvPr id="17" name="Obraz 16">
            <a:extLst>
              <a:ext uri="{FF2B5EF4-FFF2-40B4-BE49-F238E27FC236}">
                <a16:creationId xmlns:a16="http://schemas.microsoft.com/office/drawing/2014/main" id="{540A1437-7790-918A-EBF7-CD5807D664DC}"/>
              </a:ext>
            </a:extLst>
          </p:cNvPr>
          <p:cNvPicPr>
            <a:picLocks noChangeAspect="1"/>
          </p:cNvPicPr>
          <p:nvPr/>
        </p:nvPicPr>
        <p:blipFill>
          <a:blip r:embed="rId4"/>
          <a:stretch>
            <a:fillRect/>
          </a:stretch>
        </p:blipFill>
        <p:spPr>
          <a:xfrm>
            <a:off x="191972" y="5055890"/>
            <a:ext cx="2077386" cy="840036"/>
          </a:xfrm>
          <a:prstGeom prst="rect">
            <a:avLst/>
          </a:prstGeom>
        </p:spPr>
      </p:pic>
      <p:pic>
        <p:nvPicPr>
          <p:cNvPr id="19" name="Obraz 18">
            <a:extLst>
              <a:ext uri="{FF2B5EF4-FFF2-40B4-BE49-F238E27FC236}">
                <a16:creationId xmlns:a16="http://schemas.microsoft.com/office/drawing/2014/main" id="{0CD9EDB9-6694-2597-3937-32B657A91334}"/>
              </a:ext>
            </a:extLst>
          </p:cNvPr>
          <p:cNvPicPr>
            <a:picLocks noChangeAspect="1"/>
          </p:cNvPicPr>
          <p:nvPr/>
        </p:nvPicPr>
        <p:blipFill rotWithShape="1">
          <a:blip r:embed="rId5"/>
          <a:srcRect b="19491"/>
          <a:stretch/>
        </p:blipFill>
        <p:spPr>
          <a:xfrm>
            <a:off x="2399295" y="5035732"/>
            <a:ext cx="3242101" cy="1256753"/>
          </a:xfrm>
          <a:prstGeom prst="rect">
            <a:avLst/>
          </a:prstGeom>
        </p:spPr>
      </p:pic>
      <p:pic>
        <p:nvPicPr>
          <p:cNvPr id="20" name="Symbol zastępczy zawartości 6" descr="Obraz zawierający diagram&#10;&#10;Opis wygenerowany automatycznie">
            <a:extLst>
              <a:ext uri="{FF2B5EF4-FFF2-40B4-BE49-F238E27FC236}">
                <a16:creationId xmlns:a16="http://schemas.microsoft.com/office/drawing/2014/main" id="{56A3D380-387A-13F8-F92A-CE21DF891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706" t="71612"/>
          <a:stretch/>
        </p:blipFill>
        <p:spPr>
          <a:xfrm>
            <a:off x="9173400" y="1787119"/>
            <a:ext cx="2214412" cy="1825076"/>
          </a:xfrm>
          <a:prstGeom prst="rect">
            <a:avLst/>
          </a:prstGeom>
        </p:spPr>
      </p:pic>
      <p:sp>
        <p:nvSpPr>
          <p:cNvPr id="21" name="Prostokąt 20">
            <a:extLst>
              <a:ext uri="{FF2B5EF4-FFF2-40B4-BE49-F238E27FC236}">
                <a16:creationId xmlns:a16="http://schemas.microsoft.com/office/drawing/2014/main" id="{E0C32F49-011D-63DE-436A-27E80A464631}"/>
              </a:ext>
            </a:extLst>
          </p:cNvPr>
          <p:cNvSpPr/>
          <p:nvPr/>
        </p:nvSpPr>
        <p:spPr bwMode="auto">
          <a:xfrm rot="5400000">
            <a:off x="9197420" y="1680554"/>
            <a:ext cx="308808" cy="35684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err="1">
              <a:ln>
                <a:noFill/>
              </a:ln>
              <a:solidFill>
                <a:schemeClr val="bg1"/>
              </a:solidFill>
              <a:effectLst/>
              <a:latin typeface="+mn-lt"/>
            </a:endParaRPr>
          </a:p>
        </p:txBody>
      </p:sp>
      <p:pic>
        <p:nvPicPr>
          <p:cNvPr id="23" name="Obraz 22">
            <a:extLst>
              <a:ext uri="{FF2B5EF4-FFF2-40B4-BE49-F238E27FC236}">
                <a16:creationId xmlns:a16="http://schemas.microsoft.com/office/drawing/2014/main" id="{FAECFA76-0DC9-DB1B-6FD5-53CBA5CAC43F}"/>
              </a:ext>
            </a:extLst>
          </p:cNvPr>
          <p:cNvPicPr>
            <a:picLocks noChangeAspect="1"/>
          </p:cNvPicPr>
          <p:nvPr/>
        </p:nvPicPr>
        <p:blipFill>
          <a:blip r:embed="rId6"/>
          <a:stretch>
            <a:fillRect/>
          </a:stretch>
        </p:blipFill>
        <p:spPr>
          <a:xfrm>
            <a:off x="5968880" y="5031621"/>
            <a:ext cx="3160916" cy="1601102"/>
          </a:xfrm>
          <a:prstGeom prst="rect">
            <a:avLst/>
          </a:prstGeom>
        </p:spPr>
      </p:pic>
      <p:sp>
        <p:nvSpPr>
          <p:cNvPr id="28" name="Prostokąt 27">
            <a:extLst>
              <a:ext uri="{FF2B5EF4-FFF2-40B4-BE49-F238E27FC236}">
                <a16:creationId xmlns:a16="http://schemas.microsoft.com/office/drawing/2014/main" id="{5076378D-35A2-EEB2-3519-77EDE84B80E3}"/>
              </a:ext>
            </a:extLst>
          </p:cNvPr>
          <p:cNvSpPr/>
          <p:nvPr/>
        </p:nvSpPr>
        <p:spPr bwMode="auto">
          <a:xfrm>
            <a:off x="9351824" y="5055890"/>
            <a:ext cx="2648204" cy="172235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err="1">
              <a:ln>
                <a:noFill/>
              </a:ln>
              <a:solidFill>
                <a:schemeClr val="bg1"/>
              </a:solidFill>
              <a:effectLst/>
              <a:latin typeface="+mn-lt"/>
            </a:endParaRPr>
          </a:p>
        </p:txBody>
      </p:sp>
      <p:pic>
        <p:nvPicPr>
          <p:cNvPr id="14340" name="Picture 4">
            <a:extLst>
              <a:ext uri="{FF2B5EF4-FFF2-40B4-BE49-F238E27FC236}">
                <a16:creationId xmlns:a16="http://schemas.microsoft.com/office/drawing/2014/main" id="{299843B2-D040-9EA9-B755-5F8489E6C9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5365" y="5163730"/>
            <a:ext cx="2382635" cy="1429581"/>
          </a:xfrm>
          <a:prstGeom prst="rect">
            <a:avLst/>
          </a:prstGeom>
          <a:noFill/>
          <a:extLst>
            <a:ext uri="{909E8E84-426E-40DD-AFC4-6F175D3DCCD1}">
              <a14:hiddenFill xmlns:a14="http://schemas.microsoft.com/office/drawing/2010/main">
                <a:solidFill>
                  <a:srgbClr val="FFFFFF"/>
                </a:solidFill>
              </a14:hiddenFill>
            </a:ext>
          </a:extLst>
        </p:spPr>
      </p:pic>
      <p:sp>
        <p:nvSpPr>
          <p:cNvPr id="12" name="Symbol zastępczy stopki 1">
            <a:extLst>
              <a:ext uri="{FF2B5EF4-FFF2-40B4-BE49-F238E27FC236}">
                <a16:creationId xmlns:a16="http://schemas.microsoft.com/office/drawing/2014/main" id="{9B1D8D2C-2DC0-D461-959F-427407F38704}"/>
              </a:ext>
            </a:extLst>
          </p:cNvPr>
          <p:cNvSpPr>
            <a:spLocks noGrp="1"/>
          </p:cNvSpPr>
          <p:nvPr>
            <p:ph type="ftr" sz="quarter" idx="10"/>
          </p:nvPr>
        </p:nvSpPr>
        <p:spPr>
          <a:xfrm>
            <a:off x="720000" y="6292485"/>
            <a:ext cx="7920000" cy="662091"/>
          </a:xfrm>
        </p:spPr>
        <p:txBody>
          <a:bodyPr/>
          <a:lstStyle/>
          <a:p>
            <a:r>
              <a:rPr lang="pl-PL" noProof="0" dirty="0"/>
              <a:t>Agata Kilar – GERONIMO</a:t>
            </a:r>
            <a:br>
              <a:rPr lang="pl-PL" noProof="0" dirty="0"/>
            </a:br>
            <a:r>
              <a:rPr lang="en-US" altLang="cs-CZ" sz="1200" dirty="0">
                <a:solidFill>
                  <a:schemeClr val="bg1">
                    <a:lumMod val="50000"/>
                  </a:schemeClr>
                </a:solidFill>
                <a:latin typeface="+mj-lt"/>
              </a:rPr>
              <a:t>Computational Approaches to RNA Structure and Function</a:t>
            </a:r>
            <a:br>
              <a:rPr lang="en-US" altLang="cs-CZ" sz="1200" dirty="0">
                <a:solidFill>
                  <a:schemeClr val="bg1">
                    <a:lumMod val="50000"/>
                  </a:schemeClr>
                </a:solidFill>
                <a:latin typeface="+mj-lt"/>
              </a:rPr>
            </a:br>
            <a:r>
              <a:rPr lang="en-US" altLang="cs-CZ" sz="1200" dirty="0" err="1">
                <a:solidFill>
                  <a:schemeClr val="bg1">
                    <a:lumMod val="50000"/>
                  </a:schemeClr>
                </a:solidFill>
                <a:latin typeface="+mj-lt"/>
              </a:rPr>
              <a:t>Benasque</a:t>
            </a:r>
            <a:r>
              <a:rPr lang="en-US" altLang="cs-CZ" sz="1200" dirty="0">
                <a:solidFill>
                  <a:schemeClr val="bg1">
                    <a:lumMod val="50000"/>
                  </a:schemeClr>
                </a:solidFill>
                <a:latin typeface="+mj-lt"/>
              </a:rPr>
              <a:t> 2024</a:t>
            </a:r>
          </a:p>
          <a:p>
            <a:endParaRPr lang="en-GB" noProof="0" dirty="0"/>
          </a:p>
        </p:txBody>
      </p:sp>
    </p:spTree>
    <p:extLst>
      <p:ext uri="{BB962C8B-B14F-4D97-AF65-F5344CB8AC3E}">
        <p14:creationId xmlns:p14="http://schemas.microsoft.com/office/powerpoint/2010/main" val="2818155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7955666" y="2954093"/>
            <a:ext cx="2797728" cy="1938992"/>
          </a:xfrm>
          <a:prstGeom prst="rect">
            <a:avLst/>
          </a:prstGeom>
          <a:solidFill>
            <a:schemeClr val="bg1"/>
          </a:solidFill>
          <a:ln>
            <a:solidFill>
              <a:schemeClr val="bg1"/>
            </a:solidFill>
          </a:ln>
        </p:spPr>
        <p:txBody>
          <a:bodyPr wrap="square" rtlCol="0">
            <a:spAutoFit/>
          </a:bodyPr>
          <a:lstStyle/>
          <a:p>
            <a:pPr algn="ctr"/>
            <a:r>
              <a:rPr lang="en-US" sz="4000" dirty="0">
                <a:solidFill>
                  <a:schemeClr val="tx2"/>
                </a:solidFill>
                <a:latin typeface="+mn-lt"/>
              </a:rPr>
              <a:t>secondary structure consensus</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10955958" y="644997"/>
            <a:ext cx="1156558"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3105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1438606" y="4848121"/>
            <a:ext cx="4657394" cy="1323439"/>
          </a:xfrm>
          <a:prstGeom prst="rect">
            <a:avLst/>
          </a:prstGeom>
          <a:solidFill>
            <a:schemeClr val="bg1"/>
          </a:solidFill>
          <a:ln>
            <a:solidFill>
              <a:schemeClr val="bg1"/>
            </a:solidFill>
          </a:ln>
        </p:spPr>
        <p:txBody>
          <a:bodyPr wrap="square" rtlCol="0">
            <a:spAutoFit/>
          </a:bodyPr>
          <a:lstStyle/>
          <a:p>
            <a:pPr algn="ctr"/>
            <a:r>
              <a:rPr lang="en-US" sz="4000" dirty="0">
                <a:solidFill>
                  <a:schemeClr val="tx2"/>
                </a:solidFill>
                <a:latin typeface="+mn-lt"/>
              </a:rPr>
              <a:t>results separated by models</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79484" y="6366386"/>
            <a:ext cx="7878034" cy="568453"/>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74462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98E8791-C62C-84B7-4CFE-23D62CDBB8DF}"/>
              </a:ext>
            </a:extLst>
          </p:cNvPr>
          <p:cNvSpPr/>
          <p:nvPr/>
        </p:nvSpPr>
        <p:spPr bwMode="auto">
          <a:xfrm>
            <a:off x="10860446" y="5893129"/>
            <a:ext cx="1216561" cy="9648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3" name="Symbol zastępczy numeru slajdu 2">
            <a:extLst>
              <a:ext uri="{FF2B5EF4-FFF2-40B4-BE49-F238E27FC236}">
                <a16:creationId xmlns:a16="http://schemas.microsoft.com/office/drawing/2014/main" id="{A57B8F18-6F13-6FD2-2F2C-80A55E01D61D}"/>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a:p>
        </p:txBody>
      </p:sp>
      <p:sp>
        <p:nvSpPr>
          <p:cNvPr id="5" name="Tytuł 3">
            <a:extLst>
              <a:ext uri="{FF2B5EF4-FFF2-40B4-BE49-F238E27FC236}">
                <a16:creationId xmlns:a16="http://schemas.microsoft.com/office/drawing/2014/main" id="{7BA1BBD4-C0DB-3B91-6834-CFCA1AA416E9}"/>
              </a:ext>
            </a:extLst>
          </p:cNvPr>
          <p:cNvSpPr txBox="1">
            <a:spLocks/>
          </p:cNvSpPr>
          <p:nvPr/>
        </p:nvSpPr>
        <p:spPr>
          <a:xfrm>
            <a:off x="158142" y="37800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GERONIMO </a:t>
            </a:r>
            <a:endParaRPr lang="pl-PL" kern="0" dirty="0"/>
          </a:p>
        </p:txBody>
      </p:sp>
      <p:sp>
        <p:nvSpPr>
          <p:cNvPr id="6" name="pole tekstowe 5">
            <a:extLst>
              <a:ext uri="{FF2B5EF4-FFF2-40B4-BE49-F238E27FC236}">
                <a16:creationId xmlns:a16="http://schemas.microsoft.com/office/drawing/2014/main" id="{1AA46D75-D61D-06EF-81BB-7E1DF1DB3481}"/>
              </a:ext>
            </a:extLst>
          </p:cNvPr>
          <p:cNvSpPr txBox="1"/>
          <p:nvPr/>
        </p:nvSpPr>
        <p:spPr>
          <a:xfrm>
            <a:off x="10405512" y="25289"/>
            <a:ext cx="1194558" cy="338554"/>
          </a:xfrm>
          <a:prstGeom prst="rect">
            <a:avLst/>
          </a:prstGeom>
          <a:noFill/>
        </p:spPr>
        <p:txBody>
          <a:bodyPr wrap="none" rtlCol="0">
            <a:spAutoFit/>
          </a:bodyPr>
          <a:lstStyle/>
          <a:p>
            <a:pPr algn="l"/>
            <a:r>
              <a:rPr lang="pl-PL" sz="1600">
                <a:solidFill>
                  <a:schemeClr val="bg1"/>
                </a:solidFill>
                <a:latin typeface="Muni Bold" panose="00000500000000000000" pitchFamily="50" charset="-18"/>
              </a:rPr>
              <a:t>RESULTS</a:t>
            </a:r>
            <a:endParaRPr lang="pl-PL" sz="2800">
              <a:solidFill>
                <a:schemeClr val="bg1"/>
              </a:solidFill>
              <a:latin typeface="Muni Bold" panose="00000500000000000000" pitchFamily="50" charset="-18"/>
            </a:endParaRPr>
          </a:p>
        </p:txBody>
      </p:sp>
      <p:pic>
        <p:nvPicPr>
          <p:cNvPr id="8" name="Obraz 7" descr="Obraz zawierający diagram&#10;&#10;Opis wygenerowany automatycznie">
            <a:extLst>
              <a:ext uri="{FF2B5EF4-FFF2-40B4-BE49-F238E27FC236}">
                <a16:creationId xmlns:a16="http://schemas.microsoft.com/office/drawing/2014/main" id="{7E084905-E7F6-C965-3A1C-32E5F09A2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4" y="1009807"/>
            <a:ext cx="4641306" cy="4838385"/>
          </a:xfrm>
          <a:prstGeom prst="rect">
            <a:avLst/>
          </a:prstGeom>
        </p:spPr>
      </p:pic>
      <p:sp>
        <p:nvSpPr>
          <p:cNvPr id="25" name="Rectangle 24">
            <a:extLst>
              <a:ext uri="{FF2B5EF4-FFF2-40B4-BE49-F238E27FC236}">
                <a16:creationId xmlns:a16="http://schemas.microsoft.com/office/drawing/2014/main" id="{4DE93008-191C-2A77-783E-F018001E7F29}"/>
              </a:ext>
            </a:extLst>
          </p:cNvPr>
          <p:cNvSpPr/>
          <p:nvPr/>
        </p:nvSpPr>
        <p:spPr bwMode="auto">
          <a:xfrm>
            <a:off x="38694" y="1009807"/>
            <a:ext cx="4641306" cy="1822293"/>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7" name="Rectangle 26">
            <a:extLst>
              <a:ext uri="{FF2B5EF4-FFF2-40B4-BE49-F238E27FC236}">
                <a16:creationId xmlns:a16="http://schemas.microsoft.com/office/drawing/2014/main" id="{92ECBBFC-3C40-71E4-3170-F466992A5932}"/>
              </a:ext>
            </a:extLst>
          </p:cNvPr>
          <p:cNvSpPr/>
          <p:nvPr/>
        </p:nvSpPr>
        <p:spPr bwMode="auto">
          <a:xfrm>
            <a:off x="92694" y="2832100"/>
            <a:ext cx="3078018" cy="1782289"/>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8" name="Rectangle 27">
            <a:extLst>
              <a:ext uri="{FF2B5EF4-FFF2-40B4-BE49-F238E27FC236}">
                <a16:creationId xmlns:a16="http://schemas.microsoft.com/office/drawing/2014/main" id="{589211EC-FB22-D91B-4DC2-431C6ECE54B5}"/>
              </a:ext>
            </a:extLst>
          </p:cNvPr>
          <p:cNvSpPr/>
          <p:nvPr/>
        </p:nvSpPr>
        <p:spPr bwMode="auto">
          <a:xfrm>
            <a:off x="1925855" y="4344650"/>
            <a:ext cx="1143489" cy="194789"/>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pic>
        <p:nvPicPr>
          <p:cNvPr id="17" name="Picture 2">
            <a:extLst>
              <a:ext uri="{FF2B5EF4-FFF2-40B4-BE49-F238E27FC236}">
                <a16:creationId xmlns:a16="http://schemas.microsoft.com/office/drawing/2014/main" id="{43472EE9-411C-68CA-8E7D-C687CD79B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33" y="878610"/>
            <a:ext cx="6881152" cy="5601390"/>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1">
            <a:extLst>
              <a:ext uri="{FF2B5EF4-FFF2-40B4-BE49-F238E27FC236}">
                <a16:creationId xmlns:a16="http://schemas.microsoft.com/office/drawing/2014/main" id="{461CD524-E873-D506-7769-22E1EA02F236}"/>
              </a:ext>
            </a:extLst>
          </p:cNvPr>
          <p:cNvSpPr>
            <a:spLocks noGrp="1"/>
          </p:cNvSpPr>
          <p:nvPr>
            <p:ph type="ftr" sz="quarter" idx="10"/>
          </p:nvPr>
        </p:nvSpPr>
        <p:spPr>
          <a:xfrm>
            <a:off x="720000" y="6292485"/>
            <a:ext cx="7920000" cy="662091"/>
          </a:xfrm>
        </p:spPr>
        <p:txBody>
          <a:bodyPr/>
          <a:lstStyle/>
          <a:p>
            <a:r>
              <a:rPr lang="pl-PL" noProof="0" dirty="0"/>
              <a:t>Agata Kilar – GERONIMO</a:t>
            </a:r>
            <a:br>
              <a:rPr lang="pl-PL" noProof="0" dirty="0"/>
            </a:br>
            <a:r>
              <a:rPr lang="en-US" altLang="cs-CZ" sz="1200" dirty="0">
                <a:solidFill>
                  <a:schemeClr val="bg1">
                    <a:lumMod val="50000"/>
                  </a:schemeClr>
                </a:solidFill>
                <a:latin typeface="+mj-lt"/>
              </a:rPr>
              <a:t>Computational Approaches to RNA Structure and Function</a:t>
            </a:r>
            <a:br>
              <a:rPr lang="en-US" altLang="cs-CZ" sz="1200" dirty="0">
                <a:solidFill>
                  <a:schemeClr val="bg1">
                    <a:lumMod val="50000"/>
                  </a:schemeClr>
                </a:solidFill>
                <a:latin typeface="+mj-lt"/>
              </a:rPr>
            </a:br>
            <a:r>
              <a:rPr lang="en-US" altLang="cs-CZ" sz="1200" dirty="0" err="1">
                <a:solidFill>
                  <a:schemeClr val="bg1">
                    <a:lumMod val="50000"/>
                  </a:schemeClr>
                </a:solidFill>
                <a:latin typeface="+mj-lt"/>
              </a:rPr>
              <a:t>Benasque</a:t>
            </a:r>
            <a:r>
              <a:rPr lang="en-US" altLang="cs-CZ" sz="1200" dirty="0">
                <a:solidFill>
                  <a:schemeClr val="bg1">
                    <a:lumMod val="50000"/>
                  </a:schemeClr>
                </a:solidFill>
                <a:latin typeface="+mj-lt"/>
              </a:rPr>
              <a:t> 2024</a:t>
            </a:r>
          </a:p>
          <a:p>
            <a:endParaRPr lang="en-GB" noProof="0" dirty="0"/>
          </a:p>
        </p:txBody>
      </p:sp>
      <p:pic>
        <p:nvPicPr>
          <p:cNvPr id="11" name="Picture 2">
            <a:extLst>
              <a:ext uri="{FF2B5EF4-FFF2-40B4-BE49-F238E27FC236}">
                <a16:creationId xmlns:a16="http://schemas.microsoft.com/office/drawing/2014/main" id="{39201180-54A1-8492-7760-D5C5C1D40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132" t="37111" r="785" b="40157"/>
          <a:stretch/>
        </p:blipFill>
        <p:spPr bwMode="auto">
          <a:xfrm>
            <a:off x="11134511" y="1928860"/>
            <a:ext cx="910199" cy="27687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E5725988-6C0B-C293-3D94-8152D659E7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64" r="29041" b="96992"/>
          <a:stretch/>
        </p:blipFill>
        <p:spPr bwMode="auto">
          <a:xfrm>
            <a:off x="5270224" y="692183"/>
            <a:ext cx="6895817" cy="3728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A0B64F2D-FBE4-9286-B048-B8CA6FD819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4" t="32155" r="97880" b="33533"/>
          <a:stretch/>
        </p:blipFill>
        <p:spPr bwMode="auto">
          <a:xfrm>
            <a:off x="4837056" y="923797"/>
            <a:ext cx="420584" cy="530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88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98E8791-C62C-84B7-4CFE-23D62CDBB8DF}"/>
              </a:ext>
            </a:extLst>
          </p:cNvPr>
          <p:cNvSpPr/>
          <p:nvPr/>
        </p:nvSpPr>
        <p:spPr bwMode="auto">
          <a:xfrm>
            <a:off x="10860446" y="5893129"/>
            <a:ext cx="1216561" cy="9648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3" name="Symbol zastępczy numeru slajdu 2">
            <a:extLst>
              <a:ext uri="{FF2B5EF4-FFF2-40B4-BE49-F238E27FC236}">
                <a16:creationId xmlns:a16="http://schemas.microsoft.com/office/drawing/2014/main" id="{A57B8F18-6F13-6FD2-2F2C-80A55E01D61D}"/>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a:p>
        </p:txBody>
      </p:sp>
      <p:sp>
        <p:nvSpPr>
          <p:cNvPr id="5" name="Tytuł 3">
            <a:extLst>
              <a:ext uri="{FF2B5EF4-FFF2-40B4-BE49-F238E27FC236}">
                <a16:creationId xmlns:a16="http://schemas.microsoft.com/office/drawing/2014/main" id="{7BA1BBD4-C0DB-3B91-6834-CFCA1AA416E9}"/>
              </a:ext>
            </a:extLst>
          </p:cNvPr>
          <p:cNvSpPr txBox="1">
            <a:spLocks/>
          </p:cNvSpPr>
          <p:nvPr/>
        </p:nvSpPr>
        <p:spPr>
          <a:xfrm>
            <a:off x="158142" y="37800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GERONIMO </a:t>
            </a:r>
            <a:endParaRPr lang="pl-PL" kern="0" dirty="0"/>
          </a:p>
        </p:txBody>
      </p:sp>
      <p:sp>
        <p:nvSpPr>
          <p:cNvPr id="4" name="Prostokąt 3">
            <a:extLst>
              <a:ext uri="{FF2B5EF4-FFF2-40B4-BE49-F238E27FC236}">
                <a16:creationId xmlns:a16="http://schemas.microsoft.com/office/drawing/2014/main" id="{89CD95F5-85D5-34F1-B5DE-B87A0E27C00D}"/>
              </a:ext>
            </a:extLst>
          </p:cNvPr>
          <p:cNvSpPr/>
          <p:nvPr/>
        </p:nvSpPr>
        <p:spPr bwMode="auto">
          <a:xfrm rot="5400000">
            <a:off x="11178786" y="-720987"/>
            <a:ext cx="219408" cy="1820898"/>
          </a:xfrm>
          <a:prstGeom prst="rect">
            <a:avLst/>
          </a:prstGeom>
          <a:solidFill>
            <a:schemeClr val="accent1"/>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a:ln>
                <a:noFill/>
              </a:ln>
              <a:solidFill>
                <a:schemeClr val="bg1"/>
              </a:solidFill>
              <a:effectLst/>
              <a:latin typeface="+mn-lt"/>
            </a:endParaRPr>
          </a:p>
        </p:txBody>
      </p:sp>
      <p:sp>
        <p:nvSpPr>
          <p:cNvPr id="6" name="pole tekstowe 5">
            <a:extLst>
              <a:ext uri="{FF2B5EF4-FFF2-40B4-BE49-F238E27FC236}">
                <a16:creationId xmlns:a16="http://schemas.microsoft.com/office/drawing/2014/main" id="{1AA46D75-D61D-06EF-81BB-7E1DF1DB3481}"/>
              </a:ext>
            </a:extLst>
          </p:cNvPr>
          <p:cNvSpPr txBox="1"/>
          <p:nvPr/>
        </p:nvSpPr>
        <p:spPr>
          <a:xfrm>
            <a:off x="10405512" y="25289"/>
            <a:ext cx="1194558" cy="338554"/>
          </a:xfrm>
          <a:prstGeom prst="rect">
            <a:avLst/>
          </a:prstGeom>
          <a:noFill/>
        </p:spPr>
        <p:txBody>
          <a:bodyPr wrap="none" rtlCol="0">
            <a:spAutoFit/>
          </a:bodyPr>
          <a:lstStyle/>
          <a:p>
            <a:pPr algn="l"/>
            <a:r>
              <a:rPr lang="pl-PL" sz="1600">
                <a:solidFill>
                  <a:schemeClr val="bg1"/>
                </a:solidFill>
                <a:latin typeface="Muni Bold" panose="00000500000000000000" pitchFamily="50" charset="-18"/>
              </a:rPr>
              <a:t>RESULTS</a:t>
            </a:r>
            <a:endParaRPr lang="pl-PL" sz="2800">
              <a:solidFill>
                <a:schemeClr val="bg1"/>
              </a:solidFill>
              <a:latin typeface="Muni Bold" panose="00000500000000000000" pitchFamily="50" charset="-18"/>
            </a:endParaRPr>
          </a:p>
        </p:txBody>
      </p:sp>
      <p:pic>
        <p:nvPicPr>
          <p:cNvPr id="8" name="Obraz 7" descr="Obraz zawierający diagram&#10;&#10;Opis wygenerowany automatycznie">
            <a:extLst>
              <a:ext uri="{FF2B5EF4-FFF2-40B4-BE49-F238E27FC236}">
                <a16:creationId xmlns:a16="http://schemas.microsoft.com/office/drawing/2014/main" id="{7E084905-E7F6-C965-3A1C-32E5F09A2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4" y="1009807"/>
            <a:ext cx="4641306" cy="4838385"/>
          </a:xfrm>
          <a:prstGeom prst="rect">
            <a:avLst/>
          </a:prstGeom>
        </p:spPr>
      </p:pic>
      <p:sp>
        <p:nvSpPr>
          <p:cNvPr id="25" name="Rectangle 24">
            <a:extLst>
              <a:ext uri="{FF2B5EF4-FFF2-40B4-BE49-F238E27FC236}">
                <a16:creationId xmlns:a16="http://schemas.microsoft.com/office/drawing/2014/main" id="{4DE93008-191C-2A77-783E-F018001E7F29}"/>
              </a:ext>
            </a:extLst>
          </p:cNvPr>
          <p:cNvSpPr/>
          <p:nvPr/>
        </p:nvSpPr>
        <p:spPr bwMode="auto">
          <a:xfrm>
            <a:off x="38694" y="1009807"/>
            <a:ext cx="4641306" cy="1822293"/>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7" name="Rectangle 26">
            <a:extLst>
              <a:ext uri="{FF2B5EF4-FFF2-40B4-BE49-F238E27FC236}">
                <a16:creationId xmlns:a16="http://schemas.microsoft.com/office/drawing/2014/main" id="{92ECBBFC-3C40-71E4-3170-F466992A5932}"/>
              </a:ext>
            </a:extLst>
          </p:cNvPr>
          <p:cNvSpPr/>
          <p:nvPr/>
        </p:nvSpPr>
        <p:spPr bwMode="auto">
          <a:xfrm>
            <a:off x="92694" y="2832100"/>
            <a:ext cx="3078018" cy="1782289"/>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8" name="Rectangle 27">
            <a:extLst>
              <a:ext uri="{FF2B5EF4-FFF2-40B4-BE49-F238E27FC236}">
                <a16:creationId xmlns:a16="http://schemas.microsoft.com/office/drawing/2014/main" id="{589211EC-FB22-D91B-4DC2-431C6ECE54B5}"/>
              </a:ext>
            </a:extLst>
          </p:cNvPr>
          <p:cNvSpPr/>
          <p:nvPr/>
        </p:nvSpPr>
        <p:spPr bwMode="auto">
          <a:xfrm>
            <a:off x="1954772" y="4419600"/>
            <a:ext cx="1143489" cy="194789"/>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pic>
        <p:nvPicPr>
          <p:cNvPr id="10" name="Picture 2">
            <a:extLst>
              <a:ext uri="{FF2B5EF4-FFF2-40B4-BE49-F238E27FC236}">
                <a16:creationId xmlns:a16="http://schemas.microsoft.com/office/drawing/2014/main" id="{4D60D577-109B-A5C8-AC91-7B780373F2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207"/>
          <a:stretch/>
        </p:blipFill>
        <p:spPr bwMode="auto">
          <a:xfrm>
            <a:off x="5508507" y="-111"/>
            <a:ext cx="67002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F952D5F1-8846-936E-C5CF-272B1AB06F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634" t="40926" b="44475"/>
          <a:stretch/>
        </p:blipFill>
        <p:spPr bwMode="auto">
          <a:xfrm>
            <a:off x="4548122" y="5089400"/>
            <a:ext cx="1308673" cy="1001220"/>
          </a:xfrm>
          <a:prstGeom prst="rect">
            <a:avLst/>
          </a:prstGeom>
          <a:noFill/>
          <a:extLst>
            <a:ext uri="{909E8E84-426E-40DD-AFC4-6F175D3DCCD1}">
              <a14:hiddenFill xmlns:a14="http://schemas.microsoft.com/office/drawing/2010/main">
                <a:solidFill>
                  <a:srgbClr val="FFFFFF"/>
                </a:solidFill>
              </a14:hiddenFill>
            </a:ext>
          </a:extLst>
        </p:spPr>
      </p:pic>
      <p:sp>
        <p:nvSpPr>
          <p:cNvPr id="12" name="Symbol zastępczy stopki 1">
            <a:extLst>
              <a:ext uri="{FF2B5EF4-FFF2-40B4-BE49-F238E27FC236}">
                <a16:creationId xmlns:a16="http://schemas.microsoft.com/office/drawing/2014/main" id="{A7F52691-A4C4-442F-1974-42F3C3323DD7}"/>
              </a:ext>
            </a:extLst>
          </p:cNvPr>
          <p:cNvSpPr>
            <a:spLocks noGrp="1"/>
          </p:cNvSpPr>
          <p:nvPr>
            <p:ph type="ftr" sz="quarter" idx="10"/>
          </p:nvPr>
        </p:nvSpPr>
        <p:spPr>
          <a:xfrm>
            <a:off x="720000" y="6292485"/>
            <a:ext cx="7920000" cy="662091"/>
          </a:xfrm>
        </p:spPr>
        <p:txBody>
          <a:bodyPr/>
          <a:lstStyle/>
          <a:p>
            <a:r>
              <a:rPr lang="pl-PL" noProof="0" dirty="0"/>
              <a:t>Agata Kilar – GERONIMO</a:t>
            </a:r>
            <a:br>
              <a:rPr lang="pl-PL" noProof="0" dirty="0"/>
            </a:br>
            <a:r>
              <a:rPr lang="en-US" altLang="cs-CZ" sz="1200" dirty="0">
                <a:solidFill>
                  <a:schemeClr val="bg1">
                    <a:lumMod val="50000"/>
                  </a:schemeClr>
                </a:solidFill>
                <a:latin typeface="+mj-lt"/>
              </a:rPr>
              <a:t>Computational Approaches to RNA Structure and Function</a:t>
            </a:r>
            <a:br>
              <a:rPr lang="en-US" altLang="cs-CZ" sz="1200" dirty="0">
                <a:solidFill>
                  <a:schemeClr val="bg1">
                    <a:lumMod val="50000"/>
                  </a:schemeClr>
                </a:solidFill>
                <a:latin typeface="+mj-lt"/>
              </a:rPr>
            </a:br>
            <a:r>
              <a:rPr lang="en-US" altLang="cs-CZ" sz="1200" dirty="0" err="1">
                <a:solidFill>
                  <a:schemeClr val="bg1">
                    <a:lumMod val="50000"/>
                  </a:schemeClr>
                </a:solidFill>
                <a:latin typeface="+mj-lt"/>
              </a:rPr>
              <a:t>Benasque</a:t>
            </a:r>
            <a:r>
              <a:rPr lang="en-US" altLang="cs-CZ" sz="1200" dirty="0">
                <a:solidFill>
                  <a:schemeClr val="bg1">
                    <a:lumMod val="50000"/>
                  </a:schemeClr>
                </a:solidFill>
                <a:latin typeface="+mj-lt"/>
              </a:rPr>
              <a:t> 2024</a:t>
            </a:r>
          </a:p>
          <a:p>
            <a:endParaRPr lang="en-GB" noProof="0" dirty="0"/>
          </a:p>
        </p:txBody>
      </p:sp>
    </p:spTree>
    <p:extLst>
      <p:ext uri="{BB962C8B-B14F-4D97-AF65-F5344CB8AC3E}">
        <p14:creationId xmlns:p14="http://schemas.microsoft.com/office/powerpoint/2010/main" val="41641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34B597-2FD7-931B-FD82-9FC797949A56}"/>
              </a:ext>
            </a:extLst>
          </p:cNvPr>
          <p:cNvSpPr>
            <a:spLocks noGrp="1"/>
          </p:cNvSpPr>
          <p:nvPr>
            <p:ph type="sldNum" sz="quarter" idx="11"/>
          </p:nvPr>
        </p:nvSpPr>
        <p:spPr/>
        <p:txBody>
          <a:bodyPr/>
          <a:lstStyle/>
          <a:p>
            <a:fld id="{D6D6C118-631F-4A80-9886-907009361577}" type="slidenum">
              <a:rPr lang="en-GB" altLang="cs-CZ" noProof="0" smtClean="0"/>
              <a:pPr/>
              <a:t>24</a:t>
            </a:fld>
            <a:endParaRPr lang="en-GB" altLang="cs-CZ" noProof="0" dirty="0"/>
          </a:p>
        </p:txBody>
      </p:sp>
      <p:sp>
        <p:nvSpPr>
          <p:cNvPr id="7" name="Title 6">
            <a:extLst>
              <a:ext uri="{FF2B5EF4-FFF2-40B4-BE49-F238E27FC236}">
                <a16:creationId xmlns:a16="http://schemas.microsoft.com/office/drawing/2014/main" id="{876773C8-FF41-4646-23E7-2FB1C179B11A}"/>
              </a:ext>
            </a:extLst>
          </p:cNvPr>
          <p:cNvSpPr>
            <a:spLocks noGrp="1"/>
          </p:cNvSpPr>
          <p:nvPr>
            <p:ph type="title"/>
          </p:nvPr>
        </p:nvSpPr>
        <p:spPr/>
        <p:txBody>
          <a:bodyPr/>
          <a:lstStyle/>
          <a:p>
            <a:r>
              <a:rPr lang="en-US" dirty="0"/>
              <a:t>Why to use GERONIMO?</a:t>
            </a:r>
          </a:p>
        </p:txBody>
      </p:sp>
      <p:sp>
        <p:nvSpPr>
          <p:cNvPr id="8" name="Content Placeholder 7">
            <a:extLst>
              <a:ext uri="{FF2B5EF4-FFF2-40B4-BE49-F238E27FC236}">
                <a16:creationId xmlns:a16="http://schemas.microsoft.com/office/drawing/2014/main" id="{9D21CEDE-22AB-AFA9-C67F-56C7694BC161}"/>
              </a:ext>
            </a:extLst>
          </p:cNvPr>
          <p:cNvSpPr>
            <a:spLocks noGrp="1"/>
          </p:cNvSpPr>
          <p:nvPr>
            <p:ph idx="1"/>
          </p:nvPr>
        </p:nvSpPr>
        <p:spPr/>
        <p:txBody>
          <a:bodyPr/>
          <a:lstStyle/>
          <a:p>
            <a:r>
              <a:rPr lang="en-US" dirty="0"/>
              <a:t>High-throughput capability</a:t>
            </a:r>
          </a:p>
          <a:p>
            <a:r>
              <a:rPr lang="en-US" dirty="0"/>
              <a:t>Integrated workflow</a:t>
            </a:r>
          </a:p>
          <a:p>
            <a:r>
              <a:rPr lang="en-US" dirty="0"/>
              <a:t>Automated data retrieval and preparation</a:t>
            </a:r>
          </a:p>
          <a:p>
            <a:r>
              <a:rPr lang="en-US" dirty="0"/>
              <a:t>Comprehensive output</a:t>
            </a:r>
          </a:p>
          <a:p>
            <a:r>
              <a:rPr lang="en-US" dirty="0"/>
              <a:t>Customizable and extensible</a:t>
            </a:r>
          </a:p>
          <a:p>
            <a:r>
              <a:rPr lang="en-US" dirty="0"/>
              <a:t>Enhanced reproducibility and documentation</a:t>
            </a:r>
          </a:p>
          <a:p>
            <a:endParaRPr lang="en-US" dirty="0"/>
          </a:p>
        </p:txBody>
      </p:sp>
      <p:sp>
        <p:nvSpPr>
          <p:cNvPr id="9" name="Rectangle 8">
            <a:extLst>
              <a:ext uri="{FF2B5EF4-FFF2-40B4-BE49-F238E27FC236}">
                <a16:creationId xmlns:a16="http://schemas.microsoft.com/office/drawing/2014/main" id="{B58D7413-FD14-29D7-B1F7-5E847DECAFB0}"/>
              </a:ext>
            </a:extLst>
          </p:cNvPr>
          <p:cNvSpPr/>
          <p:nvPr/>
        </p:nvSpPr>
        <p:spPr bwMode="auto">
          <a:xfrm>
            <a:off x="10675917" y="5961413"/>
            <a:ext cx="1355993" cy="70064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2" name="pole tekstowe 5">
            <a:extLst>
              <a:ext uri="{FF2B5EF4-FFF2-40B4-BE49-F238E27FC236}">
                <a16:creationId xmlns:a16="http://schemas.microsoft.com/office/drawing/2014/main" id="{A58C6F00-0FBF-602B-98BE-1CAB732421F0}"/>
              </a:ext>
            </a:extLst>
          </p:cNvPr>
          <p:cNvSpPr txBox="1"/>
          <p:nvPr/>
        </p:nvSpPr>
        <p:spPr>
          <a:xfrm>
            <a:off x="10405512" y="25289"/>
            <a:ext cx="1087349" cy="338554"/>
          </a:xfrm>
          <a:prstGeom prst="rect">
            <a:avLst/>
          </a:prstGeom>
          <a:noFill/>
        </p:spPr>
        <p:txBody>
          <a:bodyPr wrap="none" rtlCol="0">
            <a:spAutoFit/>
          </a:bodyPr>
          <a:lstStyle/>
          <a:p>
            <a:pPr algn="l"/>
            <a:r>
              <a:rPr lang="pl-PL" sz="1600" dirty="0">
                <a:solidFill>
                  <a:schemeClr val="bg1"/>
                </a:solidFill>
                <a:latin typeface="Muni Bold" panose="00000500000000000000" pitchFamily="50" charset="-18"/>
              </a:rPr>
              <a:t>SUMMARY</a:t>
            </a:r>
            <a:endParaRPr lang="pl-PL" sz="2800" dirty="0">
              <a:solidFill>
                <a:schemeClr val="bg1"/>
              </a:solidFill>
              <a:latin typeface="Muni Bold" panose="00000500000000000000" pitchFamily="50" charset="-18"/>
            </a:endParaRPr>
          </a:p>
        </p:txBody>
      </p:sp>
      <p:sp>
        <p:nvSpPr>
          <p:cNvPr id="13" name="Symbol zastępczy stopki 1">
            <a:extLst>
              <a:ext uri="{FF2B5EF4-FFF2-40B4-BE49-F238E27FC236}">
                <a16:creationId xmlns:a16="http://schemas.microsoft.com/office/drawing/2014/main" id="{313ED513-6FAF-87F0-43F7-920242CF5D14}"/>
              </a:ext>
            </a:extLst>
          </p:cNvPr>
          <p:cNvSpPr>
            <a:spLocks noGrp="1"/>
          </p:cNvSpPr>
          <p:nvPr>
            <p:ph type="ftr" sz="quarter" idx="10"/>
          </p:nvPr>
        </p:nvSpPr>
        <p:spPr>
          <a:xfrm>
            <a:off x="720000" y="6292485"/>
            <a:ext cx="7920000" cy="662091"/>
          </a:xfrm>
        </p:spPr>
        <p:txBody>
          <a:bodyPr/>
          <a:lstStyle/>
          <a:p>
            <a:r>
              <a:rPr lang="pl-PL" noProof="0" dirty="0"/>
              <a:t>Agata Kilar – GERONIMO</a:t>
            </a:r>
            <a:br>
              <a:rPr lang="pl-PL" noProof="0" dirty="0"/>
            </a:br>
            <a:r>
              <a:rPr lang="en-US" altLang="cs-CZ" sz="1200" dirty="0">
                <a:solidFill>
                  <a:schemeClr val="bg1">
                    <a:lumMod val="50000"/>
                  </a:schemeClr>
                </a:solidFill>
                <a:latin typeface="+mj-lt"/>
              </a:rPr>
              <a:t>Computational Approaches to RNA Structure and Function</a:t>
            </a:r>
            <a:br>
              <a:rPr lang="en-US" altLang="cs-CZ" sz="1200" dirty="0">
                <a:solidFill>
                  <a:schemeClr val="bg1">
                    <a:lumMod val="50000"/>
                  </a:schemeClr>
                </a:solidFill>
                <a:latin typeface="+mj-lt"/>
              </a:rPr>
            </a:br>
            <a:r>
              <a:rPr lang="en-US" altLang="cs-CZ" sz="1200" dirty="0" err="1">
                <a:solidFill>
                  <a:schemeClr val="bg1">
                    <a:lumMod val="50000"/>
                  </a:schemeClr>
                </a:solidFill>
                <a:latin typeface="+mj-lt"/>
              </a:rPr>
              <a:t>Benasque</a:t>
            </a:r>
            <a:r>
              <a:rPr lang="en-US" altLang="cs-CZ" sz="1200" dirty="0">
                <a:solidFill>
                  <a:schemeClr val="bg1">
                    <a:lumMod val="50000"/>
                  </a:schemeClr>
                </a:solidFill>
                <a:latin typeface="+mj-lt"/>
              </a:rPr>
              <a:t> 2024</a:t>
            </a:r>
          </a:p>
          <a:p>
            <a:endParaRPr lang="en-GB" noProof="0" dirty="0"/>
          </a:p>
        </p:txBody>
      </p:sp>
      <p:sp>
        <p:nvSpPr>
          <p:cNvPr id="16" name="TextBox 15">
            <a:extLst>
              <a:ext uri="{FF2B5EF4-FFF2-40B4-BE49-F238E27FC236}">
                <a16:creationId xmlns:a16="http://schemas.microsoft.com/office/drawing/2014/main" id="{0FD8B153-CA0F-5ED0-0DC8-25A889A0F51C}"/>
              </a:ext>
            </a:extLst>
          </p:cNvPr>
          <p:cNvSpPr txBox="1"/>
          <p:nvPr/>
        </p:nvSpPr>
        <p:spPr>
          <a:xfrm>
            <a:off x="529000" y="5001003"/>
            <a:ext cx="11502910" cy="830997"/>
          </a:xfrm>
          <a:prstGeom prst="rect">
            <a:avLst/>
          </a:prstGeom>
          <a:noFill/>
        </p:spPr>
        <p:txBody>
          <a:bodyPr wrap="square">
            <a:spAutoFit/>
          </a:bodyPr>
          <a:lstStyle/>
          <a:p>
            <a:r>
              <a:rPr lang="en-US" sz="2400" dirty="0">
                <a:solidFill>
                  <a:srgbClr val="0E0E0E"/>
                </a:solidFill>
                <a:effectLst/>
                <a:latin typeface=".SF NS"/>
              </a:rPr>
              <a:t>GERONIMO automates and scales up the process of searching for ncRNA genes across multiple genomes, saving time and computational resources.</a:t>
            </a:r>
            <a:endParaRPr lang="en-US" dirty="0"/>
          </a:p>
        </p:txBody>
      </p:sp>
    </p:spTree>
    <p:extLst>
      <p:ext uri="{BB962C8B-B14F-4D97-AF65-F5344CB8AC3E}">
        <p14:creationId xmlns:p14="http://schemas.microsoft.com/office/powerpoint/2010/main" val="361473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a:extLst>
              <a:ext uri="{FF2B5EF4-FFF2-40B4-BE49-F238E27FC236}">
                <a16:creationId xmlns:a16="http://schemas.microsoft.com/office/drawing/2014/main" id="{433C14D9-1031-8DA4-23C9-7BCC577E89D9}"/>
              </a:ext>
            </a:extLst>
          </p:cNvPr>
          <p:cNvGrpSpPr/>
          <p:nvPr/>
        </p:nvGrpSpPr>
        <p:grpSpPr>
          <a:xfrm>
            <a:off x="471505" y="1360864"/>
            <a:ext cx="1297438" cy="1635992"/>
            <a:chOff x="8553970" y="4738838"/>
            <a:chExt cx="1297438" cy="1635992"/>
          </a:xfrm>
        </p:grpSpPr>
        <p:sp>
          <p:nvSpPr>
            <p:cNvPr id="7" name="TextBox 39">
              <a:extLst>
                <a:ext uri="{FF2B5EF4-FFF2-40B4-BE49-F238E27FC236}">
                  <a16:creationId xmlns:a16="http://schemas.microsoft.com/office/drawing/2014/main" id="{C465AC7C-F4A7-0CC2-2E45-DF9E916630A8}"/>
                </a:ext>
              </a:extLst>
            </p:cNvPr>
            <p:cNvSpPr txBox="1"/>
            <p:nvPr/>
          </p:nvSpPr>
          <p:spPr>
            <a:xfrm>
              <a:off x="8761146" y="6036276"/>
              <a:ext cx="1090262"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pl-PL" sz="1600" b="1">
                  <a:latin typeface="Calibri" panose="020F0502020204030204" pitchFamily="34" charset="0"/>
                </a:rPr>
                <a:t>Jiří Fajkus</a:t>
              </a:r>
            </a:p>
          </p:txBody>
        </p:sp>
        <p:pic>
          <p:nvPicPr>
            <p:cNvPr id="8" name="Picture 15" descr="A person smiling for the camera&#10;&#10;Description automatically generated">
              <a:extLst>
                <a:ext uri="{FF2B5EF4-FFF2-40B4-BE49-F238E27FC236}">
                  <a16:creationId xmlns:a16="http://schemas.microsoft.com/office/drawing/2014/main" id="{96F71198-840D-B1E3-F22E-BB2E07940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970" y="4738838"/>
              <a:ext cx="1297438" cy="1297438"/>
            </a:xfrm>
            <a:prstGeom prst="rect">
              <a:avLst/>
            </a:prstGeom>
          </p:spPr>
        </p:pic>
      </p:grpSp>
      <p:grpSp>
        <p:nvGrpSpPr>
          <p:cNvPr id="9" name="Grupa 8">
            <a:extLst>
              <a:ext uri="{FF2B5EF4-FFF2-40B4-BE49-F238E27FC236}">
                <a16:creationId xmlns:a16="http://schemas.microsoft.com/office/drawing/2014/main" id="{D1AB8448-4588-77A4-8AF0-2746ABB4605D}"/>
              </a:ext>
            </a:extLst>
          </p:cNvPr>
          <p:cNvGrpSpPr/>
          <p:nvPr/>
        </p:nvGrpSpPr>
        <p:grpSpPr>
          <a:xfrm>
            <a:off x="471505" y="3209328"/>
            <a:ext cx="1301187" cy="1636354"/>
            <a:chOff x="6050614" y="4693902"/>
            <a:chExt cx="1301187" cy="1636354"/>
          </a:xfrm>
        </p:grpSpPr>
        <p:pic>
          <p:nvPicPr>
            <p:cNvPr id="10" name="Picture 8" descr="A person in a striped shirt and smiling at the camera&#10;&#10;Description automatically generated">
              <a:extLst>
                <a:ext uri="{FF2B5EF4-FFF2-40B4-BE49-F238E27FC236}">
                  <a16:creationId xmlns:a16="http://schemas.microsoft.com/office/drawing/2014/main" id="{BE7D8325-B51A-57A9-A7B1-22F33AD536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614" y="4693902"/>
              <a:ext cx="1301187" cy="1301187"/>
            </a:xfrm>
            <a:prstGeom prst="rect">
              <a:avLst/>
            </a:prstGeom>
          </p:spPr>
        </p:pic>
        <p:sp>
          <p:nvSpPr>
            <p:cNvPr id="11" name="TextBox 39">
              <a:extLst>
                <a:ext uri="{FF2B5EF4-FFF2-40B4-BE49-F238E27FC236}">
                  <a16:creationId xmlns:a16="http://schemas.microsoft.com/office/drawing/2014/main" id="{A9D5138E-2C16-C1CA-7766-8BF1E6666DFD}"/>
                </a:ext>
              </a:extLst>
            </p:cNvPr>
            <p:cNvSpPr txBox="1"/>
            <p:nvPr/>
          </p:nvSpPr>
          <p:spPr>
            <a:xfrm>
              <a:off x="6093145" y="5991702"/>
              <a:ext cx="1256251"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pl-PL" sz="1600" b="1" dirty="0">
                  <a:latin typeface="Calibri" panose="020F0502020204030204" pitchFamily="34" charset="0"/>
                </a:rPr>
                <a:t>Petr </a:t>
              </a:r>
              <a:r>
                <a:rPr lang="pl-PL" sz="1600" b="1" dirty="0" err="1">
                  <a:latin typeface="Calibri" panose="020F0502020204030204" pitchFamily="34" charset="0"/>
                </a:rPr>
                <a:t>Fajkus</a:t>
              </a:r>
              <a:endParaRPr lang="pl-PL" sz="1600" b="1" dirty="0">
                <a:latin typeface="Calibri" panose="020F0502020204030204" pitchFamily="34" charset="0"/>
              </a:endParaRPr>
            </a:p>
          </p:txBody>
        </p:sp>
      </p:grpSp>
      <p:pic>
        <p:nvPicPr>
          <p:cNvPr id="14" name="Picture 5">
            <a:extLst>
              <a:ext uri="{FF2B5EF4-FFF2-40B4-BE49-F238E27FC236}">
                <a16:creationId xmlns:a16="http://schemas.microsoft.com/office/drawing/2014/main" id="{B4F77B54-2640-D945-1D01-09BF60DF10FB}"/>
              </a:ext>
            </a:extLst>
          </p:cNvPr>
          <p:cNvPicPr>
            <a:picLocks noChangeAspect="1"/>
          </p:cNvPicPr>
          <p:nvPr/>
        </p:nvPicPr>
        <p:blipFill>
          <a:blip r:embed="rId4"/>
          <a:stretch>
            <a:fillRect/>
          </a:stretch>
        </p:blipFill>
        <p:spPr>
          <a:xfrm>
            <a:off x="3380175" y="6155868"/>
            <a:ext cx="862055" cy="528986"/>
          </a:xfrm>
          <a:prstGeom prst="rect">
            <a:avLst/>
          </a:prstGeom>
        </p:spPr>
      </p:pic>
      <p:pic>
        <p:nvPicPr>
          <p:cNvPr id="15" name="Picture 8">
            <a:extLst>
              <a:ext uri="{FF2B5EF4-FFF2-40B4-BE49-F238E27FC236}">
                <a16:creationId xmlns:a16="http://schemas.microsoft.com/office/drawing/2014/main" id="{3640591B-F4AA-D188-B700-C3F28DADAF6A}"/>
              </a:ext>
            </a:extLst>
          </p:cNvPr>
          <p:cNvPicPr>
            <a:picLocks noChangeAspect="1"/>
          </p:cNvPicPr>
          <p:nvPr/>
        </p:nvPicPr>
        <p:blipFill>
          <a:blip r:embed="rId5"/>
          <a:stretch>
            <a:fillRect/>
          </a:stretch>
        </p:blipFill>
        <p:spPr>
          <a:xfrm>
            <a:off x="1166381" y="6282233"/>
            <a:ext cx="2067902" cy="301421"/>
          </a:xfrm>
          <a:prstGeom prst="rect">
            <a:avLst/>
          </a:prstGeom>
        </p:spPr>
      </p:pic>
      <p:pic>
        <p:nvPicPr>
          <p:cNvPr id="16" name="Picture 4" descr="Image preview">
            <a:extLst>
              <a:ext uri="{FF2B5EF4-FFF2-40B4-BE49-F238E27FC236}">
                <a16:creationId xmlns:a16="http://schemas.microsoft.com/office/drawing/2014/main" id="{53821B0C-299D-1B0C-55C5-4CCEB313B7D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3333" b="-415"/>
          <a:stretch/>
        </p:blipFill>
        <p:spPr bwMode="auto">
          <a:xfrm>
            <a:off x="4203260" y="6088088"/>
            <a:ext cx="2034762" cy="66454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3">
            <a:extLst>
              <a:ext uri="{FF2B5EF4-FFF2-40B4-BE49-F238E27FC236}">
                <a16:creationId xmlns:a16="http://schemas.microsoft.com/office/drawing/2014/main" id="{023DF03A-2B88-5F46-CD86-94FE4A5E6E33}"/>
              </a:ext>
            </a:extLst>
          </p:cNvPr>
          <p:cNvSpPr txBox="1">
            <a:spLocks/>
          </p:cNvSpPr>
          <p:nvPr/>
        </p:nvSpPr>
        <p:spPr>
          <a:xfrm>
            <a:off x="158142" y="378000"/>
            <a:ext cx="1203385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pl-PL" sz="4400" dirty="0" err="1"/>
              <a:t>Acknowledgements</a:t>
            </a:r>
            <a:endParaRPr lang="pl-PL" kern="0" dirty="0"/>
          </a:p>
        </p:txBody>
      </p:sp>
      <p:sp>
        <p:nvSpPr>
          <p:cNvPr id="3" name="Tytuł 5">
            <a:extLst>
              <a:ext uri="{FF2B5EF4-FFF2-40B4-BE49-F238E27FC236}">
                <a16:creationId xmlns:a16="http://schemas.microsoft.com/office/drawing/2014/main" id="{2FC11B9D-E13E-4427-3874-DC776776FE62}"/>
              </a:ext>
            </a:extLst>
          </p:cNvPr>
          <p:cNvSpPr>
            <a:spLocks noGrp="1"/>
          </p:cNvSpPr>
          <p:nvPr/>
        </p:nvSpPr>
        <p:spPr>
          <a:xfrm>
            <a:off x="2266705" y="2785498"/>
            <a:ext cx="3088994" cy="58579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pl-PL" dirty="0" err="1"/>
              <a:t>Thank</a:t>
            </a:r>
            <a:r>
              <a:rPr lang="pl-PL" dirty="0"/>
              <a:t> </a:t>
            </a:r>
            <a:r>
              <a:rPr lang="pl-PL" dirty="0" err="1"/>
              <a:t>you</a:t>
            </a:r>
            <a:r>
              <a:rPr lang="pl-PL" dirty="0"/>
              <a:t>!</a:t>
            </a:r>
          </a:p>
        </p:txBody>
      </p:sp>
      <p:pic>
        <p:nvPicPr>
          <p:cNvPr id="4" name="Picture 3">
            <a:extLst>
              <a:ext uri="{FF2B5EF4-FFF2-40B4-BE49-F238E27FC236}">
                <a16:creationId xmlns:a16="http://schemas.microsoft.com/office/drawing/2014/main" id="{7D268755-EB77-63B1-E59D-6CFDD8324C08}"/>
              </a:ext>
            </a:extLst>
          </p:cNvPr>
          <p:cNvPicPr>
            <a:picLocks noChangeAspect="1"/>
          </p:cNvPicPr>
          <p:nvPr/>
        </p:nvPicPr>
        <p:blipFill>
          <a:blip r:embed="rId7"/>
          <a:stretch>
            <a:fillRect/>
          </a:stretch>
        </p:blipFill>
        <p:spPr>
          <a:xfrm>
            <a:off x="50667" y="6056819"/>
            <a:ext cx="1091494" cy="742950"/>
          </a:xfrm>
          <a:prstGeom prst="rect">
            <a:avLst/>
          </a:prstGeom>
        </p:spPr>
      </p:pic>
      <p:sp>
        <p:nvSpPr>
          <p:cNvPr id="5" name="Rectangle 4">
            <a:extLst>
              <a:ext uri="{FF2B5EF4-FFF2-40B4-BE49-F238E27FC236}">
                <a16:creationId xmlns:a16="http://schemas.microsoft.com/office/drawing/2014/main" id="{8A3FB167-87A7-500C-7195-F6030CD4FE4F}"/>
              </a:ext>
            </a:extLst>
          </p:cNvPr>
          <p:cNvSpPr/>
          <p:nvPr/>
        </p:nvSpPr>
        <p:spPr bwMode="auto">
          <a:xfrm>
            <a:off x="10675917" y="5961413"/>
            <a:ext cx="1355993" cy="70064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pic>
        <p:nvPicPr>
          <p:cNvPr id="27" name="Picture 26">
            <a:extLst>
              <a:ext uri="{FF2B5EF4-FFF2-40B4-BE49-F238E27FC236}">
                <a16:creationId xmlns:a16="http://schemas.microsoft.com/office/drawing/2014/main" id="{2E7F96AE-C24C-F872-41D6-A4EA56195D18}"/>
              </a:ext>
            </a:extLst>
          </p:cNvPr>
          <p:cNvPicPr>
            <a:picLocks noChangeAspect="1"/>
          </p:cNvPicPr>
          <p:nvPr/>
        </p:nvPicPr>
        <p:blipFill>
          <a:blip r:embed="rId8"/>
          <a:stretch>
            <a:fillRect/>
          </a:stretch>
        </p:blipFill>
        <p:spPr>
          <a:xfrm>
            <a:off x="6678867" y="50799"/>
            <a:ext cx="5452504" cy="6231433"/>
          </a:xfrm>
          <a:prstGeom prst="rect">
            <a:avLst/>
          </a:prstGeom>
        </p:spPr>
      </p:pic>
      <p:sp>
        <p:nvSpPr>
          <p:cNvPr id="33" name="Tytuł 5">
            <a:extLst>
              <a:ext uri="{FF2B5EF4-FFF2-40B4-BE49-F238E27FC236}">
                <a16:creationId xmlns:a16="http://schemas.microsoft.com/office/drawing/2014/main" id="{E7DDC858-C82C-1202-61F1-ADECFB16AFE8}"/>
              </a:ext>
            </a:extLst>
          </p:cNvPr>
          <p:cNvSpPr>
            <a:spLocks noGrp="1"/>
          </p:cNvSpPr>
          <p:nvPr/>
        </p:nvSpPr>
        <p:spPr>
          <a:xfrm>
            <a:off x="7464897" y="6281755"/>
            <a:ext cx="4567013" cy="47399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pl-PL" sz="3200" dirty="0"/>
              <a:t>328 </a:t>
            </a:r>
            <a:r>
              <a:rPr lang="pl-PL" sz="3200" dirty="0" err="1"/>
              <a:t>novel</a:t>
            </a:r>
            <a:r>
              <a:rPr lang="pl-PL" sz="3200" dirty="0"/>
              <a:t> </a:t>
            </a:r>
            <a:r>
              <a:rPr lang="pl-PL" sz="3200" dirty="0" err="1"/>
              <a:t>TRs</a:t>
            </a:r>
            <a:endParaRPr lang="pl-PL" sz="3200" dirty="0"/>
          </a:p>
        </p:txBody>
      </p:sp>
    </p:spTree>
    <p:extLst>
      <p:ext uri="{BB962C8B-B14F-4D97-AF65-F5344CB8AC3E}">
        <p14:creationId xmlns:p14="http://schemas.microsoft.com/office/powerpoint/2010/main" val="287519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C61B95B-2A4E-056F-09F7-E1BFA1AF0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379" y="3200093"/>
            <a:ext cx="3036019" cy="1821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itHub Logo and symbol, meaning ...">
            <a:extLst>
              <a:ext uri="{FF2B5EF4-FFF2-40B4-BE49-F238E27FC236}">
                <a16:creationId xmlns:a16="http://schemas.microsoft.com/office/drawing/2014/main" id="{C70B1A77-B28C-F2D7-27D6-E616CECB4F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80" r="18618"/>
          <a:stretch/>
        </p:blipFill>
        <p:spPr bwMode="auto">
          <a:xfrm>
            <a:off x="11215077" y="3194508"/>
            <a:ext cx="816833" cy="731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qr code with circles and dots&#10;&#10;Description automatically generated">
            <a:extLst>
              <a:ext uri="{FF2B5EF4-FFF2-40B4-BE49-F238E27FC236}">
                <a16:creationId xmlns:a16="http://schemas.microsoft.com/office/drawing/2014/main" id="{1C97146C-F54C-C959-6826-70E014990A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9914" y="34328"/>
            <a:ext cx="3064495" cy="3064495"/>
          </a:xfrm>
          <a:prstGeom prst="rect">
            <a:avLst/>
          </a:prstGeom>
        </p:spPr>
      </p:pic>
      <p:sp>
        <p:nvSpPr>
          <p:cNvPr id="9" name="Rectangle 8">
            <a:extLst>
              <a:ext uri="{FF2B5EF4-FFF2-40B4-BE49-F238E27FC236}">
                <a16:creationId xmlns:a16="http://schemas.microsoft.com/office/drawing/2014/main" id="{8EE7AABF-DDBB-407B-D4C6-A4182A3A40FE}"/>
              </a:ext>
            </a:extLst>
          </p:cNvPr>
          <p:cNvSpPr/>
          <p:nvPr/>
        </p:nvSpPr>
        <p:spPr bwMode="auto">
          <a:xfrm>
            <a:off x="10675917" y="5961413"/>
            <a:ext cx="1355993" cy="70064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pic>
        <p:nvPicPr>
          <p:cNvPr id="10" name="Picture 2">
            <a:extLst>
              <a:ext uri="{FF2B5EF4-FFF2-40B4-BE49-F238E27FC236}">
                <a16:creationId xmlns:a16="http://schemas.microsoft.com/office/drawing/2014/main" id="{F9D91519-674A-0647-8CA6-0C145503A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0645" y="6013542"/>
            <a:ext cx="1816635" cy="854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35079B8-ED86-2369-3CF4-DD2917E9CA73}"/>
              </a:ext>
            </a:extLst>
          </p:cNvPr>
          <p:cNvPicPr>
            <a:picLocks noChangeAspect="1"/>
          </p:cNvPicPr>
          <p:nvPr/>
        </p:nvPicPr>
        <p:blipFill>
          <a:blip r:embed="rId7"/>
          <a:stretch>
            <a:fillRect/>
          </a:stretch>
        </p:blipFill>
        <p:spPr>
          <a:xfrm>
            <a:off x="107591" y="0"/>
            <a:ext cx="8743536" cy="3194508"/>
          </a:xfrm>
          <a:prstGeom prst="rect">
            <a:avLst/>
          </a:prstGeom>
        </p:spPr>
      </p:pic>
      <p:sp>
        <p:nvSpPr>
          <p:cNvPr id="13" name="TextBox 12">
            <a:extLst>
              <a:ext uri="{FF2B5EF4-FFF2-40B4-BE49-F238E27FC236}">
                <a16:creationId xmlns:a16="http://schemas.microsoft.com/office/drawing/2014/main" id="{9F81BA1D-DC90-11FB-31D7-85337F140F2F}"/>
              </a:ext>
            </a:extLst>
          </p:cNvPr>
          <p:cNvSpPr txBox="1"/>
          <p:nvPr/>
        </p:nvSpPr>
        <p:spPr>
          <a:xfrm>
            <a:off x="2860837" y="3977932"/>
            <a:ext cx="6108492" cy="369332"/>
          </a:xfrm>
          <a:prstGeom prst="rect">
            <a:avLst/>
          </a:prstGeom>
          <a:noFill/>
        </p:spPr>
        <p:txBody>
          <a:bodyPr wrap="square">
            <a:spAutoFit/>
          </a:bodyPr>
          <a:lstStyle/>
          <a:p>
            <a:r>
              <a:rPr lang="en-US" sz="1800" b="0" i="0" dirty="0" err="1">
                <a:solidFill>
                  <a:srgbClr val="2A2A2A"/>
                </a:solidFill>
                <a:effectLst/>
                <a:latin typeface="Merriweather" pitchFamily="2" charset="77"/>
              </a:rPr>
              <a:t>bio.tools</a:t>
            </a:r>
            <a:r>
              <a:rPr lang="en-US" sz="1800" b="0" i="0" dirty="0">
                <a:solidFill>
                  <a:srgbClr val="2A2A2A"/>
                </a:solidFill>
                <a:effectLst/>
                <a:latin typeface="Merriweather" pitchFamily="2" charset="77"/>
              </a:rPr>
              <a:t> ID: GERONIMO</a:t>
            </a:r>
            <a:endParaRPr lang="en-US" sz="1800" dirty="0"/>
          </a:p>
        </p:txBody>
      </p:sp>
      <p:pic>
        <p:nvPicPr>
          <p:cNvPr id="14" name="Picture 13">
            <a:extLst>
              <a:ext uri="{FF2B5EF4-FFF2-40B4-BE49-F238E27FC236}">
                <a16:creationId xmlns:a16="http://schemas.microsoft.com/office/drawing/2014/main" id="{89AA7126-CF67-D15E-FE98-8DD4CAFE9932}"/>
              </a:ext>
            </a:extLst>
          </p:cNvPr>
          <p:cNvPicPr>
            <a:picLocks noChangeAspect="1"/>
          </p:cNvPicPr>
          <p:nvPr/>
        </p:nvPicPr>
        <p:blipFill>
          <a:blip r:embed="rId8"/>
          <a:stretch>
            <a:fillRect/>
          </a:stretch>
        </p:blipFill>
        <p:spPr>
          <a:xfrm>
            <a:off x="1034430" y="3759797"/>
            <a:ext cx="1295400" cy="787400"/>
          </a:xfrm>
          <a:prstGeom prst="rect">
            <a:avLst/>
          </a:prstGeom>
        </p:spPr>
      </p:pic>
      <p:pic>
        <p:nvPicPr>
          <p:cNvPr id="15" name="Picture 14">
            <a:extLst>
              <a:ext uri="{FF2B5EF4-FFF2-40B4-BE49-F238E27FC236}">
                <a16:creationId xmlns:a16="http://schemas.microsoft.com/office/drawing/2014/main" id="{0B5E7DE9-A984-B043-DC06-F34C9ED7BA90}"/>
              </a:ext>
            </a:extLst>
          </p:cNvPr>
          <p:cNvPicPr>
            <a:picLocks noChangeAspect="1"/>
          </p:cNvPicPr>
          <p:nvPr/>
        </p:nvPicPr>
        <p:blipFill>
          <a:blip r:embed="rId9"/>
          <a:stretch>
            <a:fillRect/>
          </a:stretch>
        </p:blipFill>
        <p:spPr>
          <a:xfrm>
            <a:off x="209443" y="3286555"/>
            <a:ext cx="2590800" cy="457200"/>
          </a:xfrm>
          <a:prstGeom prst="rect">
            <a:avLst/>
          </a:prstGeom>
        </p:spPr>
      </p:pic>
      <p:sp>
        <p:nvSpPr>
          <p:cNvPr id="17" name="TextBox 16">
            <a:extLst>
              <a:ext uri="{FF2B5EF4-FFF2-40B4-BE49-F238E27FC236}">
                <a16:creationId xmlns:a16="http://schemas.microsoft.com/office/drawing/2014/main" id="{88D4F8AA-17F2-3F9E-E6D5-CCDDE0E2B256}"/>
              </a:ext>
            </a:extLst>
          </p:cNvPr>
          <p:cNvSpPr txBox="1"/>
          <p:nvPr/>
        </p:nvSpPr>
        <p:spPr>
          <a:xfrm>
            <a:off x="2800243" y="3345154"/>
            <a:ext cx="5961036" cy="369332"/>
          </a:xfrm>
          <a:prstGeom prst="rect">
            <a:avLst/>
          </a:prstGeom>
          <a:noFill/>
        </p:spPr>
        <p:txBody>
          <a:bodyPr wrap="square">
            <a:spAutoFit/>
          </a:bodyPr>
          <a:lstStyle/>
          <a:p>
            <a:r>
              <a:rPr lang="en-US" sz="1800" dirty="0">
                <a:solidFill>
                  <a:srgbClr val="2A2A2A"/>
                </a:solidFill>
                <a:latin typeface="Merriweather" pitchFamily="2" charset="77"/>
                <a:hlinkClick r:id="rId10"/>
              </a:rPr>
              <a:t>https://workflowhub.eu/workflows/547?version=1</a:t>
            </a:r>
            <a:r>
              <a:rPr lang="en-US" sz="1800" dirty="0">
                <a:solidFill>
                  <a:srgbClr val="2A2A2A"/>
                </a:solidFill>
                <a:latin typeface="Merriweather" pitchFamily="2" charset="77"/>
              </a:rPr>
              <a:t> </a:t>
            </a:r>
          </a:p>
        </p:txBody>
      </p:sp>
      <p:pic>
        <p:nvPicPr>
          <p:cNvPr id="20" name="Picture 19">
            <a:extLst>
              <a:ext uri="{FF2B5EF4-FFF2-40B4-BE49-F238E27FC236}">
                <a16:creationId xmlns:a16="http://schemas.microsoft.com/office/drawing/2014/main" id="{73BA037D-1F97-5D52-7397-6B8DF75603D6}"/>
              </a:ext>
            </a:extLst>
          </p:cNvPr>
          <p:cNvPicPr>
            <a:picLocks noChangeAspect="1"/>
          </p:cNvPicPr>
          <p:nvPr/>
        </p:nvPicPr>
        <p:blipFill>
          <a:blip r:embed="rId11"/>
          <a:stretch>
            <a:fillRect/>
          </a:stretch>
        </p:blipFill>
        <p:spPr>
          <a:xfrm>
            <a:off x="167551" y="5816081"/>
            <a:ext cx="866879" cy="887039"/>
          </a:xfrm>
          <a:prstGeom prst="rect">
            <a:avLst/>
          </a:prstGeom>
        </p:spPr>
      </p:pic>
      <p:sp>
        <p:nvSpPr>
          <p:cNvPr id="21" name="TextBox 20">
            <a:extLst>
              <a:ext uri="{FF2B5EF4-FFF2-40B4-BE49-F238E27FC236}">
                <a16:creationId xmlns:a16="http://schemas.microsoft.com/office/drawing/2014/main" id="{01697DF6-6DEB-43C8-95A6-4AA078CF990D}"/>
              </a:ext>
            </a:extLst>
          </p:cNvPr>
          <p:cNvSpPr txBox="1"/>
          <p:nvPr/>
        </p:nvSpPr>
        <p:spPr>
          <a:xfrm>
            <a:off x="895090" y="6047866"/>
            <a:ext cx="2289982" cy="461665"/>
          </a:xfrm>
          <a:prstGeom prst="rect">
            <a:avLst/>
          </a:prstGeom>
          <a:noFill/>
        </p:spPr>
        <p:txBody>
          <a:bodyPr wrap="square">
            <a:spAutoFit/>
          </a:bodyPr>
          <a:lstStyle/>
          <a:p>
            <a:r>
              <a:rPr lang="en-US" dirty="0">
                <a:solidFill>
                  <a:srgbClr val="2A2A2A"/>
                </a:solidFill>
                <a:latin typeface="Merriweather" pitchFamily="2" charset="77"/>
              </a:rPr>
              <a:t>@</a:t>
            </a:r>
            <a:r>
              <a:rPr lang="en-US" dirty="0" err="1">
                <a:solidFill>
                  <a:srgbClr val="2A2A2A"/>
                </a:solidFill>
                <a:latin typeface="Merriweather" pitchFamily="2" charset="77"/>
              </a:rPr>
              <a:t>AgataKilar</a:t>
            </a:r>
            <a:endParaRPr lang="en-US" dirty="0">
              <a:solidFill>
                <a:srgbClr val="2A2A2A"/>
              </a:solidFill>
              <a:latin typeface="Merriweather" pitchFamily="2" charset="77"/>
            </a:endParaRPr>
          </a:p>
        </p:txBody>
      </p:sp>
      <p:sp>
        <p:nvSpPr>
          <p:cNvPr id="23" name="TextBox 22">
            <a:extLst>
              <a:ext uri="{FF2B5EF4-FFF2-40B4-BE49-F238E27FC236}">
                <a16:creationId xmlns:a16="http://schemas.microsoft.com/office/drawing/2014/main" id="{9B1C0514-5E1B-EE7C-8521-64C90ED8284B}"/>
              </a:ext>
            </a:extLst>
          </p:cNvPr>
          <p:cNvSpPr txBox="1"/>
          <p:nvPr/>
        </p:nvSpPr>
        <p:spPr>
          <a:xfrm>
            <a:off x="4479359" y="6047866"/>
            <a:ext cx="3795728" cy="461665"/>
          </a:xfrm>
          <a:prstGeom prst="rect">
            <a:avLst/>
          </a:prstGeom>
          <a:noFill/>
        </p:spPr>
        <p:txBody>
          <a:bodyPr wrap="square">
            <a:spAutoFit/>
          </a:bodyPr>
          <a:lstStyle/>
          <a:p>
            <a:r>
              <a:rPr lang="en-US" dirty="0" err="1">
                <a:solidFill>
                  <a:srgbClr val="2A2A2A"/>
                </a:solidFill>
                <a:latin typeface="Merriweather" pitchFamily="2" charset="77"/>
              </a:rPr>
              <a:t>akilar@fas.harvard.edu</a:t>
            </a:r>
            <a:endParaRPr lang="en-US" dirty="0"/>
          </a:p>
        </p:txBody>
      </p:sp>
      <p:pic>
        <p:nvPicPr>
          <p:cNvPr id="13316" name="Picture 4" descr="Email Icon Vector Art, Icons, and ...">
            <a:extLst>
              <a:ext uri="{FF2B5EF4-FFF2-40B4-BE49-F238E27FC236}">
                <a16:creationId xmlns:a16="http://schemas.microsoft.com/office/drawing/2014/main" id="{FF5B8416-D097-C6F0-08FD-AF836399C3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3126" y="5831367"/>
            <a:ext cx="866879" cy="8668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6190E30-67A0-1F6F-4E51-7A3DB4ACC6C5}"/>
              </a:ext>
            </a:extLst>
          </p:cNvPr>
          <p:cNvSpPr txBox="1"/>
          <p:nvPr/>
        </p:nvSpPr>
        <p:spPr>
          <a:xfrm>
            <a:off x="227403" y="4900438"/>
            <a:ext cx="10645450" cy="461665"/>
          </a:xfrm>
          <a:prstGeom prst="rect">
            <a:avLst/>
          </a:prstGeom>
          <a:noFill/>
        </p:spPr>
        <p:txBody>
          <a:bodyPr wrap="square">
            <a:spAutoFit/>
          </a:bodyPr>
          <a:lstStyle/>
          <a:p>
            <a:r>
              <a:rPr lang="en-US" b="1" dirty="0">
                <a:solidFill>
                  <a:schemeClr val="tx2"/>
                </a:solidFill>
              </a:rPr>
              <a:t>Feedback and new feature ideas welcome!</a:t>
            </a:r>
          </a:p>
        </p:txBody>
      </p:sp>
      <p:pic>
        <p:nvPicPr>
          <p:cNvPr id="13318" name="Picture 6" descr="Agata (Magdalena) Kilar, PhD">
            <a:extLst>
              <a:ext uri="{FF2B5EF4-FFF2-40B4-BE49-F238E27FC236}">
                <a16:creationId xmlns:a16="http://schemas.microsoft.com/office/drawing/2014/main" id="{303DA7D8-1E79-7770-E90C-2636D8E7F7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1279" y="5152954"/>
            <a:ext cx="1695540" cy="169554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diagram&#10;&#10;Opis wygenerowany automatycznie">
            <a:extLst>
              <a:ext uri="{FF2B5EF4-FFF2-40B4-BE49-F238E27FC236}">
                <a16:creationId xmlns:a16="http://schemas.microsoft.com/office/drawing/2014/main" id="{7E084905-E7F6-C965-3A1C-32E5F09A2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4" y="1009807"/>
            <a:ext cx="4641306" cy="4838385"/>
          </a:xfrm>
          <a:prstGeom prst="rect">
            <a:avLst/>
          </a:prstGeom>
        </p:spPr>
      </p:pic>
      <p:sp>
        <p:nvSpPr>
          <p:cNvPr id="3" name="Symbol zastępczy numeru slajdu 2">
            <a:extLst>
              <a:ext uri="{FF2B5EF4-FFF2-40B4-BE49-F238E27FC236}">
                <a16:creationId xmlns:a16="http://schemas.microsoft.com/office/drawing/2014/main" id="{A57B8F18-6F13-6FD2-2F2C-80A55E01D61D}"/>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a:p>
        </p:txBody>
      </p:sp>
      <p:sp>
        <p:nvSpPr>
          <p:cNvPr id="5" name="Tytuł 3">
            <a:extLst>
              <a:ext uri="{FF2B5EF4-FFF2-40B4-BE49-F238E27FC236}">
                <a16:creationId xmlns:a16="http://schemas.microsoft.com/office/drawing/2014/main" id="{7BA1BBD4-C0DB-3B91-6834-CFCA1AA416E9}"/>
              </a:ext>
            </a:extLst>
          </p:cNvPr>
          <p:cNvSpPr txBox="1">
            <a:spLocks/>
          </p:cNvSpPr>
          <p:nvPr/>
        </p:nvSpPr>
        <p:spPr>
          <a:xfrm>
            <a:off x="158142" y="37800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GERONIMO </a:t>
            </a:r>
            <a:endParaRPr lang="pl-PL" kern="0" dirty="0"/>
          </a:p>
        </p:txBody>
      </p:sp>
      <p:sp>
        <p:nvSpPr>
          <p:cNvPr id="6" name="pole tekstowe 5">
            <a:extLst>
              <a:ext uri="{FF2B5EF4-FFF2-40B4-BE49-F238E27FC236}">
                <a16:creationId xmlns:a16="http://schemas.microsoft.com/office/drawing/2014/main" id="{1AA46D75-D61D-06EF-81BB-7E1DF1DB3481}"/>
              </a:ext>
            </a:extLst>
          </p:cNvPr>
          <p:cNvSpPr txBox="1"/>
          <p:nvPr/>
        </p:nvSpPr>
        <p:spPr>
          <a:xfrm>
            <a:off x="10405512" y="25289"/>
            <a:ext cx="1194558" cy="338554"/>
          </a:xfrm>
          <a:prstGeom prst="rect">
            <a:avLst/>
          </a:prstGeom>
          <a:noFill/>
        </p:spPr>
        <p:txBody>
          <a:bodyPr wrap="none" rtlCol="0">
            <a:spAutoFit/>
          </a:bodyPr>
          <a:lstStyle/>
          <a:p>
            <a:pPr algn="l"/>
            <a:r>
              <a:rPr lang="pl-PL" sz="1600">
                <a:solidFill>
                  <a:schemeClr val="bg1"/>
                </a:solidFill>
                <a:latin typeface="Muni Bold" panose="00000500000000000000" pitchFamily="50" charset="-18"/>
              </a:rPr>
              <a:t>RESULTS</a:t>
            </a:r>
            <a:endParaRPr lang="pl-PL" sz="2800">
              <a:solidFill>
                <a:schemeClr val="bg1"/>
              </a:solidFill>
              <a:latin typeface="Muni Bold" panose="00000500000000000000" pitchFamily="50" charset="-18"/>
            </a:endParaRPr>
          </a:p>
        </p:txBody>
      </p:sp>
      <p:sp>
        <p:nvSpPr>
          <p:cNvPr id="9" name="Content Placeholder 7">
            <a:extLst>
              <a:ext uri="{FF2B5EF4-FFF2-40B4-BE49-F238E27FC236}">
                <a16:creationId xmlns:a16="http://schemas.microsoft.com/office/drawing/2014/main" id="{CE4A7995-3475-A34E-60A0-51C1C39F3D36}"/>
              </a:ext>
            </a:extLst>
          </p:cNvPr>
          <p:cNvSpPr>
            <a:spLocks noGrp="1"/>
          </p:cNvSpPr>
          <p:nvPr>
            <p:ph idx="1"/>
          </p:nvPr>
        </p:nvSpPr>
        <p:spPr>
          <a:xfrm>
            <a:off x="5553089" y="1171248"/>
            <a:ext cx="6645849" cy="4231800"/>
          </a:xfrm>
        </p:spPr>
        <p:txBody>
          <a:bodyPr/>
          <a:lstStyle/>
          <a:p>
            <a:r>
              <a:rPr lang="en-US" sz="2400" dirty="0"/>
              <a:t>utilizes CM from </a:t>
            </a:r>
            <a:r>
              <a:rPr lang="en-US" sz="2400" dirty="0" err="1"/>
              <a:t>Rfam</a:t>
            </a:r>
            <a:r>
              <a:rPr lang="en-US" sz="2400" dirty="0"/>
              <a:t> </a:t>
            </a:r>
          </a:p>
          <a:p>
            <a:r>
              <a:rPr lang="en-US" sz="2400" dirty="0"/>
              <a:t>builds CM from .</a:t>
            </a:r>
            <a:r>
              <a:rPr lang="en-US" sz="2400" dirty="0" err="1"/>
              <a:t>stk</a:t>
            </a:r>
            <a:endParaRPr lang="en-US" sz="2400" dirty="0"/>
          </a:p>
          <a:p>
            <a:r>
              <a:rPr lang="en-US" sz="2400" dirty="0"/>
              <a:t>automatically downloads genome assemblies from database query</a:t>
            </a:r>
          </a:p>
          <a:p>
            <a:r>
              <a:rPr lang="en-US" sz="2400" dirty="0"/>
              <a:t>performs searches using Infernal - </a:t>
            </a:r>
            <a:r>
              <a:rPr lang="en-US" sz="2400" i="1" dirty="0" err="1"/>
              <a:t>cmsearch</a:t>
            </a:r>
            <a:endParaRPr lang="en-US" sz="2400" i="1" dirty="0"/>
          </a:p>
          <a:p>
            <a:r>
              <a:rPr lang="en-US" sz="2400" dirty="0"/>
              <a:t>adds upstream/downstream flanking region</a:t>
            </a:r>
          </a:p>
          <a:p>
            <a:r>
              <a:rPr lang="en-US" sz="2400" dirty="0"/>
              <a:t>provides taxonomy context</a:t>
            </a:r>
          </a:p>
        </p:txBody>
      </p:sp>
      <p:sp>
        <p:nvSpPr>
          <p:cNvPr id="24" name="Rectangle 23">
            <a:extLst>
              <a:ext uri="{FF2B5EF4-FFF2-40B4-BE49-F238E27FC236}">
                <a16:creationId xmlns:a16="http://schemas.microsoft.com/office/drawing/2014/main" id="{D7EC9A96-F051-DC8A-B289-5C1BB445338F}"/>
              </a:ext>
            </a:extLst>
          </p:cNvPr>
          <p:cNvSpPr/>
          <p:nvPr/>
        </p:nvSpPr>
        <p:spPr bwMode="auto">
          <a:xfrm>
            <a:off x="10675917" y="5961413"/>
            <a:ext cx="1355993" cy="70064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grpSp>
        <p:nvGrpSpPr>
          <p:cNvPr id="25" name="Group 24">
            <a:extLst>
              <a:ext uri="{FF2B5EF4-FFF2-40B4-BE49-F238E27FC236}">
                <a16:creationId xmlns:a16="http://schemas.microsoft.com/office/drawing/2014/main" id="{8BD96BEC-A88A-8D2F-96BF-5520ACCE9045}"/>
              </a:ext>
            </a:extLst>
          </p:cNvPr>
          <p:cNvGrpSpPr/>
          <p:nvPr/>
        </p:nvGrpSpPr>
        <p:grpSpPr>
          <a:xfrm>
            <a:off x="5707842" y="4611752"/>
            <a:ext cx="2170305" cy="830997"/>
            <a:chOff x="5553090" y="4805041"/>
            <a:chExt cx="2170305" cy="830997"/>
          </a:xfrm>
        </p:grpSpPr>
        <p:grpSp>
          <p:nvGrpSpPr>
            <p:cNvPr id="16" name="Group 15">
              <a:extLst>
                <a:ext uri="{FF2B5EF4-FFF2-40B4-BE49-F238E27FC236}">
                  <a16:creationId xmlns:a16="http://schemas.microsoft.com/office/drawing/2014/main" id="{D760AF28-AA4B-6643-2064-B984B51F1AA7}"/>
                </a:ext>
              </a:extLst>
            </p:cNvPr>
            <p:cNvGrpSpPr/>
            <p:nvPr/>
          </p:nvGrpSpPr>
          <p:grpSpPr>
            <a:xfrm>
              <a:off x="5553090" y="5020485"/>
              <a:ext cx="1467142" cy="400110"/>
              <a:chOff x="4918897" y="2085813"/>
              <a:chExt cx="1481496" cy="400110"/>
            </a:xfrm>
          </p:grpSpPr>
          <p:sp>
            <p:nvSpPr>
              <p:cNvPr id="17" name="Rounded Rectangle 16">
                <a:extLst>
                  <a:ext uri="{FF2B5EF4-FFF2-40B4-BE49-F238E27FC236}">
                    <a16:creationId xmlns:a16="http://schemas.microsoft.com/office/drawing/2014/main" id="{BF192F96-4CDB-F02C-8CB7-BB9D0798A28A}"/>
                  </a:ext>
                </a:extLst>
              </p:cNvPr>
              <p:cNvSpPr/>
              <p:nvPr/>
            </p:nvSpPr>
            <p:spPr bwMode="auto">
              <a:xfrm>
                <a:off x="4918897" y="2119433"/>
                <a:ext cx="1481496" cy="366490"/>
              </a:xfrm>
              <a:prstGeom prst="roundRect">
                <a:avLst/>
              </a:prstGeom>
              <a:solidFill>
                <a:schemeClr val="tx2"/>
              </a:solid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8" name="TextBox 17">
                <a:extLst>
                  <a:ext uri="{FF2B5EF4-FFF2-40B4-BE49-F238E27FC236}">
                    <a16:creationId xmlns:a16="http://schemas.microsoft.com/office/drawing/2014/main" id="{D2FE144C-0C1A-BEA6-2BFE-8D9C296EF850}"/>
                  </a:ext>
                </a:extLst>
              </p:cNvPr>
              <p:cNvSpPr txBox="1"/>
              <p:nvPr/>
            </p:nvSpPr>
            <p:spPr>
              <a:xfrm>
                <a:off x="5025497" y="2085813"/>
                <a:ext cx="1268296" cy="400110"/>
              </a:xfrm>
              <a:prstGeom prst="rect">
                <a:avLst/>
              </a:prstGeom>
              <a:noFill/>
            </p:spPr>
            <p:txBody>
              <a:bodyPr wrap="none" rtlCol="0">
                <a:spAutoFit/>
              </a:bodyPr>
              <a:lstStyle/>
              <a:p>
                <a:pPr algn="l"/>
                <a:r>
                  <a:rPr lang="en-US" sz="2000" dirty="0">
                    <a:ln>
                      <a:solidFill>
                        <a:schemeClr val="bg1"/>
                      </a:solidFill>
                    </a:ln>
                    <a:solidFill>
                      <a:schemeClr val="bg1"/>
                    </a:solidFill>
                    <a:latin typeface="+mn-lt"/>
                  </a:rPr>
                  <a:t>config file</a:t>
                </a:r>
              </a:p>
            </p:txBody>
          </p:sp>
        </p:grpSp>
        <p:sp>
          <p:nvSpPr>
            <p:cNvPr id="21" name="TextBox 20">
              <a:extLst>
                <a:ext uri="{FF2B5EF4-FFF2-40B4-BE49-F238E27FC236}">
                  <a16:creationId xmlns:a16="http://schemas.microsoft.com/office/drawing/2014/main" id="{3B53C0A9-C79C-7BAC-C064-A5EE1E94D856}"/>
                </a:ext>
              </a:extLst>
            </p:cNvPr>
            <p:cNvSpPr txBox="1"/>
            <p:nvPr/>
          </p:nvSpPr>
          <p:spPr>
            <a:xfrm>
              <a:off x="7300608" y="4805041"/>
              <a:ext cx="422787" cy="830997"/>
            </a:xfrm>
            <a:prstGeom prst="rect">
              <a:avLst/>
            </a:prstGeom>
            <a:noFill/>
          </p:spPr>
          <p:txBody>
            <a:bodyPr wrap="square">
              <a:spAutoFit/>
            </a:bodyPr>
            <a:lstStyle/>
            <a:p>
              <a:r>
                <a:rPr lang="en-US" sz="4800" b="1" dirty="0">
                  <a:ln>
                    <a:solidFill>
                      <a:schemeClr val="bg1"/>
                    </a:solidFill>
                  </a:ln>
                  <a:solidFill>
                    <a:schemeClr val="tx2"/>
                  </a:solidFill>
                  <a:latin typeface="+mn-lt"/>
                </a:rPr>
                <a:t>+</a:t>
              </a:r>
              <a:endParaRPr lang="en-US" sz="4800" b="1" dirty="0">
                <a:solidFill>
                  <a:schemeClr val="tx2"/>
                </a:solidFill>
              </a:endParaRPr>
            </a:p>
          </p:txBody>
        </p:sp>
      </p:grpSp>
      <p:sp>
        <p:nvSpPr>
          <p:cNvPr id="32" name="Symbol zastępczy stopki 1">
            <a:extLst>
              <a:ext uri="{FF2B5EF4-FFF2-40B4-BE49-F238E27FC236}">
                <a16:creationId xmlns:a16="http://schemas.microsoft.com/office/drawing/2014/main" id="{82E27F5A-C4CF-CA8B-EE2C-58C4503FD045}"/>
              </a:ext>
            </a:extLst>
          </p:cNvPr>
          <p:cNvSpPr>
            <a:spLocks noGrp="1"/>
          </p:cNvSpPr>
          <p:nvPr>
            <p:ph type="ftr" sz="quarter" idx="10"/>
          </p:nvPr>
        </p:nvSpPr>
        <p:spPr>
          <a:xfrm>
            <a:off x="720000" y="6292485"/>
            <a:ext cx="7920000" cy="662091"/>
          </a:xfrm>
        </p:spPr>
        <p:txBody>
          <a:bodyPr/>
          <a:lstStyle/>
          <a:p>
            <a:r>
              <a:rPr lang="pl-PL" noProof="0" dirty="0"/>
              <a:t>Agata Kilar – GERONIMO</a:t>
            </a:r>
            <a:br>
              <a:rPr lang="pl-PL" noProof="0" dirty="0"/>
            </a:br>
            <a:r>
              <a:rPr lang="en-US" altLang="cs-CZ" sz="1200" dirty="0">
                <a:solidFill>
                  <a:schemeClr val="bg1">
                    <a:lumMod val="50000"/>
                  </a:schemeClr>
                </a:solidFill>
                <a:latin typeface="+mj-lt"/>
              </a:rPr>
              <a:t>Computational Approaches to RNA Structure and Function</a:t>
            </a:r>
            <a:br>
              <a:rPr lang="en-US" altLang="cs-CZ" sz="1200" dirty="0">
                <a:solidFill>
                  <a:schemeClr val="bg1">
                    <a:lumMod val="50000"/>
                  </a:schemeClr>
                </a:solidFill>
                <a:latin typeface="+mj-lt"/>
              </a:rPr>
            </a:br>
            <a:r>
              <a:rPr lang="en-US" altLang="cs-CZ" sz="1200" dirty="0" err="1">
                <a:solidFill>
                  <a:schemeClr val="bg1">
                    <a:lumMod val="50000"/>
                  </a:schemeClr>
                </a:solidFill>
                <a:latin typeface="+mj-lt"/>
              </a:rPr>
              <a:t>Benasque</a:t>
            </a:r>
            <a:r>
              <a:rPr lang="en-US" altLang="cs-CZ" sz="1200" dirty="0">
                <a:solidFill>
                  <a:schemeClr val="bg1">
                    <a:lumMod val="50000"/>
                  </a:schemeClr>
                </a:solidFill>
                <a:latin typeface="+mj-lt"/>
              </a:rPr>
              <a:t> 2024</a:t>
            </a:r>
          </a:p>
          <a:p>
            <a:endParaRPr lang="en-GB" noProof="0" dirty="0"/>
          </a:p>
        </p:txBody>
      </p:sp>
      <p:grpSp>
        <p:nvGrpSpPr>
          <p:cNvPr id="34" name="Group 33">
            <a:extLst>
              <a:ext uri="{FF2B5EF4-FFF2-40B4-BE49-F238E27FC236}">
                <a16:creationId xmlns:a16="http://schemas.microsoft.com/office/drawing/2014/main" id="{C8AA2B55-010D-CCC3-201F-97D7727FE4EC}"/>
              </a:ext>
            </a:extLst>
          </p:cNvPr>
          <p:cNvGrpSpPr/>
          <p:nvPr/>
        </p:nvGrpSpPr>
        <p:grpSpPr>
          <a:xfrm>
            <a:off x="8264488" y="4844006"/>
            <a:ext cx="2113553" cy="400110"/>
            <a:chOff x="4918898" y="2085813"/>
            <a:chExt cx="1284099" cy="400110"/>
          </a:xfrm>
        </p:grpSpPr>
        <p:sp>
          <p:nvSpPr>
            <p:cNvPr id="36" name="Rounded Rectangle 35">
              <a:extLst>
                <a:ext uri="{FF2B5EF4-FFF2-40B4-BE49-F238E27FC236}">
                  <a16:creationId xmlns:a16="http://schemas.microsoft.com/office/drawing/2014/main" id="{42374535-438C-E764-45C8-ABF1C61C38E9}"/>
                </a:ext>
              </a:extLst>
            </p:cNvPr>
            <p:cNvSpPr/>
            <p:nvPr/>
          </p:nvSpPr>
          <p:spPr bwMode="auto">
            <a:xfrm>
              <a:off x="4918898" y="2119433"/>
              <a:ext cx="1284099" cy="366490"/>
            </a:xfrm>
            <a:prstGeom prst="roundRect">
              <a:avLst/>
            </a:prstGeom>
            <a:solidFill>
              <a:schemeClr val="tx2"/>
            </a:solid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37" name="TextBox 36">
              <a:extLst>
                <a:ext uri="{FF2B5EF4-FFF2-40B4-BE49-F238E27FC236}">
                  <a16:creationId xmlns:a16="http://schemas.microsoft.com/office/drawing/2014/main" id="{B404C468-004E-05C0-A17B-DB252EBED128}"/>
                </a:ext>
              </a:extLst>
            </p:cNvPr>
            <p:cNvSpPr txBox="1"/>
            <p:nvPr/>
          </p:nvSpPr>
          <p:spPr>
            <a:xfrm>
              <a:off x="5025497" y="2085813"/>
              <a:ext cx="1098767" cy="400110"/>
            </a:xfrm>
            <a:prstGeom prst="rect">
              <a:avLst/>
            </a:prstGeom>
            <a:noFill/>
          </p:spPr>
          <p:txBody>
            <a:bodyPr wrap="none" rtlCol="0">
              <a:spAutoFit/>
            </a:bodyPr>
            <a:lstStyle/>
            <a:p>
              <a:pPr algn="l"/>
              <a:r>
                <a:rPr lang="en-US" sz="2000" dirty="0">
                  <a:ln>
                    <a:solidFill>
                      <a:schemeClr val="bg1"/>
                    </a:solidFill>
                  </a:ln>
                  <a:solidFill>
                    <a:schemeClr val="bg1"/>
                  </a:solidFill>
                  <a:latin typeface="+mn-lt"/>
                </a:rPr>
                <a:t>one command</a:t>
              </a:r>
            </a:p>
          </p:txBody>
        </p:sp>
      </p:grpSp>
    </p:spTree>
    <p:extLst>
      <p:ext uri="{BB962C8B-B14F-4D97-AF65-F5344CB8AC3E}">
        <p14:creationId xmlns:p14="http://schemas.microsoft.com/office/powerpoint/2010/main" val="10885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Obraz zawierający diagram&#10;&#10;Opis wygenerowany automatycznie">
            <a:extLst>
              <a:ext uri="{FF2B5EF4-FFF2-40B4-BE49-F238E27FC236}">
                <a16:creationId xmlns:a16="http://schemas.microsoft.com/office/drawing/2014/main" id="{7E084905-E7F6-C965-3A1C-32E5F09A2597}"/>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38694" y="1009807"/>
            <a:ext cx="4641306" cy="4838385"/>
          </a:xfrm>
          <a:prstGeom prst="rect">
            <a:avLst/>
          </a:prstGeom>
        </p:spPr>
      </p:pic>
      <p:sp>
        <p:nvSpPr>
          <p:cNvPr id="3" name="Symbol zastępczy numeru slajdu 2">
            <a:extLst>
              <a:ext uri="{FF2B5EF4-FFF2-40B4-BE49-F238E27FC236}">
                <a16:creationId xmlns:a16="http://schemas.microsoft.com/office/drawing/2014/main" id="{A57B8F18-6F13-6FD2-2F2C-80A55E01D61D}"/>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a:p>
        </p:txBody>
      </p:sp>
      <p:sp>
        <p:nvSpPr>
          <p:cNvPr id="5" name="Tytuł 3">
            <a:extLst>
              <a:ext uri="{FF2B5EF4-FFF2-40B4-BE49-F238E27FC236}">
                <a16:creationId xmlns:a16="http://schemas.microsoft.com/office/drawing/2014/main" id="{7BA1BBD4-C0DB-3B91-6834-CFCA1AA416E9}"/>
              </a:ext>
            </a:extLst>
          </p:cNvPr>
          <p:cNvSpPr txBox="1">
            <a:spLocks/>
          </p:cNvSpPr>
          <p:nvPr/>
        </p:nvSpPr>
        <p:spPr>
          <a:xfrm>
            <a:off x="158142" y="37800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GERONIMO </a:t>
            </a:r>
            <a:endParaRPr lang="pl-PL" kern="0" dirty="0"/>
          </a:p>
        </p:txBody>
      </p:sp>
      <p:sp>
        <p:nvSpPr>
          <p:cNvPr id="16" name="Rectangle 15">
            <a:extLst>
              <a:ext uri="{FF2B5EF4-FFF2-40B4-BE49-F238E27FC236}">
                <a16:creationId xmlns:a16="http://schemas.microsoft.com/office/drawing/2014/main" id="{5AE006A9-6F4D-AE31-19E8-5CAAAB5E17D6}"/>
              </a:ext>
            </a:extLst>
          </p:cNvPr>
          <p:cNvSpPr/>
          <p:nvPr/>
        </p:nvSpPr>
        <p:spPr bwMode="auto">
          <a:xfrm>
            <a:off x="10675917" y="5961413"/>
            <a:ext cx="1355993" cy="70064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grpSp>
        <p:nvGrpSpPr>
          <p:cNvPr id="20" name="Group 19">
            <a:extLst>
              <a:ext uri="{FF2B5EF4-FFF2-40B4-BE49-F238E27FC236}">
                <a16:creationId xmlns:a16="http://schemas.microsoft.com/office/drawing/2014/main" id="{3D5F586E-25C4-0C76-9915-11C57BA6CAFC}"/>
              </a:ext>
            </a:extLst>
          </p:cNvPr>
          <p:cNvGrpSpPr/>
          <p:nvPr/>
        </p:nvGrpSpPr>
        <p:grpSpPr>
          <a:xfrm>
            <a:off x="158142" y="2330970"/>
            <a:ext cx="4641306" cy="3517222"/>
            <a:chOff x="158142" y="2330970"/>
            <a:chExt cx="4641306" cy="3517222"/>
          </a:xfrm>
        </p:grpSpPr>
        <p:sp>
          <p:nvSpPr>
            <p:cNvPr id="19" name="Rectangle 18">
              <a:extLst>
                <a:ext uri="{FF2B5EF4-FFF2-40B4-BE49-F238E27FC236}">
                  <a16:creationId xmlns:a16="http://schemas.microsoft.com/office/drawing/2014/main" id="{4F1A9E61-812C-EE01-5C2D-05A641494043}"/>
                </a:ext>
              </a:extLst>
            </p:cNvPr>
            <p:cNvSpPr/>
            <p:nvPr/>
          </p:nvSpPr>
          <p:spPr bwMode="auto">
            <a:xfrm>
              <a:off x="3090330" y="3223129"/>
              <a:ext cx="1532470" cy="2102048"/>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0" name="Rectangle 9">
              <a:extLst>
                <a:ext uri="{FF2B5EF4-FFF2-40B4-BE49-F238E27FC236}">
                  <a16:creationId xmlns:a16="http://schemas.microsoft.com/office/drawing/2014/main" id="{31C2D674-F3CE-0AD4-6E68-179CDE3277F9}"/>
                </a:ext>
              </a:extLst>
            </p:cNvPr>
            <p:cNvSpPr/>
            <p:nvPr/>
          </p:nvSpPr>
          <p:spPr bwMode="auto">
            <a:xfrm>
              <a:off x="158142" y="2330970"/>
              <a:ext cx="4641306" cy="3517222"/>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grpSp>
      <p:grpSp>
        <p:nvGrpSpPr>
          <p:cNvPr id="21" name="Group 20">
            <a:extLst>
              <a:ext uri="{FF2B5EF4-FFF2-40B4-BE49-F238E27FC236}">
                <a16:creationId xmlns:a16="http://schemas.microsoft.com/office/drawing/2014/main" id="{44DF0C6C-36E5-DD49-68CB-9185EFC6E324}"/>
              </a:ext>
            </a:extLst>
          </p:cNvPr>
          <p:cNvGrpSpPr/>
          <p:nvPr/>
        </p:nvGrpSpPr>
        <p:grpSpPr>
          <a:xfrm>
            <a:off x="4622800" y="1132713"/>
            <a:ext cx="7594600" cy="1444764"/>
            <a:chOff x="4622800" y="1132713"/>
            <a:chExt cx="7594600" cy="1444764"/>
          </a:xfrm>
        </p:grpSpPr>
        <p:pic>
          <p:nvPicPr>
            <p:cNvPr id="22" name="Picture 21">
              <a:extLst>
                <a:ext uri="{FF2B5EF4-FFF2-40B4-BE49-F238E27FC236}">
                  <a16:creationId xmlns:a16="http://schemas.microsoft.com/office/drawing/2014/main" id="{F5D9070F-7FCF-972B-DB24-DF0ED9200BC8}"/>
                </a:ext>
              </a:extLst>
            </p:cNvPr>
            <p:cNvPicPr>
              <a:picLocks noChangeAspect="1"/>
            </p:cNvPicPr>
            <p:nvPr/>
          </p:nvPicPr>
          <p:blipFill>
            <a:blip r:embed="rId4"/>
            <a:stretch>
              <a:fillRect/>
            </a:stretch>
          </p:blipFill>
          <p:spPr>
            <a:xfrm>
              <a:off x="4622800" y="1532823"/>
              <a:ext cx="7594600" cy="952500"/>
            </a:xfrm>
            <a:prstGeom prst="rect">
              <a:avLst/>
            </a:prstGeom>
          </p:spPr>
        </p:pic>
        <p:sp>
          <p:nvSpPr>
            <p:cNvPr id="23" name="Rounded Rectangle 22">
              <a:extLst>
                <a:ext uri="{FF2B5EF4-FFF2-40B4-BE49-F238E27FC236}">
                  <a16:creationId xmlns:a16="http://schemas.microsoft.com/office/drawing/2014/main" id="{13911FE8-7E6A-149F-BAF7-709FF5195BEB}"/>
                </a:ext>
              </a:extLst>
            </p:cNvPr>
            <p:cNvSpPr/>
            <p:nvPr/>
          </p:nvSpPr>
          <p:spPr bwMode="auto">
            <a:xfrm>
              <a:off x="4680001" y="1409077"/>
              <a:ext cx="7498706" cy="1168400"/>
            </a:xfrm>
            <a:prstGeom prst="roundRect">
              <a:avLst/>
            </a:prstGeom>
            <a:no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grpSp>
          <p:nvGrpSpPr>
            <p:cNvPr id="24" name="Group 23">
              <a:extLst>
                <a:ext uri="{FF2B5EF4-FFF2-40B4-BE49-F238E27FC236}">
                  <a16:creationId xmlns:a16="http://schemas.microsoft.com/office/drawing/2014/main" id="{32F79D9C-E52E-E078-B1FB-4ADB833A1E78}"/>
                </a:ext>
              </a:extLst>
            </p:cNvPr>
            <p:cNvGrpSpPr/>
            <p:nvPr/>
          </p:nvGrpSpPr>
          <p:grpSpPr>
            <a:xfrm>
              <a:off x="4680000" y="1132713"/>
              <a:ext cx="1481497" cy="400110"/>
              <a:chOff x="4918896" y="2085813"/>
              <a:chExt cx="1481497" cy="400110"/>
            </a:xfrm>
          </p:grpSpPr>
          <p:sp>
            <p:nvSpPr>
              <p:cNvPr id="25" name="Rounded Rectangle 24">
                <a:extLst>
                  <a:ext uri="{FF2B5EF4-FFF2-40B4-BE49-F238E27FC236}">
                    <a16:creationId xmlns:a16="http://schemas.microsoft.com/office/drawing/2014/main" id="{0A7AF31F-40D3-23E2-D9E0-A6FB038AE9C0}"/>
                  </a:ext>
                </a:extLst>
              </p:cNvPr>
              <p:cNvSpPr/>
              <p:nvPr/>
            </p:nvSpPr>
            <p:spPr bwMode="auto">
              <a:xfrm>
                <a:off x="4918897" y="2119433"/>
                <a:ext cx="1481496" cy="366490"/>
              </a:xfrm>
              <a:prstGeom prst="roundRect">
                <a:avLst/>
              </a:prstGeom>
              <a:solidFill>
                <a:schemeClr val="tx2"/>
              </a:solid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6" name="TextBox 25">
                <a:extLst>
                  <a:ext uri="{FF2B5EF4-FFF2-40B4-BE49-F238E27FC236}">
                    <a16:creationId xmlns:a16="http://schemas.microsoft.com/office/drawing/2014/main" id="{8B87D160-21A8-C7E5-F213-2468E83CDFC5}"/>
                  </a:ext>
                </a:extLst>
              </p:cNvPr>
              <p:cNvSpPr txBox="1"/>
              <p:nvPr/>
            </p:nvSpPr>
            <p:spPr>
              <a:xfrm>
                <a:off x="4918896" y="2085813"/>
                <a:ext cx="1481496" cy="400110"/>
              </a:xfrm>
              <a:prstGeom prst="rect">
                <a:avLst/>
              </a:prstGeom>
              <a:noFill/>
            </p:spPr>
            <p:txBody>
              <a:bodyPr wrap="none" rtlCol="0">
                <a:spAutoFit/>
              </a:bodyPr>
              <a:lstStyle/>
              <a:p>
                <a:pPr algn="l"/>
                <a:r>
                  <a:rPr lang="en-US" sz="2000" dirty="0" err="1">
                    <a:ln>
                      <a:solidFill>
                        <a:schemeClr val="bg1"/>
                      </a:solidFill>
                    </a:ln>
                    <a:solidFill>
                      <a:schemeClr val="bg1"/>
                    </a:solidFill>
                    <a:latin typeface="+mn-lt"/>
                  </a:rPr>
                  <a:t>config.yaml</a:t>
                </a:r>
                <a:endParaRPr lang="en-US" sz="2000" dirty="0">
                  <a:ln>
                    <a:solidFill>
                      <a:schemeClr val="bg1"/>
                    </a:solidFill>
                  </a:ln>
                  <a:solidFill>
                    <a:schemeClr val="bg1"/>
                  </a:solidFill>
                  <a:latin typeface="+mn-lt"/>
                </a:endParaRPr>
              </a:p>
            </p:txBody>
          </p:sp>
        </p:grpSp>
      </p:grpSp>
      <p:grpSp>
        <p:nvGrpSpPr>
          <p:cNvPr id="27" name="Group 26">
            <a:extLst>
              <a:ext uri="{FF2B5EF4-FFF2-40B4-BE49-F238E27FC236}">
                <a16:creationId xmlns:a16="http://schemas.microsoft.com/office/drawing/2014/main" id="{E5FD4F65-B480-D156-3198-762510F86211}"/>
              </a:ext>
            </a:extLst>
          </p:cNvPr>
          <p:cNvGrpSpPr/>
          <p:nvPr/>
        </p:nvGrpSpPr>
        <p:grpSpPr>
          <a:xfrm>
            <a:off x="5346139" y="3246537"/>
            <a:ext cx="6046981" cy="1343438"/>
            <a:chOff x="6219228" y="4805041"/>
            <a:chExt cx="6046981" cy="1343438"/>
          </a:xfrm>
        </p:grpSpPr>
        <p:sp>
          <p:nvSpPr>
            <p:cNvPr id="29" name="TextBox 28">
              <a:extLst>
                <a:ext uri="{FF2B5EF4-FFF2-40B4-BE49-F238E27FC236}">
                  <a16:creationId xmlns:a16="http://schemas.microsoft.com/office/drawing/2014/main" id="{787B5D89-C9A4-5B07-C7B9-77AD8AA74356}"/>
                </a:ext>
              </a:extLst>
            </p:cNvPr>
            <p:cNvSpPr txBox="1"/>
            <p:nvPr/>
          </p:nvSpPr>
          <p:spPr>
            <a:xfrm>
              <a:off x="7300608" y="4805041"/>
              <a:ext cx="422787" cy="830997"/>
            </a:xfrm>
            <a:prstGeom prst="rect">
              <a:avLst/>
            </a:prstGeom>
            <a:noFill/>
          </p:spPr>
          <p:txBody>
            <a:bodyPr wrap="square">
              <a:spAutoFit/>
            </a:bodyPr>
            <a:lstStyle/>
            <a:p>
              <a:endParaRPr lang="en-US" sz="4800" b="1" dirty="0">
                <a:solidFill>
                  <a:schemeClr val="tx2"/>
                </a:solidFill>
              </a:endParaRPr>
            </a:p>
          </p:txBody>
        </p:sp>
        <p:sp>
          <p:nvSpPr>
            <p:cNvPr id="30" name="TextBox 29">
              <a:extLst>
                <a:ext uri="{FF2B5EF4-FFF2-40B4-BE49-F238E27FC236}">
                  <a16:creationId xmlns:a16="http://schemas.microsoft.com/office/drawing/2014/main" id="{2370AC36-E480-DA73-488C-EF3C6266DB3D}"/>
                </a:ext>
              </a:extLst>
            </p:cNvPr>
            <p:cNvSpPr txBox="1"/>
            <p:nvPr/>
          </p:nvSpPr>
          <p:spPr>
            <a:xfrm>
              <a:off x="6219228" y="4825040"/>
              <a:ext cx="6046981" cy="1323439"/>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err="1">
                  <a:latin typeface="Andale Mono" panose="020B0509000000000004" pitchFamily="49" charset="0"/>
                </a:rPr>
                <a:t>snakemake</a:t>
              </a:r>
              <a:r>
                <a:rPr lang="en-US" sz="2000" dirty="0">
                  <a:latin typeface="Andale Mono" panose="020B0509000000000004" pitchFamily="49" charset="0"/>
                </a:rPr>
                <a:t> -s </a:t>
              </a:r>
              <a:r>
                <a:rPr lang="en-US" sz="2000" dirty="0" err="1">
                  <a:latin typeface="Andale Mono" panose="020B0509000000000004" pitchFamily="49" charset="0"/>
                </a:rPr>
                <a:t>GERONIMO.sm</a:t>
              </a:r>
              <a:r>
                <a:rPr lang="en-US" sz="2000" dirty="0">
                  <a:latin typeface="Andale Mono" panose="020B0509000000000004" pitchFamily="49" charset="0"/>
                </a:rPr>
                <a:t> </a:t>
              </a:r>
            </a:p>
            <a:p>
              <a:r>
                <a:rPr lang="en-US" sz="2000" dirty="0">
                  <a:latin typeface="Andale Mono" panose="020B0509000000000004" pitchFamily="49" charset="0"/>
                </a:rPr>
                <a:t>--cores 8 </a:t>
              </a:r>
              <a:br>
                <a:rPr lang="en-US" sz="2000" dirty="0">
                  <a:latin typeface="Andale Mono" panose="020B0509000000000004" pitchFamily="49" charset="0"/>
                </a:rPr>
              </a:br>
              <a:r>
                <a:rPr lang="en-US" sz="2000" dirty="0">
                  <a:latin typeface="Andale Mono" panose="020B0509000000000004" pitchFamily="49" charset="0"/>
                </a:rPr>
                <a:t>--use-</a:t>
              </a:r>
              <a:r>
                <a:rPr lang="en-US" sz="2000" dirty="0" err="1">
                  <a:latin typeface="Andale Mono" panose="020B0509000000000004" pitchFamily="49" charset="0"/>
                </a:rPr>
                <a:t>conda</a:t>
              </a:r>
              <a:r>
                <a:rPr lang="en-US" sz="2000" dirty="0">
                  <a:latin typeface="Andale Mono" panose="020B0509000000000004" pitchFamily="49" charset="0"/>
                </a:rPr>
                <a:t> </a:t>
              </a:r>
            </a:p>
            <a:p>
              <a:r>
                <a:rPr lang="en-US" sz="2000" dirty="0">
                  <a:latin typeface="Andale Mono" panose="020B0509000000000004" pitchFamily="49" charset="0"/>
                </a:rPr>
                <a:t>results/</a:t>
              </a:r>
              <a:r>
                <a:rPr lang="en-US" sz="2000" dirty="0" err="1">
                  <a:latin typeface="Andale Mono" panose="020B0509000000000004" pitchFamily="49" charset="0"/>
                </a:rPr>
                <a:t>summary_table.xlsx</a:t>
              </a:r>
              <a:endParaRPr lang="en-US" sz="2000" dirty="0">
                <a:latin typeface="Andale Mono" panose="020B0509000000000004" pitchFamily="49" charset="0"/>
              </a:endParaRPr>
            </a:p>
          </p:txBody>
        </p:sp>
      </p:grpSp>
      <p:sp>
        <p:nvSpPr>
          <p:cNvPr id="33" name="TextBox 32">
            <a:extLst>
              <a:ext uri="{FF2B5EF4-FFF2-40B4-BE49-F238E27FC236}">
                <a16:creationId xmlns:a16="http://schemas.microsoft.com/office/drawing/2014/main" id="{08344B98-4DE1-DBC9-324C-F5BB771F6C74}"/>
              </a:ext>
            </a:extLst>
          </p:cNvPr>
          <p:cNvSpPr txBox="1"/>
          <p:nvPr/>
        </p:nvSpPr>
        <p:spPr>
          <a:xfrm>
            <a:off x="8158235" y="2508625"/>
            <a:ext cx="422787" cy="830997"/>
          </a:xfrm>
          <a:prstGeom prst="rect">
            <a:avLst/>
          </a:prstGeom>
          <a:noFill/>
        </p:spPr>
        <p:txBody>
          <a:bodyPr wrap="square">
            <a:spAutoFit/>
          </a:bodyPr>
          <a:lstStyle/>
          <a:p>
            <a:r>
              <a:rPr lang="en-US" sz="4800" b="1" dirty="0">
                <a:ln>
                  <a:solidFill>
                    <a:schemeClr val="bg1"/>
                  </a:solidFill>
                </a:ln>
                <a:solidFill>
                  <a:schemeClr val="tx2"/>
                </a:solidFill>
                <a:latin typeface="+mn-lt"/>
              </a:rPr>
              <a:t>+</a:t>
            </a:r>
            <a:endParaRPr lang="en-US" sz="4800" b="1" dirty="0">
              <a:solidFill>
                <a:schemeClr val="tx2"/>
              </a:solidFill>
            </a:endParaRPr>
          </a:p>
        </p:txBody>
      </p:sp>
      <p:sp>
        <p:nvSpPr>
          <p:cNvPr id="34" name="Symbol zastępczy stopki 1">
            <a:extLst>
              <a:ext uri="{FF2B5EF4-FFF2-40B4-BE49-F238E27FC236}">
                <a16:creationId xmlns:a16="http://schemas.microsoft.com/office/drawing/2014/main" id="{DF04B752-E30F-5F3A-82F1-904D91EBCA82}"/>
              </a:ext>
            </a:extLst>
          </p:cNvPr>
          <p:cNvSpPr>
            <a:spLocks noGrp="1"/>
          </p:cNvSpPr>
          <p:nvPr>
            <p:ph type="ftr" sz="quarter" idx="10"/>
          </p:nvPr>
        </p:nvSpPr>
        <p:spPr>
          <a:xfrm>
            <a:off x="720000" y="6292485"/>
            <a:ext cx="7920000" cy="662091"/>
          </a:xfrm>
        </p:spPr>
        <p:txBody>
          <a:bodyPr/>
          <a:lstStyle/>
          <a:p>
            <a:r>
              <a:rPr lang="pl-PL" noProof="0" dirty="0"/>
              <a:t>Agata Kilar – GERONIMO</a:t>
            </a:r>
            <a:br>
              <a:rPr lang="pl-PL" noProof="0" dirty="0"/>
            </a:br>
            <a:r>
              <a:rPr lang="en-US" altLang="cs-CZ" sz="1200" dirty="0">
                <a:solidFill>
                  <a:schemeClr val="bg1">
                    <a:lumMod val="50000"/>
                  </a:schemeClr>
                </a:solidFill>
                <a:latin typeface="+mj-lt"/>
              </a:rPr>
              <a:t>Computational Approaches to RNA Structure and Function</a:t>
            </a:r>
            <a:br>
              <a:rPr lang="en-US" altLang="cs-CZ" sz="1200" dirty="0">
                <a:solidFill>
                  <a:schemeClr val="bg1">
                    <a:lumMod val="50000"/>
                  </a:schemeClr>
                </a:solidFill>
                <a:latin typeface="+mj-lt"/>
              </a:rPr>
            </a:br>
            <a:r>
              <a:rPr lang="en-US" altLang="cs-CZ" sz="1200" dirty="0" err="1">
                <a:solidFill>
                  <a:schemeClr val="bg1">
                    <a:lumMod val="50000"/>
                  </a:schemeClr>
                </a:solidFill>
                <a:latin typeface="+mj-lt"/>
              </a:rPr>
              <a:t>Benasque</a:t>
            </a:r>
            <a:r>
              <a:rPr lang="en-US" altLang="cs-CZ" sz="1200" dirty="0">
                <a:solidFill>
                  <a:schemeClr val="bg1">
                    <a:lumMod val="50000"/>
                  </a:schemeClr>
                </a:solidFill>
                <a:latin typeface="+mj-lt"/>
              </a:rPr>
              <a:t> 2024</a:t>
            </a:r>
          </a:p>
          <a:p>
            <a:endParaRPr lang="en-GB" noProof="0" dirty="0"/>
          </a:p>
        </p:txBody>
      </p:sp>
    </p:spTree>
    <p:extLst>
      <p:ext uri="{BB962C8B-B14F-4D97-AF65-F5344CB8AC3E}">
        <p14:creationId xmlns:p14="http://schemas.microsoft.com/office/powerpoint/2010/main" val="124072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98E8791-C62C-84B7-4CFE-23D62CDBB8DF}"/>
              </a:ext>
            </a:extLst>
          </p:cNvPr>
          <p:cNvSpPr/>
          <p:nvPr/>
        </p:nvSpPr>
        <p:spPr bwMode="auto">
          <a:xfrm>
            <a:off x="10860446" y="5893129"/>
            <a:ext cx="1216561" cy="9648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pic>
        <p:nvPicPr>
          <p:cNvPr id="17" name="Picture 16">
            <a:extLst>
              <a:ext uri="{FF2B5EF4-FFF2-40B4-BE49-F238E27FC236}">
                <a16:creationId xmlns:a16="http://schemas.microsoft.com/office/drawing/2014/main" id="{CF244217-79DA-66B4-7176-7EE925C3888F}"/>
              </a:ext>
            </a:extLst>
          </p:cNvPr>
          <p:cNvPicPr>
            <a:picLocks noChangeAspect="1"/>
          </p:cNvPicPr>
          <p:nvPr>
            <p:custDataLst>
              <p:tags r:id="rId1"/>
            </p:custDataLst>
          </p:nvPr>
        </p:nvPicPr>
        <p:blipFill>
          <a:blip r:embed="rId4"/>
          <a:stretch>
            <a:fillRect/>
          </a:stretch>
        </p:blipFill>
        <p:spPr>
          <a:xfrm>
            <a:off x="5907474" y="79758"/>
            <a:ext cx="5299332" cy="6613651"/>
          </a:xfrm>
          <a:prstGeom prst="rect">
            <a:avLst/>
          </a:prstGeom>
        </p:spPr>
      </p:pic>
      <p:sp>
        <p:nvSpPr>
          <p:cNvPr id="2" name="Symbol zastępczy stopki 1">
            <a:extLst>
              <a:ext uri="{FF2B5EF4-FFF2-40B4-BE49-F238E27FC236}">
                <a16:creationId xmlns:a16="http://schemas.microsoft.com/office/drawing/2014/main" id="{8797FC61-DACD-F392-22E1-C5E5CCDAA376}"/>
              </a:ext>
            </a:extLst>
          </p:cNvPr>
          <p:cNvSpPr>
            <a:spLocks noGrp="1"/>
          </p:cNvSpPr>
          <p:nvPr>
            <p:ph type="ftr" sz="quarter" idx="10"/>
          </p:nvPr>
        </p:nvSpPr>
        <p:spPr>
          <a:xfrm>
            <a:off x="720000" y="6292485"/>
            <a:ext cx="7920000" cy="662091"/>
          </a:xfrm>
        </p:spPr>
        <p:txBody>
          <a:bodyPr/>
          <a:lstStyle/>
          <a:p>
            <a:r>
              <a:rPr lang="pl-PL" noProof="0" dirty="0"/>
              <a:t>Agata Kilar – GERONIMO</a:t>
            </a:r>
            <a:br>
              <a:rPr lang="pl-PL" noProof="0" dirty="0"/>
            </a:br>
            <a:r>
              <a:rPr lang="en-US" altLang="cs-CZ" sz="1200" dirty="0">
                <a:solidFill>
                  <a:schemeClr val="bg1">
                    <a:lumMod val="50000"/>
                  </a:schemeClr>
                </a:solidFill>
                <a:latin typeface="+mj-lt"/>
              </a:rPr>
              <a:t>Computational Approaches to RNA Structure and Function</a:t>
            </a:r>
            <a:br>
              <a:rPr lang="en-US" altLang="cs-CZ" sz="1200" dirty="0">
                <a:solidFill>
                  <a:schemeClr val="bg1">
                    <a:lumMod val="50000"/>
                  </a:schemeClr>
                </a:solidFill>
                <a:latin typeface="+mj-lt"/>
              </a:rPr>
            </a:br>
            <a:r>
              <a:rPr lang="en-US" altLang="cs-CZ" sz="1200" dirty="0" err="1">
                <a:solidFill>
                  <a:schemeClr val="bg1">
                    <a:lumMod val="50000"/>
                  </a:schemeClr>
                </a:solidFill>
                <a:latin typeface="+mj-lt"/>
              </a:rPr>
              <a:t>Benasque</a:t>
            </a:r>
            <a:r>
              <a:rPr lang="en-US" altLang="cs-CZ" sz="1200" dirty="0">
                <a:solidFill>
                  <a:schemeClr val="bg1">
                    <a:lumMod val="50000"/>
                  </a:schemeClr>
                </a:solidFill>
                <a:latin typeface="+mj-lt"/>
              </a:rPr>
              <a:t> 2024</a:t>
            </a:r>
          </a:p>
          <a:p>
            <a:endParaRPr lang="en-GB" noProof="0" dirty="0"/>
          </a:p>
        </p:txBody>
      </p:sp>
      <p:sp>
        <p:nvSpPr>
          <p:cNvPr id="3" name="Symbol zastępczy numeru slajdu 2">
            <a:extLst>
              <a:ext uri="{FF2B5EF4-FFF2-40B4-BE49-F238E27FC236}">
                <a16:creationId xmlns:a16="http://schemas.microsoft.com/office/drawing/2014/main" id="{A57B8F18-6F13-6FD2-2F2C-80A55E01D61D}"/>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a:p>
        </p:txBody>
      </p:sp>
      <p:sp>
        <p:nvSpPr>
          <p:cNvPr id="5" name="Tytuł 3">
            <a:extLst>
              <a:ext uri="{FF2B5EF4-FFF2-40B4-BE49-F238E27FC236}">
                <a16:creationId xmlns:a16="http://schemas.microsoft.com/office/drawing/2014/main" id="{7BA1BBD4-C0DB-3B91-6834-CFCA1AA416E9}"/>
              </a:ext>
            </a:extLst>
          </p:cNvPr>
          <p:cNvSpPr txBox="1">
            <a:spLocks/>
          </p:cNvSpPr>
          <p:nvPr/>
        </p:nvSpPr>
        <p:spPr>
          <a:xfrm>
            <a:off x="158142" y="37800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GERONIMO </a:t>
            </a:r>
            <a:endParaRPr lang="pl-PL" kern="0" dirty="0"/>
          </a:p>
        </p:txBody>
      </p:sp>
      <p:sp>
        <p:nvSpPr>
          <p:cNvPr id="6" name="pole tekstowe 5">
            <a:extLst>
              <a:ext uri="{FF2B5EF4-FFF2-40B4-BE49-F238E27FC236}">
                <a16:creationId xmlns:a16="http://schemas.microsoft.com/office/drawing/2014/main" id="{1AA46D75-D61D-06EF-81BB-7E1DF1DB3481}"/>
              </a:ext>
            </a:extLst>
          </p:cNvPr>
          <p:cNvSpPr txBox="1"/>
          <p:nvPr/>
        </p:nvSpPr>
        <p:spPr>
          <a:xfrm>
            <a:off x="10405512" y="25289"/>
            <a:ext cx="1194558" cy="338554"/>
          </a:xfrm>
          <a:prstGeom prst="rect">
            <a:avLst/>
          </a:prstGeom>
          <a:noFill/>
        </p:spPr>
        <p:txBody>
          <a:bodyPr wrap="none" rtlCol="0">
            <a:spAutoFit/>
          </a:bodyPr>
          <a:lstStyle/>
          <a:p>
            <a:pPr algn="l"/>
            <a:r>
              <a:rPr lang="pl-PL" sz="1600">
                <a:solidFill>
                  <a:schemeClr val="bg1"/>
                </a:solidFill>
                <a:latin typeface="Muni Bold" panose="00000500000000000000" pitchFamily="50" charset="-18"/>
              </a:rPr>
              <a:t>RESULTS</a:t>
            </a:r>
            <a:endParaRPr lang="pl-PL" sz="2800">
              <a:solidFill>
                <a:schemeClr val="bg1"/>
              </a:solidFill>
              <a:latin typeface="Muni Bold" panose="00000500000000000000" pitchFamily="50" charset="-18"/>
            </a:endParaRPr>
          </a:p>
        </p:txBody>
      </p:sp>
      <p:grpSp>
        <p:nvGrpSpPr>
          <p:cNvPr id="9" name="Group 8">
            <a:extLst>
              <a:ext uri="{FF2B5EF4-FFF2-40B4-BE49-F238E27FC236}">
                <a16:creationId xmlns:a16="http://schemas.microsoft.com/office/drawing/2014/main" id="{70115C3E-BF33-D1A4-248B-6C8F90EE9A03}"/>
              </a:ext>
            </a:extLst>
          </p:cNvPr>
          <p:cNvGrpSpPr/>
          <p:nvPr/>
        </p:nvGrpSpPr>
        <p:grpSpPr>
          <a:xfrm>
            <a:off x="38694" y="1009807"/>
            <a:ext cx="4877690" cy="4838385"/>
            <a:chOff x="38694" y="1009807"/>
            <a:chExt cx="4877690" cy="4838385"/>
          </a:xfrm>
        </p:grpSpPr>
        <p:pic>
          <p:nvPicPr>
            <p:cNvPr id="8" name="Obraz 7" descr="Obraz zawierający diagram&#10;&#10;Opis wygenerowany automatycznie">
              <a:extLst>
                <a:ext uri="{FF2B5EF4-FFF2-40B4-BE49-F238E27FC236}">
                  <a16:creationId xmlns:a16="http://schemas.microsoft.com/office/drawing/2014/main" id="{7E084905-E7F6-C965-3A1C-32E5F09A25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94" y="1009807"/>
              <a:ext cx="4641306" cy="4838385"/>
            </a:xfrm>
            <a:prstGeom prst="rect">
              <a:avLst/>
            </a:prstGeom>
          </p:spPr>
        </p:pic>
        <p:sp>
          <p:nvSpPr>
            <p:cNvPr id="7" name="Rectangle 6">
              <a:extLst>
                <a:ext uri="{FF2B5EF4-FFF2-40B4-BE49-F238E27FC236}">
                  <a16:creationId xmlns:a16="http://schemas.microsoft.com/office/drawing/2014/main" id="{B965BC2F-9285-68CD-E703-4E57E8E6A2E8}"/>
                </a:ext>
              </a:extLst>
            </p:cNvPr>
            <p:cNvSpPr/>
            <p:nvPr/>
          </p:nvSpPr>
          <p:spPr bwMode="auto">
            <a:xfrm>
              <a:off x="3170712" y="3313216"/>
              <a:ext cx="1745672" cy="2090057"/>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grpSp>
      <p:sp>
        <p:nvSpPr>
          <p:cNvPr id="25" name="Rectangle 24">
            <a:extLst>
              <a:ext uri="{FF2B5EF4-FFF2-40B4-BE49-F238E27FC236}">
                <a16:creationId xmlns:a16="http://schemas.microsoft.com/office/drawing/2014/main" id="{4DE93008-191C-2A77-783E-F018001E7F29}"/>
              </a:ext>
            </a:extLst>
          </p:cNvPr>
          <p:cNvSpPr/>
          <p:nvPr/>
        </p:nvSpPr>
        <p:spPr bwMode="auto">
          <a:xfrm>
            <a:off x="38694" y="1009807"/>
            <a:ext cx="4641306" cy="1822293"/>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7" name="Rectangle 26">
            <a:extLst>
              <a:ext uri="{FF2B5EF4-FFF2-40B4-BE49-F238E27FC236}">
                <a16:creationId xmlns:a16="http://schemas.microsoft.com/office/drawing/2014/main" id="{92ECBBFC-3C40-71E4-3170-F466992A5932}"/>
              </a:ext>
            </a:extLst>
          </p:cNvPr>
          <p:cNvSpPr/>
          <p:nvPr/>
        </p:nvSpPr>
        <p:spPr bwMode="auto">
          <a:xfrm>
            <a:off x="92694" y="4619606"/>
            <a:ext cx="3078018" cy="1226683"/>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8" name="Rectangle 27">
            <a:extLst>
              <a:ext uri="{FF2B5EF4-FFF2-40B4-BE49-F238E27FC236}">
                <a16:creationId xmlns:a16="http://schemas.microsoft.com/office/drawing/2014/main" id="{589211EC-FB22-D91B-4DC2-431C6ECE54B5}"/>
              </a:ext>
            </a:extLst>
          </p:cNvPr>
          <p:cNvSpPr/>
          <p:nvPr/>
        </p:nvSpPr>
        <p:spPr bwMode="auto">
          <a:xfrm>
            <a:off x="2179622" y="4419600"/>
            <a:ext cx="1143489" cy="194789"/>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9" name="TextBox 18">
            <a:extLst>
              <a:ext uri="{FF2B5EF4-FFF2-40B4-BE49-F238E27FC236}">
                <a16:creationId xmlns:a16="http://schemas.microsoft.com/office/drawing/2014/main" id="{CE14C6BC-E8D7-1CA9-1D74-862CA4334770}"/>
              </a:ext>
            </a:extLst>
          </p:cNvPr>
          <p:cNvSpPr txBox="1"/>
          <p:nvPr/>
        </p:nvSpPr>
        <p:spPr>
          <a:xfrm>
            <a:off x="7270230" y="6567870"/>
            <a:ext cx="7444275" cy="369332"/>
          </a:xfrm>
          <a:prstGeom prst="rect">
            <a:avLst/>
          </a:prstGeom>
          <a:noFill/>
        </p:spPr>
        <p:txBody>
          <a:bodyPr wrap="square">
            <a:spAutoFit/>
          </a:bodyPr>
          <a:lstStyle/>
          <a:p>
            <a:r>
              <a:rPr lang="en-US" sz="1800" dirty="0"/>
              <a:t>*each module in a separate </a:t>
            </a:r>
            <a:r>
              <a:rPr lang="en-US" sz="1800" dirty="0" err="1"/>
              <a:t>conda</a:t>
            </a:r>
            <a:r>
              <a:rPr lang="en-US" sz="1800" dirty="0"/>
              <a:t> environment</a:t>
            </a:r>
          </a:p>
        </p:txBody>
      </p:sp>
    </p:spTree>
    <p:extLst>
      <p:ext uri="{BB962C8B-B14F-4D97-AF65-F5344CB8AC3E}">
        <p14:creationId xmlns:p14="http://schemas.microsoft.com/office/powerpoint/2010/main" val="27606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98E8791-C62C-84B7-4CFE-23D62CDBB8DF}"/>
              </a:ext>
            </a:extLst>
          </p:cNvPr>
          <p:cNvSpPr/>
          <p:nvPr/>
        </p:nvSpPr>
        <p:spPr bwMode="auto">
          <a:xfrm>
            <a:off x="10860446" y="5893129"/>
            <a:ext cx="1216561" cy="9648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3" name="Symbol zastępczy numeru slajdu 2">
            <a:extLst>
              <a:ext uri="{FF2B5EF4-FFF2-40B4-BE49-F238E27FC236}">
                <a16:creationId xmlns:a16="http://schemas.microsoft.com/office/drawing/2014/main" id="{A57B8F18-6F13-6FD2-2F2C-80A55E01D61D}"/>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a:p>
        </p:txBody>
      </p:sp>
      <p:sp>
        <p:nvSpPr>
          <p:cNvPr id="5" name="Tytuł 3">
            <a:extLst>
              <a:ext uri="{FF2B5EF4-FFF2-40B4-BE49-F238E27FC236}">
                <a16:creationId xmlns:a16="http://schemas.microsoft.com/office/drawing/2014/main" id="{7BA1BBD4-C0DB-3B91-6834-CFCA1AA416E9}"/>
              </a:ext>
            </a:extLst>
          </p:cNvPr>
          <p:cNvSpPr txBox="1">
            <a:spLocks/>
          </p:cNvSpPr>
          <p:nvPr/>
        </p:nvSpPr>
        <p:spPr>
          <a:xfrm>
            <a:off x="158142" y="37800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GERONIMO </a:t>
            </a:r>
            <a:endParaRPr lang="pl-PL" kern="0" dirty="0"/>
          </a:p>
        </p:txBody>
      </p:sp>
      <p:sp>
        <p:nvSpPr>
          <p:cNvPr id="6" name="pole tekstowe 5">
            <a:extLst>
              <a:ext uri="{FF2B5EF4-FFF2-40B4-BE49-F238E27FC236}">
                <a16:creationId xmlns:a16="http://schemas.microsoft.com/office/drawing/2014/main" id="{1AA46D75-D61D-06EF-81BB-7E1DF1DB3481}"/>
              </a:ext>
            </a:extLst>
          </p:cNvPr>
          <p:cNvSpPr txBox="1"/>
          <p:nvPr/>
        </p:nvSpPr>
        <p:spPr>
          <a:xfrm>
            <a:off x="10405512" y="25289"/>
            <a:ext cx="1194558" cy="338554"/>
          </a:xfrm>
          <a:prstGeom prst="rect">
            <a:avLst/>
          </a:prstGeom>
          <a:noFill/>
        </p:spPr>
        <p:txBody>
          <a:bodyPr wrap="none" rtlCol="0">
            <a:spAutoFit/>
          </a:bodyPr>
          <a:lstStyle/>
          <a:p>
            <a:pPr algn="l"/>
            <a:r>
              <a:rPr lang="pl-PL" sz="1600">
                <a:solidFill>
                  <a:schemeClr val="bg1"/>
                </a:solidFill>
                <a:latin typeface="Muni Bold" panose="00000500000000000000" pitchFamily="50" charset="-18"/>
              </a:rPr>
              <a:t>RESULTS</a:t>
            </a:r>
            <a:endParaRPr lang="pl-PL" sz="2800">
              <a:solidFill>
                <a:schemeClr val="bg1"/>
              </a:solidFill>
              <a:latin typeface="Muni Bold" panose="00000500000000000000" pitchFamily="50" charset="-18"/>
            </a:endParaRPr>
          </a:p>
        </p:txBody>
      </p:sp>
      <p:grpSp>
        <p:nvGrpSpPr>
          <p:cNvPr id="9" name="Group 8">
            <a:extLst>
              <a:ext uri="{FF2B5EF4-FFF2-40B4-BE49-F238E27FC236}">
                <a16:creationId xmlns:a16="http://schemas.microsoft.com/office/drawing/2014/main" id="{70115C3E-BF33-D1A4-248B-6C8F90EE9A03}"/>
              </a:ext>
            </a:extLst>
          </p:cNvPr>
          <p:cNvGrpSpPr/>
          <p:nvPr/>
        </p:nvGrpSpPr>
        <p:grpSpPr>
          <a:xfrm>
            <a:off x="38694" y="1009807"/>
            <a:ext cx="4877690" cy="4838385"/>
            <a:chOff x="38694" y="1009807"/>
            <a:chExt cx="4877690" cy="4838385"/>
          </a:xfrm>
        </p:grpSpPr>
        <p:pic>
          <p:nvPicPr>
            <p:cNvPr id="8" name="Obraz 7" descr="Obraz zawierający diagram&#10;&#10;Opis wygenerowany automatycznie">
              <a:extLst>
                <a:ext uri="{FF2B5EF4-FFF2-40B4-BE49-F238E27FC236}">
                  <a16:creationId xmlns:a16="http://schemas.microsoft.com/office/drawing/2014/main" id="{7E084905-E7F6-C965-3A1C-32E5F09A2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4" y="1009807"/>
              <a:ext cx="4641306" cy="4838385"/>
            </a:xfrm>
            <a:prstGeom prst="rect">
              <a:avLst/>
            </a:prstGeom>
          </p:spPr>
        </p:pic>
        <p:sp>
          <p:nvSpPr>
            <p:cNvPr id="7" name="Rectangle 6">
              <a:extLst>
                <a:ext uri="{FF2B5EF4-FFF2-40B4-BE49-F238E27FC236}">
                  <a16:creationId xmlns:a16="http://schemas.microsoft.com/office/drawing/2014/main" id="{B965BC2F-9285-68CD-E703-4E57E8E6A2E8}"/>
                </a:ext>
              </a:extLst>
            </p:cNvPr>
            <p:cNvSpPr/>
            <p:nvPr/>
          </p:nvSpPr>
          <p:spPr bwMode="auto">
            <a:xfrm>
              <a:off x="3170712" y="3313216"/>
              <a:ext cx="1745672" cy="2090057"/>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grpSp>
      <p:sp>
        <p:nvSpPr>
          <p:cNvPr id="25" name="Rectangle 24">
            <a:extLst>
              <a:ext uri="{FF2B5EF4-FFF2-40B4-BE49-F238E27FC236}">
                <a16:creationId xmlns:a16="http://schemas.microsoft.com/office/drawing/2014/main" id="{4DE93008-191C-2A77-783E-F018001E7F29}"/>
              </a:ext>
            </a:extLst>
          </p:cNvPr>
          <p:cNvSpPr/>
          <p:nvPr/>
        </p:nvSpPr>
        <p:spPr bwMode="auto">
          <a:xfrm>
            <a:off x="38694" y="1009807"/>
            <a:ext cx="4641306" cy="1822293"/>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7" name="Rectangle 26">
            <a:extLst>
              <a:ext uri="{FF2B5EF4-FFF2-40B4-BE49-F238E27FC236}">
                <a16:creationId xmlns:a16="http://schemas.microsoft.com/office/drawing/2014/main" id="{92ECBBFC-3C40-71E4-3170-F466992A5932}"/>
              </a:ext>
            </a:extLst>
          </p:cNvPr>
          <p:cNvSpPr/>
          <p:nvPr/>
        </p:nvSpPr>
        <p:spPr bwMode="auto">
          <a:xfrm>
            <a:off x="92694" y="2832100"/>
            <a:ext cx="3078018" cy="1782289"/>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28" name="Rectangle 27">
            <a:extLst>
              <a:ext uri="{FF2B5EF4-FFF2-40B4-BE49-F238E27FC236}">
                <a16:creationId xmlns:a16="http://schemas.microsoft.com/office/drawing/2014/main" id="{589211EC-FB22-D91B-4DC2-431C6ECE54B5}"/>
              </a:ext>
            </a:extLst>
          </p:cNvPr>
          <p:cNvSpPr/>
          <p:nvPr/>
        </p:nvSpPr>
        <p:spPr bwMode="auto">
          <a:xfrm>
            <a:off x="2179622" y="4419600"/>
            <a:ext cx="1143489" cy="194789"/>
          </a:xfrm>
          <a:prstGeom prst="rect">
            <a:avLst/>
          </a:prstGeom>
          <a:solidFill>
            <a:srgbClr val="FFFFFF">
              <a:alpha val="79795"/>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pic>
        <p:nvPicPr>
          <p:cNvPr id="7170" name="Picture 2">
            <a:extLst>
              <a:ext uri="{FF2B5EF4-FFF2-40B4-BE49-F238E27FC236}">
                <a16:creationId xmlns:a16="http://schemas.microsoft.com/office/drawing/2014/main" id="{8457B111-CD5C-FEBE-EB65-6D6C3D020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384" y="1081217"/>
            <a:ext cx="6858599" cy="3515032"/>
          </a:xfrm>
          <a:prstGeom prst="rect">
            <a:avLst/>
          </a:prstGeom>
          <a:noFill/>
          <a:extLst>
            <a:ext uri="{909E8E84-426E-40DD-AFC4-6F175D3DCCD1}">
              <a14:hiddenFill xmlns:a14="http://schemas.microsoft.com/office/drawing/2010/main">
                <a:solidFill>
                  <a:srgbClr val="FFFFFF"/>
                </a:solidFill>
              </a14:hiddenFill>
            </a:ext>
          </a:extLst>
        </p:spPr>
      </p:pic>
      <p:sp>
        <p:nvSpPr>
          <p:cNvPr id="18" name="Symbol zastępczy stopki 1">
            <a:extLst>
              <a:ext uri="{FF2B5EF4-FFF2-40B4-BE49-F238E27FC236}">
                <a16:creationId xmlns:a16="http://schemas.microsoft.com/office/drawing/2014/main" id="{B104A4CE-0F54-42DF-F419-998B180EADFB}"/>
              </a:ext>
            </a:extLst>
          </p:cNvPr>
          <p:cNvSpPr>
            <a:spLocks noGrp="1"/>
          </p:cNvSpPr>
          <p:nvPr>
            <p:ph type="ftr" sz="quarter" idx="10"/>
          </p:nvPr>
        </p:nvSpPr>
        <p:spPr>
          <a:xfrm>
            <a:off x="720000" y="6292485"/>
            <a:ext cx="7920000" cy="662091"/>
          </a:xfrm>
        </p:spPr>
        <p:txBody>
          <a:bodyPr/>
          <a:lstStyle/>
          <a:p>
            <a:r>
              <a:rPr lang="pl-PL" noProof="0" dirty="0"/>
              <a:t>Agata Kilar – GERONIMO</a:t>
            </a:r>
            <a:br>
              <a:rPr lang="pl-PL" noProof="0" dirty="0"/>
            </a:br>
            <a:r>
              <a:rPr lang="en-US" altLang="cs-CZ" sz="1200" dirty="0">
                <a:solidFill>
                  <a:schemeClr val="bg1">
                    <a:lumMod val="50000"/>
                  </a:schemeClr>
                </a:solidFill>
                <a:latin typeface="+mj-lt"/>
              </a:rPr>
              <a:t>Computational Approaches to RNA Structure and Function</a:t>
            </a:r>
            <a:br>
              <a:rPr lang="en-US" altLang="cs-CZ" sz="1200" dirty="0">
                <a:solidFill>
                  <a:schemeClr val="bg1">
                    <a:lumMod val="50000"/>
                  </a:schemeClr>
                </a:solidFill>
                <a:latin typeface="+mj-lt"/>
              </a:rPr>
            </a:br>
            <a:r>
              <a:rPr lang="en-US" altLang="cs-CZ" sz="1200" dirty="0" err="1">
                <a:solidFill>
                  <a:schemeClr val="bg1">
                    <a:lumMod val="50000"/>
                  </a:schemeClr>
                </a:solidFill>
                <a:latin typeface="+mj-lt"/>
              </a:rPr>
              <a:t>Benasque</a:t>
            </a:r>
            <a:r>
              <a:rPr lang="en-US" altLang="cs-CZ" sz="1200" dirty="0">
                <a:solidFill>
                  <a:schemeClr val="bg1">
                    <a:lumMod val="50000"/>
                  </a:schemeClr>
                </a:solidFill>
                <a:latin typeface="+mj-lt"/>
              </a:rPr>
              <a:t> 2024</a:t>
            </a:r>
          </a:p>
          <a:p>
            <a:endParaRPr lang="en-GB" noProof="0" dirty="0"/>
          </a:p>
        </p:txBody>
      </p:sp>
      <p:sp>
        <p:nvSpPr>
          <p:cNvPr id="19" name="Tytuł 3">
            <a:extLst>
              <a:ext uri="{FF2B5EF4-FFF2-40B4-BE49-F238E27FC236}">
                <a16:creationId xmlns:a16="http://schemas.microsoft.com/office/drawing/2014/main" id="{F96466FC-2AF6-5384-9C04-0DF51A1911F0}"/>
              </a:ext>
            </a:extLst>
          </p:cNvPr>
          <p:cNvSpPr txBox="1">
            <a:spLocks/>
          </p:cNvSpPr>
          <p:nvPr/>
        </p:nvSpPr>
        <p:spPr>
          <a:xfrm>
            <a:off x="4916384" y="645346"/>
            <a:ext cx="3882916" cy="580839"/>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000" dirty="0"/>
              <a:t>Summary table (.xlsx) </a:t>
            </a:r>
            <a:endParaRPr lang="pl-PL" sz="2000" kern="0" dirty="0"/>
          </a:p>
        </p:txBody>
      </p:sp>
      <p:sp>
        <p:nvSpPr>
          <p:cNvPr id="20" name="Content Placeholder 7">
            <a:extLst>
              <a:ext uri="{FF2B5EF4-FFF2-40B4-BE49-F238E27FC236}">
                <a16:creationId xmlns:a16="http://schemas.microsoft.com/office/drawing/2014/main" id="{D9993291-FA33-ED06-B45B-A77FB0895E00}"/>
              </a:ext>
            </a:extLst>
          </p:cNvPr>
          <p:cNvSpPr>
            <a:spLocks noGrp="1"/>
          </p:cNvSpPr>
          <p:nvPr>
            <p:ph idx="1"/>
          </p:nvPr>
        </p:nvSpPr>
        <p:spPr>
          <a:xfrm>
            <a:off x="4916384" y="5077366"/>
            <a:ext cx="7282555" cy="1001220"/>
          </a:xfrm>
        </p:spPr>
        <p:txBody>
          <a:bodyPr/>
          <a:lstStyle/>
          <a:p>
            <a:r>
              <a:rPr lang="en-US" dirty="0"/>
              <a:t>infernal results concatenated into one table</a:t>
            </a:r>
          </a:p>
          <a:p>
            <a:r>
              <a:rPr lang="en-US" dirty="0"/>
              <a:t>results arranged by taxonomy</a:t>
            </a:r>
          </a:p>
          <a:p>
            <a:endParaRPr lang="en-US" dirty="0"/>
          </a:p>
        </p:txBody>
      </p:sp>
    </p:spTree>
    <p:extLst>
      <p:ext uri="{BB962C8B-B14F-4D97-AF65-F5344CB8AC3E}">
        <p14:creationId xmlns:p14="http://schemas.microsoft.com/office/powerpoint/2010/main" val="56976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993884" y="3302771"/>
            <a:ext cx="2030571"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family</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79484" y="549770"/>
            <a:ext cx="834916"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83492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2413860" y="3187310"/>
            <a:ext cx="3766361"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organism name</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873962" y="549770"/>
            <a:ext cx="1284621"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4565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A00E5-109A-3DE2-FF3E-A533848DF887}"/>
              </a:ext>
            </a:extLst>
          </p:cNvPr>
          <p:cNvSpPr>
            <a:spLocks noGrp="1"/>
          </p:cNvSpPr>
          <p:nvPr>
            <p:ph type="ftr" sz="quarter" idx="10"/>
          </p:nvPr>
        </p:nvSpPr>
        <p:spPr/>
        <p:txBody>
          <a:bodyPr/>
          <a:lstStyle/>
          <a:p>
            <a:r>
              <a:rPr lang="en-GB" noProof="0" dirty="0"/>
              <a:t>Define footer – presentation title / department</a:t>
            </a:r>
          </a:p>
        </p:txBody>
      </p:sp>
      <p:sp>
        <p:nvSpPr>
          <p:cNvPr id="3" name="Slide Number Placeholder 2">
            <a:extLst>
              <a:ext uri="{FF2B5EF4-FFF2-40B4-BE49-F238E27FC236}">
                <a16:creationId xmlns:a16="http://schemas.microsoft.com/office/drawing/2014/main" id="{62DF5E42-6AE8-61E1-C168-BD90A2D2FBDF}"/>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pic>
        <p:nvPicPr>
          <p:cNvPr id="11266" name="Picture 2">
            <a:extLst>
              <a:ext uri="{FF2B5EF4-FFF2-40B4-BE49-F238E27FC236}">
                <a16:creationId xmlns:a16="http://schemas.microsoft.com/office/drawing/2014/main" id="{64C256FB-8778-CEFC-7683-B6009254D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13"/>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E2E3364C-3708-8F47-0327-629059C1A638}"/>
              </a:ext>
            </a:extLst>
          </p:cNvPr>
          <p:cNvSpPr txBox="1">
            <a:spLocks/>
          </p:cNvSpPr>
          <p:nvPr/>
        </p:nvSpPr>
        <p:spPr>
          <a:xfrm>
            <a:off x="79484" y="49160"/>
            <a:ext cx="11835738" cy="10012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dirty="0"/>
              <a:t>Summary table (.xlsx) </a:t>
            </a:r>
            <a:endParaRPr lang="pl-PL" kern="0" dirty="0"/>
          </a:p>
        </p:txBody>
      </p:sp>
      <p:sp>
        <p:nvSpPr>
          <p:cNvPr id="12" name="TextBox 11">
            <a:extLst>
              <a:ext uri="{FF2B5EF4-FFF2-40B4-BE49-F238E27FC236}">
                <a16:creationId xmlns:a16="http://schemas.microsoft.com/office/drawing/2014/main" id="{D3D2B855-7B79-95CD-D384-80506C6CDC9D}"/>
              </a:ext>
            </a:extLst>
          </p:cNvPr>
          <p:cNvSpPr txBox="1"/>
          <p:nvPr/>
        </p:nvSpPr>
        <p:spPr>
          <a:xfrm>
            <a:off x="3309971" y="2907927"/>
            <a:ext cx="1855711" cy="707886"/>
          </a:xfrm>
          <a:prstGeom prst="rect">
            <a:avLst/>
          </a:prstGeom>
          <a:solidFill>
            <a:schemeClr val="bg1"/>
          </a:solidFill>
          <a:ln>
            <a:solidFill>
              <a:schemeClr val="bg1"/>
            </a:solidFill>
          </a:ln>
        </p:spPr>
        <p:txBody>
          <a:bodyPr wrap="square" rtlCol="0">
            <a:spAutoFit/>
          </a:bodyPr>
          <a:lstStyle/>
          <a:p>
            <a:pPr algn="l"/>
            <a:r>
              <a:rPr lang="en-US" sz="4000" dirty="0">
                <a:solidFill>
                  <a:schemeClr val="tx2"/>
                </a:solidFill>
                <a:latin typeface="+mn-lt"/>
              </a:rPr>
              <a:t>GCA id</a:t>
            </a:r>
          </a:p>
        </p:txBody>
      </p:sp>
      <p:sp>
        <p:nvSpPr>
          <p:cNvPr id="5" name="Rounded Rectangle 4">
            <a:extLst>
              <a:ext uri="{FF2B5EF4-FFF2-40B4-BE49-F238E27FC236}">
                <a16:creationId xmlns:a16="http://schemas.microsoft.com/office/drawing/2014/main" id="{30DD5DB7-EEDB-582F-D84F-978F6C68C486}"/>
              </a:ext>
            </a:extLst>
          </p:cNvPr>
          <p:cNvSpPr/>
          <p:nvPr/>
        </p:nvSpPr>
        <p:spPr bwMode="auto">
          <a:xfrm>
            <a:off x="2028205" y="549770"/>
            <a:ext cx="1104740" cy="5988387"/>
          </a:xfrm>
          <a:prstGeom prst="round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70687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D" val="64178b2cec96ba50b1605bdd"/>
  <p:tag name="SETTINGSKEY" val="64178b2cec96ba50b1605bdd_1722353312011"/>
  <p:tag name="TRANSPARENTBACKGROUND" val="false"/>
  <p:tag name="ADDCOLLABORATIONLINK" val="false"/>
  <p:tag name="VERSION" val="1722353164677"/>
  <p:tag name="FIGURESLIDEID" val="81f22245-5702-4a12-93eb-4f6933413427"/>
  <p:tag name="TITLE" val="Copy of Copy of Geronimo"/>
  <p:tag name="CREATORNAME" val="Agata Kilar"/>
  <p:tag name="DATEINSERTED" val="1722353312964"/>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16-9-en-v10.potx" id="{6DC4F755-0C59-43DC-9B78-199E85A08B0A}" vid="{C504AE12-3C24-4EDE-B051-5211F7A70BF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DF3C31880A6D246A99123DDDA4AA772" ma:contentTypeVersion="12" ma:contentTypeDescription="Vytvoří nový dokument" ma:contentTypeScope="" ma:versionID="673e18fb7efbc382cf08e683507a365e">
  <xsd:schema xmlns:xsd="http://www.w3.org/2001/XMLSchema" xmlns:xs="http://www.w3.org/2001/XMLSchema" xmlns:p="http://schemas.microsoft.com/office/2006/metadata/properties" xmlns:ns3="27c3c78c-f572-4f45-a92e-c70c79080381" xmlns:ns4="1fde8838-689f-4d75-a6cb-95aa87ac4935" targetNamespace="http://schemas.microsoft.com/office/2006/metadata/properties" ma:root="true" ma:fieldsID="73fb953ecc6b2f4c497f698ab04968a1" ns3:_="" ns4:_="">
    <xsd:import namespace="27c3c78c-f572-4f45-a92e-c70c79080381"/>
    <xsd:import namespace="1fde8838-689f-4d75-a6cb-95aa87ac493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3c78c-f572-4f45-a92e-c70c79080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de8838-689f-4d75-a6cb-95aa87ac4935" elementFormDefault="qualified">
    <xsd:import namespace="http://schemas.microsoft.com/office/2006/documentManagement/types"/>
    <xsd:import namespace="http://schemas.microsoft.com/office/infopath/2007/PartnerControls"/>
    <xsd:element name="SharedWithUsers" ma:index="12"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dílené s podrobnostmi" ma:internalName="SharedWithDetails" ma:readOnly="true">
      <xsd:simpleType>
        <xsd:restriction base="dms:Note">
          <xsd:maxLength value="255"/>
        </xsd:restriction>
      </xsd:simpleType>
    </xsd:element>
    <xsd:element name="SharingHintHash" ma:index="14"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773B13-8390-47A3-8C8F-FA61E65CDE0C}">
  <ds:schemaRefs>
    <ds:schemaRef ds:uri="http://schemas.microsoft.com/sharepoint/v3/contenttype/forms"/>
  </ds:schemaRefs>
</ds:datastoreItem>
</file>

<file path=customXml/itemProps2.xml><?xml version="1.0" encoding="utf-8"?>
<ds:datastoreItem xmlns:ds="http://schemas.openxmlformats.org/officeDocument/2006/customXml" ds:itemID="{A68F8F3A-883E-40AB-85BE-C40D958A669B}">
  <ds:schemaRefs>
    <ds:schemaRef ds:uri="http://schemas.microsoft.com/office/2006/metadata/contentType"/>
    <ds:schemaRef ds:uri="http://schemas.microsoft.com/office/2006/metadata/properties/metaAttributes"/>
    <ds:schemaRef ds:uri="http://www.w3.org/2000/xmlns/"/>
    <ds:schemaRef ds:uri="http://www.w3.org/2001/XMLSchema"/>
    <ds:schemaRef ds:uri="27c3c78c-f572-4f45-a92e-c70c79080381"/>
    <ds:schemaRef ds:uri="1fde8838-689f-4d75-a6cb-95aa87ac493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47712-49A7-4E07-8073-87E226EB376D}">
  <ds:schemaRefs>
    <ds:schemaRef ds:uri="http://schemas.microsoft.com/office/2006/metadata/properties"/>
    <ds:schemaRef ds:uri="http://www.w3.org/2000/xmlns/"/>
    <ds:schemaRef ds:uri="http://schemas.microsoft.com/office/infopath/2007/PartnerControls"/>
  </ds:schemaRefs>
</ds:datastoreItem>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
  <TotalTime>15544</TotalTime>
  <Words>1154</Words>
  <Application>Microsoft Macintosh PowerPoint</Application>
  <PresentationFormat>Widescreen</PresentationFormat>
  <Paragraphs>168</Paragraphs>
  <Slides>26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.SF NS</vt:lpstr>
      <vt:lpstr>Andale Mono</vt:lpstr>
      <vt:lpstr>Arial</vt:lpstr>
      <vt:lpstr>Calibri</vt:lpstr>
      <vt:lpstr>Merriweather</vt:lpstr>
      <vt:lpstr>Muni Bold</vt:lpstr>
      <vt:lpstr>Roboto</vt:lpstr>
      <vt:lpstr>Tahoma</vt:lpstr>
      <vt:lpstr>Times New Roman</vt:lpstr>
      <vt:lpstr>Wingdings</vt:lpstr>
      <vt:lpstr>Presentation_MU_EN</vt:lpstr>
      <vt:lpstr>​ A tool for systematic retrieval of structural RNAs in a broad evolutionary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to use GERONIMO?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High-throughput evolutionary explorations using RNA features</dc:title>
  <dc:creator>Agata Magdalena Kilar</dc:creator>
  <cp:lastModifiedBy>Kilar, Agata</cp:lastModifiedBy>
  <cp:revision>11</cp:revision>
  <cp:lastPrinted>1601-01-01T00:00:00Z</cp:lastPrinted>
  <dcterms:created xsi:type="dcterms:W3CDTF">2022-10-06T11:01:49Z</dcterms:created>
  <dcterms:modified xsi:type="dcterms:W3CDTF">2024-08-02T13:57:17Z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0x0101003DF3C31880A6D246A99123DDDA4AA772</vt:lpwstr>
  </property>
</Properties>
</file>