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Comforta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Comfortaa-bold.fntdata"/><Relationship Id="rId27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bfb0e4813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1bfb0e4813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5e63738ac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05e63738ac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1bfb0e4813_2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1bfb0e4813_2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2d domain picture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1bfb0e4813_2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1bfb0e4813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Lanz clone, swap direction, add arrows to point out the dominant isoforms, intron retention introduces a frameshift that should target the isoform for NMD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bfb0e4813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bfb0e4813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lncSRA tissue specific. Major / minor isoform track in expression. ncSRA in one cell type, cSRA in others? no.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bfb0e4813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1bfb0e4813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1bfb0e4813_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1bfb0e4813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05e63738ac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05e63738ac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05e63738a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05e63738a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5e63738ac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05e63738a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Label that this is general schematic for nr (but this one is specifically ppar)</a:t>
            </a:r>
            <a:br>
              <a:rPr lang="en"/>
            </a:br>
            <a:r>
              <a:rPr lang="en"/>
              <a:t>Following the idea that there was a second activating domain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5e63738ac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05e63738ac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figure about how you would find rna in this assay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5e63738ac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05e63738ac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bfb0e481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1bfb0e481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bfb0e481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1bfb0e481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1bfb0e4813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1bfb0e4813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5e63738ac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05e63738ac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3" name="Google Shape;4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ddy Lab 2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0" name="Google Shape;7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1" name="Google Shape;7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-657556" y="4743513"/>
            <a:ext cx="10459108" cy="541012"/>
            <a:chOff x="-2438393" y="4341060"/>
            <a:chExt cx="14731139" cy="802450"/>
          </a:xfrm>
        </p:grpSpPr>
        <p:grpSp>
          <p:nvGrpSpPr>
            <p:cNvPr id="10" name="Google Shape;10;p1"/>
            <p:cNvGrpSpPr/>
            <p:nvPr/>
          </p:nvGrpSpPr>
          <p:grpSpPr>
            <a:xfrm>
              <a:off x="-2438393" y="4341060"/>
              <a:ext cx="6859159" cy="802449"/>
              <a:chOff x="-10829118" y="372564"/>
              <a:chExt cx="22863865" cy="2692783"/>
            </a:xfrm>
          </p:grpSpPr>
          <p:grpSp>
            <p:nvGrpSpPr>
              <p:cNvPr id="11" name="Google Shape;11;p1"/>
              <p:cNvGrpSpPr/>
              <p:nvPr/>
            </p:nvGrpSpPr>
            <p:grpSpPr>
              <a:xfrm>
                <a:off x="-10829118" y="372564"/>
                <a:ext cx="12770504" cy="2692783"/>
                <a:chOff x="-4610243" y="181539"/>
                <a:chExt cx="12770504" cy="2692783"/>
              </a:xfrm>
            </p:grpSpPr>
            <p:pic>
              <p:nvPicPr>
                <p:cNvPr id="12" name="Google Shape;12;p1"/>
                <p:cNvPicPr preferRelativeResize="0"/>
                <p:nvPr/>
              </p:nvPicPr>
              <p:blipFill>
                <a:blip r:embed="rId1">
                  <a:alphaModFix/>
                </a:blip>
                <a:stretch>
                  <a:fillRect/>
                </a:stretch>
              </p:blipFill>
              <p:spPr>
                <a:xfrm rot="-2701763">
                  <a:off x="-4216824" y="576370"/>
                  <a:ext cx="1902928" cy="19029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" name="Google Shape;13;p1"/>
                <p:cNvPicPr preferRelativeResize="0"/>
                <p:nvPr/>
              </p:nvPicPr>
              <p:blipFill>
                <a:blip r:embed="rId1">
                  <a:alphaModFix/>
                </a:blip>
                <a:stretch>
                  <a:fillRect/>
                </a:stretch>
              </p:blipFill>
              <p:spPr>
                <a:xfrm rot="-2701763">
                  <a:off x="-2198213" y="576370"/>
                  <a:ext cx="1902928" cy="19029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" name="Google Shape;14;p1"/>
                <p:cNvPicPr preferRelativeResize="0"/>
                <p:nvPr/>
              </p:nvPicPr>
              <p:blipFill>
                <a:blip r:embed="rId1">
                  <a:alphaModFix/>
                </a:blip>
                <a:stretch>
                  <a:fillRect/>
                </a:stretch>
              </p:blipFill>
              <p:spPr>
                <a:xfrm rot="-2701926">
                  <a:off x="-182494" y="576421"/>
                  <a:ext cx="1903019" cy="19030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5" name="Google Shape;15;p1"/>
                <p:cNvGrpSpPr/>
                <p:nvPr/>
              </p:nvGrpSpPr>
              <p:grpSpPr>
                <a:xfrm>
                  <a:off x="1436119" y="181573"/>
                  <a:ext cx="4708377" cy="2692525"/>
                  <a:chOff x="-485068" y="-876669"/>
                  <a:chExt cx="12072762" cy="6896837"/>
                </a:xfrm>
              </p:grpSpPr>
              <p:pic>
                <p:nvPicPr>
                  <p:cNvPr id="16" name="Google Shape;16;p1"/>
                  <p:cNvPicPr preferRelativeResize="0"/>
                  <p:nvPr/>
                </p:nvPicPr>
                <p:blipFill>
                  <a:blip r:embed="rId1">
                    <a:alphaModFix/>
                  </a:blip>
                  <a:stretch>
                    <a:fillRect/>
                  </a:stretch>
                </p:blipFill>
                <p:spPr>
                  <a:xfrm rot="-2700000">
                    <a:off x="524950" y="133350"/>
                    <a:ext cx="4876800" cy="4876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7" name="Google Shape;17;p1"/>
                  <p:cNvPicPr preferRelativeResize="0"/>
                  <p:nvPr/>
                </p:nvPicPr>
                <p:blipFill>
                  <a:blip r:embed="rId1">
                    <a:alphaModFix/>
                  </a:blip>
                  <a:stretch>
                    <a:fillRect/>
                  </a:stretch>
                </p:blipFill>
                <p:spPr>
                  <a:xfrm rot="-2700000">
                    <a:off x="5700875" y="133350"/>
                    <a:ext cx="4876800" cy="4876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8" name="Google Shape;18;p1"/>
                <p:cNvPicPr preferRelativeResize="0"/>
                <p:nvPr/>
              </p:nvPicPr>
              <p:blipFill>
                <a:blip r:embed="rId1">
                  <a:alphaModFix/>
                </a:blip>
                <a:stretch>
                  <a:fillRect/>
                </a:stretch>
              </p:blipFill>
              <p:spPr>
                <a:xfrm rot="-2701926">
                  <a:off x="5863868" y="576422"/>
                  <a:ext cx="1903019" cy="19030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9" name="Google Shape;19;p1"/>
              <p:cNvPicPr preferRelativeResize="0"/>
              <p:nvPr/>
            </p:nvPicPr>
            <p:blipFill>
              <a:blip r:embed="rId1">
                <a:alphaModFix/>
              </a:blip>
              <a:stretch>
                <a:fillRect/>
              </a:stretch>
            </p:blipFill>
            <p:spPr>
              <a:xfrm rot="-2701763">
                <a:off x="1673426" y="767395"/>
                <a:ext cx="1902928" cy="19029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;p1"/>
              <p:cNvPicPr preferRelativeResize="0"/>
              <p:nvPr/>
            </p:nvPicPr>
            <p:blipFill>
              <a:blip r:embed="rId1">
                <a:alphaModFix/>
              </a:blip>
              <a:stretch>
                <a:fillRect/>
              </a:stretch>
            </p:blipFill>
            <p:spPr>
              <a:xfrm rot="-2701763">
                <a:off x="3680234" y="795939"/>
                <a:ext cx="1845840" cy="18458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1;p1"/>
              <p:cNvPicPr preferRelativeResize="0"/>
              <p:nvPr/>
            </p:nvPicPr>
            <p:blipFill>
              <a:blip r:embed="rId1">
                <a:alphaModFix/>
              </a:blip>
              <a:stretch>
                <a:fillRect/>
              </a:stretch>
            </p:blipFill>
            <p:spPr>
              <a:xfrm rot="-2701926">
                <a:off x="5707756" y="767446"/>
                <a:ext cx="1903019" cy="19030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2;p1"/>
              <p:cNvPicPr preferRelativeResize="0"/>
              <p:nvPr/>
            </p:nvPicPr>
            <p:blipFill>
              <a:blip r:embed="rId1">
                <a:alphaModFix/>
              </a:blip>
              <a:stretch>
                <a:fillRect/>
              </a:stretch>
            </p:blipFill>
            <p:spPr>
              <a:xfrm rot="-2701763">
                <a:off x="7719788" y="767396"/>
                <a:ext cx="1902928" cy="19029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3;p1"/>
              <p:cNvPicPr preferRelativeResize="0"/>
              <p:nvPr/>
            </p:nvPicPr>
            <p:blipFill>
              <a:blip r:embed="rId1">
                <a:alphaModFix/>
              </a:blip>
              <a:stretch>
                <a:fillRect/>
              </a:stretch>
            </p:blipFill>
            <p:spPr>
              <a:xfrm rot="-2701763">
                <a:off x="9738399" y="767396"/>
                <a:ext cx="1902928" cy="19029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" name="Google Shape;24;p1"/>
            <p:cNvPicPr preferRelativeResize="0"/>
            <p:nvPr/>
          </p:nvPicPr>
          <p:blipFill>
            <a:blip r:embed="rId1">
              <a:alphaModFix/>
            </a:blip>
            <a:stretch>
              <a:fillRect/>
            </a:stretch>
          </p:blipFill>
          <p:spPr>
            <a:xfrm rot="-2690430">
              <a:off x="4337528" y="4457783"/>
              <a:ext cx="569004" cy="56900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" name="Google Shape;25;p1"/>
            <p:cNvGrpSpPr/>
            <p:nvPr/>
          </p:nvGrpSpPr>
          <p:grpSpPr>
            <a:xfrm>
              <a:off x="4828857" y="4341060"/>
              <a:ext cx="7463889" cy="802450"/>
              <a:chOff x="4828857" y="4341060"/>
              <a:chExt cx="7463889" cy="802450"/>
            </a:xfrm>
          </p:grpSpPr>
          <p:grpSp>
            <p:nvGrpSpPr>
              <p:cNvPr id="26" name="Google Shape;26;p1"/>
              <p:cNvGrpSpPr/>
              <p:nvPr/>
            </p:nvGrpSpPr>
            <p:grpSpPr>
              <a:xfrm>
                <a:off x="4828857" y="4341060"/>
                <a:ext cx="6859159" cy="802449"/>
                <a:chOff x="-10829118" y="372564"/>
                <a:chExt cx="22863865" cy="2692783"/>
              </a:xfrm>
            </p:grpSpPr>
            <p:grpSp>
              <p:nvGrpSpPr>
                <p:cNvPr id="27" name="Google Shape;27;p1"/>
                <p:cNvGrpSpPr/>
                <p:nvPr/>
              </p:nvGrpSpPr>
              <p:grpSpPr>
                <a:xfrm>
                  <a:off x="-10829118" y="372564"/>
                  <a:ext cx="12770504" cy="2692783"/>
                  <a:chOff x="-4610243" y="181539"/>
                  <a:chExt cx="12770504" cy="2692783"/>
                </a:xfrm>
              </p:grpSpPr>
              <p:pic>
                <p:nvPicPr>
                  <p:cNvPr id="28" name="Google Shape;28;p1"/>
                  <p:cNvPicPr preferRelativeResize="0"/>
                  <p:nvPr/>
                </p:nvPicPr>
                <p:blipFill>
                  <a:blip r:embed="rId1">
                    <a:alphaModFix/>
                  </a:blip>
                  <a:stretch>
                    <a:fillRect/>
                  </a:stretch>
                </p:blipFill>
                <p:spPr>
                  <a:xfrm rot="-2701763">
                    <a:off x="-4216824" y="576370"/>
                    <a:ext cx="1902928" cy="19029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9" name="Google Shape;29;p1"/>
                  <p:cNvPicPr preferRelativeResize="0"/>
                  <p:nvPr/>
                </p:nvPicPr>
                <p:blipFill>
                  <a:blip r:embed="rId1">
                    <a:alphaModFix/>
                  </a:blip>
                  <a:stretch>
                    <a:fillRect/>
                  </a:stretch>
                </p:blipFill>
                <p:spPr>
                  <a:xfrm rot="-2701763">
                    <a:off x="-2198213" y="576370"/>
                    <a:ext cx="1902928" cy="19029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0" name="Google Shape;30;p1"/>
                  <p:cNvPicPr preferRelativeResize="0"/>
                  <p:nvPr/>
                </p:nvPicPr>
                <p:blipFill>
                  <a:blip r:embed="rId1">
                    <a:alphaModFix/>
                  </a:blip>
                  <a:stretch>
                    <a:fillRect/>
                  </a:stretch>
                </p:blipFill>
                <p:spPr>
                  <a:xfrm rot="-2701926">
                    <a:off x="-182494" y="576421"/>
                    <a:ext cx="1903019" cy="19030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31" name="Google Shape;31;p1"/>
                  <p:cNvGrpSpPr/>
                  <p:nvPr/>
                </p:nvGrpSpPr>
                <p:grpSpPr>
                  <a:xfrm>
                    <a:off x="1436119" y="181573"/>
                    <a:ext cx="4708377" cy="2692525"/>
                    <a:chOff x="-485068" y="-876669"/>
                    <a:chExt cx="12072762" cy="6896837"/>
                  </a:xfrm>
                </p:grpSpPr>
                <p:pic>
                  <p:nvPicPr>
                    <p:cNvPr id="32" name="Google Shape;32;p1"/>
                    <p:cNvPicPr preferRelativeResize="0"/>
                    <p:nvPr/>
                  </p:nvPicPr>
                  <p:blipFill>
                    <a:blip r:embed="rId1">
                      <a:alphaModFix/>
                    </a:blip>
                    <a:stretch>
                      <a:fillRect/>
                    </a:stretch>
                  </p:blipFill>
                  <p:spPr>
                    <a:xfrm rot="-2700000">
                      <a:off x="524950" y="133350"/>
                      <a:ext cx="4876800" cy="4876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3" name="Google Shape;33;p1"/>
                    <p:cNvPicPr preferRelativeResize="0"/>
                    <p:nvPr/>
                  </p:nvPicPr>
                  <p:blipFill>
                    <a:blip r:embed="rId1">
                      <a:alphaModFix/>
                    </a:blip>
                    <a:stretch>
                      <a:fillRect/>
                    </a:stretch>
                  </p:blipFill>
                  <p:spPr>
                    <a:xfrm rot="-2700000">
                      <a:off x="5700875" y="133350"/>
                      <a:ext cx="4876800" cy="4876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pic>
                <p:nvPicPr>
                  <p:cNvPr id="34" name="Google Shape;34;p1"/>
                  <p:cNvPicPr preferRelativeResize="0"/>
                  <p:nvPr/>
                </p:nvPicPr>
                <p:blipFill>
                  <a:blip r:embed="rId1">
                    <a:alphaModFix/>
                  </a:blip>
                  <a:stretch>
                    <a:fillRect/>
                  </a:stretch>
                </p:blipFill>
                <p:spPr>
                  <a:xfrm rot="-2701926">
                    <a:off x="5863868" y="576422"/>
                    <a:ext cx="1903019" cy="19030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35" name="Google Shape;35;p1"/>
                <p:cNvPicPr preferRelativeResize="0"/>
                <p:nvPr/>
              </p:nvPicPr>
              <p:blipFill>
                <a:blip r:embed="rId1">
                  <a:alphaModFix/>
                </a:blip>
                <a:stretch>
                  <a:fillRect/>
                </a:stretch>
              </p:blipFill>
              <p:spPr>
                <a:xfrm rot="-2701763">
                  <a:off x="1673426" y="767395"/>
                  <a:ext cx="1902928" cy="19029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Google Shape;36;p1"/>
                <p:cNvPicPr preferRelativeResize="0"/>
                <p:nvPr/>
              </p:nvPicPr>
              <p:blipFill>
                <a:blip r:embed="rId1">
                  <a:alphaModFix/>
                </a:blip>
                <a:stretch>
                  <a:fillRect/>
                </a:stretch>
              </p:blipFill>
              <p:spPr>
                <a:xfrm rot="-2701763">
                  <a:off x="3680234" y="795939"/>
                  <a:ext cx="1845840" cy="18458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Google Shape;37;p1"/>
                <p:cNvPicPr preferRelativeResize="0"/>
                <p:nvPr/>
              </p:nvPicPr>
              <p:blipFill>
                <a:blip r:embed="rId1">
                  <a:alphaModFix/>
                </a:blip>
                <a:stretch>
                  <a:fillRect/>
                </a:stretch>
              </p:blipFill>
              <p:spPr>
                <a:xfrm rot="-2701926">
                  <a:off x="5707756" y="767446"/>
                  <a:ext cx="1903019" cy="19030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Google Shape;38;p1"/>
                <p:cNvPicPr preferRelativeResize="0"/>
                <p:nvPr/>
              </p:nvPicPr>
              <p:blipFill>
                <a:blip r:embed="rId1">
                  <a:alphaModFix/>
                </a:blip>
                <a:stretch>
                  <a:fillRect/>
                </a:stretch>
              </p:blipFill>
              <p:spPr>
                <a:xfrm rot="-2701763">
                  <a:off x="7719788" y="767396"/>
                  <a:ext cx="1902928" cy="19029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" name="Google Shape;39;p1"/>
                <p:cNvPicPr preferRelativeResize="0"/>
                <p:nvPr/>
              </p:nvPicPr>
              <p:blipFill>
                <a:blip r:embed="rId1">
                  <a:alphaModFix/>
                </a:blip>
                <a:stretch>
                  <a:fillRect/>
                </a:stretch>
              </p:blipFill>
              <p:spPr>
                <a:xfrm rot="-2701763">
                  <a:off x="9738399" y="767396"/>
                  <a:ext cx="1902928" cy="19029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0" name="Google Shape;40;p1"/>
              <p:cNvPicPr preferRelativeResize="0"/>
              <p:nvPr/>
            </p:nvPicPr>
            <p:blipFill>
              <a:blip r:embed="rId1">
                <a:alphaModFix/>
              </a:blip>
              <a:stretch>
                <a:fillRect/>
              </a:stretch>
            </p:blipFill>
            <p:spPr>
              <a:xfrm rot="-2690430">
                <a:off x="11604778" y="4457783"/>
                <a:ext cx="569004" cy="5690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4324350" y="1051475"/>
            <a:ext cx="4508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omfortaa"/>
                <a:ea typeface="Comfortaa"/>
                <a:cs typeface="Comfortaa"/>
                <a:sym typeface="Comfortaa"/>
              </a:rPr>
              <a:t>Mammalian SRA lncRNA Encodes a Protein</a:t>
            </a:r>
            <a:endParaRPr sz="5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50" y="1191750"/>
            <a:ext cx="4019400" cy="275998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4568700" y="3373825"/>
            <a:ext cx="40194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Serafina Nieves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Graduate Student in the Eddy Lab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No covariation support for 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mRNA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structure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59925"/>
            <a:ext cx="3226674" cy="36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374" y="1059925"/>
            <a:ext cx="512892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223600" y="4663225"/>
            <a:ext cx="1765500" cy="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Novikova et al. 2012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7378500" y="4663225"/>
            <a:ext cx="1765500" cy="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Rivas et al. 2017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Open Questions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-63050" y="1246825"/>
            <a:ext cx="583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1695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b="1" lang="en" sz="5565">
                <a:latin typeface="Comfortaa"/>
                <a:ea typeface="Comfortaa"/>
                <a:cs typeface="Comfortaa"/>
                <a:sym typeface="Comfortaa"/>
              </a:rPr>
              <a:t>If SRA doesn’t coactivate progesterone receptors, then what does it do?</a:t>
            </a:r>
            <a:endParaRPr b="1" sz="5565">
              <a:latin typeface="Comfortaa"/>
              <a:ea typeface="Comfortaa"/>
              <a:cs typeface="Comfortaa"/>
              <a:sym typeface="Comfortaa"/>
            </a:endParaRPr>
          </a:p>
          <a:p>
            <a:pPr indent="-316950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en" sz="5565">
                <a:latin typeface="Comfortaa"/>
                <a:ea typeface="Comfortaa"/>
                <a:cs typeface="Comfortaa"/>
                <a:sym typeface="Comfortaa"/>
              </a:rPr>
              <a:t>McKay et al. shows structural similarity between SRAP and PRP18</a:t>
            </a:r>
            <a:endParaRPr sz="5565">
              <a:latin typeface="Comfortaa"/>
              <a:ea typeface="Comfortaa"/>
              <a:cs typeface="Comfortaa"/>
              <a:sym typeface="Comfortaa"/>
            </a:endParaRPr>
          </a:p>
          <a:p>
            <a:pPr indent="-316950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en" sz="5565">
                <a:latin typeface="Comfortaa"/>
                <a:ea typeface="Comfortaa"/>
                <a:cs typeface="Comfortaa"/>
                <a:sym typeface="Comfortaa"/>
              </a:rPr>
              <a:t>SRAP has a potential long-lost relative called PRP18, a yeast protein involved in splicing</a:t>
            </a:r>
            <a:endParaRPr sz="5565">
              <a:latin typeface="Comfortaa"/>
              <a:ea typeface="Comfortaa"/>
              <a:cs typeface="Comfortaa"/>
              <a:sym typeface="Comfortaa"/>
            </a:endParaRPr>
          </a:p>
          <a:p>
            <a:pPr indent="-316950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en" sz="5565">
                <a:latin typeface="Comfortaa"/>
                <a:ea typeface="Comfortaa"/>
                <a:cs typeface="Comfortaa"/>
                <a:sym typeface="Comfortaa"/>
              </a:rPr>
              <a:t>Sequences are dissimilar, not detected by BLAST</a:t>
            </a:r>
            <a:endParaRPr sz="5565">
              <a:latin typeface="Comfortaa"/>
              <a:ea typeface="Comfortaa"/>
              <a:cs typeface="Comfortaa"/>
              <a:sym typeface="Comfortaa"/>
            </a:endParaRPr>
          </a:p>
          <a:p>
            <a:pPr indent="-316950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en" sz="5565">
                <a:latin typeface="Comfortaa"/>
                <a:ea typeface="Comfortaa"/>
                <a:cs typeface="Comfortaa"/>
                <a:sym typeface="Comfortaa"/>
              </a:rPr>
              <a:t>HMMER reveals distant homologs</a:t>
            </a:r>
            <a:endParaRPr sz="5565">
              <a:latin typeface="Comfortaa"/>
              <a:ea typeface="Comfortaa"/>
              <a:cs typeface="Comfortaa"/>
              <a:sym typeface="Comfortaa"/>
            </a:endParaRPr>
          </a:p>
          <a:p>
            <a:pPr indent="-31695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b="1" lang="en" sz="5565">
                <a:latin typeface="Comfortaa"/>
                <a:ea typeface="Comfortaa"/>
                <a:cs typeface="Comfortaa"/>
                <a:sym typeface="Comfortaa"/>
              </a:rPr>
              <a:t>There are many proposed isoforms, but which are significant (functional)?</a:t>
            </a:r>
            <a:endParaRPr b="1" sz="5565">
              <a:latin typeface="Comfortaa"/>
              <a:ea typeface="Comfortaa"/>
              <a:cs typeface="Comfortaa"/>
              <a:sym typeface="Comfortaa"/>
            </a:endParaRPr>
          </a:p>
          <a:p>
            <a:pPr indent="-316950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en" sz="5565">
                <a:latin typeface="Comfortaa"/>
                <a:ea typeface="Comfortaa"/>
                <a:cs typeface="Comfortaa"/>
                <a:sym typeface="Comfortaa"/>
              </a:rPr>
              <a:t>There are coding and non-coding isoforms that have been cloned</a:t>
            </a:r>
            <a:endParaRPr sz="5565">
              <a:latin typeface="Comfortaa"/>
              <a:ea typeface="Comfortaa"/>
              <a:cs typeface="Comfortaa"/>
              <a:sym typeface="Comfortaa"/>
            </a:endParaRPr>
          </a:p>
          <a:p>
            <a:pPr indent="-316950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en" sz="5565">
                <a:latin typeface="Comfortaa"/>
                <a:ea typeface="Comfortaa"/>
                <a:cs typeface="Comfortaa"/>
                <a:sym typeface="Comfortaa"/>
              </a:rPr>
              <a:t>Only 3 isoforms are apparent from the Northern</a:t>
            </a:r>
            <a:endParaRPr sz="5565">
              <a:latin typeface="Comfortaa"/>
              <a:ea typeface="Comfortaa"/>
              <a:cs typeface="Comfortaa"/>
              <a:sym typeface="Comfortaa"/>
            </a:endParaRPr>
          </a:p>
          <a:p>
            <a:pPr indent="-316950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en" sz="5565">
                <a:latin typeface="Comfortaa"/>
                <a:ea typeface="Comfortaa"/>
                <a:cs typeface="Comfortaa"/>
                <a:sym typeface="Comfortaa"/>
              </a:rPr>
              <a:t>Which isoforms are actually expressed, and does the non-coding or coding isoform dominate?</a:t>
            </a:r>
            <a:endParaRPr sz="5565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8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7999" y="348662"/>
            <a:ext cx="2886225" cy="14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8851" y="2049725"/>
            <a:ext cx="3184524" cy="2545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idx="1" type="body"/>
          </p:nvPr>
        </p:nvSpPr>
        <p:spPr>
          <a:xfrm>
            <a:off x="311700" y="1246825"/>
            <a:ext cx="6079800" cy="12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3159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en" sz="1908">
                <a:latin typeface="Comfortaa"/>
                <a:ea typeface="Comfortaa"/>
                <a:cs typeface="Comfortaa"/>
                <a:sym typeface="Comfortaa"/>
              </a:rPr>
              <a:t>Identified with HMMER</a:t>
            </a:r>
            <a:endParaRPr sz="1908">
              <a:latin typeface="Comfortaa"/>
              <a:ea typeface="Comfortaa"/>
              <a:cs typeface="Comfortaa"/>
              <a:sym typeface="Comfortaa"/>
            </a:endParaRPr>
          </a:p>
          <a:p>
            <a:pPr indent="-33159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en" sz="1908">
                <a:latin typeface="Comfortaa"/>
                <a:ea typeface="Comfortaa"/>
                <a:cs typeface="Comfortaa"/>
                <a:sym typeface="Comfortaa"/>
              </a:rPr>
              <a:t>SRAP forms one small domain of SEC31</a:t>
            </a:r>
            <a:endParaRPr sz="1908">
              <a:latin typeface="Comfortaa"/>
              <a:ea typeface="Comfortaa"/>
              <a:cs typeface="Comfortaa"/>
              <a:sym typeface="Comfortaa"/>
            </a:endParaRPr>
          </a:p>
          <a:p>
            <a:pPr indent="-33159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en" sz="1908">
                <a:latin typeface="Comfortaa"/>
                <a:ea typeface="Comfortaa"/>
                <a:cs typeface="Comfortaa"/>
                <a:sym typeface="Comfortaa"/>
              </a:rPr>
              <a:t>PRP18 is a </a:t>
            </a:r>
            <a:r>
              <a:rPr lang="en" sz="1908">
                <a:latin typeface="Comfortaa"/>
                <a:ea typeface="Comfortaa"/>
                <a:cs typeface="Comfortaa"/>
                <a:sym typeface="Comfortaa"/>
              </a:rPr>
              <a:t>splicing factor component of U5</a:t>
            </a:r>
            <a:endParaRPr sz="1908">
              <a:latin typeface="Comfortaa"/>
              <a:ea typeface="Comfortaa"/>
              <a:cs typeface="Comfortaa"/>
              <a:sym typeface="Comfortaa"/>
            </a:endParaRPr>
          </a:p>
          <a:p>
            <a:pPr indent="-33159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en" sz="1908">
                <a:latin typeface="Comfortaa"/>
                <a:ea typeface="Comfortaa"/>
                <a:cs typeface="Comfortaa"/>
                <a:sym typeface="Comfortaa"/>
              </a:rPr>
              <a:t>SEC31 is a component of the COPII vesicle coat</a:t>
            </a:r>
            <a:endParaRPr sz="1908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6" name="Google Shape;18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SRA protein has peculiar homologs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25" y="917174"/>
            <a:ext cx="7864152" cy="18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463" y="2636675"/>
            <a:ext cx="7042679" cy="21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Analysis of long reads shows SRA1 has only 2 major isoforms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5604402" y="2781813"/>
            <a:ext cx="602100" cy="342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5604402" y="3124840"/>
            <a:ext cx="602100" cy="342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6291575" y="2889575"/>
            <a:ext cx="23049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Dominant isoforms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5442425" y="3467750"/>
            <a:ext cx="602100" cy="342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 txBox="1"/>
          <p:nvPr/>
        </p:nvSpPr>
        <p:spPr>
          <a:xfrm>
            <a:off x="6096975" y="3413775"/>
            <a:ext cx="29220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Used in structural analysis (Novikova)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2743225" y="1287550"/>
            <a:ext cx="56145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Lanz clone is equivalent to the coding isoform (SRA1-201), </a:t>
            </a:r>
            <a:r>
              <a:rPr b="1" lang="en" sz="1800">
                <a:solidFill>
                  <a:schemeClr val="dk2"/>
                </a:solidFill>
              </a:rPr>
              <a:t>except </a:t>
            </a:r>
            <a:r>
              <a:rPr lang="en" sz="1800">
                <a:solidFill>
                  <a:schemeClr val="dk2"/>
                </a:solidFill>
              </a:rPr>
              <a:t>for 4 nucleotides of unclipped vector sequence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0" name="Google Shape;200;p25"/>
          <p:cNvPicPr preferRelativeResize="0"/>
          <p:nvPr/>
        </p:nvPicPr>
        <p:blipFill rotWithShape="1">
          <a:blip r:embed="rId3">
            <a:alphaModFix/>
          </a:blip>
          <a:srcRect b="6715" l="6294" r="7125" t="13239"/>
          <a:stretch/>
        </p:blipFill>
        <p:spPr>
          <a:xfrm>
            <a:off x="404225" y="2027725"/>
            <a:ext cx="5435525" cy="276017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/>
          <p:nvPr/>
        </p:nvSpPr>
        <p:spPr>
          <a:xfrm rot="10800000">
            <a:off x="1642225" y="1565100"/>
            <a:ext cx="940500" cy="5727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6FE52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46825"/>
            <a:ext cx="8520602" cy="35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2 major isoforms, but coding always dominates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Is this level of intron retention unusual?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5" name="Google Shape;2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9575"/>
            <a:ext cx="8520602" cy="361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48150"/>
            <a:ext cx="8520602" cy="361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311700" y="450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SRA lncRNA was misannotated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2" name="Google Shape;222;p28"/>
          <p:cNvSpPr txBox="1"/>
          <p:nvPr>
            <p:ph idx="1" type="body"/>
          </p:nvPr>
        </p:nvSpPr>
        <p:spPr>
          <a:xfrm>
            <a:off x="311700" y="1246825"/>
            <a:ext cx="8520600" cy="35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765" lvl="0" marL="457200" rtl="0" algn="l">
              <a:spcBef>
                <a:spcPts val="0"/>
              </a:spcBef>
              <a:spcAft>
                <a:spcPts val="0"/>
              </a:spcAft>
              <a:buSzPts val="1908"/>
              <a:buFont typeface="Comfortaa"/>
              <a:buChar char="-"/>
            </a:pPr>
            <a:r>
              <a:rPr b="1" lang="en" sz="1908">
                <a:latin typeface="Comfortaa"/>
                <a:ea typeface="Comfortaa"/>
                <a:cs typeface="Comfortaa"/>
                <a:sym typeface="Comfortaa"/>
              </a:rPr>
              <a:t>The Lanz 1999 clone is an unclipped vector artifact and should be considered a truncated mRNA</a:t>
            </a:r>
            <a:endParaRPr b="1" sz="1908">
              <a:latin typeface="Comfortaa"/>
              <a:ea typeface="Comfortaa"/>
              <a:cs typeface="Comfortaa"/>
              <a:sym typeface="Comfortaa"/>
            </a:endParaRPr>
          </a:p>
          <a:p>
            <a:pPr indent="-349765" lvl="0" marL="457200" rtl="0" algn="l">
              <a:spcBef>
                <a:spcPts val="0"/>
              </a:spcBef>
              <a:spcAft>
                <a:spcPts val="0"/>
              </a:spcAft>
              <a:buSzPts val="1908"/>
              <a:buFont typeface="Comfortaa"/>
              <a:buChar char="-"/>
            </a:pPr>
            <a:r>
              <a:rPr b="1" lang="en" sz="1908">
                <a:latin typeface="Comfortaa"/>
                <a:ea typeface="Comfortaa"/>
                <a:cs typeface="Comfortaa"/>
                <a:sym typeface="Comfortaa"/>
              </a:rPr>
              <a:t>However, there are several experiments over the last 25 years that support the idea that SRA can function as a ncRNA</a:t>
            </a:r>
            <a:endParaRPr b="1" sz="1908">
              <a:latin typeface="Comfortaa"/>
              <a:ea typeface="Comfortaa"/>
              <a:cs typeface="Comfortaa"/>
              <a:sym typeface="Comfortaa"/>
            </a:endParaRPr>
          </a:p>
          <a:p>
            <a:pPr indent="-349765" lvl="1" marL="914400" rtl="0" algn="l">
              <a:spcBef>
                <a:spcPts val="0"/>
              </a:spcBef>
              <a:spcAft>
                <a:spcPts val="0"/>
              </a:spcAft>
              <a:buSzPts val="1908"/>
              <a:buFont typeface="Comfortaa"/>
              <a:buChar char="-"/>
            </a:pPr>
            <a:r>
              <a:rPr lang="en" sz="1908">
                <a:latin typeface="Comfortaa"/>
                <a:ea typeface="Comfortaa"/>
                <a:cs typeface="Comfortaa"/>
                <a:sym typeface="Comfortaa"/>
              </a:rPr>
              <a:t>These experiments were performed on the misannotated Lanz isoform, which was assumed to be non-coding</a:t>
            </a:r>
            <a:endParaRPr sz="1908">
              <a:latin typeface="Comfortaa"/>
              <a:ea typeface="Comfortaa"/>
              <a:cs typeface="Comfortaa"/>
              <a:sym typeface="Comfortaa"/>
            </a:endParaRPr>
          </a:p>
          <a:p>
            <a:pPr indent="-349765" lvl="0" marL="457200" rtl="0" algn="l">
              <a:spcBef>
                <a:spcPts val="0"/>
              </a:spcBef>
              <a:spcAft>
                <a:spcPts val="0"/>
              </a:spcAft>
              <a:buSzPts val="1908"/>
              <a:buFont typeface="Comfortaa"/>
              <a:buChar char="-"/>
            </a:pPr>
            <a:r>
              <a:rPr b="1" lang="en" sz="1908">
                <a:latin typeface="Comfortaa"/>
                <a:ea typeface="Comfortaa"/>
                <a:cs typeface="Comfortaa"/>
                <a:sym typeface="Comfortaa"/>
              </a:rPr>
              <a:t>There IS an apparent non-coding isoform at significant abundance</a:t>
            </a:r>
            <a:endParaRPr b="1" sz="1908">
              <a:latin typeface="Comfortaa"/>
              <a:ea typeface="Comfortaa"/>
              <a:cs typeface="Comfortaa"/>
              <a:sym typeface="Comfortaa"/>
            </a:endParaRPr>
          </a:p>
          <a:p>
            <a:pPr indent="-349765" lvl="1" marL="914400" rtl="0" algn="l">
              <a:spcBef>
                <a:spcPts val="0"/>
              </a:spcBef>
              <a:spcAft>
                <a:spcPts val="0"/>
              </a:spcAft>
              <a:buSzPts val="1908"/>
              <a:buFont typeface="Comfortaa"/>
              <a:buChar char="-"/>
            </a:pPr>
            <a:r>
              <a:rPr lang="en" sz="1908">
                <a:latin typeface="Comfortaa"/>
                <a:ea typeface="Comfortaa"/>
                <a:cs typeface="Comfortaa"/>
                <a:sym typeface="Comfortaa"/>
              </a:rPr>
              <a:t>It is not tissue specific</a:t>
            </a:r>
            <a:endParaRPr sz="1908">
              <a:latin typeface="Comfortaa"/>
              <a:ea typeface="Comfortaa"/>
              <a:cs typeface="Comfortaa"/>
              <a:sym typeface="Comfortaa"/>
            </a:endParaRPr>
          </a:p>
          <a:p>
            <a:pPr indent="-349765" lvl="1" marL="914400" rtl="0" algn="l">
              <a:spcBef>
                <a:spcPts val="0"/>
              </a:spcBef>
              <a:spcAft>
                <a:spcPts val="0"/>
              </a:spcAft>
              <a:buSzPts val="1908"/>
              <a:buFont typeface="Comfortaa"/>
              <a:buChar char="-"/>
            </a:pPr>
            <a:r>
              <a:rPr lang="en" sz="1908">
                <a:latin typeface="Comfortaa"/>
                <a:ea typeface="Comfortaa"/>
                <a:cs typeface="Comfortaa"/>
                <a:sym typeface="Comfortaa"/>
              </a:rPr>
              <a:t>It tracks the expression of the coding isoform</a:t>
            </a:r>
            <a:endParaRPr sz="1908">
              <a:latin typeface="Comfortaa"/>
              <a:ea typeface="Comfortaa"/>
              <a:cs typeface="Comfortaa"/>
              <a:sym typeface="Comfortaa"/>
            </a:endParaRPr>
          </a:p>
          <a:p>
            <a:pPr indent="-349765" lvl="1" marL="914400" rtl="0" algn="l">
              <a:spcBef>
                <a:spcPts val="0"/>
              </a:spcBef>
              <a:spcAft>
                <a:spcPts val="0"/>
              </a:spcAft>
              <a:buSzPts val="1908"/>
              <a:buFont typeface="Comfortaa"/>
              <a:buChar char="-"/>
            </a:pPr>
            <a:r>
              <a:rPr lang="en" sz="1908">
                <a:latin typeface="Comfortaa"/>
                <a:ea typeface="Comfortaa"/>
                <a:cs typeface="Comfortaa"/>
                <a:sym typeface="Comfortaa"/>
              </a:rPr>
              <a:t>It has not been studied thus far</a:t>
            </a:r>
            <a:endParaRPr sz="1908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/>
        </p:nvSpPr>
        <p:spPr>
          <a:xfrm>
            <a:off x="154200" y="182875"/>
            <a:ext cx="2790900" cy="19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Thank you to the organizers!!!</a:t>
            </a:r>
            <a:br>
              <a:rPr lang="en" sz="1800">
                <a:solidFill>
                  <a:schemeClr val="dk2"/>
                </a:solidFill>
              </a:rPr>
            </a:b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Elena Rivas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Eric Westhof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Centro de Ciencias de Benasque Pedro Pascual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3120725" y="182875"/>
            <a:ext cx="2507700" cy="3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Thank you to the Eddy and Rivas Labs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Sean Eddy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Elena Rivas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Nick Carter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Tom Jones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Jenny Chen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Nick Hilgert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Kumaresh Krishnan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Liana Merk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Arpan Sarkar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Kumar Sarthak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Agata Kilar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Marcin Magnus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Marcell Szikszai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Ariane Berelowitch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154200" y="3276750"/>
            <a:ext cx="28836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Thanks to Kate Shulgina for urging me to go to this conference :D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30" name="Google Shape;2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600" y="1142226"/>
            <a:ext cx="2353175" cy="9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3737" y="182879"/>
            <a:ext cx="2790900" cy="69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 rotWithShape="1">
          <a:blip r:embed="rId5">
            <a:alphaModFix/>
          </a:blip>
          <a:srcRect b="0" l="31265" r="25751" t="26739"/>
          <a:stretch/>
        </p:blipFill>
        <p:spPr>
          <a:xfrm>
            <a:off x="6638275" y="2373550"/>
            <a:ext cx="1703900" cy="217815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/>
        </p:nvSpPr>
        <p:spPr>
          <a:xfrm>
            <a:off x="7131700" y="3785575"/>
            <a:ext cx="10254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Glow worm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Nuclear receptors have coactivators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5566575" y="1246825"/>
            <a:ext cx="326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Ligands can pass the plasma membrane and bind nuclear receptor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Nuclear receptors change conformation and bind coregulators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Together they regulate gene expression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7" y="1395125"/>
            <a:ext cx="5138483" cy="311979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208175" y="4564275"/>
            <a:ext cx="1765500" cy="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Wikipedia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fortaa"/>
                <a:ea typeface="Comfortaa"/>
                <a:cs typeface="Comfortaa"/>
                <a:sym typeface="Comfortaa"/>
              </a:rPr>
              <a:t>Nuclear receptors have N-terminal domains of uncertain function</a:t>
            </a:r>
            <a:endParaRPr sz="2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4448650" y="1246825"/>
            <a:ext cx="4383600" cy="35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AF-1 present in the poorly conserved N-terminal domain (structure not resolved)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AF-2 present in the highly conserved ligand binding domain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Binding assays to AF-2 revealed several coregulators of NRs, so maybe there are some AF-1 specific coregulators as well?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143850" cy="3105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208175" y="4564275"/>
            <a:ext cx="1765500" cy="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Wikipedia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Assay for AF-1 binding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partners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311700" y="1246825"/>
            <a:ext cx="469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Bait of your choice (in this case AF1)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Find the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prey proteins that can bind bait and bring GAL4 BD and AD domains in proximity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Create the prey fusion proteins with a cDNA library from B lymphocytes, to test many proteins at once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Lanz et al. 1999 performed this assay and isolated an RNA?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900" y="92125"/>
            <a:ext cx="3727874" cy="46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8342175" y="4663225"/>
            <a:ext cx="1765500" cy="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Wikipedia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Several isoforms of SRA1 expected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3952325" y="1246825"/>
            <a:ext cx="510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Yeast 2 hybrid screen revealed an RNA that could bind to the AF1 domain of nuclear receptors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In vitro translation of SRA did not yield detectable protein products, nor could they be detected with SRA specific mAbs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Introducing stop codons did not alter ability of SRA clones to enhance PR activation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38343"/>
          <a:stretch/>
        </p:blipFill>
        <p:spPr>
          <a:xfrm>
            <a:off x="0" y="1643813"/>
            <a:ext cx="4141425" cy="262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208175" y="4564275"/>
            <a:ext cx="1765500" cy="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Lanz et al. 1999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SRA1 encodes a protein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300" y="1229024"/>
            <a:ext cx="3434875" cy="268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4">
            <a:alphaModFix/>
          </a:blip>
          <a:srcRect b="35795" l="14747" r="14790" t="28738"/>
          <a:stretch/>
        </p:blipFill>
        <p:spPr>
          <a:xfrm>
            <a:off x="185050" y="1912075"/>
            <a:ext cx="4616248" cy="162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7339875" y="4541150"/>
            <a:ext cx="1765500" cy="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Emberley et al. 2003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Lanz 1999 SRA sequence is a truncated mRNA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311700" y="1246825"/>
            <a:ext cx="416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How was the 224 / 236 amino acid protein missed in the first place?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9"/>
            <a:ext cx="9143999" cy="10141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/>
          <p:nvPr/>
        </p:nvSpPr>
        <p:spPr>
          <a:xfrm rot="-5400000">
            <a:off x="6644150" y="2469600"/>
            <a:ext cx="231300" cy="435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5682225" y="1680775"/>
            <a:ext cx="301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FF"/>
                </a:solidFill>
              </a:rPr>
              <a:t>Unclipped vector sequence disguised the ATG</a:t>
            </a:r>
            <a:endParaRPr sz="1800">
              <a:solidFill>
                <a:srgbClr val="9900FF"/>
              </a:solidFill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6457100" y="2571750"/>
            <a:ext cx="84900" cy="10947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6121675" y="4132550"/>
            <a:ext cx="27678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78D8"/>
                </a:solidFill>
              </a:rPr>
              <a:t>Start of Lanz 1999 clone</a:t>
            </a:r>
            <a:endParaRPr sz="1800">
              <a:solidFill>
                <a:srgbClr val="3C78D8"/>
              </a:solidFill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6385850" y="3801000"/>
            <a:ext cx="227400" cy="370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77100" y="4556575"/>
            <a:ext cx="1765500" cy="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Emberley et al. 2003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SRA considered seminal example of “dual functional” lncRNA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088" y="1733496"/>
            <a:ext cx="5817824" cy="16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7100" y="2662996"/>
            <a:ext cx="9144002" cy="160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47590"/>
            <a:ext cx="9143999" cy="87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125" y="1940526"/>
            <a:ext cx="9144001" cy="211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125" y="2248505"/>
            <a:ext cx="9144001" cy="141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McKay et al. (Cech Lab) challenges some claims about SRA protein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311700" y="139552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SRAP localizes to the nucleus (a requirement of nuclear receptor activators)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SRAP doesn’t bind SRA in a purified system or cultured cells, at least not specifically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Knocking down SRA RNA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actually enhances progesterone receptor response, but… SRA is supposed to be an activator?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63" y="1565119"/>
            <a:ext cx="311226" cy="30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025" y="2801900"/>
            <a:ext cx="311224" cy="31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033" y="4044524"/>
            <a:ext cx="311217" cy="4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7417050" y="4516725"/>
            <a:ext cx="1765500" cy="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McKay et al. 2014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ddy Lab 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